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35"/>
  </p:notesMasterIdLst>
  <p:sldIdLst>
    <p:sldId id="256" r:id="rId5"/>
    <p:sldId id="305" r:id="rId6"/>
    <p:sldId id="285" r:id="rId7"/>
    <p:sldId id="273" r:id="rId8"/>
    <p:sldId id="292" r:id="rId9"/>
    <p:sldId id="309" r:id="rId10"/>
    <p:sldId id="291" r:id="rId11"/>
    <p:sldId id="298" r:id="rId12"/>
    <p:sldId id="299" r:id="rId13"/>
    <p:sldId id="306" r:id="rId14"/>
    <p:sldId id="300" r:id="rId15"/>
    <p:sldId id="301" r:id="rId16"/>
    <p:sldId id="302" r:id="rId17"/>
    <p:sldId id="283" r:id="rId18"/>
    <p:sldId id="281" r:id="rId19"/>
    <p:sldId id="307" r:id="rId20"/>
    <p:sldId id="263" r:id="rId21"/>
    <p:sldId id="258" r:id="rId22"/>
    <p:sldId id="257" r:id="rId23"/>
    <p:sldId id="259" r:id="rId24"/>
    <p:sldId id="260" r:id="rId25"/>
    <p:sldId id="262" r:id="rId26"/>
    <p:sldId id="267" r:id="rId27"/>
    <p:sldId id="264" r:id="rId28"/>
    <p:sldId id="265" r:id="rId29"/>
    <p:sldId id="266" r:id="rId30"/>
    <p:sldId id="269" r:id="rId31"/>
    <p:sldId id="270" r:id="rId32"/>
    <p:sldId id="268" r:id="rId33"/>
    <p:sldId id="2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300"/>
    <a:srgbClr val="FFFC00"/>
    <a:srgbClr val="FFFFBD"/>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95827"/>
  </p:normalViewPr>
  <p:slideViewPr>
    <p:cSldViewPr snapToGrid="0">
      <p:cViewPr varScale="1">
        <p:scale>
          <a:sx n="93" d="100"/>
          <a:sy n="93" d="100"/>
        </p:scale>
        <p:origin x="232" y="504"/>
      </p:cViewPr>
      <p:guideLst/>
    </p:cSldViewPr>
  </p:slideViewPr>
  <p:outlineViewPr>
    <p:cViewPr>
      <p:scale>
        <a:sx n="33" d="100"/>
        <a:sy n="33" d="100"/>
      </p:scale>
      <p:origin x="0" y="-19976"/>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9" d="100"/>
          <a:sy n="129" d="100"/>
        </p:scale>
        <p:origin x="273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7.xml.rels><?xml version="1.0" encoding="UTF-8" standalone="yes"?>
<Relationships xmlns="http://schemas.openxmlformats.org/package/2006/relationships"><Relationship Id="rId1" Type="http://schemas.openxmlformats.org/officeDocument/2006/relationships/hyperlink" Target="https://www.ohiof2f.org/wp-content/uploads/2021/11/Transitioning-patients-with-dd-to-adult-care-1.pdf"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ohiof2f.org/wp-content/uploads/2021/11/Transitioning-patients-with-dd-to-adult-care-1.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CFF02-457A-7B4B-8371-88CA4C7B23D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6533B8DD-8C15-0E4F-BBD8-F1921A98CF30}">
      <dgm:prSet phldrT="[Text]"/>
      <dgm:spPr/>
      <dgm:t>
        <a:bodyPr/>
        <a:lstStyle/>
        <a:p>
          <a:r>
            <a:rPr lang="en-US" dirty="0"/>
            <a:t>Terminology</a:t>
          </a:r>
        </a:p>
      </dgm:t>
      <dgm:extLst>
        <a:ext uri="{E40237B7-FDA0-4F09-8148-C483321AD2D9}">
          <dgm14:cNvPr xmlns:dgm14="http://schemas.microsoft.com/office/drawing/2010/diagram" id="0" name="" descr="Terminology&#13;&#10;Core elements&#13;&#10;Pediatric and adult perspectives&#13;&#10;What is successful transition?&#13;&#10;Challenges and opportunities&#13;&#10;"/>
        </a:ext>
      </dgm:extLst>
    </dgm:pt>
    <dgm:pt modelId="{EA9C8A30-0705-6346-8F23-7406B3DEDB8D}" type="parTrans" cxnId="{7722CBA4-5D62-3F43-8594-2BA01A984B80}">
      <dgm:prSet/>
      <dgm:spPr/>
      <dgm:t>
        <a:bodyPr/>
        <a:lstStyle/>
        <a:p>
          <a:endParaRPr lang="en-US"/>
        </a:p>
      </dgm:t>
    </dgm:pt>
    <dgm:pt modelId="{C33DB545-CED9-A14E-B15C-7A1D5E8B02E9}" type="sibTrans" cxnId="{7722CBA4-5D62-3F43-8594-2BA01A984B80}">
      <dgm:prSet/>
      <dgm:spPr/>
      <dgm:t>
        <a:bodyPr/>
        <a:lstStyle/>
        <a:p>
          <a:endParaRPr lang="en-US"/>
        </a:p>
      </dgm:t>
    </dgm:pt>
    <dgm:pt modelId="{FA90939F-BDF4-BE46-897D-5573DD404014}">
      <dgm:prSet phldrT="[Text]"/>
      <dgm:spPr/>
      <dgm:t>
        <a:bodyPr/>
        <a:lstStyle/>
        <a:p>
          <a:r>
            <a:rPr lang="en-US" dirty="0"/>
            <a:t>Core elements</a:t>
          </a:r>
        </a:p>
      </dgm:t>
      <dgm:extLst>
        <a:ext uri="{E40237B7-FDA0-4F09-8148-C483321AD2D9}">
          <dgm14:cNvPr xmlns:dgm14="http://schemas.microsoft.com/office/drawing/2010/diagram" id="0" name="" descr="Terminology&#13;&#10;Core elements&#13;&#10;Pediatric and adult perspectives&#13;&#10;What is successful transition?&#13;&#10;Challenges and opportunities&#13;&#10;"/>
        </a:ext>
      </dgm:extLst>
    </dgm:pt>
    <dgm:pt modelId="{0A86A135-A1B9-CA4E-8852-1DE50AC26081}" type="parTrans" cxnId="{73273288-4395-CC46-97EF-49F6B9B92E5E}">
      <dgm:prSet/>
      <dgm:spPr/>
      <dgm:t>
        <a:bodyPr/>
        <a:lstStyle/>
        <a:p>
          <a:endParaRPr lang="en-US"/>
        </a:p>
      </dgm:t>
    </dgm:pt>
    <dgm:pt modelId="{2BE19598-4213-EE40-A4DE-3ACB3B086057}" type="sibTrans" cxnId="{73273288-4395-CC46-97EF-49F6B9B92E5E}">
      <dgm:prSet/>
      <dgm:spPr/>
      <dgm:t>
        <a:bodyPr/>
        <a:lstStyle/>
        <a:p>
          <a:endParaRPr lang="en-US"/>
        </a:p>
      </dgm:t>
    </dgm:pt>
    <dgm:pt modelId="{C3464922-28D7-BF4A-AA66-27F73EB7945E}">
      <dgm:prSet phldrT="[Text]"/>
      <dgm:spPr/>
      <dgm:t>
        <a:bodyPr/>
        <a:lstStyle/>
        <a:p>
          <a:r>
            <a:rPr lang="en-US" dirty="0"/>
            <a:t>Pediatric and adult perspectives</a:t>
          </a:r>
        </a:p>
      </dgm:t>
      <dgm:extLst>
        <a:ext uri="{E40237B7-FDA0-4F09-8148-C483321AD2D9}">
          <dgm14:cNvPr xmlns:dgm14="http://schemas.microsoft.com/office/drawing/2010/diagram" id="0" name="" descr="Terminology&#13;&#10;Core elements&#13;&#10;Pediatric and adult perspectives&#13;&#10;What is successful transition?&#13;&#10;Challenges and opportunities&#13;&#10;"/>
        </a:ext>
      </dgm:extLst>
    </dgm:pt>
    <dgm:pt modelId="{E9FEC60E-746B-194C-A02B-DE299F182257}" type="parTrans" cxnId="{51FC9A61-FD1A-9145-8AB2-6D6F3768613B}">
      <dgm:prSet/>
      <dgm:spPr/>
      <dgm:t>
        <a:bodyPr/>
        <a:lstStyle/>
        <a:p>
          <a:endParaRPr lang="en-US"/>
        </a:p>
      </dgm:t>
    </dgm:pt>
    <dgm:pt modelId="{96CFCC73-A2C1-CD41-A28D-B04024A86C08}" type="sibTrans" cxnId="{51FC9A61-FD1A-9145-8AB2-6D6F3768613B}">
      <dgm:prSet/>
      <dgm:spPr/>
      <dgm:t>
        <a:bodyPr/>
        <a:lstStyle/>
        <a:p>
          <a:endParaRPr lang="en-US"/>
        </a:p>
      </dgm:t>
    </dgm:pt>
    <dgm:pt modelId="{4139B97B-FAD4-874D-BDEC-CA2C7463E355}">
      <dgm:prSet phldrT="[Text]"/>
      <dgm:spPr/>
      <dgm:t>
        <a:bodyPr/>
        <a:lstStyle/>
        <a:p>
          <a:r>
            <a:rPr lang="en-US" dirty="0"/>
            <a:t>Challenges and opportunities</a:t>
          </a:r>
        </a:p>
      </dgm:t>
      <dgm:extLst>
        <a:ext uri="{E40237B7-FDA0-4F09-8148-C483321AD2D9}">
          <dgm14:cNvPr xmlns:dgm14="http://schemas.microsoft.com/office/drawing/2010/diagram" id="0" name="" descr="Terminology&#13;&#10;Core elements&#13;&#10;Pediatric and adult perspectives&#13;&#10;What is successful transition?&#13;&#10;Challenges and opportunities&#13;&#10;"/>
        </a:ext>
      </dgm:extLst>
    </dgm:pt>
    <dgm:pt modelId="{6B735B6E-94D0-5342-8E4D-E514868F4596}" type="sibTrans" cxnId="{E48FBD00-56E3-9B4D-9684-D2DA419B5BDA}">
      <dgm:prSet/>
      <dgm:spPr/>
      <dgm:t>
        <a:bodyPr/>
        <a:lstStyle/>
        <a:p>
          <a:endParaRPr lang="en-US"/>
        </a:p>
      </dgm:t>
    </dgm:pt>
    <dgm:pt modelId="{8924BFBC-1DC4-1E47-934C-356E1587D8BE}" type="parTrans" cxnId="{E48FBD00-56E3-9B4D-9684-D2DA419B5BDA}">
      <dgm:prSet/>
      <dgm:spPr/>
      <dgm:t>
        <a:bodyPr/>
        <a:lstStyle/>
        <a:p>
          <a:endParaRPr lang="en-US"/>
        </a:p>
      </dgm:t>
    </dgm:pt>
    <dgm:pt modelId="{D54A7969-AF65-2C46-A486-461421A8CC9E}">
      <dgm:prSet phldrT="[Text]"/>
      <dgm:spPr/>
      <dgm:t>
        <a:bodyPr/>
        <a:lstStyle/>
        <a:p>
          <a:r>
            <a:rPr lang="en-US" dirty="0"/>
            <a:t>What is successful transition?</a:t>
          </a:r>
        </a:p>
      </dgm:t>
      <dgm:extLst>
        <a:ext uri="{E40237B7-FDA0-4F09-8148-C483321AD2D9}">
          <dgm14:cNvPr xmlns:dgm14="http://schemas.microsoft.com/office/drawing/2010/diagram" id="0" name="" descr="Terminology&#13;&#10;Core elements&#13;&#10;Pediatric and adult perspectives&#13;&#10;What is successful transition?&#13;&#10;Challenges and opportunities&#13;&#10;"/>
        </a:ext>
      </dgm:extLst>
    </dgm:pt>
    <dgm:pt modelId="{F11C5323-F890-734C-B658-489E41A9DA00}" type="parTrans" cxnId="{913E24D9-E88F-FF4D-A079-84B8DF6C548A}">
      <dgm:prSet/>
      <dgm:spPr/>
      <dgm:t>
        <a:bodyPr/>
        <a:lstStyle/>
        <a:p>
          <a:endParaRPr lang="en-US"/>
        </a:p>
      </dgm:t>
    </dgm:pt>
    <dgm:pt modelId="{9C41A54E-3703-D44F-9793-A0D4043B7F4A}" type="sibTrans" cxnId="{913E24D9-E88F-FF4D-A079-84B8DF6C548A}">
      <dgm:prSet/>
      <dgm:spPr/>
      <dgm:t>
        <a:bodyPr/>
        <a:lstStyle/>
        <a:p>
          <a:endParaRPr lang="en-US"/>
        </a:p>
      </dgm:t>
    </dgm:pt>
    <dgm:pt modelId="{CB848DFC-6D82-2441-A2FB-C994E15C451C}" type="pres">
      <dgm:prSet presAssocID="{CBDCFF02-457A-7B4B-8371-88CA4C7B23DC}" presName="Name0" presStyleCnt="0">
        <dgm:presLayoutVars>
          <dgm:chMax val="7"/>
          <dgm:chPref val="7"/>
          <dgm:dir/>
        </dgm:presLayoutVars>
      </dgm:prSet>
      <dgm:spPr/>
    </dgm:pt>
    <dgm:pt modelId="{7D490BDF-675E-1F4C-880E-5976A2ADF491}" type="pres">
      <dgm:prSet presAssocID="{CBDCFF02-457A-7B4B-8371-88CA4C7B23DC}" presName="Name1" presStyleCnt="0"/>
      <dgm:spPr/>
    </dgm:pt>
    <dgm:pt modelId="{9570B753-A034-5E4F-BA68-C32F341AB9F7}" type="pres">
      <dgm:prSet presAssocID="{CBDCFF02-457A-7B4B-8371-88CA4C7B23DC}" presName="cycle" presStyleCnt="0"/>
      <dgm:spPr/>
    </dgm:pt>
    <dgm:pt modelId="{4D619ACF-128F-364B-B92A-7B29D5DC5039}" type="pres">
      <dgm:prSet presAssocID="{CBDCFF02-457A-7B4B-8371-88CA4C7B23DC}" presName="srcNode" presStyleLbl="node1" presStyleIdx="0" presStyleCnt="5"/>
      <dgm:spPr/>
    </dgm:pt>
    <dgm:pt modelId="{C849F8BD-2A03-FA44-BA01-5C6F40D3977E}" type="pres">
      <dgm:prSet presAssocID="{CBDCFF02-457A-7B4B-8371-88CA4C7B23DC}" presName="conn" presStyleLbl="parChTrans1D2" presStyleIdx="0" presStyleCnt="1"/>
      <dgm:spPr/>
    </dgm:pt>
    <dgm:pt modelId="{78E30CB2-1DF7-AF4D-A79F-1D350B2E0E84}" type="pres">
      <dgm:prSet presAssocID="{CBDCFF02-457A-7B4B-8371-88CA4C7B23DC}" presName="extraNode" presStyleLbl="node1" presStyleIdx="0" presStyleCnt="5"/>
      <dgm:spPr/>
    </dgm:pt>
    <dgm:pt modelId="{AAD65C9A-0357-9B45-99CA-73FEDA4FE6F1}" type="pres">
      <dgm:prSet presAssocID="{CBDCFF02-457A-7B4B-8371-88CA4C7B23DC}" presName="dstNode" presStyleLbl="node1" presStyleIdx="0" presStyleCnt="5"/>
      <dgm:spPr/>
    </dgm:pt>
    <dgm:pt modelId="{4B7532A8-8E02-1249-BE5E-99FF4F357991}" type="pres">
      <dgm:prSet presAssocID="{6533B8DD-8C15-0E4F-BBD8-F1921A98CF30}" presName="text_1" presStyleLbl="node1" presStyleIdx="0" presStyleCnt="5">
        <dgm:presLayoutVars>
          <dgm:bulletEnabled val="1"/>
        </dgm:presLayoutVars>
      </dgm:prSet>
      <dgm:spPr/>
    </dgm:pt>
    <dgm:pt modelId="{FB46271F-C101-E64D-BA22-48C6AF0C4A08}" type="pres">
      <dgm:prSet presAssocID="{6533B8DD-8C15-0E4F-BBD8-F1921A98CF30}" presName="accent_1" presStyleCnt="0"/>
      <dgm:spPr/>
    </dgm:pt>
    <dgm:pt modelId="{3CC8AAFF-5FD1-A149-970B-50AD321C8B09}" type="pres">
      <dgm:prSet presAssocID="{6533B8DD-8C15-0E4F-BBD8-F1921A98CF30}" presName="accentRepeatNode" presStyleLbl="solidFgAcc1" presStyleIdx="0" presStyleCnt="5"/>
      <dgm:spPr/>
    </dgm:pt>
    <dgm:pt modelId="{6E2AEC04-2A48-A444-973B-5F8B50C97BD4}" type="pres">
      <dgm:prSet presAssocID="{FA90939F-BDF4-BE46-897D-5573DD404014}" presName="text_2" presStyleLbl="node1" presStyleIdx="1" presStyleCnt="5">
        <dgm:presLayoutVars>
          <dgm:bulletEnabled val="1"/>
        </dgm:presLayoutVars>
      </dgm:prSet>
      <dgm:spPr/>
    </dgm:pt>
    <dgm:pt modelId="{BEAF6775-FF17-954B-B4E0-791C8DE4C0E3}" type="pres">
      <dgm:prSet presAssocID="{FA90939F-BDF4-BE46-897D-5573DD404014}" presName="accent_2" presStyleCnt="0"/>
      <dgm:spPr/>
    </dgm:pt>
    <dgm:pt modelId="{124A0DDD-B4C4-8140-B9B5-B0417DCE9EE4}" type="pres">
      <dgm:prSet presAssocID="{FA90939F-BDF4-BE46-897D-5573DD404014}" presName="accentRepeatNode" presStyleLbl="solidFgAcc1" presStyleIdx="1" presStyleCnt="5"/>
      <dgm:spPr/>
    </dgm:pt>
    <dgm:pt modelId="{A58FEB9F-E456-E044-A2FB-65951528E753}" type="pres">
      <dgm:prSet presAssocID="{C3464922-28D7-BF4A-AA66-27F73EB7945E}" presName="text_3" presStyleLbl="node1" presStyleIdx="2" presStyleCnt="5">
        <dgm:presLayoutVars>
          <dgm:bulletEnabled val="1"/>
        </dgm:presLayoutVars>
      </dgm:prSet>
      <dgm:spPr/>
    </dgm:pt>
    <dgm:pt modelId="{697A6243-C129-C04E-84B7-E08E66ECA833}" type="pres">
      <dgm:prSet presAssocID="{C3464922-28D7-BF4A-AA66-27F73EB7945E}" presName="accent_3" presStyleCnt="0"/>
      <dgm:spPr/>
    </dgm:pt>
    <dgm:pt modelId="{6D9C8080-7596-FD40-8E9B-BCD0A63D4EEC}" type="pres">
      <dgm:prSet presAssocID="{C3464922-28D7-BF4A-AA66-27F73EB7945E}" presName="accentRepeatNode" presStyleLbl="solidFgAcc1" presStyleIdx="2" presStyleCnt="5"/>
      <dgm:spPr/>
    </dgm:pt>
    <dgm:pt modelId="{5285A1DB-8D83-8341-BDD9-183378A5E2DB}" type="pres">
      <dgm:prSet presAssocID="{D54A7969-AF65-2C46-A486-461421A8CC9E}" presName="text_4" presStyleLbl="node1" presStyleIdx="3" presStyleCnt="5">
        <dgm:presLayoutVars>
          <dgm:bulletEnabled val="1"/>
        </dgm:presLayoutVars>
      </dgm:prSet>
      <dgm:spPr/>
    </dgm:pt>
    <dgm:pt modelId="{8137293A-5342-DC40-8631-FEFB1EE19C27}" type="pres">
      <dgm:prSet presAssocID="{D54A7969-AF65-2C46-A486-461421A8CC9E}" presName="accent_4" presStyleCnt="0"/>
      <dgm:spPr/>
    </dgm:pt>
    <dgm:pt modelId="{5D59E238-4455-1947-8351-E2CA77FA8BB7}" type="pres">
      <dgm:prSet presAssocID="{D54A7969-AF65-2C46-A486-461421A8CC9E}" presName="accentRepeatNode" presStyleLbl="solidFgAcc1" presStyleIdx="3" presStyleCnt="5"/>
      <dgm:spPr/>
    </dgm:pt>
    <dgm:pt modelId="{B4A4D7B9-BB4D-9B41-8139-35EF4F7F885C}" type="pres">
      <dgm:prSet presAssocID="{4139B97B-FAD4-874D-BDEC-CA2C7463E355}" presName="text_5" presStyleLbl="node1" presStyleIdx="4" presStyleCnt="5">
        <dgm:presLayoutVars>
          <dgm:bulletEnabled val="1"/>
        </dgm:presLayoutVars>
      </dgm:prSet>
      <dgm:spPr/>
    </dgm:pt>
    <dgm:pt modelId="{6F0B030E-13D1-0E40-BB97-A889BE3B7250}" type="pres">
      <dgm:prSet presAssocID="{4139B97B-FAD4-874D-BDEC-CA2C7463E355}" presName="accent_5" presStyleCnt="0"/>
      <dgm:spPr/>
    </dgm:pt>
    <dgm:pt modelId="{304381A2-DBB8-0C4F-9682-1402B8276A18}" type="pres">
      <dgm:prSet presAssocID="{4139B97B-FAD4-874D-BDEC-CA2C7463E355}" presName="accentRepeatNode" presStyleLbl="solidFgAcc1" presStyleIdx="4" presStyleCnt="5"/>
      <dgm:spPr/>
    </dgm:pt>
  </dgm:ptLst>
  <dgm:cxnLst>
    <dgm:cxn modelId="{E48FBD00-56E3-9B4D-9684-D2DA419B5BDA}" srcId="{CBDCFF02-457A-7B4B-8371-88CA4C7B23DC}" destId="{4139B97B-FAD4-874D-BDEC-CA2C7463E355}" srcOrd="4" destOrd="0" parTransId="{8924BFBC-1DC4-1E47-934C-356E1587D8BE}" sibTransId="{6B735B6E-94D0-5342-8E4D-E514868F4596}"/>
    <dgm:cxn modelId="{A21BE409-CDBC-694C-8CD0-C6AE5C82C3F4}" type="presOf" srcId="{4139B97B-FAD4-874D-BDEC-CA2C7463E355}" destId="{B4A4D7B9-BB4D-9B41-8139-35EF4F7F885C}" srcOrd="0" destOrd="0" presId="urn:microsoft.com/office/officeart/2008/layout/VerticalCurvedList"/>
    <dgm:cxn modelId="{E9AE980A-B85D-884F-BBD2-812B8426C35A}" type="presOf" srcId="{C33DB545-CED9-A14E-B15C-7A1D5E8B02E9}" destId="{C849F8BD-2A03-FA44-BA01-5C6F40D3977E}" srcOrd="0" destOrd="0" presId="urn:microsoft.com/office/officeart/2008/layout/VerticalCurvedList"/>
    <dgm:cxn modelId="{EF3DF933-2D6C-3942-A37B-D549B6C7A790}" type="presOf" srcId="{D54A7969-AF65-2C46-A486-461421A8CC9E}" destId="{5285A1DB-8D83-8341-BDD9-183378A5E2DB}" srcOrd="0" destOrd="0" presId="urn:microsoft.com/office/officeart/2008/layout/VerticalCurvedList"/>
    <dgm:cxn modelId="{5207464D-2169-474C-9913-980BD7E0F9E6}" type="presOf" srcId="{C3464922-28D7-BF4A-AA66-27F73EB7945E}" destId="{A58FEB9F-E456-E044-A2FB-65951528E753}" srcOrd="0" destOrd="0" presId="urn:microsoft.com/office/officeart/2008/layout/VerticalCurvedList"/>
    <dgm:cxn modelId="{2D6D2C58-1FDE-8541-8936-4FB1B7516075}" type="presOf" srcId="{6533B8DD-8C15-0E4F-BBD8-F1921A98CF30}" destId="{4B7532A8-8E02-1249-BE5E-99FF4F357991}" srcOrd="0" destOrd="0" presId="urn:microsoft.com/office/officeart/2008/layout/VerticalCurvedList"/>
    <dgm:cxn modelId="{51FC9A61-FD1A-9145-8AB2-6D6F3768613B}" srcId="{CBDCFF02-457A-7B4B-8371-88CA4C7B23DC}" destId="{C3464922-28D7-BF4A-AA66-27F73EB7945E}" srcOrd="2" destOrd="0" parTransId="{E9FEC60E-746B-194C-A02B-DE299F182257}" sibTransId="{96CFCC73-A2C1-CD41-A28D-B04024A86C08}"/>
    <dgm:cxn modelId="{73273288-4395-CC46-97EF-49F6B9B92E5E}" srcId="{CBDCFF02-457A-7B4B-8371-88CA4C7B23DC}" destId="{FA90939F-BDF4-BE46-897D-5573DD404014}" srcOrd="1" destOrd="0" parTransId="{0A86A135-A1B9-CA4E-8852-1DE50AC26081}" sibTransId="{2BE19598-4213-EE40-A4DE-3ACB3B086057}"/>
    <dgm:cxn modelId="{742F4E88-39CD-224A-AE90-FC7A275E53F9}" type="presOf" srcId="{FA90939F-BDF4-BE46-897D-5573DD404014}" destId="{6E2AEC04-2A48-A444-973B-5F8B50C97BD4}" srcOrd="0" destOrd="0" presId="urn:microsoft.com/office/officeart/2008/layout/VerticalCurvedList"/>
    <dgm:cxn modelId="{7722CBA4-5D62-3F43-8594-2BA01A984B80}" srcId="{CBDCFF02-457A-7B4B-8371-88CA4C7B23DC}" destId="{6533B8DD-8C15-0E4F-BBD8-F1921A98CF30}" srcOrd="0" destOrd="0" parTransId="{EA9C8A30-0705-6346-8F23-7406B3DEDB8D}" sibTransId="{C33DB545-CED9-A14E-B15C-7A1D5E8B02E9}"/>
    <dgm:cxn modelId="{C7DA2AC2-3F48-0F43-8287-EB83DFDAC471}" type="presOf" srcId="{CBDCFF02-457A-7B4B-8371-88CA4C7B23DC}" destId="{CB848DFC-6D82-2441-A2FB-C994E15C451C}" srcOrd="0" destOrd="0" presId="urn:microsoft.com/office/officeart/2008/layout/VerticalCurvedList"/>
    <dgm:cxn modelId="{913E24D9-E88F-FF4D-A079-84B8DF6C548A}" srcId="{CBDCFF02-457A-7B4B-8371-88CA4C7B23DC}" destId="{D54A7969-AF65-2C46-A486-461421A8CC9E}" srcOrd="3" destOrd="0" parTransId="{F11C5323-F890-734C-B658-489E41A9DA00}" sibTransId="{9C41A54E-3703-D44F-9793-A0D4043B7F4A}"/>
    <dgm:cxn modelId="{BA50AE30-D85E-9B44-B817-82152B828A69}" type="presParOf" srcId="{CB848DFC-6D82-2441-A2FB-C994E15C451C}" destId="{7D490BDF-675E-1F4C-880E-5976A2ADF491}" srcOrd="0" destOrd="0" presId="urn:microsoft.com/office/officeart/2008/layout/VerticalCurvedList"/>
    <dgm:cxn modelId="{B4FD859B-5D43-1A41-AD59-9A3656522AB0}" type="presParOf" srcId="{7D490BDF-675E-1F4C-880E-5976A2ADF491}" destId="{9570B753-A034-5E4F-BA68-C32F341AB9F7}" srcOrd="0" destOrd="0" presId="urn:microsoft.com/office/officeart/2008/layout/VerticalCurvedList"/>
    <dgm:cxn modelId="{FDA1C9B8-32B2-B741-9BCB-07317C42F0E0}" type="presParOf" srcId="{9570B753-A034-5E4F-BA68-C32F341AB9F7}" destId="{4D619ACF-128F-364B-B92A-7B29D5DC5039}" srcOrd="0" destOrd="0" presId="urn:microsoft.com/office/officeart/2008/layout/VerticalCurvedList"/>
    <dgm:cxn modelId="{D314AD3D-CB83-6940-AED0-FA7B40FE4E32}" type="presParOf" srcId="{9570B753-A034-5E4F-BA68-C32F341AB9F7}" destId="{C849F8BD-2A03-FA44-BA01-5C6F40D3977E}" srcOrd="1" destOrd="0" presId="urn:microsoft.com/office/officeart/2008/layout/VerticalCurvedList"/>
    <dgm:cxn modelId="{BC15C87B-C4C4-8848-8AAE-E2FD9DC81DDA}" type="presParOf" srcId="{9570B753-A034-5E4F-BA68-C32F341AB9F7}" destId="{78E30CB2-1DF7-AF4D-A79F-1D350B2E0E84}" srcOrd="2" destOrd="0" presId="urn:microsoft.com/office/officeart/2008/layout/VerticalCurvedList"/>
    <dgm:cxn modelId="{6CDEC658-2C6D-8241-B22A-B1015DCE6C03}" type="presParOf" srcId="{9570B753-A034-5E4F-BA68-C32F341AB9F7}" destId="{AAD65C9A-0357-9B45-99CA-73FEDA4FE6F1}" srcOrd="3" destOrd="0" presId="urn:microsoft.com/office/officeart/2008/layout/VerticalCurvedList"/>
    <dgm:cxn modelId="{40B32C09-693F-AE4A-BE12-F2337C6FCB41}" type="presParOf" srcId="{7D490BDF-675E-1F4C-880E-5976A2ADF491}" destId="{4B7532A8-8E02-1249-BE5E-99FF4F357991}" srcOrd="1" destOrd="0" presId="urn:microsoft.com/office/officeart/2008/layout/VerticalCurvedList"/>
    <dgm:cxn modelId="{D5940EEB-1E9E-5C4E-B35C-B43BE42C7F00}" type="presParOf" srcId="{7D490BDF-675E-1F4C-880E-5976A2ADF491}" destId="{FB46271F-C101-E64D-BA22-48C6AF0C4A08}" srcOrd="2" destOrd="0" presId="urn:microsoft.com/office/officeart/2008/layout/VerticalCurvedList"/>
    <dgm:cxn modelId="{9CBAD98A-7320-B942-AEFA-328B34EBA1DD}" type="presParOf" srcId="{FB46271F-C101-E64D-BA22-48C6AF0C4A08}" destId="{3CC8AAFF-5FD1-A149-970B-50AD321C8B09}" srcOrd="0" destOrd="0" presId="urn:microsoft.com/office/officeart/2008/layout/VerticalCurvedList"/>
    <dgm:cxn modelId="{3F76B9C5-0A6C-294F-BE16-2688FA1D9267}" type="presParOf" srcId="{7D490BDF-675E-1F4C-880E-5976A2ADF491}" destId="{6E2AEC04-2A48-A444-973B-5F8B50C97BD4}" srcOrd="3" destOrd="0" presId="urn:microsoft.com/office/officeart/2008/layout/VerticalCurvedList"/>
    <dgm:cxn modelId="{77D5D15C-597B-914C-8EE6-9934F23096BC}" type="presParOf" srcId="{7D490BDF-675E-1F4C-880E-5976A2ADF491}" destId="{BEAF6775-FF17-954B-B4E0-791C8DE4C0E3}" srcOrd="4" destOrd="0" presId="urn:microsoft.com/office/officeart/2008/layout/VerticalCurvedList"/>
    <dgm:cxn modelId="{033F48D2-317E-3C4B-AB03-FDCD5D1D50AE}" type="presParOf" srcId="{BEAF6775-FF17-954B-B4E0-791C8DE4C0E3}" destId="{124A0DDD-B4C4-8140-B9B5-B0417DCE9EE4}" srcOrd="0" destOrd="0" presId="urn:microsoft.com/office/officeart/2008/layout/VerticalCurvedList"/>
    <dgm:cxn modelId="{B86576A9-ACA3-8440-A6E2-29DF7FCBC312}" type="presParOf" srcId="{7D490BDF-675E-1F4C-880E-5976A2ADF491}" destId="{A58FEB9F-E456-E044-A2FB-65951528E753}" srcOrd="5" destOrd="0" presId="urn:microsoft.com/office/officeart/2008/layout/VerticalCurvedList"/>
    <dgm:cxn modelId="{672F4334-AC7A-BC4A-BD3E-E6905826D260}" type="presParOf" srcId="{7D490BDF-675E-1F4C-880E-5976A2ADF491}" destId="{697A6243-C129-C04E-84B7-E08E66ECA833}" srcOrd="6" destOrd="0" presId="urn:microsoft.com/office/officeart/2008/layout/VerticalCurvedList"/>
    <dgm:cxn modelId="{358A1135-79E3-2543-A2AD-4CED604C4E6F}" type="presParOf" srcId="{697A6243-C129-C04E-84B7-E08E66ECA833}" destId="{6D9C8080-7596-FD40-8E9B-BCD0A63D4EEC}" srcOrd="0" destOrd="0" presId="urn:microsoft.com/office/officeart/2008/layout/VerticalCurvedList"/>
    <dgm:cxn modelId="{82D672D0-0C38-C041-A380-E1F9484B0DEC}" type="presParOf" srcId="{7D490BDF-675E-1F4C-880E-5976A2ADF491}" destId="{5285A1DB-8D83-8341-BDD9-183378A5E2DB}" srcOrd="7" destOrd="0" presId="urn:microsoft.com/office/officeart/2008/layout/VerticalCurvedList"/>
    <dgm:cxn modelId="{B742DBB8-411A-344F-8CDB-C972553082D7}" type="presParOf" srcId="{7D490BDF-675E-1F4C-880E-5976A2ADF491}" destId="{8137293A-5342-DC40-8631-FEFB1EE19C27}" srcOrd="8" destOrd="0" presId="urn:microsoft.com/office/officeart/2008/layout/VerticalCurvedList"/>
    <dgm:cxn modelId="{9257A985-DF7B-0A41-89AC-593C725BE295}" type="presParOf" srcId="{8137293A-5342-DC40-8631-FEFB1EE19C27}" destId="{5D59E238-4455-1947-8351-E2CA77FA8BB7}" srcOrd="0" destOrd="0" presId="urn:microsoft.com/office/officeart/2008/layout/VerticalCurvedList"/>
    <dgm:cxn modelId="{0064653A-1BF6-8649-8CB7-80ABF192DBAD}" type="presParOf" srcId="{7D490BDF-675E-1F4C-880E-5976A2ADF491}" destId="{B4A4D7B9-BB4D-9B41-8139-35EF4F7F885C}" srcOrd="9" destOrd="0" presId="urn:microsoft.com/office/officeart/2008/layout/VerticalCurvedList"/>
    <dgm:cxn modelId="{25665E78-48F0-334A-807E-3639D5B74763}" type="presParOf" srcId="{7D490BDF-675E-1F4C-880E-5976A2ADF491}" destId="{6F0B030E-13D1-0E40-BB97-A889BE3B7250}" srcOrd="10" destOrd="0" presId="urn:microsoft.com/office/officeart/2008/layout/VerticalCurvedList"/>
    <dgm:cxn modelId="{68A5FCE5-C129-EB43-8FE4-FA3F261F356D}" type="presParOf" srcId="{6F0B030E-13D1-0E40-BB97-A889BE3B7250}" destId="{304381A2-DBB8-0C4F-9682-1402B8276A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E2734-74A7-44C4-B1B0-5CCDC7F2E9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D51193-7C20-4DB5-ACE0-C80E2BB66FCC}">
      <dgm:prSet/>
      <dgm:spPr/>
      <dgm:t>
        <a:bodyPr/>
        <a:lstStyle/>
        <a:p>
          <a:r>
            <a:rPr lang="en-US" dirty="0"/>
            <a:t>Approximately 14 million youth in the US ages 0-21yrs have special health care needs</a:t>
          </a:r>
        </a:p>
      </dgm:t>
    </dgm:pt>
    <dgm:pt modelId="{D00205E1-C4D0-44A5-B537-7FFB20CC63E1}" type="parTrans" cxnId="{147B0653-D378-46C3-A148-BCB0EF1864DC}">
      <dgm:prSet/>
      <dgm:spPr/>
      <dgm:t>
        <a:bodyPr/>
        <a:lstStyle/>
        <a:p>
          <a:endParaRPr lang="en-US"/>
        </a:p>
      </dgm:t>
    </dgm:pt>
    <dgm:pt modelId="{42A36E08-D004-4EE4-82A1-BC84BDBEE72B}" type="sibTrans" cxnId="{147B0653-D378-46C3-A148-BCB0EF1864DC}">
      <dgm:prSet/>
      <dgm:spPr/>
      <dgm:t>
        <a:bodyPr/>
        <a:lstStyle/>
        <a:p>
          <a:endParaRPr lang="en-US"/>
        </a:p>
      </dgm:t>
    </dgm:pt>
    <dgm:pt modelId="{6A8C1D03-95A1-468E-8D25-988430ED0F6E}">
      <dgm:prSet/>
      <dgm:spPr/>
      <dgm:t>
        <a:bodyPr/>
        <a:lstStyle/>
        <a:p>
          <a:r>
            <a:rPr lang="en-US" dirty="0"/>
            <a:t>Some are independent and some remain reliant on caregivers for medical decision making</a:t>
          </a:r>
        </a:p>
      </dgm:t>
    </dgm:pt>
    <dgm:pt modelId="{41625D45-55AA-4AA3-9812-7985120A9E18}" type="parTrans" cxnId="{118AF918-34F4-44BC-8469-12561CAD6833}">
      <dgm:prSet/>
      <dgm:spPr/>
      <dgm:t>
        <a:bodyPr/>
        <a:lstStyle/>
        <a:p>
          <a:endParaRPr lang="en-US"/>
        </a:p>
      </dgm:t>
    </dgm:pt>
    <dgm:pt modelId="{FBF60480-61E5-428B-B104-1B848EF75C72}" type="sibTrans" cxnId="{118AF918-34F4-44BC-8469-12561CAD6833}">
      <dgm:prSet/>
      <dgm:spPr/>
      <dgm:t>
        <a:bodyPr/>
        <a:lstStyle/>
        <a:p>
          <a:endParaRPr lang="en-US"/>
        </a:p>
      </dgm:t>
    </dgm:pt>
    <dgm:pt modelId="{9A07D948-560B-CA4F-888F-623B8282AE3E}">
      <dgm:prSet/>
      <dgm:spPr/>
      <dgm:t>
        <a:bodyPr/>
        <a:lstStyle/>
        <a:p>
          <a:r>
            <a:rPr lang="en-US" dirty="0"/>
            <a:t>86% do not benefit from fully functional medical systems, including support transitioning to adult care</a:t>
          </a:r>
        </a:p>
      </dgm:t>
    </dgm:pt>
    <dgm:pt modelId="{EE9B5A66-BEB4-AE4F-A750-5EEEF69F7221}" type="parTrans" cxnId="{0BB1492C-C33C-B246-9922-05A206A9ECB8}">
      <dgm:prSet/>
      <dgm:spPr/>
      <dgm:t>
        <a:bodyPr/>
        <a:lstStyle/>
        <a:p>
          <a:endParaRPr lang="en-US"/>
        </a:p>
      </dgm:t>
    </dgm:pt>
    <dgm:pt modelId="{B0C49D11-A89B-4044-A5E1-6DC85DE89C93}" type="sibTrans" cxnId="{0BB1492C-C33C-B246-9922-05A206A9ECB8}">
      <dgm:prSet/>
      <dgm:spPr/>
      <dgm:t>
        <a:bodyPr/>
        <a:lstStyle/>
        <a:p>
          <a:endParaRPr lang="en-US"/>
        </a:p>
      </dgm:t>
    </dgm:pt>
    <dgm:pt modelId="{B0A546F6-7DBF-494E-9544-F675B2AC705B}">
      <dgm:prSet/>
      <dgm:spPr/>
      <dgm:t>
        <a:bodyPr/>
        <a:lstStyle/>
        <a:p>
          <a:r>
            <a:rPr lang="en-US" dirty="0"/>
            <a:t>Most children with chronic conditions survive into adulthood</a:t>
          </a:r>
        </a:p>
      </dgm:t>
    </dgm:pt>
    <dgm:pt modelId="{4BD0DB33-8A96-ED49-AECC-B63DA0D8CC89}" type="parTrans" cxnId="{0EC78FEA-F136-4748-A6AE-FC1EF4890677}">
      <dgm:prSet/>
      <dgm:spPr/>
      <dgm:t>
        <a:bodyPr/>
        <a:lstStyle/>
        <a:p>
          <a:endParaRPr lang="en-US"/>
        </a:p>
      </dgm:t>
    </dgm:pt>
    <dgm:pt modelId="{D07B8EC3-C320-B847-8A9F-C4046B60F1E1}" type="sibTrans" cxnId="{0EC78FEA-F136-4748-A6AE-FC1EF4890677}">
      <dgm:prSet/>
      <dgm:spPr/>
      <dgm:t>
        <a:bodyPr/>
        <a:lstStyle/>
        <a:p>
          <a:endParaRPr lang="en-US"/>
        </a:p>
      </dgm:t>
    </dgm:pt>
    <dgm:pt modelId="{F592F0CD-A20A-1A4A-B6AE-F60DAE1EA90D}" type="pres">
      <dgm:prSet presAssocID="{72CE2734-74A7-44C4-B1B0-5CCDC7F2E90E}" presName="linear" presStyleCnt="0">
        <dgm:presLayoutVars>
          <dgm:animLvl val="lvl"/>
          <dgm:resizeHandles val="exact"/>
        </dgm:presLayoutVars>
      </dgm:prSet>
      <dgm:spPr/>
    </dgm:pt>
    <dgm:pt modelId="{178C3D46-9724-8142-98C0-69D83DAEA0EA}" type="pres">
      <dgm:prSet presAssocID="{10D51193-7C20-4DB5-ACE0-C80E2BB66FCC}" presName="parentText" presStyleLbl="node1" presStyleIdx="0" presStyleCnt="4">
        <dgm:presLayoutVars>
          <dgm:chMax val="0"/>
          <dgm:bulletEnabled val="1"/>
        </dgm:presLayoutVars>
      </dgm:prSet>
      <dgm:spPr/>
    </dgm:pt>
    <dgm:pt modelId="{5362719D-397B-5843-AD3C-96969AA8074B}" type="pres">
      <dgm:prSet presAssocID="{42A36E08-D004-4EE4-82A1-BC84BDBEE72B}" presName="spacer" presStyleCnt="0"/>
      <dgm:spPr/>
    </dgm:pt>
    <dgm:pt modelId="{3C6C3A4C-EE84-0044-B30B-4A730C488464}" type="pres">
      <dgm:prSet presAssocID="{B0A546F6-7DBF-494E-9544-F675B2AC705B}" presName="parentText" presStyleLbl="node1" presStyleIdx="1" presStyleCnt="4">
        <dgm:presLayoutVars>
          <dgm:chMax val="0"/>
          <dgm:bulletEnabled val="1"/>
        </dgm:presLayoutVars>
      </dgm:prSet>
      <dgm:spPr/>
    </dgm:pt>
    <dgm:pt modelId="{25FAA35E-8DA2-DC49-9318-2E66FF6D3C73}" type="pres">
      <dgm:prSet presAssocID="{D07B8EC3-C320-B847-8A9F-C4046B60F1E1}" presName="spacer" presStyleCnt="0"/>
      <dgm:spPr/>
    </dgm:pt>
    <dgm:pt modelId="{F6C1D9F2-65B3-8D40-B7B5-98834BACEB55}" type="pres">
      <dgm:prSet presAssocID="{6A8C1D03-95A1-468E-8D25-988430ED0F6E}" presName="parentText" presStyleLbl="node1" presStyleIdx="2" presStyleCnt="4">
        <dgm:presLayoutVars>
          <dgm:chMax val="0"/>
          <dgm:bulletEnabled val="1"/>
        </dgm:presLayoutVars>
      </dgm:prSet>
      <dgm:spPr/>
    </dgm:pt>
    <dgm:pt modelId="{24F74B0F-1179-7A49-8212-EBFCF546C80A}" type="pres">
      <dgm:prSet presAssocID="{FBF60480-61E5-428B-B104-1B848EF75C72}" presName="spacer" presStyleCnt="0"/>
      <dgm:spPr/>
    </dgm:pt>
    <dgm:pt modelId="{3D072FDF-5C02-1D45-9568-73800760D3B8}" type="pres">
      <dgm:prSet presAssocID="{9A07D948-560B-CA4F-888F-623B8282AE3E}" presName="parentText" presStyleLbl="node1" presStyleIdx="3" presStyleCnt="4">
        <dgm:presLayoutVars>
          <dgm:chMax val="0"/>
          <dgm:bulletEnabled val="1"/>
        </dgm:presLayoutVars>
      </dgm:prSet>
      <dgm:spPr/>
    </dgm:pt>
  </dgm:ptLst>
  <dgm:cxnLst>
    <dgm:cxn modelId="{118AF918-34F4-44BC-8469-12561CAD6833}" srcId="{72CE2734-74A7-44C4-B1B0-5CCDC7F2E90E}" destId="{6A8C1D03-95A1-468E-8D25-988430ED0F6E}" srcOrd="2" destOrd="0" parTransId="{41625D45-55AA-4AA3-9812-7985120A9E18}" sibTransId="{FBF60480-61E5-428B-B104-1B848EF75C72}"/>
    <dgm:cxn modelId="{0BB1492C-C33C-B246-9922-05A206A9ECB8}" srcId="{72CE2734-74A7-44C4-B1B0-5CCDC7F2E90E}" destId="{9A07D948-560B-CA4F-888F-623B8282AE3E}" srcOrd="3" destOrd="0" parTransId="{EE9B5A66-BEB4-AE4F-A750-5EEEF69F7221}" sibTransId="{B0C49D11-A89B-4044-A5E1-6DC85DE89C93}"/>
    <dgm:cxn modelId="{BFAA3844-C085-0A47-8810-2D9CF0BB848B}" type="presOf" srcId="{72CE2734-74A7-44C4-B1B0-5CCDC7F2E90E}" destId="{F592F0CD-A20A-1A4A-B6AE-F60DAE1EA90D}" srcOrd="0" destOrd="0" presId="urn:microsoft.com/office/officeart/2005/8/layout/vList2"/>
    <dgm:cxn modelId="{147B0653-D378-46C3-A148-BCB0EF1864DC}" srcId="{72CE2734-74A7-44C4-B1B0-5CCDC7F2E90E}" destId="{10D51193-7C20-4DB5-ACE0-C80E2BB66FCC}" srcOrd="0" destOrd="0" parTransId="{D00205E1-C4D0-44A5-B537-7FFB20CC63E1}" sibTransId="{42A36E08-D004-4EE4-82A1-BC84BDBEE72B}"/>
    <dgm:cxn modelId="{F000E796-628B-664B-953A-943C727D1928}" type="presOf" srcId="{9A07D948-560B-CA4F-888F-623B8282AE3E}" destId="{3D072FDF-5C02-1D45-9568-73800760D3B8}" srcOrd="0" destOrd="0" presId="urn:microsoft.com/office/officeart/2005/8/layout/vList2"/>
    <dgm:cxn modelId="{2373EDB6-CBC4-204A-8C84-875A5ECAD9E4}" type="presOf" srcId="{10D51193-7C20-4DB5-ACE0-C80E2BB66FCC}" destId="{178C3D46-9724-8142-98C0-69D83DAEA0EA}" srcOrd="0" destOrd="0" presId="urn:microsoft.com/office/officeart/2005/8/layout/vList2"/>
    <dgm:cxn modelId="{508F04BD-87C9-0E4F-9B2C-C80D7FA5C452}" type="presOf" srcId="{B0A546F6-7DBF-494E-9544-F675B2AC705B}" destId="{3C6C3A4C-EE84-0044-B30B-4A730C488464}" srcOrd="0" destOrd="0" presId="urn:microsoft.com/office/officeart/2005/8/layout/vList2"/>
    <dgm:cxn modelId="{47FA76DA-60C4-5443-8E83-4AFCEFEC4B9C}" type="presOf" srcId="{6A8C1D03-95A1-468E-8D25-988430ED0F6E}" destId="{F6C1D9F2-65B3-8D40-B7B5-98834BACEB55}" srcOrd="0" destOrd="0" presId="urn:microsoft.com/office/officeart/2005/8/layout/vList2"/>
    <dgm:cxn modelId="{0EC78FEA-F136-4748-A6AE-FC1EF4890677}" srcId="{72CE2734-74A7-44C4-B1B0-5CCDC7F2E90E}" destId="{B0A546F6-7DBF-494E-9544-F675B2AC705B}" srcOrd="1" destOrd="0" parTransId="{4BD0DB33-8A96-ED49-AECC-B63DA0D8CC89}" sibTransId="{D07B8EC3-C320-B847-8A9F-C4046B60F1E1}"/>
    <dgm:cxn modelId="{3BC91F77-C140-3D41-A41B-0CA53C25A546}" type="presParOf" srcId="{F592F0CD-A20A-1A4A-B6AE-F60DAE1EA90D}" destId="{178C3D46-9724-8142-98C0-69D83DAEA0EA}" srcOrd="0" destOrd="0" presId="urn:microsoft.com/office/officeart/2005/8/layout/vList2"/>
    <dgm:cxn modelId="{3FCE2018-35EF-D049-AB09-53BB583DA663}" type="presParOf" srcId="{F592F0CD-A20A-1A4A-B6AE-F60DAE1EA90D}" destId="{5362719D-397B-5843-AD3C-96969AA8074B}" srcOrd="1" destOrd="0" presId="urn:microsoft.com/office/officeart/2005/8/layout/vList2"/>
    <dgm:cxn modelId="{5F931BF0-5BCA-D341-A4B9-88553EF4B139}" type="presParOf" srcId="{F592F0CD-A20A-1A4A-B6AE-F60DAE1EA90D}" destId="{3C6C3A4C-EE84-0044-B30B-4A730C488464}" srcOrd="2" destOrd="0" presId="urn:microsoft.com/office/officeart/2005/8/layout/vList2"/>
    <dgm:cxn modelId="{7FB7C27F-B53B-844F-AC88-BD8A638E7B18}" type="presParOf" srcId="{F592F0CD-A20A-1A4A-B6AE-F60DAE1EA90D}" destId="{25FAA35E-8DA2-DC49-9318-2E66FF6D3C73}" srcOrd="3" destOrd="0" presId="urn:microsoft.com/office/officeart/2005/8/layout/vList2"/>
    <dgm:cxn modelId="{FD6DD6FC-9E4E-1A4B-AFD9-01DA21419446}" type="presParOf" srcId="{F592F0CD-A20A-1A4A-B6AE-F60DAE1EA90D}" destId="{F6C1D9F2-65B3-8D40-B7B5-98834BACEB55}" srcOrd="4" destOrd="0" presId="urn:microsoft.com/office/officeart/2005/8/layout/vList2"/>
    <dgm:cxn modelId="{700DE8A6-0E32-BB46-A17E-3DEE9A7C6AD4}" type="presParOf" srcId="{F592F0CD-A20A-1A4A-B6AE-F60DAE1EA90D}" destId="{24F74B0F-1179-7A49-8212-EBFCF546C80A}" srcOrd="5" destOrd="0" presId="urn:microsoft.com/office/officeart/2005/8/layout/vList2"/>
    <dgm:cxn modelId="{7D9CEA7B-E1F1-D34D-B6B9-B5A60BAF2F85}" type="presParOf" srcId="{F592F0CD-A20A-1A4A-B6AE-F60DAE1EA90D}" destId="{3D072FDF-5C02-1D45-9568-73800760D3B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B2B56A-FFCC-3A40-A63D-E9A690862BF0}" type="doc">
      <dgm:prSet loTypeId="urn:microsoft.com/office/officeart/2005/8/layout/pyramid2" loCatId="" qsTypeId="urn:microsoft.com/office/officeart/2005/8/quickstyle/simple1" qsCatId="simple" csTypeId="urn:microsoft.com/office/officeart/2005/8/colors/accent1_2" csCatId="accent1" phldr="1"/>
      <dgm:spPr/>
    </dgm:pt>
    <dgm:pt modelId="{DAD984FD-D4DC-0D45-9C62-AD68439D2715}">
      <dgm:prSet/>
      <dgm:spPr/>
      <dgm:t>
        <a:bodyPr/>
        <a:lstStyle/>
        <a:p>
          <a:r>
            <a:rPr lang="en-US" dirty="0">
              <a:solidFill>
                <a:schemeClr val="tx1"/>
              </a:solidFill>
            </a:rPr>
            <a:t>Lapses in healthcare access</a:t>
          </a:r>
        </a:p>
      </dgm:t>
    </dgm:pt>
    <dgm:pt modelId="{5E4598F6-7645-B34E-8E49-C168C638B28F}" type="parTrans" cxnId="{848868E7-2472-6547-9CCD-B776590006B3}">
      <dgm:prSet/>
      <dgm:spPr/>
      <dgm:t>
        <a:bodyPr/>
        <a:lstStyle/>
        <a:p>
          <a:endParaRPr lang="en-US"/>
        </a:p>
      </dgm:t>
    </dgm:pt>
    <dgm:pt modelId="{7F569795-5280-D244-9CDF-A210F9E568F0}" type="sibTrans" cxnId="{848868E7-2472-6547-9CCD-B776590006B3}">
      <dgm:prSet/>
      <dgm:spPr/>
      <dgm:t>
        <a:bodyPr/>
        <a:lstStyle/>
        <a:p>
          <a:endParaRPr lang="en-US"/>
        </a:p>
      </dgm:t>
    </dgm:pt>
    <dgm:pt modelId="{C3703254-F2BC-7D43-9C77-2E54ADA40310}">
      <dgm:prSet/>
      <dgm:spPr/>
      <dgm:t>
        <a:bodyPr/>
        <a:lstStyle/>
        <a:p>
          <a:r>
            <a:rPr lang="en-US" dirty="0">
              <a:solidFill>
                <a:schemeClr val="tx1"/>
              </a:solidFill>
            </a:rPr>
            <a:t>Preventable ED visits and hospital admissions </a:t>
          </a:r>
        </a:p>
      </dgm:t>
    </dgm:pt>
    <dgm:pt modelId="{763FFA7C-F46A-2449-952D-F162C2A65141}" type="parTrans" cxnId="{6140F0F1-7DA3-CD47-A442-71E8A0B9EB01}">
      <dgm:prSet/>
      <dgm:spPr/>
      <dgm:t>
        <a:bodyPr/>
        <a:lstStyle/>
        <a:p>
          <a:endParaRPr lang="en-US"/>
        </a:p>
      </dgm:t>
    </dgm:pt>
    <dgm:pt modelId="{26EA07D7-B643-1844-9EA4-BFFF8CDE470B}" type="sibTrans" cxnId="{6140F0F1-7DA3-CD47-A442-71E8A0B9EB01}">
      <dgm:prSet/>
      <dgm:spPr/>
      <dgm:t>
        <a:bodyPr/>
        <a:lstStyle/>
        <a:p>
          <a:endParaRPr lang="en-US"/>
        </a:p>
      </dgm:t>
    </dgm:pt>
    <dgm:pt modelId="{13037796-6227-DF46-BCFA-9B96DA4FBA85}">
      <dgm:prSet phldrT="[Text]"/>
      <dgm:spPr/>
      <dgm:t>
        <a:bodyPr/>
        <a:lstStyle/>
        <a:p>
          <a:r>
            <a:rPr lang="en-US" dirty="0">
              <a:solidFill>
                <a:schemeClr val="tx1"/>
              </a:solidFill>
            </a:rPr>
            <a:t>Increased demand on pediatricians not trained in adult medicine</a:t>
          </a:r>
        </a:p>
      </dgm:t>
    </dgm:pt>
    <dgm:pt modelId="{8C25CC03-67B6-2D46-8DDD-E5377A876EB2}" type="parTrans" cxnId="{4592CBBE-BC4B-AE4E-AE7A-B73F8B7F8A72}">
      <dgm:prSet/>
      <dgm:spPr/>
      <dgm:t>
        <a:bodyPr/>
        <a:lstStyle/>
        <a:p>
          <a:endParaRPr lang="en-US"/>
        </a:p>
      </dgm:t>
    </dgm:pt>
    <dgm:pt modelId="{42C05510-4193-CE4B-BC13-90F7FC60F32B}" type="sibTrans" cxnId="{4592CBBE-BC4B-AE4E-AE7A-B73F8B7F8A72}">
      <dgm:prSet/>
      <dgm:spPr/>
      <dgm:t>
        <a:bodyPr/>
        <a:lstStyle/>
        <a:p>
          <a:endParaRPr lang="en-US"/>
        </a:p>
      </dgm:t>
    </dgm:pt>
    <dgm:pt modelId="{6A3BBA54-5CAA-654D-9BFB-B078303710C4}" type="pres">
      <dgm:prSet presAssocID="{9DB2B56A-FFCC-3A40-A63D-E9A690862BF0}" presName="compositeShape" presStyleCnt="0">
        <dgm:presLayoutVars>
          <dgm:dir/>
          <dgm:resizeHandles/>
        </dgm:presLayoutVars>
      </dgm:prSet>
      <dgm:spPr/>
    </dgm:pt>
    <dgm:pt modelId="{88A702E4-C2A9-6048-9AF5-E901DFB249B5}" type="pres">
      <dgm:prSet presAssocID="{9DB2B56A-FFCC-3A40-A63D-E9A690862BF0}" presName="pyramid" presStyleLbl="node1" presStyleIdx="0" presStyleCnt="1" custLinFactNeighborX="1976" custLinFactNeighborY="-3388"/>
      <dgm:spPr>
        <a:solidFill>
          <a:srgbClr val="FFFC00">
            <a:alpha val="83137"/>
          </a:srgbClr>
        </a:solidFill>
      </dgm:spPr>
    </dgm:pt>
    <dgm:pt modelId="{7CB0F48A-D0AA-084B-ABBC-34F8A21325E0}" type="pres">
      <dgm:prSet presAssocID="{9DB2B56A-FFCC-3A40-A63D-E9A690862BF0}" presName="theList" presStyleCnt="0"/>
      <dgm:spPr/>
    </dgm:pt>
    <dgm:pt modelId="{D35FE203-658F-4B47-95F2-EED18B82ED45}" type="pres">
      <dgm:prSet presAssocID="{DAD984FD-D4DC-0D45-9C62-AD68439D2715}" presName="aNode" presStyleLbl="fgAcc1" presStyleIdx="0" presStyleCnt="3">
        <dgm:presLayoutVars>
          <dgm:bulletEnabled val="1"/>
        </dgm:presLayoutVars>
      </dgm:prSet>
      <dgm:spPr/>
    </dgm:pt>
    <dgm:pt modelId="{048ED6F3-847D-0046-AB6E-095972A0DF50}" type="pres">
      <dgm:prSet presAssocID="{DAD984FD-D4DC-0D45-9C62-AD68439D2715}" presName="aSpace" presStyleCnt="0"/>
      <dgm:spPr/>
    </dgm:pt>
    <dgm:pt modelId="{181EBE9F-536B-2640-A9F1-E6F2BECB3D0E}" type="pres">
      <dgm:prSet presAssocID="{C3703254-F2BC-7D43-9C77-2E54ADA40310}" presName="aNode" presStyleLbl="fgAcc1" presStyleIdx="1" presStyleCnt="3">
        <dgm:presLayoutVars>
          <dgm:bulletEnabled val="1"/>
        </dgm:presLayoutVars>
      </dgm:prSet>
      <dgm:spPr/>
    </dgm:pt>
    <dgm:pt modelId="{4543697E-4025-774F-988A-DDEF312C4B2D}" type="pres">
      <dgm:prSet presAssocID="{C3703254-F2BC-7D43-9C77-2E54ADA40310}" presName="aSpace" presStyleCnt="0"/>
      <dgm:spPr/>
    </dgm:pt>
    <dgm:pt modelId="{4CE322AA-6D16-B44C-BFC9-B60575BDD85B}" type="pres">
      <dgm:prSet presAssocID="{13037796-6227-DF46-BCFA-9B96DA4FBA85}" presName="aNode" presStyleLbl="fgAcc1" presStyleIdx="2" presStyleCnt="3">
        <dgm:presLayoutVars>
          <dgm:bulletEnabled val="1"/>
        </dgm:presLayoutVars>
      </dgm:prSet>
      <dgm:spPr/>
    </dgm:pt>
    <dgm:pt modelId="{ACACAE66-7702-7047-B607-4B79DDB89EB9}" type="pres">
      <dgm:prSet presAssocID="{13037796-6227-DF46-BCFA-9B96DA4FBA85}" presName="aSpace" presStyleCnt="0"/>
      <dgm:spPr/>
    </dgm:pt>
  </dgm:ptLst>
  <dgm:cxnLst>
    <dgm:cxn modelId="{3120E486-4029-334A-80DF-1285F0B9585C}" type="presOf" srcId="{DAD984FD-D4DC-0D45-9C62-AD68439D2715}" destId="{D35FE203-658F-4B47-95F2-EED18B82ED45}" srcOrd="0" destOrd="0" presId="urn:microsoft.com/office/officeart/2005/8/layout/pyramid2"/>
    <dgm:cxn modelId="{9E8FFE8E-9EFF-3342-98B1-8CD832475451}" type="presOf" srcId="{9DB2B56A-FFCC-3A40-A63D-E9A690862BF0}" destId="{6A3BBA54-5CAA-654D-9BFB-B078303710C4}" srcOrd="0" destOrd="0" presId="urn:microsoft.com/office/officeart/2005/8/layout/pyramid2"/>
    <dgm:cxn modelId="{4592CBBE-BC4B-AE4E-AE7A-B73F8B7F8A72}" srcId="{9DB2B56A-FFCC-3A40-A63D-E9A690862BF0}" destId="{13037796-6227-DF46-BCFA-9B96DA4FBA85}" srcOrd="2" destOrd="0" parTransId="{8C25CC03-67B6-2D46-8DDD-E5377A876EB2}" sibTransId="{42C05510-4193-CE4B-BC13-90F7FC60F32B}"/>
    <dgm:cxn modelId="{848868E7-2472-6547-9CCD-B776590006B3}" srcId="{9DB2B56A-FFCC-3A40-A63D-E9A690862BF0}" destId="{DAD984FD-D4DC-0D45-9C62-AD68439D2715}" srcOrd="0" destOrd="0" parTransId="{5E4598F6-7645-B34E-8E49-C168C638B28F}" sibTransId="{7F569795-5280-D244-9CDF-A210F9E568F0}"/>
    <dgm:cxn modelId="{6140F0F1-7DA3-CD47-A442-71E8A0B9EB01}" srcId="{9DB2B56A-FFCC-3A40-A63D-E9A690862BF0}" destId="{C3703254-F2BC-7D43-9C77-2E54ADA40310}" srcOrd="1" destOrd="0" parTransId="{763FFA7C-F46A-2449-952D-F162C2A65141}" sibTransId="{26EA07D7-B643-1844-9EA4-BFFF8CDE470B}"/>
    <dgm:cxn modelId="{E89EE9F2-B769-0D41-B2DF-6D405E5C566B}" type="presOf" srcId="{C3703254-F2BC-7D43-9C77-2E54ADA40310}" destId="{181EBE9F-536B-2640-A9F1-E6F2BECB3D0E}" srcOrd="0" destOrd="0" presId="urn:microsoft.com/office/officeart/2005/8/layout/pyramid2"/>
    <dgm:cxn modelId="{BED02AFE-C18B-634B-A072-905ED3F26BE5}" type="presOf" srcId="{13037796-6227-DF46-BCFA-9B96DA4FBA85}" destId="{4CE322AA-6D16-B44C-BFC9-B60575BDD85B}" srcOrd="0" destOrd="0" presId="urn:microsoft.com/office/officeart/2005/8/layout/pyramid2"/>
    <dgm:cxn modelId="{54B0CB9E-A02B-D843-8D9F-BC72B9610A0B}" type="presParOf" srcId="{6A3BBA54-5CAA-654D-9BFB-B078303710C4}" destId="{88A702E4-C2A9-6048-9AF5-E901DFB249B5}" srcOrd="0" destOrd="0" presId="urn:microsoft.com/office/officeart/2005/8/layout/pyramid2"/>
    <dgm:cxn modelId="{5B9E6420-7AAF-434E-95F5-4238D4589CBE}" type="presParOf" srcId="{6A3BBA54-5CAA-654D-9BFB-B078303710C4}" destId="{7CB0F48A-D0AA-084B-ABBC-34F8A21325E0}" srcOrd="1" destOrd="0" presId="urn:microsoft.com/office/officeart/2005/8/layout/pyramid2"/>
    <dgm:cxn modelId="{B02DAF1A-51AD-CD4A-A02E-DB7F6C42A6F1}" type="presParOf" srcId="{7CB0F48A-D0AA-084B-ABBC-34F8A21325E0}" destId="{D35FE203-658F-4B47-95F2-EED18B82ED45}" srcOrd="0" destOrd="0" presId="urn:microsoft.com/office/officeart/2005/8/layout/pyramid2"/>
    <dgm:cxn modelId="{406B5425-6E41-3848-9711-5AECDB37F93B}" type="presParOf" srcId="{7CB0F48A-D0AA-084B-ABBC-34F8A21325E0}" destId="{048ED6F3-847D-0046-AB6E-095972A0DF50}" srcOrd="1" destOrd="0" presId="urn:microsoft.com/office/officeart/2005/8/layout/pyramid2"/>
    <dgm:cxn modelId="{C21728B1-907C-C14E-86C7-830B1617598D}" type="presParOf" srcId="{7CB0F48A-D0AA-084B-ABBC-34F8A21325E0}" destId="{181EBE9F-536B-2640-A9F1-E6F2BECB3D0E}" srcOrd="2" destOrd="0" presId="urn:microsoft.com/office/officeart/2005/8/layout/pyramid2"/>
    <dgm:cxn modelId="{4903167C-4170-7E4B-B7FA-C1856EBEF600}" type="presParOf" srcId="{7CB0F48A-D0AA-084B-ABBC-34F8A21325E0}" destId="{4543697E-4025-774F-988A-DDEF312C4B2D}" srcOrd="3" destOrd="0" presId="urn:microsoft.com/office/officeart/2005/8/layout/pyramid2"/>
    <dgm:cxn modelId="{D6C8136C-1BED-844A-B1A9-EE23F50C6287}" type="presParOf" srcId="{7CB0F48A-D0AA-084B-ABBC-34F8A21325E0}" destId="{4CE322AA-6D16-B44C-BFC9-B60575BDD85B}" srcOrd="4" destOrd="0" presId="urn:microsoft.com/office/officeart/2005/8/layout/pyramid2"/>
    <dgm:cxn modelId="{D653561E-0297-2048-997E-8F120B7288C4}" type="presParOf" srcId="{7CB0F48A-D0AA-084B-ABBC-34F8A21325E0}" destId="{ACACAE66-7702-7047-B607-4B79DDB89EB9}" srcOrd="5" destOrd="0" presId="urn:microsoft.com/office/officeart/2005/8/layout/pyramid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E238FB-9CF5-4D40-BF05-F006C79BDD55}"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2AB2C2C9-E4B5-7548-9099-FF8E52BA9C3A}">
      <dgm:prSet phldrT="[Text]" custT="1"/>
      <dgm:spPr/>
      <dgm:t>
        <a:bodyPr/>
        <a:lstStyle/>
        <a:p>
          <a:r>
            <a:rPr lang="en-US" sz="1600" dirty="0"/>
            <a:t>Policy/Guide</a:t>
          </a:r>
        </a:p>
      </dgm:t>
    </dgm:pt>
    <dgm:pt modelId="{DB0E6279-DC8E-6C40-8D19-C7CB757CEC60}" type="parTrans" cxnId="{8C0C3117-FEA7-104B-B714-9D360C6EED1D}">
      <dgm:prSet/>
      <dgm:spPr/>
      <dgm:t>
        <a:bodyPr/>
        <a:lstStyle/>
        <a:p>
          <a:endParaRPr lang="en-US"/>
        </a:p>
      </dgm:t>
    </dgm:pt>
    <dgm:pt modelId="{E129712E-C27D-674D-9F8C-43439A31C331}" type="sibTrans" cxnId="{8C0C3117-FEA7-104B-B714-9D360C6EED1D}">
      <dgm:prSet/>
      <dgm:spPr/>
      <dgm:t>
        <a:bodyPr/>
        <a:lstStyle/>
        <a:p>
          <a:endParaRPr lang="en-US"/>
        </a:p>
      </dgm:t>
    </dgm:pt>
    <dgm:pt modelId="{6E2D20D3-2103-2843-B7BE-AF7E9B8C6B67}">
      <dgm:prSet phldrT="[Text]" custT="1"/>
      <dgm:spPr/>
      <dgm:t>
        <a:bodyPr/>
        <a:lstStyle/>
        <a:p>
          <a:r>
            <a:rPr lang="en-US" sz="1600" dirty="0"/>
            <a:t>Tracking and monitoring</a:t>
          </a:r>
        </a:p>
      </dgm:t>
    </dgm:pt>
    <dgm:pt modelId="{E272FC2A-7F90-AA46-9447-0F04E342FDBA}" type="parTrans" cxnId="{C49AF53D-D043-8245-9514-A63036F0E402}">
      <dgm:prSet/>
      <dgm:spPr/>
      <dgm:t>
        <a:bodyPr/>
        <a:lstStyle/>
        <a:p>
          <a:endParaRPr lang="en-US"/>
        </a:p>
      </dgm:t>
    </dgm:pt>
    <dgm:pt modelId="{78131EFB-BB78-1B4A-A22F-7C9F70426E18}" type="sibTrans" cxnId="{C49AF53D-D043-8245-9514-A63036F0E402}">
      <dgm:prSet/>
      <dgm:spPr/>
      <dgm:t>
        <a:bodyPr/>
        <a:lstStyle/>
        <a:p>
          <a:endParaRPr lang="en-US"/>
        </a:p>
      </dgm:t>
    </dgm:pt>
    <dgm:pt modelId="{0CC7F5B8-23A4-BD45-B307-83BD45BA57D5}">
      <dgm:prSet phldrT="[Text]" custT="1"/>
      <dgm:spPr/>
      <dgm:t>
        <a:bodyPr/>
        <a:lstStyle/>
        <a:p>
          <a:r>
            <a:rPr lang="en-US" sz="1600" dirty="0"/>
            <a:t>Readiness</a:t>
          </a:r>
        </a:p>
      </dgm:t>
    </dgm:pt>
    <dgm:pt modelId="{E7220CA9-BBCC-FF48-A6C5-1C5FC5F45EAE}" type="parTrans" cxnId="{C924BA73-A186-C049-AD93-AD4D1F07725D}">
      <dgm:prSet/>
      <dgm:spPr/>
      <dgm:t>
        <a:bodyPr/>
        <a:lstStyle/>
        <a:p>
          <a:endParaRPr lang="en-US"/>
        </a:p>
      </dgm:t>
    </dgm:pt>
    <dgm:pt modelId="{DB1E2413-5136-0A4C-B457-3AD83AF38BF1}" type="sibTrans" cxnId="{C924BA73-A186-C049-AD93-AD4D1F07725D}">
      <dgm:prSet/>
      <dgm:spPr/>
      <dgm:t>
        <a:bodyPr/>
        <a:lstStyle/>
        <a:p>
          <a:endParaRPr lang="en-US"/>
        </a:p>
      </dgm:t>
    </dgm:pt>
    <dgm:pt modelId="{349BBE10-5DE9-FC4D-BFAC-A9F36413B231}">
      <dgm:prSet phldrT="[Text]" custT="1"/>
      <dgm:spPr/>
      <dgm:t>
        <a:bodyPr/>
        <a:lstStyle/>
        <a:p>
          <a:r>
            <a:rPr lang="en-US" sz="1600" dirty="0"/>
            <a:t>Planning</a:t>
          </a:r>
        </a:p>
      </dgm:t>
    </dgm:pt>
    <dgm:pt modelId="{87016FC5-907B-F043-9490-EE8DC9F1B079}" type="parTrans" cxnId="{3B105588-F89D-934F-85C0-C553AEECABA5}">
      <dgm:prSet/>
      <dgm:spPr/>
      <dgm:t>
        <a:bodyPr/>
        <a:lstStyle/>
        <a:p>
          <a:endParaRPr lang="en-US"/>
        </a:p>
      </dgm:t>
    </dgm:pt>
    <dgm:pt modelId="{8E2A1C9A-562B-1645-B505-6A1734F75390}" type="sibTrans" cxnId="{3B105588-F89D-934F-85C0-C553AEECABA5}">
      <dgm:prSet/>
      <dgm:spPr/>
      <dgm:t>
        <a:bodyPr/>
        <a:lstStyle/>
        <a:p>
          <a:endParaRPr lang="en-US"/>
        </a:p>
      </dgm:t>
    </dgm:pt>
    <dgm:pt modelId="{342DB3FE-63A3-1E49-9109-32EB26F36D75}">
      <dgm:prSet phldrT="[Text]" custT="1"/>
      <dgm:spPr/>
      <dgm:t>
        <a:bodyPr/>
        <a:lstStyle/>
        <a:p>
          <a:r>
            <a:rPr lang="en-US" sz="1600" dirty="0"/>
            <a:t>Transfer of care</a:t>
          </a:r>
        </a:p>
      </dgm:t>
    </dgm:pt>
    <dgm:pt modelId="{2EC1FF7B-B7BC-8449-95B4-080C7202A9E6}" type="parTrans" cxnId="{7EC5FF4F-E67C-7C48-89FB-6367F247F524}">
      <dgm:prSet/>
      <dgm:spPr/>
      <dgm:t>
        <a:bodyPr/>
        <a:lstStyle/>
        <a:p>
          <a:endParaRPr lang="en-US"/>
        </a:p>
      </dgm:t>
    </dgm:pt>
    <dgm:pt modelId="{AB920C3A-B181-924B-AD63-E7CC5093CFFA}" type="sibTrans" cxnId="{7EC5FF4F-E67C-7C48-89FB-6367F247F524}">
      <dgm:prSet/>
      <dgm:spPr/>
      <dgm:t>
        <a:bodyPr/>
        <a:lstStyle/>
        <a:p>
          <a:endParaRPr lang="en-US"/>
        </a:p>
      </dgm:t>
    </dgm:pt>
    <dgm:pt modelId="{D4DD49E1-27FB-C543-B725-BC1B1CC0A7F9}">
      <dgm:prSet phldrT="[Text]" custT="1"/>
      <dgm:spPr/>
      <dgm:t>
        <a:bodyPr/>
        <a:lstStyle/>
        <a:p>
          <a:r>
            <a:rPr lang="en-US" sz="1600" dirty="0"/>
            <a:t>Transition complete</a:t>
          </a:r>
        </a:p>
      </dgm:t>
    </dgm:pt>
    <dgm:pt modelId="{04B5E109-9A48-9247-BC15-9791CB51970D}" type="parTrans" cxnId="{254871E9-AE37-674C-9D92-4A619F84F725}">
      <dgm:prSet/>
      <dgm:spPr/>
      <dgm:t>
        <a:bodyPr/>
        <a:lstStyle/>
        <a:p>
          <a:endParaRPr lang="en-US"/>
        </a:p>
      </dgm:t>
    </dgm:pt>
    <dgm:pt modelId="{5A685FB8-D8B5-0B40-990B-7D7EAA5E27C9}" type="sibTrans" cxnId="{254871E9-AE37-674C-9D92-4A619F84F725}">
      <dgm:prSet/>
      <dgm:spPr/>
      <dgm:t>
        <a:bodyPr/>
        <a:lstStyle/>
        <a:p>
          <a:endParaRPr lang="en-US"/>
        </a:p>
      </dgm:t>
    </dgm:pt>
    <dgm:pt modelId="{A090D058-457C-004A-BCE8-170066F1CA13}" type="pres">
      <dgm:prSet presAssocID="{87E238FB-9CF5-4D40-BF05-F006C79BDD55}" presName="Name0" presStyleCnt="0">
        <dgm:presLayoutVars>
          <dgm:chMax val="7"/>
          <dgm:chPref val="7"/>
          <dgm:dir/>
          <dgm:animLvl val="lvl"/>
        </dgm:presLayoutVars>
      </dgm:prSet>
      <dgm:spPr/>
    </dgm:pt>
    <dgm:pt modelId="{E838AD0D-AF03-2142-90B5-DD3F900541C8}" type="pres">
      <dgm:prSet presAssocID="{2AB2C2C9-E4B5-7548-9099-FF8E52BA9C3A}" presName="Accent1" presStyleCnt="0"/>
      <dgm:spPr/>
    </dgm:pt>
    <dgm:pt modelId="{3388DE58-3234-BE4D-A437-0F85504BDC3B}" type="pres">
      <dgm:prSet presAssocID="{2AB2C2C9-E4B5-7548-9099-FF8E52BA9C3A}" presName="Accent" presStyleLbl="node1" presStyleIdx="0" presStyleCnt="6"/>
      <dgm:spPr>
        <a:solidFill>
          <a:srgbClr val="7030A0"/>
        </a:solidFill>
      </dgm:spPr>
    </dgm:pt>
    <dgm:pt modelId="{29AA18E0-996C-D542-B2D3-A156134FC2DF}" type="pres">
      <dgm:prSet presAssocID="{2AB2C2C9-E4B5-7548-9099-FF8E52BA9C3A}" presName="Parent1" presStyleLbl="revTx" presStyleIdx="0" presStyleCnt="6" custScaleX="139258" custLinFactNeighborX="-9867" custLinFactNeighborY="21689">
        <dgm:presLayoutVars>
          <dgm:chMax val="1"/>
          <dgm:chPref val="1"/>
          <dgm:bulletEnabled val="1"/>
        </dgm:presLayoutVars>
      </dgm:prSet>
      <dgm:spPr/>
    </dgm:pt>
    <dgm:pt modelId="{057E7384-2A95-3D47-B7ED-E8DD37454C52}" type="pres">
      <dgm:prSet presAssocID="{6E2D20D3-2103-2843-B7BE-AF7E9B8C6B67}" presName="Accent2" presStyleCnt="0"/>
      <dgm:spPr/>
    </dgm:pt>
    <dgm:pt modelId="{F6BFC817-7C4F-4C4E-ACFB-6AD45C5F4B2F}" type="pres">
      <dgm:prSet presAssocID="{6E2D20D3-2103-2843-B7BE-AF7E9B8C6B67}" presName="Accent" presStyleLbl="node1" presStyleIdx="1" presStyleCnt="6"/>
      <dgm:spPr>
        <a:solidFill>
          <a:srgbClr val="7030A0"/>
        </a:solidFill>
      </dgm:spPr>
    </dgm:pt>
    <dgm:pt modelId="{44EA388E-41A6-6B4E-BC9E-00FAE8C6ADB7}" type="pres">
      <dgm:prSet presAssocID="{6E2D20D3-2103-2843-B7BE-AF7E9B8C6B67}" presName="Parent2" presStyleLbl="revTx" presStyleIdx="1" presStyleCnt="6" custScaleX="140832" custLinFactNeighborX="6211" custLinFactNeighborY="7561">
        <dgm:presLayoutVars>
          <dgm:chMax val="1"/>
          <dgm:chPref val="1"/>
          <dgm:bulletEnabled val="1"/>
        </dgm:presLayoutVars>
      </dgm:prSet>
      <dgm:spPr/>
    </dgm:pt>
    <dgm:pt modelId="{54805031-ADE5-184F-92B9-1685FC7C4145}" type="pres">
      <dgm:prSet presAssocID="{0CC7F5B8-23A4-BD45-B307-83BD45BA57D5}" presName="Accent3" presStyleCnt="0"/>
      <dgm:spPr/>
    </dgm:pt>
    <dgm:pt modelId="{B34A1A8D-AC28-F24C-A287-D2183B9BD416}" type="pres">
      <dgm:prSet presAssocID="{0CC7F5B8-23A4-BD45-B307-83BD45BA57D5}" presName="Accent" presStyleLbl="node1" presStyleIdx="2" presStyleCnt="6"/>
      <dgm:spPr>
        <a:solidFill>
          <a:srgbClr val="7030A0"/>
        </a:solidFill>
      </dgm:spPr>
    </dgm:pt>
    <dgm:pt modelId="{F97EDA3B-678F-8F41-9162-CDABC2D91816}" type="pres">
      <dgm:prSet presAssocID="{0CC7F5B8-23A4-BD45-B307-83BD45BA57D5}" presName="Parent3" presStyleLbl="revTx" presStyleIdx="2" presStyleCnt="6" custScaleX="130928">
        <dgm:presLayoutVars>
          <dgm:chMax val="1"/>
          <dgm:chPref val="1"/>
          <dgm:bulletEnabled val="1"/>
        </dgm:presLayoutVars>
      </dgm:prSet>
      <dgm:spPr/>
    </dgm:pt>
    <dgm:pt modelId="{B4FEE077-5888-A04F-AC9A-85EEC8E13882}" type="pres">
      <dgm:prSet presAssocID="{349BBE10-5DE9-FC4D-BFAC-A9F36413B231}" presName="Accent4" presStyleCnt="0"/>
      <dgm:spPr/>
    </dgm:pt>
    <dgm:pt modelId="{652B877F-D523-0846-AB97-B3DF81EB3962}" type="pres">
      <dgm:prSet presAssocID="{349BBE10-5DE9-FC4D-BFAC-A9F36413B231}" presName="Accent" presStyleLbl="node1" presStyleIdx="3" presStyleCnt="6"/>
      <dgm:spPr>
        <a:solidFill>
          <a:srgbClr val="7030A0"/>
        </a:solidFill>
      </dgm:spPr>
    </dgm:pt>
    <dgm:pt modelId="{B1B930FA-C659-9944-BC33-ADDD830D24D2}" type="pres">
      <dgm:prSet presAssocID="{349BBE10-5DE9-FC4D-BFAC-A9F36413B231}" presName="Parent4" presStyleLbl="revTx" presStyleIdx="3" presStyleCnt="6">
        <dgm:presLayoutVars>
          <dgm:chMax val="1"/>
          <dgm:chPref val="1"/>
          <dgm:bulletEnabled val="1"/>
        </dgm:presLayoutVars>
      </dgm:prSet>
      <dgm:spPr/>
    </dgm:pt>
    <dgm:pt modelId="{3D05080C-6A1E-1342-953E-6303CA0567ED}" type="pres">
      <dgm:prSet presAssocID="{342DB3FE-63A3-1E49-9109-32EB26F36D75}" presName="Accent5" presStyleCnt="0"/>
      <dgm:spPr/>
    </dgm:pt>
    <dgm:pt modelId="{B0AAED29-E59D-AB4F-A6D4-6D479E974484}" type="pres">
      <dgm:prSet presAssocID="{342DB3FE-63A3-1E49-9109-32EB26F36D75}" presName="Accent" presStyleLbl="node1" presStyleIdx="4" presStyleCnt="6"/>
      <dgm:spPr>
        <a:solidFill>
          <a:srgbClr val="FFC000"/>
        </a:solidFill>
      </dgm:spPr>
    </dgm:pt>
    <dgm:pt modelId="{7EBEC3DC-6D32-7747-8337-D548871A9C73}" type="pres">
      <dgm:prSet presAssocID="{342DB3FE-63A3-1E49-9109-32EB26F36D75}" presName="Parent5" presStyleLbl="revTx" presStyleIdx="4" presStyleCnt="6">
        <dgm:presLayoutVars>
          <dgm:chMax val="1"/>
          <dgm:chPref val="1"/>
          <dgm:bulletEnabled val="1"/>
        </dgm:presLayoutVars>
      </dgm:prSet>
      <dgm:spPr/>
    </dgm:pt>
    <dgm:pt modelId="{68A023FB-C08C-7149-857D-1AD7A6702C73}" type="pres">
      <dgm:prSet presAssocID="{D4DD49E1-27FB-C543-B725-BC1B1CC0A7F9}" presName="Accent6" presStyleCnt="0"/>
      <dgm:spPr/>
    </dgm:pt>
    <dgm:pt modelId="{CB554D17-34C0-0D40-8E9D-2DF61A4ED545}" type="pres">
      <dgm:prSet presAssocID="{D4DD49E1-27FB-C543-B725-BC1B1CC0A7F9}" presName="Accent" presStyleLbl="node1" presStyleIdx="5" presStyleCnt="6"/>
      <dgm:spPr>
        <a:solidFill>
          <a:srgbClr val="00B050"/>
        </a:solidFill>
      </dgm:spPr>
    </dgm:pt>
    <dgm:pt modelId="{D752B873-BFC7-7641-B3AC-6C7D0F3A6D8B}" type="pres">
      <dgm:prSet presAssocID="{D4DD49E1-27FB-C543-B725-BC1B1CC0A7F9}" presName="Parent6" presStyleLbl="revTx" presStyleIdx="5" presStyleCnt="6">
        <dgm:presLayoutVars>
          <dgm:chMax val="1"/>
          <dgm:chPref val="1"/>
          <dgm:bulletEnabled val="1"/>
        </dgm:presLayoutVars>
      </dgm:prSet>
      <dgm:spPr/>
    </dgm:pt>
  </dgm:ptLst>
  <dgm:cxnLst>
    <dgm:cxn modelId="{8C0C3117-FEA7-104B-B714-9D360C6EED1D}" srcId="{87E238FB-9CF5-4D40-BF05-F006C79BDD55}" destId="{2AB2C2C9-E4B5-7548-9099-FF8E52BA9C3A}" srcOrd="0" destOrd="0" parTransId="{DB0E6279-DC8E-6C40-8D19-C7CB757CEC60}" sibTransId="{E129712E-C27D-674D-9F8C-43439A31C331}"/>
    <dgm:cxn modelId="{BD07F41E-593A-7440-BDB2-6DD32EDD3FF2}" type="presOf" srcId="{87E238FB-9CF5-4D40-BF05-F006C79BDD55}" destId="{A090D058-457C-004A-BCE8-170066F1CA13}" srcOrd="0" destOrd="0" presId="urn:microsoft.com/office/officeart/2009/layout/CircleArrowProcess"/>
    <dgm:cxn modelId="{DEA3773D-1D5F-8D43-B07B-43792A41EAE5}" type="presOf" srcId="{349BBE10-5DE9-FC4D-BFAC-A9F36413B231}" destId="{B1B930FA-C659-9944-BC33-ADDD830D24D2}" srcOrd="0" destOrd="0" presId="urn:microsoft.com/office/officeart/2009/layout/CircleArrowProcess"/>
    <dgm:cxn modelId="{C49AF53D-D043-8245-9514-A63036F0E402}" srcId="{87E238FB-9CF5-4D40-BF05-F006C79BDD55}" destId="{6E2D20D3-2103-2843-B7BE-AF7E9B8C6B67}" srcOrd="1" destOrd="0" parTransId="{E272FC2A-7F90-AA46-9447-0F04E342FDBA}" sibTransId="{78131EFB-BB78-1B4A-A22F-7C9F70426E18}"/>
    <dgm:cxn modelId="{7EC5FF4F-E67C-7C48-89FB-6367F247F524}" srcId="{87E238FB-9CF5-4D40-BF05-F006C79BDD55}" destId="{342DB3FE-63A3-1E49-9109-32EB26F36D75}" srcOrd="4" destOrd="0" parTransId="{2EC1FF7B-B7BC-8449-95B4-080C7202A9E6}" sibTransId="{AB920C3A-B181-924B-AD63-E7CC5093CFFA}"/>
    <dgm:cxn modelId="{C924BA73-A186-C049-AD93-AD4D1F07725D}" srcId="{87E238FB-9CF5-4D40-BF05-F006C79BDD55}" destId="{0CC7F5B8-23A4-BD45-B307-83BD45BA57D5}" srcOrd="2" destOrd="0" parTransId="{E7220CA9-BBCC-FF48-A6C5-1C5FC5F45EAE}" sibTransId="{DB1E2413-5136-0A4C-B457-3AD83AF38BF1}"/>
    <dgm:cxn modelId="{05B66583-1751-8D4E-83AC-34FB1D61F04D}" type="presOf" srcId="{6E2D20D3-2103-2843-B7BE-AF7E9B8C6B67}" destId="{44EA388E-41A6-6B4E-BC9E-00FAE8C6ADB7}" srcOrd="0" destOrd="0" presId="urn:microsoft.com/office/officeart/2009/layout/CircleArrowProcess"/>
    <dgm:cxn modelId="{3B105588-F89D-934F-85C0-C553AEECABA5}" srcId="{87E238FB-9CF5-4D40-BF05-F006C79BDD55}" destId="{349BBE10-5DE9-FC4D-BFAC-A9F36413B231}" srcOrd="3" destOrd="0" parTransId="{87016FC5-907B-F043-9490-EE8DC9F1B079}" sibTransId="{8E2A1C9A-562B-1645-B505-6A1734F75390}"/>
    <dgm:cxn modelId="{70A139A6-C778-DA4A-A0ED-6C6FE65E4BCE}" type="presOf" srcId="{2AB2C2C9-E4B5-7548-9099-FF8E52BA9C3A}" destId="{29AA18E0-996C-D542-B2D3-A156134FC2DF}" srcOrd="0" destOrd="0" presId="urn:microsoft.com/office/officeart/2009/layout/CircleArrowProcess"/>
    <dgm:cxn modelId="{9E2485A7-A1FC-D64D-BBCC-DB0D4DE45960}" type="presOf" srcId="{342DB3FE-63A3-1E49-9109-32EB26F36D75}" destId="{7EBEC3DC-6D32-7747-8337-D548871A9C73}" srcOrd="0" destOrd="0" presId="urn:microsoft.com/office/officeart/2009/layout/CircleArrowProcess"/>
    <dgm:cxn modelId="{6633C8B1-FAD5-4347-90E3-3E5949E457B0}" type="presOf" srcId="{D4DD49E1-27FB-C543-B725-BC1B1CC0A7F9}" destId="{D752B873-BFC7-7641-B3AC-6C7D0F3A6D8B}" srcOrd="0" destOrd="0" presId="urn:microsoft.com/office/officeart/2009/layout/CircleArrowProcess"/>
    <dgm:cxn modelId="{5F40D2E5-4435-594F-8C3C-F41FE7614F3B}" type="presOf" srcId="{0CC7F5B8-23A4-BD45-B307-83BD45BA57D5}" destId="{F97EDA3B-678F-8F41-9162-CDABC2D91816}" srcOrd="0" destOrd="0" presId="urn:microsoft.com/office/officeart/2009/layout/CircleArrowProcess"/>
    <dgm:cxn modelId="{254871E9-AE37-674C-9D92-4A619F84F725}" srcId="{87E238FB-9CF5-4D40-BF05-F006C79BDD55}" destId="{D4DD49E1-27FB-C543-B725-BC1B1CC0A7F9}" srcOrd="5" destOrd="0" parTransId="{04B5E109-9A48-9247-BC15-9791CB51970D}" sibTransId="{5A685FB8-D8B5-0B40-990B-7D7EAA5E27C9}"/>
    <dgm:cxn modelId="{79D22343-D086-674E-A609-B7464BBD2B4E}" type="presParOf" srcId="{A090D058-457C-004A-BCE8-170066F1CA13}" destId="{E838AD0D-AF03-2142-90B5-DD3F900541C8}" srcOrd="0" destOrd="0" presId="urn:microsoft.com/office/officeart/2009/layout/CircleArrowProcess"/>
    <dgm:cxn modelId="{75333DDB-6ECA-EC45-9D23-1122B7A4FD9D}" type="presParOf" srcId="{E838AD0D-AF03-2142-90B5-DD3F900541C8}" destId="{3388DE58-3234-BE4D-A437-0F85504BDC3B}" srcOrd="0" destOrd="0" presId="urn:microsoft.com/office/officeart/2009/layout/CircleArrowProcess"/>
    <dgm:cxn modelId="{E877F2E8-473B-3C4C-8659-8AB0668B41B2}" type="presParOf" srcId="{A090D058-457C-004A-BCE8-170066F1CA13}" destId="{29AA18E0-996C-D542-B2D3-A156134FC2DF}" srcOrd="1" destOrd="0" presId="urn:microsoft.com/office/officeart/2009/layout/CircleArrowProcess"/>
    <dgm:cxn modelId="{4FAEE22F-5EBA-D649-9C86-286A2D73FBC3}" type="presParOf" srcId="{A090D058-457C-004A-BCE8-170066F1CA13}" destId="{057E7384-2A95-3D47-B7ED-E8DD37454C52}" srcOrd="2" destOrd="0" presId="urn:microsoft.com/office/officeart/2009/layout/CircleArrowProcess"/>
    <dgm:cxn modelId="{6FE81B8D-5881-B84D-9F56-1331C7E1AA1F}" type="presParOf" srcId="{057E7384-2A95-3D47-B7ED-E8DD37454C52}" destId="{F6BFC817-7C4F-4C4E-ACFB-6AD45C5F4B2F}" srcOrd="0" destOrd="0" presId="urn:microsoft.com/office/officeart/2009/layout/CircleArrowProcess"/>
    <dgm:cxn modelId="{ABB4ACB3-7B2F-9D4B-889C-02AA34DF0558}" type="presParOf" srcId="{A090D058-457C-004A-BCE8-170066F1CA13}" destId="{44EA388E-41A6-6B4E-BC9E-00FAE8C6ADB7}" srcOrd="3" destOrd="0" presId="urn:microsoft.com/office/officeart/2009/layout/CircleArrowProcess"/>
    <dgm:cxn modelId="{10D479B5-9328-6F4F-B7BC-7FAE14311387}" type="presParOf" srcId="{A090D058-457C-004A-BCE8-170066F1CA13}" destId="{54805031-ADE5-184F-92B9-1685FC7C4145}" srcOrd="4" destOrd="0" presId="urn:microsoft.com/office/officeart/2009/layout/CircleArrowProcess"/>
    <dgm:cxn modelId="{F80E0AB1-6078-894E-8B7A-DCC5BB5F8F8F}" type="presParOf" srcId="{54805031-ADE5-184F-92B9-1685FC7C4145}" destId="{B34A1A8D-AC28-F24C-A287-D2183B9BD416}" srcOrd="0" destOrd="0" presId="urn:microsoft.com/office/officeart/2009/layout/CircleArrowProcess"/>
    <dgm:cxn modelId="{7985BAE7-AE67-CC41-B1FE-895306C0AB64}" type="presParOf" srcId="{A090D058-457C-004A-BCE8-170066F1CA13}" destId="{F97EDA3B-678F-8F41-9162-CDABC2D91816}" srcOrd="5" destOrd="0" presId="urn:microsoft.com/office/officeart/2009/layout/CircleArrowProcess"/>
    <dgm:cxn modelId="{FCC3D36A-33C1-0442-8E03-344FD20419FD}" type="presParOf" srcId="{A090D058-457C-004A-BCE8-170066F1CA13}" destId="{B4FEE077-5888-A04F-AC9A-85EEC8E13882}" srcOrd="6" destOrd="0" presId="urn:microsoft.com/office/officeart/2009/layout/CircleArrowProcess"/>
    <dgm:cxn modelId="{A55615C4-7401-EC45-B541-408EA9398C09}" type="presParOf" srcId="{B4FEE077-5888-A04F-AC9A-85EEC8E13882}" destId="{652B877F-D523-0846-AB97-B3DF81EB3962}" srcOrd="0" destOrd="0" presId="urn:microsoft.com/office/officeart/2009/layout/CircleArrowProcess"/>
    <dgm:cxn modelId="{7387B464-F950-B544-800E-2558C81E6830}" type="presParOf" srcId="{A090D058-457C-004A-BCE8-170066F1CA13}" destId="{B1B930FA-C659-9944-BC33-ADDD830D24D2}" srcOrd="7" destOrd="0" presId="urn:microsoft.com/office/officeart/2009/layout/CircleArrowProcess"/>
    <dgm:cxn modelId="{D818B6D7-14E8-4446-9018-3A794B07DF0B}" type="presParOf" srcId="{A090D058-457C-004A-BCE8-170066F1CA13}" destId="{3D05080C-6A1E-1342-953E-6303CA0567ED}" srcOrd="8" destOrd="0" presId="urn:microsoft.com/office/officeart/2009/layout/CircleArrowProcess"/>
    <dgm:cxn modelId="{B0FD73F9-BFA1-744E-969B-EB029FE113BE}" type="presParOf" srcId="{3D05080C-6A1E-1342-953E-6303CA0567ED}" destId="{B0AAED29-E59D-AB4F-A6D4-6D479E974484}" srcOrd="0" destOrd="0" presId="urn:microsoft.com/office/officeart/2009/layout/CircleArrowProcess"/>
    <dgm:cxn modelId="{B86E2BBF-B2F4-DD49-9677-86BFA7AFF599}" type="presParOf" srcId="{A090D058-457C-004A-BCE8-170066F1CA13}" destId="{7EBEC3DC-6D32-7747-8337-D548871A9C73}" srcOrd="9" destOrd="0" presId="urn:microsoft.com/office/officeart/2009/layout/CircleArrowProcess"/>
    <dgm:cxn modelId="{490B88E8-BD30-2A40-87C5-CE844F8DDA3B}" type="presParOf" srcId="{A090D058-457C-004A-BCE8-170066F1CA13}" destId="{68A023FB-C08C-7149-857D-1AD7A6702C73}" srcOrd="10" destOrd="0" presId="urn:microsoft.com/office/officeart/2009/layout/CircleArrowProcess"/>
    <dgm:cxn modelId="{2D3469EC-BB36-304A-8CE8-6A391A3B9B62}" type="presParOf" srcId="{68A023FB-C08C-7149-857D-1AD7A6702C73}" destId="{CB554D17-34C0-0D40-8E9D-2DF61A4ED545}" srcOrd="0" destOrd="0" presId="urn:microsoft.com/office/officeart/2009/layout/CircleArrowProcess"/>
    <dgm:cxn modelId="{31F519CD-733A-2C4C-B44B-83513A58D282}" type="presParOf" srcId="{A090D058-457C-004A-BCE8-170066F1CA13}" destId="{D752B873-BFC7-7641-B3AC-6C7D0F3A6D8B}"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E238FB-9CF5-4D40-BF05-F006C79BDD55}"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2AB2C2C9-E4B5-7548-9099-FF8E52BA9C3A}">
      <dgm:prSet phldrT="[Text]" custT="1"/>
      <dgm:spPr/>
      <dgm:t>
        <a:bodyPr/>
        <a:lstStyle/>
        <a:p>
          <a:r>
            <a:rPr lang="en-US" sz="1600" dirty="0"/>
            <a:t>Policy/Guide</a:t>
          </a:r>
        </a:p>
      </dgm:t>
    </dgm:pt>
    <dgm:pt modelId="{DB0E6279-DC8E-6C40-8D19-C7CB757CEC60}" type="parTrans" cxnId="{8C0C3117-FEA7-104B-B714-9D360C6EED1D}">
      <dgm:prSet/>
      <dgm:spPr/>
      <dgm:t>
        <a:bodyPr/>
        <a:lstStyle/>
        <a:p>
          <a:endParaRPr lang="en-US"/>
        </a:p>
      </dgm:t>
    </dgm:pt>
    <dgm:pt modelId="{E129712E-C27D-674D-9F8C-43439A31C331}" type="sibTrans" cxnId="{8C0C3117-FEA7-104B-B714-9D360C6EED1D}">
      <dgm:prSet/>
      <dgm:spPr/>
      <dgm:t>
        <a:bodyPr/>
        <a:lstStyle/>
        <a:p>
          <a:endParaRPr lang="en-US"/>
        </a:p>
      </dgm:t>
    </dgm:pt>
    <dgm:pt modelId="{6E2D20D3-2103-2843-B7BE-AF7E9B8C6B67}">
      <dgm:prSet phldrT="[Text]" custT="1"/>
      <dgm:spPr/>
      <dgm:t>
        <a:bodyPr/>
        <a:lstStyle/>
        <a:p>
          <a:r>
            <a:rPr lang="en-US" sz="1600" dirty="0"/>
            <a:t>Tracking and monitoring</a:t>
          </a:r>
        </a:p>
      </dgm:t>
    </dgm:pt>
    <dgm:pt modelId="{E272FC2A-7F90-AA46-9447-0F04E342FDBA}" type="parTrans" cxnId="{C49AF53D-D043-8245-9514-A63036F0E402}">
      <dgm:prSet/>
      <dgm:spPr/>
      <dgm:t>
        <a:bodyPr/>
        <a:lstStyle/>
        <a:p>
          <a:endParaRPr lang="en-US"/>
        </a:p>
      </dgm:t>
    </dgm:pt>
    <dgm:pt modelId="{78131EFB-BB78-1B4A-A22F-7C9F70426E18}" type="sibTrans" cxnId="{C49AF53D-D043-8245-9514-A63036F0E402}">
      <dgm:prSet/>
      <dgm:spPr/>
      <dgm:t>
        <a:bodyPr/>
        <a:lstStyle/>
        <a:p>
          <a:endParaRPr lang="en-US"/>
        </a:p>
      </dgm:t>
    </dgm:pt>
    <dgm:pt modelId="{0CC7F5B8-23A4-BD45-B307-83BD45BA57D5}">
      <dgm:prSet phldrT="[Text]" custT="1"/>
      <dgm:spPr/>
      <dgm:t>
        <a:bodyPr/>
        <a:lstStyle/>
        <a:p>
          <a:r>
            <a:rPr lang="en-US" sz="1600" dirty="0"/>
            <a:t>Readiness</a:t>
          </a:r>
        </a:p>
      </dgm:t>
    </dgm:pt>
    <dgm:pt modelId="{E7220CA9-BBCC-FF48-A6C5-1C5FC5F45EAE}" type="parTrans" cxnId="{C924BA73-A186-C049-AD93-AD4D1F07725D}">
      <dgm:prSet/>
      <dgm:spPr/>
      <dgm:t>
        <a:bodyPr/>
        <a:lstStyle/>
        <a:p>
          <a:endParaRPr lang="en-US"/>
        </a:p>
      </dgm:t>
    </dgm:pt>
    <dgm:pt modelId="{DB1E2413-5136-0A4C-B457-3AD83AF38BF1}" type="sibTrans" cxnId="{C924BA73-A186-C049-AD93-AD4D1F07725D}">
      <dgm:prSet/>
      <dgm:spPr/>
      <dgm:t>
        <a:bodyPr/>
        <a:lstStyle/>
        <a:p>
          <a:endParaRPr lang="en-US"/>
        </a:p>
      </dgm:t>
    </dgm:pt>
    <dgm:pt modelId="{349BBE10-5DE9-FC4D-BFAC-A9F36413B231}">
      <dgm:prSet phldrT="[Text]" custT="1"/>
      <dgm:spPr/>
      <dgm:t>
        <a:bodyPr/>
        <a:lstStyle/>
        <a:p>
          <a:r>
            <a:rPr lang="en-US" sz="1600" dirty="0"/>
            <a:t>Planning</a:t>
          </a:r>
        </a:p>
      </dgm:t>
    </dgm:pt>
    <dgm:pt modelId="{87016FC5-907B-F043-9490-EE8DC9F1B079}" type="parTrans" cxnId="{3B105588-F89D-934F-85C0-C553AEECABA5}">
      <dgm:prSet/>
      <dgm:spPr/>
      <dgm:t>
        <a:bodyPr/>
        <a:lstStyle/>
        <a:p>
          <a:endParaRPr lang="en-US"/>
        </a:p>
      </dgm:t>
    </dgm:pt>
    <dgm:pt modelId="{8E2A1C9A-562B-1645-B505-6A1734F75390}" type="sibTrans" cxnId="{3B105588-F89D-934F-85C0-C553AEECABA5}">
      <dgm:prSet/>
      <dgm:spPr/>
      <dgm:t>
        <a:bodyPr/>
        <a:lstStyle/>
        <a:p>
          <a:endParaRPr lang="en-US"/>
        </a:p>
      </dgm:t>
    </dgm:pt>
    <dgm:pt modelId="{342DB3FE-63A3-1E49-9109-32EB26F36D75}">
      <dgm:prSet phldrT="[Text]" custT="1"/>
      <dgm:spPr/>
      <dgm:t>
        <a:bodyPr/>
        <a:lstStyle/>
        <a:p>
          <a:r>
            <a:rPr lang="en-US" sz="1600" dirty="0"/>
            <a:t>Transfer of care</a:t>
          </a:r>
        </a:p>
      </dgm:t>
    </dgm:pt>
    <dgm:pt modelId="{2EC1FF7B-B7BC-8449-95B4-080C7202A9E6}" type="parTrans" cxnId="{7EC5FF4F-E67C-7C48-89FB-6367F247F524}">
      <dgm:prSet/>
      <dgm:spPr/>
      <dgm:t>
        <a:bodyPr/>
        <a:lstStyle/>
        <a:p>
          <a:endParaRPr lang="en-US"/>
        </a:p>
      </dgm:t>
    </dgm:pt>
    <dgm:pt modelId="{AB920C3A-B181-924B-AD63-E7CC5093CFFA}" type="sibTrans" cxnId="{7EC5FF4F-E67C-7C48-89FB-6367F247F524}">
      <dgm:prSet/>
      <dgm:spPr/>
      <dgm:t>
        <a:bodyPr/>
        <a:lstStyle/>
        <a:p>
          <a:endParaRPr lang="en-US"/>
        </a:p>
      </dgm:t>
    </dgm:pt>
    <dgm:pt modelId="{D4DD49E1-27FB-C543-B725-BC1B1CC0A7F9}">
      <dgm:prSet phldrT="[Text]" custT="1"/>
      <dgm:spPr/>
      <dgm:t>
        <a:bodyPr/>
        <a:lstStyle/>
        <a:p>
          <a:r>
            <a:rPr lang="en-US" sz="1600" dirty="0"/>
            <a:t>Transition complete</a:t>
          </a:r>
        </a:p>
      </dgm:t>
    </dgm:pt>
    <dgm:pt modelId="{04B5E109-9A48-9247-BC15-9791CB51970D}" type="parTrans" cxnId="{254871E9-AE37-674C-9D92-4A619F84F725}">
      <dgm:prSet/>
      <dgm:spPr/>
      <dgm:t>
        <a:bodyPr/>
        <a:lstStyle/>
        <a:p>
          <a:endParaRPr lang="en-US"/>
        </a:p>
      </dgm:t>
    </dgm:pt>
    <dgm:pt modelId="{5A685FB8-D8B5-0B40-990B-7D7EAA5E27C9}" type="sibTrans" cxnId="{254871E9-AE37-674C-9D92-4A619F84F725}">
      <dgm:prSet/>
      <dgm:spPr/>
      <dgm:t>
        <a:bodyPr/>
        <a:lstStyle/>
        <a:p>
          <a:endParaRPr lang="en-US"/>
        </a:p>
      </dgm:t>
    </dgm:pt>
    <dgm:pt modelId="{A090D058-457C-004A-BCE8-170066F1CA13}" type="pres">
      <dgm:prSet presAssocID="{87E238FB-9CF5-4D40-BF05-F006C79BDD55}" presName="Name0" presStyleCnt="0">
        <dgm:presLayoutVars>
          <dgm:chMax val="7"/>
          <dgm:chPref val="7"/>
          <dgm:dir/>
          <dgm:animLvl val="lvl"/>
        </dgm:presLayoutVars>
      </dgm:prSet>
      <dgm:spPr/>
    </dgm:pt>
    <dgm:pt modelId="{E838AD0D-AF03-2142-90B5-DD3F900541C8}" type="pres">
      <dgm:prSet presAssocID="{2AB2C2C9-E4B5-7548-9099-FF8E52BA9C3A}" presName="Accent1" presStyleCnt="0"/>
      <dgm:spPr/>
    </dgm:pt>
    <dgm:pt modelId="{3388DE58-3234-BE4D-A437-0F85504BDC3B}" type="pres">
      <dgm:prSet presAssocID="{2AB2C2C9-E4B5-7548-9099-FF8E52BA9C3A}" presName="Accent" presStyleLbl="node1" presStyleIdx="0" presStyleCnt="6"/>
      <dgm:spPr>
        <a:solidFill>
          <a:srgbClr val="7030A0"/>
        </a:solidFill>
      </dgm:spPr>
    </dgm:pt>
    <dgm:pt modelId="{29AA18E0-996C-D542-B2D3-A156134FC2DF}" type="pres">
      <dgm:prSet presAssocID="{2AB2C2C9-E4B5-7548-9099-FF8E52BA9C3A}" presName="Parent1" presStyleLbl="revTx" presStyleIdx="0" presStyleCnt="6" custScaleX="139258" custLinFactNeighborX="-9867" custLinFactNeighborY="21689">
        <dgm:presLayoutVars>
          <dgm:chMax val="1"/>
          <dgm:chPref val="1"/>
          <dgm:bulletEnabled val="1"/>
        </dgm:presLayoutVars>
      </dgm:prSet>
      <dgm:spPr/>
    </dgm:pt>
    <dgm:pt modelId="{057E7384-2A95-3D47-B7ED-E8DD37454C52}" type="pres">
      <dgm:prSet presAssocID="{6E2D20D3-2103-2843-B7BE-AF7E9B8C6B67}" presName="Accent2" presStyleCnt="0"/>
      <dgm:spPr/>
    </dgm:pt>
    <dgm:pt modelId="{F6BFC817-7C4F-4C4E-ACFB-6AD45C5F4B2F}" type="pres">
      <dgm:prSet presAssocID="{6E2D20D3-2103-2843-B7BE-AF7E9B8C6B67}" presName="Accent" presStyleLbl="node1" presStyleIdx="1" presStyleCnt="6"/>
      <dgm:spPr>
        <a:solidFill>
          <a:srgbClr val="7030A0"/>
        </a:solidFill>
      </dgm:spPr>
    </dgm:pt>
    <dgm:pt modelId="{44EA388E-41A6-6B4E-BC9E-00FAE8C6ADB7}" type="pres">
      <dgm:prSet presAssocID="{6E2D20D3-2103-2843-B7BE-AF7E9B8C6B67}" presName="Parent2" presStyleLbl="revTx" presStyleIdx="1" presStyleCnt="6" custScaleX="140832" custLinFactNeighborX="6211" custLinFactNeighborY="7561">
        <dgm:presLayoutVars>
          <dgm:chMax val="1"/>
          <dgm:chPref val="1"/>
          <dgm:bulletEnabled val="1"/>
        </dgm:presLayoutVars>
      </dgm:prSet>
      <dgm:spPr/>
    </dgm:pt>
    <dgm:pt modelId="{54805031-ADE5-184F-92B9-1685FC7C4145}" type="pres">
      <dgm:prSet presAssocID="{0CC7F5B8-23A4-BD45-B307-83BD45BA57D5}" presName="Accent3" presStyleCnt="0"/>
      <dgm:spPr/>
    </dgm:pt>
    <dgm:pt modelId="{B34A1A8D-AC28-F24C-A287-D2183B9BD416}" type="pres">
      <dgm:prSet presAssocID="{0CC7F5B8-23A4-BD45-B307-83BD45BA57D5}" presName="Accent" presStyleLbl="node1" presStyleIdx="2" presStyleCnt="6"/>
      <dgm:spPr>
        <a:solidFill>
          <a:srgbClr val="7030A0"/>
        </a:solidFill>
      </dgm:spPr>
    </dgm:pt>
    <dgm:pt modelId="{F97EDA3B-678F-8F41-9162-CDABC2D91816}" type="pres">
      <dgm:prSet presAssocID="{0CC7F5B8-23A4-BD45-B307-83BD45BA57D5}" presName="Parent3" presStyleLbl="revTx" presStyleIdx="2" presStyleCnt="6" custScaleX="130928">
        <dgm:presLayoutVars>
          <dgm:chMax val="1"/>
          <dgm:chPref val="1"/>
          <dgm:bulletEnabled val="1"/>
        </dgm:presLayoutVars>
      </dgm:prSet>
      <dgm:spPr/>
    </dgm:pt>
    <dgm:pt modelId="{B4FEE077-5888-A04F-AC9A-85EEC8E13882}" type="pres">
      <dgm:prSet presAssocID="{349BBE10-5DE9-FC4D-BFAC-A9F36413B231}" presName="Accent4" presStyleCnt="0"/>
      <dgm:spPr/>
    </dgm:pt>
    <dgm:pt modelId="{652B877F-D523-0846-AB97-B3DF81EB3962}" type="pres">
      <dgm:prSet presAssocID="{349BBE10-5DE9-FC4D-BFAC-A9F36413B231}" presName="Accent" presStyleLbl="node1" presStyleIdx="3" presStyleCnt="6"/>
      <dgm:spPr>
        <a:solidFill>
          <a:srgbClr val="7030A0"/>
        </a:solidFill>
      </dgm:spPr>
    </dgm:pt>
    <dgm:pt modelId="{B1B930FA-C659-9944-BC33-ADDD830D24D2}" type="pres">
      <dgm:prSet presAssocID="{349BBE10-5DE9-FC4D-BFAC-A9F36413B231}" presName="Parent4" presStyleLbl="revTx" presStyleIdx="3" presStyleCnt="6">
        <dgm:presLayoutVars>
          <dgm:chMax val="1"/>
          <dgm:chPref val="1"/>
          <dgm:bulletEnabled val="1"/>
        </dgm:presLayoutVars>
      </dgm:prSet>
      <dgm:spPr/>
    </dgm:pt>
    <dgm:pt modelId="{3D05080C-6A1E-1342-953E-6303CA0567ED}" type="pres">
      <dgm:prSet presAssocID="{342DB3FE-63A3-1E49-9109-32EB26F36D75}" presName="Accent5" presStyleCnt="0"/>
      <dgm:spPr/>
    </dgm:pt>
    <dgm:pt modelId="{B0AAED29-E59D-AB4F-A6D4-6D479E974484}" type="pres">
      <dgm:prSet presAssocID="{342DB3FE-63A3-1E49-9109-32EB26F36D75}" presName="Accent" presStyleLbl="node1" presStyleIdx="4" presStyleCnt="6"/>
      <dgm:spPr>
        <a:solidFill>
          <a:srgbClr val="FFC000"/>
        </a:solidFill>
      </dgm:spPr>
    </dgm:pt>
    <dgm:pt modelId="{7EBEC3DC-6D32-7747-8337-D548871A9C73}" type="pres">
      <dgm:prSet presAssocID="{342DB3FE-63A3-1E49-9109-32EB26F36D75}" presName="Parent5" presStyleLbl="revTx" presStyleIdx="4" presStyleCnt="6">
        <dgm:presLayoutVars>
          <dgm:chMax val="1"/>
          <dgm:chPref val="1"/>
          <dgm:bulletEnabled val="1"/>
        </dgm:presLayoutVars>
      </dgm:prSet>
      <dgm:spPr/>
    </dgm:pt>
    <dgm:pt modelId="{68A023FB-C08C-7149-857D-1AD7A6702C73}" type="pres">
      <dgm:prSet presAssocID="{D4DD49E1-27FB-C543-B725-BC1B1CC0A7F9}" presName="Accent6" presStyleCnt="0"/>
      <dgm:spPr/>
    </dgm:pt>
    <dgm:pt modelId="{CB554D17-34C0-0D40-8E9D-2DF61A4ED545}" type="pres">
      <dgm:prSet presAssocID="{D4DD49E1-27FB-C543-B725-BC1B1CC0A7F9}" presName="Accent" presStyleLbl="node1" presStyleIdx="5" presStyleCnt="6"/>
      <dgm:spPr>
        <a:solidFill>
          <a:srgbClr val="00B050"/>
        </a:solidFill>
      </dgm:spPr>
    </dgm:pt>
    <dgm:pt modelId="{D752B873-BFC7-7641-B3AC-6C7D0F3A6D8B}" type="pres">
      <dgm:prSet presAssocID="{D4DD49E1-27FB-C543-B725-BC1B1CC0A7F9}" presName="Parent6" presStyleLbl="revTx" presStyleIdx="5" presStyleCnt="6">
        <dgm:presLayoutVars>
          <dgm:chMax val="1"/>
          <dgm:chPref val="1"/>
          <dgm:bulletEnabled val="1"/>
        </dgm:presLayoutVars>
      </dgm:prSet>
      <dgm:spPr/>
    </dgm:pt>
  </dgm:ptLst>
  <dgm:cxnLst>
    <dgm:cxn modelId="{8C0C3117-FEA7-104B-B714-9D360C6EED1D}" srcId="{87E238FB-9CF5-4D40-BF05-F006C79BDD55}" destId="{2AB2C2C9-E4B5-7548-9099-FF8E52BA9C3A}" srcOrd="0" destOrd="0" parTransId="{DB0E6279-DC8E-6C40-8D19-C7CB757CEC60}" sibTransId="{E129712E-C27D-674D-9F8C-43439A31C331}"/>
    <dgm:cxn modelId="{BD07F41E-593A-7440-BDB2-6DD32EDD3FF2}" type="presOf" srcId="{87E238FB-9CF5-4D40-BF05-F006C79BDD55}" destId="{A090D058-457C-004A-BCE8-170066F1CA13}" srcOrd="0" destOrd="0" presId="urn:microsoft.com/office/officeart/2009/layout/CircleArrowProcess"/>
    <dgm:cxn modelId="{DEA3773D-1D5F-8D43-B07B-43792A41EAE5}" type="presOf" srcId="{349BBE10-5DE9-FC4D-BFAC-A9F36413B231}" destId="{B1B930FA-C659-9944-BC33-ADDD830D24D2}" srcOrd="0" destOrd="0" presId="urn:microsoft.com/office/officeart/2009/layout/CircleArrowProcess"/>
    <dgm:cxn modelId="{C49AF53D-D043-8245-9514-A63036F0E402}" srcId="{87E238FB-9CF5-4D40-BF05-F006C79BDD55}" destId="{6E2D20D3-2103-2843-B7BE-AF7E9B8C6B67}" srcOrd="1" destOrd="0" parTransId="{E272FC2A-7F90-AA46-9447-0F04E342FDBA}" sibTransId="{78131EFB-BB78-1B4A-A22F-7C9F70426E18}"/>
    <dgm:cxn modelId="{7EC5FF4F-E67C-7C48-89FB-6367F247F524}" srcId="{87E238FB-9CF5-4D40-BF05-F006C79BDD55}" destId="{342DB3FE-63A3-1E49-9109-32EB26F36D75}" srcOrd="4" destOrd="0" parTransId="{2EC1FF7B-B7BC-8449-95B4-080C7202A9E6}" sibTransId="{AB920C3A-B181-924B-AD63-E7CC5093CFFA}"/>
    <dgm:cxn modelId="{C924BA73-A186-C049-AD93-AD4D1F07725D}" srcId="{87E238FB-9CF5-4D40-BF05-F006C79BDD55}" destId="{0CC7F5B8-23A4-BD45-B307-83BD45BA57D5}" srcOrd="2" destOrd="0" parTransId="{E7220CA9-BBCC-FF48-A6C5-1C5FC5F45EAE}" sibTransId="{DB1E2413-5136-0A4C-B457-3AD83AF38BF1}"/>
    <dgm:cxn modelId="{05B66583-1751-8D4E-83AC-34FB1D61F04D}" type="presOf" srcId="{6E2D20D3-2103-2843-B7BE-AF7E9B8C6B67}" destId="{44EA388E-41A6-6B4E-BC9E-00FAE8C6ADB7}" srcOrd="0" destOrd="0" presId="urn:microsoft.com/office/officeart/2009/layout/CircleArrowProcess"/>
    <dgm:cxn modelId="{3B105588-F89D-934F-85C0-C553AEECABA5}" srcId="{87E238FB-9CF5-4D40-BF05-F006C79BDD55}" destId="{349BBE10-5DE9-FC4D-BFAC-A9F36413B231}" srcOrd="3" destOrd="0" parTransId="{87016FC5-907B-F043-9490-EE8DC9F1B079}" sibTransId="{8E2A1C9A-562B-1645-B505-6A1734F75390}"/>
    <dgm:cxn modelId="{70A139A6-C778-DA4A-A0ED-6C6FE65E4BCE}" type="presOf" srcId="{2AB2C2C9-E4B5-7548-9099-FF8E52BA9C3A}" destId="{29AA18E0-996C-D542-B2D3-A156134FC2DF}" srcOrd="0" destOrd="0" presId="urn:microsoft.com/office/officeart/2009/layout/CircleArrowProcess"/>
    <dgm:cxn modelId="{9E2485A7-A1FC-D64D-BBCC-DB0D4DE45960}" type="presOf" srcId="{342DB3FE-63A3-1E49-9109-32EB26F36D75}" destId="{7EBEC3DC-6D32-7747-8337-D548871A9C73}" srcOrd="0" destOrd="0" presId="urn:microsoft.com/office/officeart/2009/layout/CircleArrowProcess"/>
    <dgm:cxn modelId="{6633C8B1-FAD5-4347-90E3-3E5949E457B0}" type="presOf" srcId="{D4DD49E1-27FB-C543-B725-BC1B1CC0A7F9}" destId="{D752B873-BFC7-7641-B3AC-6C7D0F3A6D8B}" srcOrd="0" destOrd="0" presId="urn:microsoft.com/office/officeart/2009/layout/CircleArrowProcess"/>
    <dgm:cxn modelId="{5F40D2E5-4435-594F-8C3C-F41FE7614F3B}" type="presOf" srcId="{0CC7F5B8-23A4-BD45-B307-83BD45BA57D5}" destId="{F97EDA3B-678F-8F41-9162-CDABC2D91816}" srcOrd="0" destOrd="0" presId="urn:microsoft.com/office/officeart/2009/layout/CircleArrowProcess"/>
    <dgm:cxn modelId="{254871E9-AE37-674C-9D92-4A619F84F725}" srcId="{87E238FB-9CF5-4D40-BF05-F006C79BDD55}" destId="{D4DD49E1-27FB-C543-B725-BC1B1CC0A7F9}" srcOrd="5" destOrd="0" parTransId="{04B5E109-9A48-9247-BC15-9791CB51970D}" sibTransId="{5A685FB8-D8B5-0B40-990B-7D7EAA5E27C9}"/>
    <dgm:cxn modelId="{79D22343-D086-674E-A609-B7464BBD2B4E}" type="presParOf" srcId="{A090D058-457C-004A-BCE8-170066F1CA13}" destId="{E838AD0D-AF03-2142-90B5-DD3F900541C8}" srcOrd="0" destOrd="0" presId="urn:microsoft.com/office/officeart/2009/layout/CircleArrowProcess"/>
    <dgm:cxn modelId="{75333DDB-6ECA-EC45-9D23-1122B7A4FD9D}" type="presParOf" srcId="{E838AD0D-AF03-2142-90B5-DD3F900541C8}" destId="{3388DE58-3234-BE4D-A437-0F85504BDC3B}" srcOrd="0" destOrd="0" presId="urn:microsoft.com/office/officeart/2009/layout/CircleArrowProcess"/>
    <dgm:cxn modelId="{E877F2E8-473B-3C4C-8659-8AB0668B41B2}" type="presParOf" srcId="{A090D058-457C-004A-BCE8-170066F1CA13}" destId="{29AA18E0-996C-D542-B2D3-A156134FC2DF}" srcOrd="1" destOrd="0" presId="urn:microsoft.com/office/officeart/2009/layout/CircleArrowProcess"/>
    <dgm:cxn modelId="{4FAEE22F-5EBA-D649-9C86-286A2D73FBC3}" type="presParOf" srcId="{A090D058-457C-004A-BCE8-170066F1CA13}" destId="{057E7384-2A95-3D47-B7ED-E8DD37454C52}" srcOrd="2" destOrd="0" presId="urn:microsoft.com/office/officeart/2009/layout/CircleArrowProcess"/>
    <dgm:cxn modelId="{6FE81B8D-5881-B84D-9F56-1331C7E1AA1F}" type="presParOf" srcId="{057E7384-2A95-3D47-B7ED-E8DD37454C52}" destId="{F6BFC817-7C4F-4C4E-ACFB-6AD45C5F4B2F}" srcOrd="0" destOrd="0" presId="urn:microsoft.com/office/officeart/2009/layout/CircleArrowProcess"/>
    <dgm:cxn modelId="{ABB4ACB3-7B2F-9D4B-889C-02AA34DF0558}" type="presParOf" srcId="{A090D058-457C-004A-BCE8-170066F1CA13}" destId="{44EA388E-41A6-6B4E-BC9E-00FAE8C6ADB7}" srcOrd="3" destOrd="0" presId="urn:microsoft.com/office/officeart/2009/layout/CircleArrowProcess"/>
    <dgm:cxn modelId="{10D479B5-9328-6F4F-B7BC-7FAE14311387}" type="presParOf" srcId="{A090D058-457C-004A-BCE8-170066F1CA13}" destId="{54805031-ADE5-184F-92B9-1685FC7C4145}" srcOrd="4" destOrd="0" presId="urn:microsoft.com/office/officeart/2009/layout/CircleArrowProcess"/>
    <dgm:cxn modelId="{F80E0AB1-6078-894E-8B7A-DCC5BB5F8F8F}" type="presParOf" srcId="{54805031-ADE5-184F-92B9-1685FC7C4145}" destId="{B34A1A8D-AC28-F24C-A287-D2183B9BD416}" srcOrd="0" destOrd="0" presId="urn:microsoft.com/office/officeart/2009/layout/CircleArrowProcess"/>
    <dgm:cxn modelId="{7985BAE7-AE67-CC41-B1FE-895306C0AB64}" type="presParOf" srcId="{A090D058-457C-004A-BCE8-170066F1CA13}" destId="{F97EDA3B-678F-8F41-9162-CDABC2D91816}" srcOrd="5" destOrd="0" presId="urn:microsoft.com/office/officeart/2009/layout/CircleArrowProcess"/>
    <dgm:cxn modelId="{FCC3D36A-33C1-0442-8E03-344FD20419FD}" type="presParOf" srcId="{A090D058-457C-004A-BCE8-170066F1CA13}" destId="{B4FEE077-5888-A04F-AC9A-85EEC8E13882}" srcOrd="6" destOrd="0" presId="urn:microsoft.com/office/officeart/2009/layout/CircleArrowProcess"/>
    <dgm:cxn modelId="{A55615C4-7401-EC45-B541-408EA9398C09}" type="presParOf" srcId="{B4FEE077-5888-A04F-AC9A-85EEC8E13882}" destId="{652B877F-D523-0846-AB97-B3DF81EB3962}" srcOrd="0" destOrd="0" presId="urn:microsoft.com/office/officeart/2009/layout/CircleArrowProcess"/>
    <dgm:cxn modelId="{7387B464-F950-B544-800E-2558C81E6830}" type="presParOf" srcId="{A090D058-457C-004A-BCE8-170066F1CA13}" destId="{B1B930FA-C659-9944-BC33-ADDD830D24D2}" srcOrd="7" destOrd="0" presId="urn:microsoft.com/office/officeart/2009/layout/CircleArrowProcess"/>
    <dgm:cxn modelId="{D818B6D7-14E8-4446-9018-3A794B07DF0B}" type="presParOf" srcId="{A090D058-457C-004A-BCE8-170066F1CA13}" destId="{3D05080C-6A1E-1342-953E-6303CA0567ED}" srcOrd="8" destOrd="0" presId="urn:microsoft.com/office/officeart/2009/layout/CircleArrowProcess"/>
    <dgm:cxn modelId="{B0FD73F9-BFA1-744E-969B-EB029FE113BE}" type="presParOf" srcId="{3D05080C-6A1E-1342-953E-6303CA0567ED}" destId="{B0AAED29-E59D-AB4F-A6D4-6D479E974484}" srcOrd="0" destOrd="0" presId="urn:microsoft.com/office/officeart/2009/layout/CircleArrowProcess"/>
    <dgm:cxn modelId="{B86E2BBF-B2F4-DD49-9677-86BFA7AFF599}" type="presParOf" srcId="{A090D058-457C-004A-BCE8-170066F1CA13}" destId="{7EBEC3DC-6D32-7747-8337-D548871A9C73}" srcOrd="9" destOrd="0" presId="urn:microsoft.com/office/officeart/2009/layout/CircleArrowProcess"/>
    <dgm:cxn modelId="{490B88E8-BD30-2A40-87C5-CE844F8DDA3B}" type="presParOf" srcId="{A090D058-457C-004A-BCE8-170066F1CA13}" destId="{68A023FB-C08C-7149-857D-1AD7A6702C73}" srcOrd="10" destOrd="0" presId="urn:microsoft.com/office/officeart/2009/layout/CircleArrowProcess"/>
    <dgm:cxn modelId="{2D3469EC-BB36-304A-8CE8-6A391A3B9B62}" type="presParOf" srcId="{68A023FB-C08C-7149-857D-1AD7A6702C73}" destId="{CB554D17-34C0-0D40-8E9D-2DF61A4ED545}" srcOrd="0" destOrd="0" presId="urn:microsoft.com/office/officeart/2009/layout/CircleArrowProcess"/>
    <dgm:cxn modelId="{31F519CD-733A-2C4C-B44B-83513A58D282}" type="presParOf" srcId="{A090D058-457C-004A-BCE8-170066F1CA13}" destId="{D752B873-BFC7-7641-B3AC-6C7D0F3A6D8B}"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848CB7-5F13-4C34-99C4-CD6C0172BFC7}"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408CB1A4-C4C5-45C7-9C19-051D108F0BC6}">
      <dgm:prSet/>
      <dgm:spPr/>
      <dgm:t>
        <a:bodyPr/>
        <a:lstStyle/>
        <a:p>
          <a:r>
            <a:rPr lang="en-US"/>
            <a:t>Preparation</a:t>
          </a:r>
        </a:p>
      </dgm:t>
    </dgm:pt>
    <dgm:pt modelId="{72B805EC-5F71-4622-90FD-5507FCB32314}" type="parTrans" cxnId="{53B649B5-F182-4FA7-879D-651ADFFBFD20}">
      <dgm:prSet/>
      <dgm:spPr/>
      <dgm:t>
        <a:bodyPr/>
        <a:lstStyle/>
        <a:p>
          <a:endParaRPr lang="en-US"/>
        </a:p>
      </dgm:t>
    </dgm:pt>
    <dgm:pt modelId="{E5B5A605-D076-49F5-AA09-130A7015C0EF}" type="sibTrans" cxnId="{53B649B5-F182-4FA7-879D-651ADFFBFD20}">
      <dgm:prSet phldrT="1" phldr="0"/>
      <dgm:spPr/>
      <dgm:t>
        <a:bodyPr/>
        <a:lstStyle/>
        <a:p>
          <a:r>
            <a:rPr lang="en-US"/>
            <a:t>1</a:t>
          </a:r>
        </a:p>
      </dgm:t>
    </dgm:pt>
    <dgm:pt modelId="{52004F22-0A06-48FB-A4C3-A6A9365F8719}">
      <dgm:prSet/>
      <dgm:spPr/>
      <dgm:t>
        <a:bodyPr/>
        <a:lstStyle/>
        <a:p>
          <a:r>
            <a:rPr lang="en-US" dirty="0"/>
            <a:t>Transfer from pediatric to adult care</a:t>
          </a:r>
        </a:p>
      </dgm:t>
    </dgm:pt>
    <dgm:pt modelId="{198F53BA-E113-47CA-ACFE-514AD41D9708}" type="parTrans" cxnId="{5A4547C8-DD7E-40F7-A099-320F2FB09168}">
      <dgm:prSet/>
      <dgm:spPr/>
      <dgm:t>
        <a:bodyPr/>
        <a:lstStyle/>
        <a:p>
          <a:endParaRPr lang="en-US"/>
        </a:p>
      </dgm:t>
    </dgm:pt>
    <dgm:pt modelId="{F63FD342-28C1-4E18-B4DD-ECB568A35589}" type="sibTrans" cxnId="{5A4547C8-DD7E-40F7-A099-320F2FB09168}">
      <dgm:prSet phldrT="2" phldr="0"/>
      <dgm:spPr/>
      <dgm:t>
        <a:bodyPr/>
        <a:lstStyle/>
        <a:p>
          <a:r>
            <a:rPr lang="en-US"/>
            <a:t>2</a:t>
          </a:r>
        </a:p>
      </dgm:t>
    </dgm:pt>
    <dgm:pt modelId="{1C2089FD-884C-4543-8455-3364DF96BF03}">
      <dgm:prSet/>
      <dgm:spPr/>
      <dgm:t>
        <a:bodyPr/>
        <a:lstStyle/>
        <a:p>
          <a:r>
            <a:rPr lang="en-US" dirty="0"/>
            <a:t>Integration into adult-based care </a:t>
          </a:r>
        </a:p>
      </dgm:t>
    </dgm:pt>
    <dgm:pt modelId="{21695005-5706-49F5-8D5D-357E9597B46D}" type="parTrans" cxnId="{FE19F4C6-146F-40E7-8AC1-5D84DEB34CA2}">
      <dgm:prSet/>
      <dgm:spPr/>
      <dgm:t>
        <a:bodyPr/>
        <a:lstStyle/>
        <a:p>
          <a:endParaRPr lang="en-US"/>
        </a:p>
      </dgm:t>
    </dgm:pt>
    <dgm:pt modelId="{073D9805-7B25-4DA3-BEAB-F21CEC12BF40}" type="sibTrans" cxnId="{FE19F4C6-146F-40E7-8AC1-5D84DEB34CA2}">
      <dgm:prSet phldrT="3" phldr="0"/>
      <dgm:spPr/>
      <dgm:t>
        <a:bodyPr/>
        <a:lstStyle/>
        <a:p>
          <a:r>
            <a:rPr lang="en-US"/>
            <a:t>3</a:t>
          </a:r>
        </a:p>
      </dgm:t>
    </dgm:pt>
    <dgm:pt modelId="{8DD27777-C13B-46C8-A75D-C11881B8C4E0}" type="pres">
      <dgm:prSet presAssocID="{F8848CB7-5F13-4C34-99C4-CD6C0172BFC7}" presName="Name0" presStyleCnt="0">
        <dgm:presLayoutVars>
          <dgm:animLvl val="lvl"/>
          <dgm:resizeHandles val="exact"/>
        </dgm:presLayoutVars>
      </dgm:prSet>
      <dgm:spPr/>
    </dgm:pt>
    <dgm:pt modelId="{541F5BC3-5B8E-4EC5-B9F2-19DFD68E8848}" type="pres">
      <dgm:prSet presAssocID="{408CB1A4-C4C5-45C7-9C19-051D108F0BC6}" presName="compositeNode" presStyleCnt="0">
        <dgm:presLayoutVars>
          <dgm:bulletEnabled val="1"/>
        </dgm:presLayoutVars>
      </dgm:prSet>
      <dgm:spPr/>
    </dgm:pt>
    <dgm:pt modelId="{5FFEC597-5A9D-4DDA-A1A6-1272B3BDCBBD}" type="pres">
      <dgm:prSet presAssocID="{408CB1A4-C4C5-45C7-9C19-051D108F0BC6}" presName="bgRect" presStyleLbl="bgAccFollowNode1" presStyleIdx="0" presStyleCnt="3"/>
      <dgm:spPr/>
    </dgm:pt>
    <dgm:pt modelId="{E33C3EBE-AF88-4983-A681-6AB2083A5FC6}" type="pres">
      <dgm:prSet presAssocID="{E5B5A605-D076-49F5-AA09-130A7015C0EF}" presName="sibTransNodeCircle" presStyleLbl="alignNode1" presStyleIdx="0" presStyleCnt="6">
        <dgm:presLayoutVars>
          <dgm:chMax val="0"/>
          <dgm:bulletEnabled/>
        </dgm:presLayoutVars>
      </dgm:prSet>
      <dgm:spPr/>
    </dgm:pt>
    <dgm:pt modelId="{FD08FF0A-005B-4597-A0CC-9C437AC74115}" type="pres">
      <dgm:prSet presAssocID="{408CB1A4-C4C5-45C7-9C19-051D108F0BC6}" presName="bottomLine" presStyleLbl="alignNode1" presStyleIdx="1" presStyleCnt="6">
        <dgm:presLayoutVars/>
      </dgm:prSet>
      <dgm:spPr/>
    </dgm:pt>
    <dgm:pt modelId="{00E0C22A-5C70-4833-BE87-149FB7943340}" type="pres">
      <dgm:prSet presAssocID="{408CB1A4-C4C5-45C7-9C19-051D108F0BC6}" presName="nodeText" presStyleLbl="bgAccFollowNode1" presStyleIdx="0" presStyleCnt="3">
        <dgm:presLayoutVars>
          <dgm:bulletEnabled val="1"/>
        </dgm:presLayoutVars>
      </dgm:prSet>
      <dgm:spPr/>
    </dgm:pt>
    <dgm:pt modelId="{513B4D5C-DF4E-49EA-A018-DB526B80DA00}" type="pres">
      <dgm:prSet presAssocID="{E5B5A605-D076-49F5-AA09-130A7015C0EF}" presName="sibTrans" presStyleCnt="0"/>
      <dgm:spPr/>
    </dgm:pt>
    <dgm:pt modelId="{2672E3CF-096C-40F7-9E1F-66EE624552A0}" type="pres">
      <dgm:prSet presAssocID="{52004F22-0A06-48FB-A4C3-A6A9365F8719}" presName="compositeNode" presStyleCnt="0">
        <dgm:presLayoutVars>
          <dgm:bulletEnabled val="1"/>
        </dgm:presLayoutVars>
      </dgm:prSet>
      <dgm:spPr/>
    </dgm:pt>
    <dgm:pt modelId="{A2E17333-6ED0-4640-8F09-68F8F874686F}" type="pres">
      <dgm:prSet presAssocID="{52004F22-0A06-48FB-A4C3-A6A9365F8719}" presName="bgRect" presStyleLbl="bgAccFollowNode1" presStyleIdx="1" presStyleCnt="3" custLinFactNeighborX="6392" custLinFactNeighborY="284"/>
      <dgm:spPr/>
    </dgm:pt>
    <dgm:pt modelId="{987AD7DD-4041-4CA9-AA5A-5EA364C583FE}" type="pres">
      <dgm:prSet presAssocID="{F63FD342-28C1-4E18-B4DD-ECB568A35589}" presName="sibTransNodeCircle" presStyleLbl="alignNode1" presStyleIdx="2" presStyleCnt="6">
        <dgm:presLayoutVars>
          <dgm:chMax val="0"/>
          <dgm:bulletEnabled/>
        </dgm:presLayoutVars>
      </dgm:prSet>
      <dgm:spPr/>
    </dgm:pt>
    <dgm:pt modelId="{AD9D7F95-8A9C-4180-BE5A-7CBE0F5AF5DC}" type="pres">
      <dgm:prSet presAssocID="{52004F22-0A06-48FB-A4C3-A6A9365F8719}" presName="bottomLine" presStyleLbl="alignNode1" presStyleIdx="3" presStyleCnt="6">
        <dgm:presLayoutVars/>
      </dgm:prSet>
      <dgm:spPr/>
    </dgm:pt>
    <dgm:pt modelId="{0A6915EE-76F7-4211-A245-A90CFA2DE359}" type="pres">
      <dgm:prSet presAssocID="{52004F22-0A06-48FB-A4C3-A6A9365F8719}" presName="nodeText" presStyleLbl="bgAccFollowNode1" presStyleIdx="1" presStyleCnt="3">
        <dgm:presLayoutVars>
          <dgm:bulletEnabled val="1"/>
        </dgm:presLayoutVars>
      </dgm:prSet>
      <dgm:spPr/>
    </dgm:pt>
    <dgm:pt modelId="{8A034CA8-9BB5-41E1-ABE5-F2C08C95CEDB}" type="pres">
      <dgm:prSet presAssocID="{F63FD342-28C1-4E18-B4DD-ECB568A35589}" presName="sibTrans" presStyleCnt="0"/>
      <dgm:spPr/>
    </dgm:pt>
    <dgm:pt modelId="{92A5DF42-AB79-4AA1-93D8-118A3C227EE8}" type="pres">
      <dgm:prSet presAssocID="{1C2089FD-884C-4543-8455-3364DF96BF03}" presName="compositeNode" presStyleCnt="0">
        <dgm:presLayoutVars>
          <dgm:bulletEnabled val="1"/>
        </dgm:presLayoutVars>
      </dgm:prSet>
      <dgm:spPr/>
    </dgm:pt>
    <dgm:pt modelId="{8175590A-321B-4DFB-A941-61522786D7B5}" type="pres">
      <dgm:prSet presAssocID="{1C2089FD-884C-4543-8455-3364DF96BF03}" presName="bgRect" presStyleLbl="bgAccFollowNode1" presStyleIdx="2" presStyleCnt="3"/>
      <dgm:spPr/>
    </dgm:pt>
    <dgm:pt modelId="{362E5375-6FC6-4EE3-85BC-0E7B7F975B40}" type="pres">
      <dgm:prSet presAssocID="{073D9805-7B25-4DA3-BEAB-F21CEC12BF40}" presName="sibTransNodeCircle" presStyleLbl="alignNode1" presStyleIdx="4" presStyleCnt="6">
        <dgm:presLayoutVars>
          <dgm:chMax val="0"/>
          <dgm:bulletEnabled/>
        </dgm:presLayoutVars>
      </dgm:prSet>
      <dgm:spPr/>
    </dgm:pt>
    <dgm:pt modelId="{ED062DC5-EB4B-4E7D-86A9-2FA97C292959}" type="pres">
      <dgm:prSet presAssocID="{1C2089FD-884C-4543-8455-3364DF96BF03}" presName="bottomLine" presStyleLbl="alignNode1" presStyleIdx="5" presStyleCnt="6">
        <dgm:presLayoutVars/>
      </dgm:prSet>
      <dgm:spPr/>
    </dgm:pt>
    <dgm:pt modelId="{6DDEB7B2-9FCF-4E85-87A1-20A3C60CD759}" type="pres">
      <dgm:prSet presAssocID="{1C2089FD-884C-4543-8455-3364DF96BF03}" presName="nodeText" presStyleLbl="bgAccFollowNode1" presStyleIdx="2" presStyleCnt="3">
        <dgm:presLayoutVars>
          <dgm:bulletEnabled val="1"/>
        </dgm:presLayoutVars>
      </dgm:prSet>
      <dgm:spPr/>
    </dgm:pt>
  </dgm:ptLst>
  <dgm:cxnLst>
    <dgm:cxn modelId="{3D58A10E-D957-407A-8FAF-B35A791768BF}" type="presOf" srcId="{52004F22-0A06-48FB-A4C3-A6A9365F8719}" destId="{0A6915EE-76F7-4211-A245-A90CFA2DE359}" srcOrd="1" destOrd="0" presId="urn:microsoft.com/office/officeart/2016/7/layout/BasicLinearProcessNumbered"/>
    <dgm:cxn modelId="{AF62930F-60CC-4590-9AEC-D0B81C6406A0}" type="presOf" srcId="{F8848CB7-5F13-4C34-99C4-CD6C0172BFC7}" destId="{8DD27777-C13B-46C8-A75D-C11881B8C4E0}" srcOrd="0" destOrd="0" presId="urn:microsoft.com/office/officeart/2016/7/layout/BasicLinearProcessNumbered"/>
    <dgm:cxn modelId="{0E5D511E-E9F4-4CF1-8D60-E3CDB0361865}" type="presOf" srcId="{1C2089FD-884C-4543-8455-3364DF96BF03}" destId="{8175590A-321B-4DFB-A941-61522786D7B5}" srcOrd="0" destOrd="0" presId="urn:microsoft.com/office/officeart/2016/7/layout/BasicLinearProcessNumbered"/>
    <dgm:cxn modelId="{1C003028-2DF1-48B1-8132-F7ACC49BBDE6}" type="presOf" srcId="{408CB1A4-C4C5-45C7-9C19-051D108F0BC6}" destId="{00E0C22A-5C70-4833-BE87-149FB7943340}" srcOrd="1" destOrd="0" presId="urn:microsoft.com/office/officeart/2016/7/layout/BasicLinearProcessNumbered"/>
    <dgm:cxn modelId="{9827BF31-E0BA-4E7C-8722-7326C2BFC7F5}" type="presOf" srcId="{408CB1A4-C4C5-45C7-9C19-051D108F0BC6}" destId="{5FFEC597-5A9D-4DDA-A1A6-1272B3BDCBBD}" srcOrd="0" destOrd="0" presId="urn:microsoft.com/office/officeart/2016/7/layout/BasicLinearProcessNumbered"/>
    <dgm:cxn modelId="{FEA6B24B-0D83-41B4-BC39-DA4ACCE7FD0C}" type="presOf" srcId="{52004F22-0A06-48FB-A4C3-A6A9365F8719}" destId="{A2E17333-6ED0-4640-8F09-68F8F874686F}" srcOrd="0" destOrd="0" presId="urn:microsoft.com/office/officeart/2016/7/layout/BasicLinearProcessNumbered"/>
    <dgm:cxn modelId="{49A0CC5F-A061-4F08-B4AB-35CAFFD99EE4}" type="presOf" srcId="{F63FD342-28C1-4E18-B4DD-ECB568A35589}" destId="{987AD7DD-4041-4CA9-AA5A-5EA364C583FE}" srcOrd="0" destOrd="0" presId="urn:microsoft.com/office/officeart/2016/7/layout/BasicLinearProcessNumbered"/>
    <dgm:cxn modelId="{65876D76-1270-40DE-889D-D148EE3C48BE}" type="presOf" srcId="{1C2089FD-884C-4543-8455-3364DF96BF03}" destId="{6DDEB7B2-9FCF-4E85-87A1-20A3C60CD759}" srcOrd="1" destOrd="0" presId="urn:microsoft.com/office/officeart/2016/7/layout/BasicLinearProcessNumbered"/>
    <dgm:cxn modelId="{A4018AA0-3DF3-48DC-8628-DA08EE6D9588}" type="presOf" srcId="{E5B5A605-D076-49F5-AA09-130A7015C0EF}" destId="{E33C3EBE-AF88-4983-A681-6AB2083A5FC6}" srcOrd="0" destOrd="0" presId="urn:microsoft.com/office/officeart/2016/7/layout/BasicLinearProcessNumbered"/>
    <dgm:cxn modelId="{53B649B5-F182-4FA7-879D-651ADFFBFD20}" srcId="{F8848CB7-5F13-4C34-99C4-CD6C0172BFC7}" destId="{408CB1A4-C4C5-45C7-9C19-051D108F0BC6}" srcOrd="0" destOrd="0" parTransId="{72B805EC-5F71-4622-90FD-5507FCB32314}" sibTransId="{E5B5A605-D076-49F5-AA09-130A7015C0EF}"/>
    <dgm:cxn modelId="{FC8824C1-DD4E-41E3-AC54-0928BDEDD16A}" type="presOf" srcId="{073D9805-7B25-4DA3-BEAB-F21CEC12BF40}" destId="{362E5375-6FC6-4EE3-85BC-0E7B7F975B40}" srcOrd="0" destOrd="0" presId="urn:microsoft.com/office/officeart/2016/7/layout/BasicLinearProcessNumbered"/>
    <dgm:cxn modelId="{FE19F4C6-146F-40E7-8AC1-5D84DEB34CA2}" srcId="{F8848CB7-5F13-4C34-99C4-CD6C0172BFC7}" destId="{1C2089FD-884C-4543-8455-3364DF96BF03}" srcOrd="2" destOrd="0" parTransId="{21695005-5706-49F5-8D5D-357E9597B46D}" sibTransId="{073D9805-7B25-4DA3-BEAB-F21CEC12BF40}"/>
    <dgm:cxn modelId="{5A4547C8-DD7E-40F7-A099-320F2FB09168}" srcId="{F8848CB7-5F13-4C34-99C4-CD6C0172BFC7}" destId="{52004F22-0A06-48FB-A4C3-A6A9365F8719}" srcOrd="1" destOrd="0" parTransId="{198F53BA-E113-47CA-ACFE-514AD41D9708}" sibTransId="{F63FD342-28C1-4E18-B4DD-ECB568A35589}"/>
    <dgm:cxn modelId="{4D7C87CE-719E-414C-BEC8-997105D06D78}" type="presParOf" srcId="{8DD27777-C13B-46C8-A75D-C11881B8C4E0}" destId="{541F5BC3-5B8E-4EC5-B9F2-19DFD68E8848}" srcOrd="0" destOrd="0" presId="urn:microsoft.com/office/officeart/2016/7/layout/BasicLinearProcessNumbered"/>
    <dgm:cxn modelId="{2C0105A4-D300-43C2-B38D-D8185D1FC377}" type="presParOf" srcId="{541F5BC3-5B8E-4EC5-B9F2-19DFD68E8848}" destId="{5FFEC597-5A9D-4DDA-A1A6-1272B3BDCBBD}" srcOrd="0" destOrd="0" presId="urn:microsoft.com/office/officeart/2016/7/layout/BasicLinearProcessNumbered"/>
    <dgm:cxn modelId="{6886BE16-FC04-4986-9309-C076C536E1C9}" type="presParOf" srcId="{541F5BC3-5B8E-4EC5-B9F2-19DFD68E8848}" destId="{E33C3EBE-AF88-4983-A681-6AB2083A5FC6}" srcOrd="1" destOrd="0" presId="urn:microsoft.com/office/officeart/2016/7/layout/BasicLinearProcessNumbered"/>
    <dgm:cxn modelId="{DE4B79C1-B978-4DB8-92AD-7815C116311F}" type="presParOf" srcId="{541F5BC3-5B8E-4EC5-B9F2-19DFD68E8848}" destId="{FD08FF0A-005B-4597-A0CC-9C437AC74115}" srcOrd="2" destOrd="0" presId="urn:microsoft.com/office/officeart/2016/7/layout/BasicLinearProcessNumbered"/>
    <dgm:cxn modelId="{0EA140DB-4428-464F-A572-6AB3C8140B00}" type="presParOf" srcId="{541F5BC3-5B8E-4EC5-B9F2-19DFD68E8848}" destId="{00E0C22A-5C70-4833-BE87-149FB7943340}" srcOrd="3" destOrd="0" presId="urn:microsoft.com/office/officeart/2016/7/layout/BasicLinearProcessNumbered"/>
    <dgm:cxn modelId="{055AF1F4-158D-4139-AFA2-7B8F609C5DB9}" type="presParOf" srcId="{8DD27777-C13B-46C8-A75D-C11881B8C4E0}" destId="{513B4D5C-DF4E-49EA-A018-DB526B80DA00}" srcOrd="1" destOrd="0" presId="urn:microsoft.com/office/officeart/2016/7/layout/BasicLinearProcessNumbered"/>
    <dgm:cxn modelId="{A7F60295-1867-43E6-B571-C79E048AC305}" type="presParOf" srcId="{8DD27777-C13B-46C8-A75D-C11881B8C4E0}" destId="{2672E3CF-096C-40F7-9E1F-66EE624552A0}" srcOrd="2" destOrd="0" presId="urn:microsoft.com/office/officeart/2016/7/layout/BasicLinearProcessNumbered"/>
    <dgm:cxn modelId="{70099A99-86A3-41E7-BE3F-3481DCA7887A}" type="presParOf" srcId="{2672E3CF-096C-40F7-9E1F-66EE624552A0}" destId="{A2E17333-6ED0-4640-8F09-68F8F874686F}" srcOrd="0" destOrd="0" presId="urn:microsoft.com/office/officeart/2016/7/layout/BasicLinearProcessNumbered"/>
    <dgm:cxn modelId="{485FFA15-63B4-463B-9385-70AD26232DA7}" type="presParOf" srcId="{2672E3CF-096C-40F7-9E1F-66EE624552A0}" destId="{987AD7DD-4041-4CA9-AA5A-5EA364C583FE}" srcOrd="1" destOrd="0" presId="urn:microsoft.com/office/officeart/2016/7/layout/BasicLinearProcessNumbered"/>
    <dgm:cxn modelId="{C430D511-17CD-4048-A7DD-4E2011D1AFDB}" type="presParOf" srcId="{2672E3CF-096C-40F7-9E1F-66EE624552A0}" destId="{AD9D7F95-8A9C-4180-BE5A-7CBE0F5AF5DC}" srcOrd="2" destOrd="0" presId="urn:microsoft.com/office/officeart/2016/7/layout/BasicLinearProcessNumbered"/>
    <dgm:cxn modelId="{55F9FA1C-2581-41B9-A3D3-850C8E032159}" type="presParOf" srcId="{2672E3CF-096C-40F7-9E1F-66EE624552A0}" destId="{0A6915EE-76F7-4211-A245-A90CFA2DE359}" srcOrd="3" destOrd="0" presId="urn:microsoft.com/office/officeart/2016/7/layout/BasicLinearProcessNumbered"/>
    <dgm:cxn modelId="{1CC5DC44-6AC1-4A9A-8B4E-54544BD4DDC1}" type="presParOf" srcId="{8DD27777-C13B-46C8-A75D-C11881B8C4E0}" destId="{8A034CA8-9BB5-41E1-ABE5-F2C08C95CEDB}" srcOrd="3" destOrd="0" presId="urn:microsoft.com/office/officeart/2016/7/layout/BasicLinearProcessNumbered"/>
    <dgm:cxn modelId="{6E81B5F0-D542-4E74-A120-62C0FA722FDA}" type="presParOf" srcId="{8DD27777-C13B-46C8-A75D-C11881B8C4E0}" destId="{92A5DF42-AB79-4AA1-93D8-118A3C227EE8}" srcOrd="4" destOrd="0" presId="urn:microsoft.com/office/officeart/2016/7/layout/BasicLinearProcessNumbered"/>
    <dgm:cxn modelId="{8FE99B69-B764-4F0E-A3DB-1E6573D73AE4}" type="presParOf" srcId="{92A5DF42-AB79-4AA1-93D8-118A3C227EE8}" destId="{8175590A-321B-4DFB-A941-61522786D7B5}" srcOrd="0" destOrd="0" presId="urn:microsoft.com/office/officeart/2016/7/layout/BasicLinearProcessNumbered"/>
    <dgm:cxn modelId="{89AE4B53-58CD-472A-ABD9-0105A8FE20B6}" type="presParOf" srcId="{92A5DF42-AB79-4AA1-93D8-118A3C227EE8}" destId="{362E5375-6FC6-4EE3-85BC-0E7B7F975B40}" srcOrd="1" destOrd="0" presId="urn:microsoft.com/office/officeart/2016/7/layout/BasicLinearProcessNumbered"/>
    <dgm:cxn modelId="{3F7000BA-A2E6-46D9-97C0-CC61CF5F7555}" type="presParOf" srcId="{92A5DF42-AB79-4AA1-93D8-118A3C227EE8}" destId="{ED062DC5-EB4B-4E7D-86A9-2FA97C292959}" srcOrd="2" destOrd="0" presId="urn:microsoft.com/office/officeart/2016/7/layout/BasicLinearProcessNumbered"/>
    <dgm:cxn modelId="{7C40B45B-8CA2-48FE-A41E-85F3A7EFBE8D}" type="presParOf" srcId="{92A5DF42-AB79-4AA1-93D8-118A3C227EE8}" destId="{6DDEB7B2-9FCF-4E85-87A1-20A3C60CD759}"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EE3EB9-F784-463B-9DD9-5F3F8D8400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A099A4-F569-4FEB-8D70-728E21631639}">
      <dgm:prSet/>
      <dgm:spPr/>
      <dgm:t>
        <a:bodyPr/>
        <a:lstStyle/>
        <a:p>
          <a:r>
            <a:rPr lang="en-US"/>
            <a:t>Carl V. Tyler Jr. MD, MSc &amp; Molly McDermott DO, 2021</a:t>
          </a:r>
        </a:p>
      </dgm:t>
    </dgm:pt>
    <dgm:pt modelId="{3C007E67-79BF-4BC8-B3CD-C4222D0E3C99}" type="parTrans" cxnId="{7F65879A-1406-4552-9DC7-54145E6A75F6}">
      <dgm:prSet/>
      <dgm:spPr/>
      <dgm:t>
        <a:bodyPr/>
        <a:lstStyle/>
        <a:p>
          <a:endParaRPr lang="en-US"/>
        </a:p>
      </dgm:t>
    </dgm:pt>
    <dgm:pt modelId="{833C6240-F978-43AF-A58D-359BF6C3A01E}" type="sibTrans" cxnId="{7F65879A-1406-4552-9DC7-54145E6A75F6}">
      <dgm:prSet/>
      <dgm:spPr/>
      <dgm:t>
        <a:bodyPr/>
        <a:lstStyle/>
        <a:p>
          <a:endParaRPr lang="en-US"/>
        </a:p>
      </dgm:t>
    </dgm:pt>
    <dgm:pt modelId="{C96E23C3-A8C1-4D0E-B1AE-8A885EE78991}">
      <dgm:prSet/>
      <dgm:spPr/>
      <dgm:t>
        <a:bodyPr/>
        <a:lstStyle/>
        <a:p>
          <a:r>
            <a:rPr lang="en-US"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https://www.ohiof2f.org/wp-content/uploads/2021/11/Transitioning-patients-with-dd-to-adult-care-1.pdf</a:t>
          </a:r>
          <a:r>
            <a:rPr lang="en-US" dirty="0">
              <a:solidFill>
                <a:schemeClr val="bg2"/>
              </a:solidFill>
            </a:rPr>
            <a:t> </a:t>
          </a:r>
        </a:p>
      </dgm:t>
    </dgm:pt>
    <dgm:pt modelId="{AEAF0A46-BA71-4E20-8FE6-10C2001469A3}" type="parTrans" cxnId="{B4904224-695C-482E-8C88-0A82C3393DCC}">
      <dgm:prSet/>
      <dgm:spPr/>
      <dgm:t>
        <a:bodyPr/>
        <a:lstStyle/>
        <a:p>
          <a:endParaRPr lang="en-US"/>
        </a:p>
      </dgm:t>
    </dgm:pt>
    <dgm:pt modelId="{6A3EB47E-90FD-4FA8-A6D3-0B359CE74AB3}" type="sibTrans" cxnId="{B4904224-695C-482E-8C88-0A82C3393DCC}">
      <dgm:prSet/>
      <dgm:spPr/>
      <dgm:t>
        <a:bodyPr/>
        <a:lstStyle/>
        <a:p>
          <a:endParaRPr lang="en-US"/>
        </a:p>
      </dgm:t>
    </dgm:pt>
    <dgm:pt modelId="{83FF147A-6397-432A-963A-F11D2A880602}" type="pres">
      <dgm:prSet presAssocID="{1FEE3EB9-F784-463B-9DD9-5F3F8D84003D}" presName="linear" presStyleCnt="0">
        <dgm:presLayoutVars>
          <dgm:animLvl val="lvl"/>
          <dgm:resizeHandles val="exact"/>
        </dgm:presLayoutVars>
      </dgm:prSet>
      <dgm:spPr/>
    </dgm:pt>
    <dgm:pt modelId="{B851845A-9B09-477A-B4B0-A89717B166B7}" type="pres">
      <dgm:prSet presAssocID="{55A099A4-F569-4FEB-8D70-728E21631639}" presName="parentText" presStyleLbl="node1" presStyleIdx="0" presStyleCnt="2">
        <dgm:presLayoutVars>
          <dgm:chMax val="0"/>
          <dgm:bulletEnabled val="1"/>
        </dgm:presLayoutVars>
      </dgm:prSet>
      <dgm:spPr/>
    </dgm:pt>
    <dgm:pt modelId="{B13B1EC4-0BC9-4E46-A0E9-E47DF01F3049}" type="pres">
      <dgm:prSet presAssocID="{833C6240-F978-43AF-A58D-359BF6C3A01E}" presName="spacer" presStyleCnt="0"/>
      <dgm:spPr/>
    </dgm:pt>
    <dgm:pt modelId="{EB8C5C43-71DE-49E3-BD99-513205457A28}" type="pres">
      <dgm:prSet presAssocID="{C96E23C3-A8C1-4D0E-B1AE-8A885EE78991}" presName="parentText" presStyleLbl="node1" presStyleIdx="1" presStyleCnt="2">
        <dgm:presLayoutVars>
          <dgm:chMax val="0"/>
          <dgm:bulletEnabled val="1"/>
        </dgm:presLayoutVars>
      </dgm:prSet>
      <dgm:spPr/>
    </dgm:pt>
  </dgm:ptLst>
  <dgm:cxnLst>
    <dgm:cxn modelId="{B4904224-695C-482E-8C88-0A82C3393DCC}" srcId="{1FEE3EB9-F784-463B-9DD9-5F3F8D84003D}" destId="{C96E23C3-A8C1-4D0E-B1AE-8A885EE78991}" srcOrd="1" destOrd="0" parTransId="{AEAF0A46-BA71-4E20-8FE6-10C2001469A3}" sibTransId="{6A3EB47E-90FD-4FA8-A6D3-0B359CE74AB3}"/>
    <dgm:cxn modelId="{15FE9150-E5B5-420B-988E-351BD0B16D18}" type="presOf" srcId="{55A099A4-F569-4FEB-8D70-728E21631639}" destId="{B851845A-9B09-477A-B4B0-A89717B166B7}" srcOrd="0" destOrd="0" presId="urn:microsoft.com/office/officeart/2005/8/layout/vList2"/>
    <dgm:cxn modelId="{B213EB6F-91E3-4F89-B301-BED1455B3388}" type="presOf" srcId="{C96E23C3-A8C1-4D0E-B1AE-8A885EE78991}" destId="{EB8C5C43-71DE-49E3-BD99-513205457A28}" srcOrd="0" destOrd="0" presId="urn:microsoft.com/office/officeart/2005/8/layout/vList2"/>
    <dgm:cxn modelId="{7F65879A-1406-4552-9DC7-54145E6A75F6}" srcId="{1FEE3EB9-F784-463B-9DD9-5F3F8D84003D}" destId="{55A099A4-F569-4FEB-8D70-728E21631639}" srcOrd="0" destOrd="0" parTransId="{3C007E67-79BF-4BC8-B3CD-C4222D0E3C99}" sibTransId="{833C6240-F978-43AF-A58D-359BF6C3A01E}"/>
    <dgm:cxn modelId="{C0AE6ECB-F011-4108-BDA4-AD422E21AC12}" type="presOf" srcId="{1FEE3EB9-F784-463B-9DD9-5F3F8D84003D}" destId="{83FF147A-6397-432A-963A-F11D2A880602}" srcOrd="0" destOrd="0" presId="urn:microsoft.com/office/officeart/2005/8/layout/vList2"/>
    <dgm:cxn modelId="{19B4C47D-4E03-4F5D-A73A-6A89C1185C04}" type="presParOf" srcId="{83FF147A-6397-432A-963A-F11D2A880602}" destId="{B851845A-9B09-477A-B4B0-A89717B166B7}" srcOrd="0" destOrd="0" presId="urn:microsoft.com/office/officeart/2005/8/layout/vList2"/>
    <dgm:cxn modelId="{81D81A15-C68B-4D89-B64A-9225FB621078}" type="presParOf" srcId="{83FF147A-6397-432A-963A-F11D2A880602}" destId="{B13B1EC4-0BC9-4E46-A0E9-E47DF01F3049}" srcOrd="1" destOrd="0" presId="urn:microsoft.com/office/officeart/2005/8/layout/vList2"/>
    <dgm:cxn modelId="{E517CF2E-1979-49E5-B475-9DF3D70A992D}" type="presParOf" srcId="{83FF147A-6397-432A-963A-F11D2A880602}" destId="{EB8C5C43-71DE-49E3-BD99-513205457A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9F8BD-2A03-FA44-BA01-5C6F40D3977E}">
      <dsp:nvSpPr>
        <dsp:cNvPr id="0" name=""/>
        <dsp:cNvSpPr/>
      </dsp:nvSpPr>
      <dsp:spPr>
        <a:xfrm>
          <a:off x="-4525824" y="-693992"/>
          <a:ext cx="5391430" cy="5391430"/>
        </a:xfrm>
        <a:prstGeom prst="blockArc">
          <a:avLst>
            <a:gd name="adj1" fmla="val 18900000"/>
            <a:gd name="adj2" fmla="val 2700000"/>
            <a:gd name="adj3" fmla="val 4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7532A8-8E02-1249-BE5E-99FF4F357991}">
      <dsp:nvSpPr>
        <dsp:cNvPr id="0" name=""/>
        <dsp:cNvSpPr/>
      </dsp:nvSpPr>
      <dsp:spPr>
        <a:xfrm>
          <a:off x="378942" y="250135"/>
          <a:ext cx="5565203" cy="500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3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Terminology</a:t>
          </a:r>
        </a:p>
      </dsp:txBody>
      <dsp:txXfrm>
        <a:off x="378942" y="250135"/>
        <a:ext cx="5565203" cy="500590"/>
      </dsp:txXfrm>
    </dsp:sp>
    <dsp:sp modelId="{3CC8AAFF-5FD1-A149-970B-50AD321C8B09}">
      <dsp:nvSpPr>
        <dsp:cNvPr id="0" name=""/>
        <dsp:cNvSpPr/>
      </dsp:nvSpPr>
      <dsp:spPr>
        <a:xfrm>
          <a:off x="66073" y="187561"/>
          <a:ext cx="625738" cy="625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2AEC04-2A48-A444-973B-5F8B50C97BD4}">
      <dsp:nvSpPr>
        <dsp:cNvPr id="0" name=""/>
        <dsp:cNvSpPr/>
      </dsp:nvSpPr>
      <dsp:spPr>
        <a:xfrm>
          <a:off x="737651" y="1000781"/>
          <a:ext cx="5206494" cy="500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3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Core elements</a:t>
          </a:r>
        </a:p>
      </dsp:txBody>
      <dsp:txXfrm>
        <a:off x="737651" y="1000781"/>
        <a:ext cx="5206494" cy="500590"/>
      </dsp:txXfrm>
    </dsp:sp>
    <dsp:sp modelId="{124A0DDD-B4C4-8140-B9B5-B0417DCE9EE4}">
      <dsp:nvSpPr>
        <dsp:cNvPr id="0" name=""/>
        <dsp:cNvSpPr/>
      </dsp:nvSpPr>
      <dsp:spPr>
        <a:xfrm>
          <a:off x="424782" y="938207"/>
          <a:ext cx="625738" cy="625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FEB9F-E456-E044-A2FB-65951528E753}">
      <dsp:nvSpPr>
        <dsp:cNvPr id="0" name=""/>
        <dsp:cNvSpPr/>
      </dsp:nvSpPr>
      <dsp:spPr>
        <a:xfrm>
          <a:off x="847745" y="1751427"/>
          <a:ext cx="5096399" cy="500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3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Pediatric and adult perspectives</a:t>
          </a:r>
        </a:p>
      </dsp:txBody>
      <dsp:txXfrm>
        <a:off x="847745" y="1751427"/>
        <a:ext cx="5096399" cy="500590"/>
      </dsp:txXfrm>
    </dsp:sp>
    <dsp:sp modelId="{6D9C8080-7596-FD40-8E9B-BCD0A63D4EEC}">
      <dsp:nvSpPr>
        <dsp:cNvPr id="0" name=""/>
        <dsp:cNvSpPr/>
      </dsp:nvSpPr>
      <dsp:spPr>
        <a:xfrm>
          <a:off x="534876" y="1688853"/>
          <a:ext cx="625738" cy="625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85A1DB-8D83-8341-BDD9-183378A5E2DB}">
      <dsp:nvSpPr>
        <dsp:cNvPr id="0" name=""/>
        <dsp:cNvSpPr/>
      </dsp:nvSpPr>
      <dsp:spPr>
        <a:xfrm>
          <a:off x="737651" y="2502073"/>
          <a:ext cx="5206494" cy="500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3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What is successful transition?</a:t>
          </a:r>
        </a:p>
      </dsp:txBody>
      <dsp:txXfrm>
        <a:off x="737651" y="2502073"/>
        <a:ext cx="5206494" cy="500590"/>
      </dsp:txXfrm>
    </dsp:sp>
    <dsp:sp modelId="{5D59E238-4455-1947-8351-E2CA77FA8BB7}">
      <dsp:nvSpPr>
        <dsp:cNvPr id="0" name=""/>
        <dsp:cNvSpPr/>
      </dsp:nvSpPr>
      <dsp:spPr>
        <a:xfrm>
          <a:off x="424782" y="2439499"/>
          <a:ext cx="625738" cy="625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4D7B9-BB4D-9B41-8139-35EF4F7F885C}">
      <dsp:nvSpPr>
        <dsp:cNvPr id="0" name=""/>
        <dsp:cNvSpPr/>
      </dsp:nvSpPr>
      <dsp:spPr>
        <a:xfrm>
          <a:off x="378942" y="3252718"/>
          <a:ext cx="5565203" cy="5005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734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Challenges and opportunities</a:t>
          </a:r>
        </a:p>
      </dsp:txBody>
      <dsp:txXfrm>
        <a:off x="378942" y="3252718"/>
        <a:ext cx="5565203" cy="500590"/>
      </dsp:txXfrm>
    </dsp:sp>
    <dsp:sp modelId="{304381A2-DBB8-0C4F-9682-1402B8276A18}">
      <dsp:nvSpPr>
        <dsp:cNvPr id="0" name=""/>
        <dsp:cNvSpPr/>
      </dsp:nvSpPr>
      <dsp:spPr>
        <a:xfrm>
          <a:off x="66073" y="3190145"/>
          <a:ext cx="625738" cy="62573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C3D46-9724-8142-98C0-69D83DAEA0EA}">
      <dsp:nvSpPr>
        <dsp:cNvPr id="0" name=""/>
        <dsp:cNvSpPr/>
      </dsp:nvSpPr>
      <dsp:spPr>
        <a:xfrm>
          <a:off x="0" y="55628"/>
          <a:ext cx="10515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Approximately 14 million youth in the US ages 0-21yrs have special health care needs</a:t>
          </a:r>
        </a:p>
      </dsp:txBody>
      <dsp:txXfrm>
        <a:off x="49004" y="104632"/>
        <a:ext cx="10417592" cy="905852"/>
      </dsp:txXfrm>
    </dsp:sp>
    <dsp:sp modelId="{3C6C3A4C-EE84-0044-B30B-4A730C488464}">
      <dsp:nvSpPr>
        <dsp:cNvPr id="0" name=""/>
        <dsp:cNvSpPr/>
      </dsp:nvSpPr>
      <dsp:spPr>
        <a:xfrm>
          <a:off x="0" y="1134369"/>
          <a:ext cx="10515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Most children with chronic conditions survive into adulthood</a:t>
          </a:r>
        </a:p>
      </dsp:txBody>
      <dsp:txXfrm>
        <a:off x="49004" y="1183373"/>
        <a:ext cx="10417592" cy="905852"/>
      </dsp:txXfrm>
    </dsp:sp>
    <dsp:sp modelId="{F6C1D9F2-65B3-8D40-B7B5-98834BACEB55}">
      <dsp:nvSpPr>
        <dsp:cNvPr id="0" name=""/>
        <dsp:cNvSpPr/>
      </dsp:nvSpPr>
      <dsp:spPr>
        <a:xfrm>
          <a:off x="0" y="2213109"/>
          <a:ext cx="10515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Some are independent and some remain reliant on caregivers for medical decision making</a:t>
          </a:r>
        </a:p>
      </dsp:txBody>
      <dsp:txXfrm>
        <a:off x="49004" y="2262113"/>
        <a:ext cx="10417592" cy="905852"/>
      </dsp:txXfrm>
    </dsp:sp>
    <dsp:sp modelId="{3D072FDF-5C02-1D45-9568-73800760D3B8}">
      <dsp:nvSpPr>
        <dsp:cNvPr id="0" name=""/>
        <dsp:cNvSpPr/>
      </dsp:nvSpPr>
      <dsp:spPr>
        <a:xfrm>
          <a:off x="0" y="3291849"/>
          <a:ext cx="10515600"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86% do not benefit from fully functional medical systems, including support transitioning to adult care</a:t>
          </a:r>
        </a:p>
      </dsp:txBody>
      <dsp:txXfrm>
        <a:off x="49004" y="3340853"/>
        <a:ext cx="10417592" cy="905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702E4-C2A9-6048-9AF5-E901DFB249B5}">
      <dsp:nvSpPr>
        <dsp:cNvPr id="0" name=""/>
        <dsp:cNvSpPr/>
      </dsp:nvSpPr>
      <dsp:spPr>
        <a:xfrm>
          <a:off x="842637" y="0"/>
          <a:ext cx="5888524" cy="5888524"/>
        </a:xfrm>
        <a:prstGeom prst="triangle">
          <a:avLst/>
        </a:prstGeom>
        <a:solidFill>
          <a:srgbClr val="FFFC00">
            <a:alpha val="8313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FE203-658F-4B47-95F2-EED18B82ED45}">
      <dsp:nvSpPr>
        <dsp:cNvPr id="0" name=""/>
        <dsp:cNvSpPr/>
      </dsp:nvSpPr>
      <dsp:spPr>
        <a:xfrm>
          <a:off x="3670542" y="592015"/>
          <a:ext cx="3827540" cy="139392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Lapses in healthcare access</a:t>
          </a:r>
        </a:p>
      </dsp:txBody>
      <dsp:txXfrm>
        <a:off x="3738588" y="660061"/>
        <a:ext cx="3691448" cy="1257832"/>
      </dsp:txXfrm>
    </dsp:sp>
    <dsp:sp modelId="{181EBE9F-536B-2640-A9F1-E6F2BECB3D0E}">
      <dsp:nvSpPr>
        <dsp:cNvPr id="0" name=""/>
        <dsp:cNvSpPr/>
      </dsp:nvSpPr>
      <dsp:spPr>
        <a:xfrm>
          <a:off x="3670542" y="2160179"/>
          <a:ext cx="3827540" cy="139392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Preventable ED visits and hospital admissions </a:t>
          </a:r>
        </a:p>
      </dsp:txBody>
      <dsp:txXfrm>
        <a:off x="3738588" y="2228225"/>
        <a:ext cx="3691448" cy="1257832"/>
      </dsp:txXfrm>
    </dsp:sp>
    <dsp:sp modelId="{4CE322AA-6D16-B44C-BFC9-B60575BDD85B}">
      <dsp:nvSpPr>
        <dsp:cNvPr id="0" name=""/>
        <dsp:cNvSpPr/>
      </dsp:nvSpPr>
      <dsp:spPr>
        <a:xfrm>
          <a:off x="3670542" y="3728344"/>
          <a:ext cx="3827540" cy="139392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Increased demand on pediatricians not trained in adult medicine</a:t>
          </a:r>
        </a:p>
      </dsp:txBody>
      <dsp:txXfrm>
        <a:off x="3738588" y="3796390"/>
        <a:ext cx="3691448" cy="1257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8DE58-3234-BE4D-A437-0F85504BDC3B}">
      <dsp:nvSpPr>
        <dsp:cNvPr id="0" name=""/>
        <dsp:cNvSpPr/>
      </dsp:nvSpPr>
      <dsp:spPr>
        <a:xfrm>
          <a:off x="4855505" y="0"/>
          <a:ext cx="1729874" cy="1730061"/>
        </a:xfrm>
        <a:prstGeom prst="circularArrow">
          <a:avLst>
            <a:gd name="adj1" fmla="val 10980"/>
            <a:gd name="adj2" fmla="val 1142322"/>
            <a:gd name="adj3" fmla="val 4500000"/>
            <a:gd name="adj4" fmla="val 108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A18E0-996C-D542-B2D3-A156134FC2DF}">
      <dsp:nvSpPr>
        <dsp:cNvPr id="0" name=""/>
        <dsp:cNvSpPr/>
      </dsp:nvSpPr>
      <dsp:spPr>
        <a:xfrm>
          <a:off x="4952688" y="731100"/>
          <a:ext cx="1344352"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Policy/Guide</a:t>
          </a:r>
        </a:p>
      </dsp:txBody>
      <dsp:txXfrm>
        <a:off x="4952688" y="731100"/>
        <a:ext cx="1344352" cy="482363"/>
      </dsp:txXfrm>
    </dsp:sp>
    <dsp:sp modelId="{F6BFC817-7C4F-4C4E-ACFB-6AD45C5F4B2F}">
      <dsp:nvSpPr>
        <dsp:cNvPr id="0" name=""/>
        <dsp:cNvSpPr/>
      </dsp:nvSpPr>
      <dsp:spPr>
        <a:xfrm>
          <a:off x="4374930" y="994341"/>
          <a:ext cx="1729874" cy="1730061"/>
        </a:xfrm>
        <a:prstGeom prst="leftCircularArrow">
          <a:avLst>
            <a:gd name="adj1" fmla="val 10980"/>
            <a:gd name="adj2" fmla="val 1142322"/>
            <a:gd name="adj3" fmla="val 6300000"/>
            <a:gd name="adj4" fmla="val 189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A388E-41A6-6B4E-BC9E-00FAE8C6ADB7}">
      <dsp:nvSpPr>
        <dsp:cNvPr id="0" name=""/>
        <dsp:cNvSpPr/>
      </dsp:nvSpPr>
      <dsp:spPr>
        <a:xfrm>
          <a:off x="4617781" y="1659267"/>
          <a:ext cx="1359546"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Tracking and monitoring</a:t>
          </a:r>
        </a:p>
      </dsp:txBody>
      <dsp:txXfrm>
        <a:off x="4617781" y="1659267"/>
        <a:ext cx="1359546" cy="482363"/>
      </dsp:txXfrm>
    </dsp:sp>
    <dsp:sp modelId="{B34A1A8D-AC28-F24C-A287-D2183B9BD416}">
      <dsp:nvSpPr>
        <dsp:cNvPr id="0" name=""/>
        <dsp:cNvSpPr/>
      </dsp:nvSpPr>
      <dsp:spPr>
        <a:xfrm>
          <a:off x="4855505" y="1991972"/>
          <a:ext cx="1729874" cy="1730061"/>
        </a:xfrm>
        <a:prstGeom prst="circularArrow">
          <a:avLst>
            <a:gd name="adj1" fmla="val 10980"/>
            <a:gd name="adj2" fmla="val 1142322"/>
            <a:gd name="adj3" fmla="val 4500000"/>
            <a:gd name="adj4" fmla="val 135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EDA3B-678F-8F41-9162-CDABC2D91816}">
      <dsp:nvSpPr>
        <dsp:cNvPr id="0" name=""/>
        <dsp:cNvSpPr/>
      </dsp:nvSpPr>
      <dsp:spPr>
        <a:xfrm>
          <a:off x="5088149" y="2618453"/>
          <a:ext cx="1263936"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Readiness</a:t>
          </a:r>
        </a:p>
      </dsp:txBody>
      <dsp:txXfrm>
        <a:off x="5088149" y="2618453"/>
        <a:ext cx="1263936" cy="482363"/>
      </dsp:txXfrm>
    </dsp:sp>
    <dsp:sp modelId="{652B877F-D523-0846-AB97-B3DF81EB3962}">
      <dsp:nvSpPr>
        <dsp:cNvPr id="0" name=""/>
        <dsp:cNvSpPr/>
      </dsp:nvSpPr>
      <dsp:spPr>
        <a:xfrm>
          <a:off x="4374930" y="2988287"/>
          <a:ext cx="1729874" cy="1730061"/>
        </a:xfrm>
        <a:prstGeom prst="leftCircularArrow">
          <a:avLst>
            <a:gd name="adj1" fmla="val 10980"/>
            <a:gd name="adj2" fmla="val 1142322"/>
            <a:gd name="adj3" fmla="val 6300000"/>
            <a:gd name="adj4" fmla="val 189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930FA-C659-9944-BC33-ADDD830D24D2}">
      <dsp:nvSpPr>
        <dsp:cNvPr id="0" name=""/>
        <dsp:cNvSpPr/>
      </dsp:nvSpPr>
      <dsp:spPr>
        <a:xfrm>
          <a:off x="4754912" y="3614768"/>
          <a:ext cx="965367"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Planning</a:t>
          </a:r>
        </a:p>
      </dsp:txBody>
      <dsp:txXfrm>
        <a:off x="4754912" y="3614768"/>
        <a:ext cx="965367" cy="482363"/>
      </dsp:txXfrm>
    </dsp:sp>
    <dsp:sp modelId="{B0AAED29-E59D-AB4F-A6D4-6D479E974484}">
      <dsp:nvSpPr>
        <dsp:cNvPr id="0" name=""/>
        <dsp:cNvSpPr/>
      </dsp:nvSpPr>
      <dsp:spPr>
        <a:xfrm>
          <a:off x="4855505" y="3983286"/>
          <a:ext cx="1729874" cy="1730061"/>
        </a:xfrm>
        <a:prstGeom prst="circularArrow">
          <a:avLst>
            <a:gd name="adj1" fmla="val 10980"/>
            <a:gd name="adj2" fmla="val 1142322"/>
            <a:gd name="adj3" fmla="val 4500000"/>
            <a:gd name="adj4" fmla="val 13500000"/>
            <a:gd name="adj5" fmla="val 125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EC3DC-6D32-7747-8337-D548871A9C73}">
      <dsp:nvSpPr>
        <dsp:cNvPr id="0" name=""/>
        <dsp:cNvSpPr/>
      </dsp:nvSpPr>
      <dsp:spPr>
        <a:xfrm>
          <a:off x="5237433" y="4609767"/>
          <a:ext cx="965367"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Transfer of care</a:t>
          </a:r>
        </a:p>
      </dsp:txBody>
      <dsp:txXfrm>
        <a:off x="5237433" y="4609767"/>
        <a:ext cx="965367" cy="482363"/>
      </dsp:txXfrm>
    </dsp:sp>
    <dsp:sp modelId="{CB554D17-34C0-0D40-8E9D-2DF61A4ED545}">
      <dsp:nvSpPr>
        <dsp:cNvPr id="0" name=""/>
        <dsp:cNvSpPr/>
      </dsp:nvSpPr>
      <dsp:spPr>
        <a:xfrm>
          <a:off x="4498237" y="5093447"/>
          <a:ext cx="1486179" cy="1487234"/>
        </a:xfrm>
        <a:prstGeom prst="blockArc">
          <a:avLst>
            <a:gd name="adj1" fmla="val 0"/>
            <a:gd name="adj2" fmla="val 18900000"/>
            <a:gd name="adj3" fmla="val 1274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2B873-BFC7-7641-B3AC-6C7D0F3A6D8B}">
      <dsp:nvSpPr>
        <dsp:cNvPr id="0" name=""/>
        <dsp:cNvSpPr/>
      </dsp:nvSpPr>
      <dsp:spPr>
        <a:xfrm>
          <a:off x="4754912" y="5606082"/>
          <a:ext cx="965367"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Transition complete</a:t>
          </a:r>
        </a:p>
      </dsp:txBody>
      <dsp:txXfrm>
        <a:off x="4754912" y="5606082"/>
        <a:ext cx="965367" cy="482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8DE58-3234-BE4D-A437-0F85504BDC3B}">
      <dsp:nvSpPr>
        <dsp:cNvPr id="0" name=""/>
        <dsp:cNvSpPr/>
      </dsp:nvSpPr>
      <dsp:spPr>
        <a:xfrm>
          <a:off x="4855505" y="0"/>
          <a:ext cx="1729874" cy="1730061"/>
        </a:xfrm>
        <a:prstGeom prst="circularArrow">
          <a:avLst>
            <a:gd name="adj1" fmla="val 10980"/>
            <a:gd name="adj2" fmla="val 1142322"/>
            <a:gd name="adj3" fmla="val 4500000"/>
            <a:gd name="adj4" fmla="val 108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A18E0-996C-D542-B2D3-A156134FC2DF}">
      <dsp:nvSpPr>
        <dsp:cNvPr id="0" name=""/>
        <dsp:cNvSpPr/>
      </dsp:nvSpPr>
      <dsp:spPr>
        <a:xfrm>
          <a:off x="4952688" y="731100"/>
          <a:ext cx="1344352"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Policy/Guide</a:t>
          </a:r>
        </a:p>
      </dsp:txBody>
      <dsp:txXfrm>
        <a:off x="4952688" y="731100"/>
        <a:ext cx="1344352" cy="482363"/>
      </dsp:txXfrm>
    </dsp:sp>
    <dsp:sp modelId="{F6BFC817-7C4F-4C4E-ACFB-6AD45C5F4B2F}">
      <dsp:nvSpPr>
        <dsp:cNvPr id="0" name=""/>
        <dsp:cNvSpPr/>
      </dsp:nvSpPr>
      <dsp:spPr>
        <a:xfrm>
          <a:off x="4374930" y="994341"/>
          <a:ext cx="1729874" cy="1730061"/>
        </a:xfrm>
        <a:prstGeom prst="leftCircularArrow">
          <a:avLst>
            <a:gd name="adj1" fmla="val 10980"/>
            <a:gd name="adj2" fmla="val 1142322"/>
            <a:gd name="adj3" fmla="val 6300000"/>
            <a:gd name="adj4" fmla="val 189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A388E-41A6-6B4E-BC9E-00FAE8C6ADB7}">
      <dsp:nvSpPr>
        <dsp:cNvPr id="0" name=""/>
        <dsp:cNvSpPr/>
      </dsp:nvSpPr>
      <dsp:spPr>
        <a:xfrm>
          <a:off x="4617781" y="1659267"/>
          <a:ext cx="1359546"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Tracking and monitoring</a:t>
          </a:r>
        </a:p>
      </dsp:txBody>
      <dsp:txXfrm>
        <a:off x="4617781" y="1659267"/>
        <a:ext cx="1359546" cy="482363"/>
      </dsp:txXfrm>
    </dsp:sp>
    <dsp:sp modelId="{B34A1A8D-AC28-F24C-A287-D2183B9BD416}">
      <dsp:nvSpPr>
        <dsp:cNvPr id="0" name=""/>
        <dsp:cNvSpPr/>
      </dsp:nvSpPr>
      <dsp:spPr>
        <a:xfrm>
          <a:off x="4855505" y="1991972"/>
          <a:ext cx="1729874" cy="1730061"/>
        </a:xfrm>
        <a:prstGeom prst="circularArrow">
          <a:avLst>
            <a:gd name="adj1" fmla="val 10980"/>
            <a:gd name="adj2" fmla="val 1142322"/>
            <a:gd name="adj3" fmla="val 4500000"/>
            <a:gd name="adj4" fmla="val 135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EDA3B-678F-8F41-9162-CDABC2D91816}">
      <dsp:nvSpPr>
        <dsp:cNvPr id="0" name=""/>
        <dsp:cNvSpPr/>
      </dsp:nvSpPr>
      <dsp:spPr>
        <a:xfrm>
          <a:off x="5088149" y="2618453"/>
          <a:ext cx="1263936"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Readiness</a:t>
          </a:r>
        </a:p>
      </dsp:txBody>
      <dsp:txXfrm>
        <a:off x="5088149" y="2618453"/>
        <a:ext cx="1263936" cy="482363"/>
      </dsp:txXfrm>
    </dsp:sp>
    <dsp:sp modelId="{652B877F-D523-0846-AB97-B3DF81EB3962}">
      <dsp:nvSpPr>
        <dsp:cNvPr id="0" name=""/>
        <dsp:cNvSpPr/>
      </dsp:nvSpPr>
      <dsp:spPr>
        <a:xfrm>
          <a:off x="4374930" y="2988287"/>
          <a:ext cx="1729874" cy="1730061"/>
        </a:xfrm>
        <a:prstGeom prst="leftCircularArrow">
          <a:avLst>
            <a:gd name="adj1" fmla="val 10980"/>
            <a:gd name="adj2" fmla="val 1142322"/>
            <a:gd name="adj3" fmla="val 6300000"/>
            <a:gd name="adj4" fmla="val 18900000"/>
            <a:gd name="adj5" fmla="val 125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930FA-C659-9944-BC33-ADDD830D24D2}">
      <dsp:nvSpPr>
        <dsp:cNvPr id="0" name=""/>
        <dsp:cNvSpPr/>
      </dsp:nvSpPr>
      <dsp:spPr>
        <a:xfrm>
          <a:off x="4754912" y="3614768"/>
          <a:ext cx="965367"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Planning</a:t>
          </a:r>
        </a:p>
      </dsp:txBody>
      <dsp:txXfrm>
        <a:off x="4754912" y="3614768"/>
        <a:ext cx="965367" cy="482363"/>
      </dsp:txXfrm>
    </dsp:sp>
    <dsp:sp modelId="{B0AAED29-E59D-AB4F-A6D4-6D479E974484}">
      <dsp:nvSpPr>
        <dsp:cNvPr id="0" name=""/>
        <dsp:cNvSpPr/>
      </dsp:nvSpPr>
      <dsp:spPr>
        <a:xfrm>
          <a:off x="4855505" y="3983286"/>
          <a:ext cx="1729874" cy="1730061"/>
        </a:xfrm>
        <a:prstGeom prst="circularArrow">
          <a:avLst>
            <a:gd name="adj1" fmla="val 10980"/>
            <a:gd name="adj2" fmla="val 1142322"/>
            <a:gd name="adj3" fmla="val 4500000"/>
            <a:gd name="adj4" fmla="val 13500000"/>
            <a:gd name="adj5" fmla="val 125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EC3DC-6D32-7747-8337-D548871A9C73}">
      <dsp:nvSpPr>
        <dsp:cNvPr id="0" name=""/>
        <dsp:cNvSpPr/>
      </dsp:nvSpPr>
      <dsp:spPr>
        <a:xfrm>
          <a:off x="5237433" y="4609767"/>
          <a:ext cx="965367"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Transfer of care</a:t>
          </a:r>
        </a:p>
      </dsp:txBody>
      <dsp:txXfrm>
        <a:off x="5237433" y="4609767"/>
        <a:ext cx="965367" cy="482363"/>
      </dsp:txXfrm>
    </dsp:sp>
    <dsp:sp modelId="{CB554D17-34C0-0D40-8E9D-2DF61A4ED545}">
      <dsp:nvSpPr>
        <dsp:cNvPr id="0" name=""/>
        <dsp:cNvSpPr/>
      </dsp:nvSpPr>
      <dsp:spPr>
        <a:xfrm>
          <a:off x="4498237" y="5093447"/>
          <a:ext cx="1486179" cy="1487234"/>
        </a:xfrm>
        <a:prstGeom prst="blockArc">
          <a:avLst>
            <a:gd name="adj1" fmla="val 0"/>
            <a:gd name="adj2" fmla="val 18900000"/>
            <a:gd name="adj3" fmla="val 1274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2B873-BFC7-7641-B3AC-6C7D0F3A6D8B}">
      <dsp:nvSpPr>
        <dsp:cNvPr id="0" name=""/>
        <dsp:cNvSpPr/>
      </dsp:nvSpPr>
      <dsp:spPr>
        <a:xfrm>
          <a:off x="4754912" y="5606082"/>
          <a:ext cx="965367" cy="482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Transition complete</a:t>
          </a:r>
        </a:p>
      </dsp:txBody>
      <dsp:txXfrm>
        <a:off x="4754912" y="5606082"/>
        <a:ext cx="965367" cy="482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EC597-5A9D-4DDA-A1A6-1272B3BDCBBD}">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Preparation</a:t>
          </a:r>
        </a:p>
      </dsp:txBody>
      <dsp:txXfrm>
        <a:off x="0" y="1653508"/>
        <a:ext cx="3286125" cy="2610802"/>
      </dsp:txXfrm>
    </dsp:sp>
    <dsp:sp modelId="{E33C3EBE-AF88-4983-A681-6AB2083A5FC6}">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D08FF0A-005B-4597-A0CC-9C437AC74115}">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17333-6ED0-4640-8F09-68F8F874686F}">
      <dsp:nvSpPr>
        <dsp:cNvPr id="0" name=""/>
        <dsp:cNvSpPr/>
      </dsp:nvSpPr>
      <dsp:spPr>
        <a:xfrm>
          <a:off x="3824786"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Transfer from pediatric to adult care</a:t>
          </a:r>
        </a:p>
      </dsp:txBody>
      <dsp:txXfrm>
        <a:off x="3824786" y="1653508"/>
        <a:ext cx="3286125" cy="2610802"/>
      </dsp:txXfrm>
    </dsp:sp>
    <dsp:sp modelId="{987AD7DD-4041-4CA9-AA5A-5EA364C583FE}">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AD9D7F95-8A9C-4180-BE5A-7CBE0F5AF5DC}">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5590A-321B-4DFB-A941-61522786D7B5}">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Integration into adult-based care </a:t>
          </a:r>
        </a:p>
      </dsp:txBody>
      <dsp:txXfrm>
        <a:off x="7229475" y="1653508"/>
        <a:ext cx="3286125" cy="2610802"/>
      </dsp:txXfrm>
    </dsp:sp>
    <dsp:sp modelId="{362E5375-6FC6-4EE3-85BC-0E7B7F975B40}">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ED062DC5-EB4B-4E7D-86A9-2FA97C292959}">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1845A-9B09-477A-B4B0-A89717B166B7}">
      <dsp:nvSpPr>
        <dsp:cNvPr id="0" name=""/>
        <dsp:cNvSpPr/>
      </dsp:nvSpPr>
      <dsp:spPr>
        <a:xfrm>
          <a:off x="0" y="976036"/>
          <a:ext cx="5181600" cy="116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Carl V. Tyler Jr. MD, MSc &amp; Molly McDermott DO, 2021</a:t>
          </a:r>
        </a:p>
      </dsp:txBody>
      <dsp:txXfrm>
        <a:off x="57015" y="1033051"/>
        <a:ext cx="5067570" cy="1053922"/>
      </dsp:txXfrm>
    </dsp:sp>
    <dsp:sp modelId="{EB8C5C43-71DE-49E3-BD99-513205457A28}">
      <dsp:nvSpPr>
        <dsp:cNvPr id="0" name=""/>
        <dsp:cNvSpPr/>
      </dsp:nvSpPr>
      <dsp:spPr>
        <a:xfrm>
          <a:off x="0" y="2207349"/>
          <a:ext cx="5181600" cy="1167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2"/>
              </a:solidFill>
              <a:hlinkClick xmlns:r="http://schemas.openxmlformats.org/officeDocument/2006/relationships" r:id="rId1">
                <a:extLst>
                  <a:ext uri="{A12FA001-AC4F-418D-AE19-62706E023703}">
                    <ahyp:hlinkClr xmlns:ahyp="http://schemas.microsoft.com/office/drawing/2018/hyperlinkcolor" val="tx"/>
                  </a:ext>
                </a:extLst>
              </a:hlinkClick>
            </a:rPr>
            <a:t>https://www.ohiof2f.org/wp-content/uploads/2021/11/Transitioning-patients-with-dd-to-adult-care-1.pdf</a:t>
          </a:r>
          <a:r>
            <a:rPr lang="en-US" sz="2200" kern="1200" dirty="0">
              <a:solidFill>
                <a:schemeClr val="bg2"/>
              </a:solidFill>
            </a:rPr>
            <a:t> </a:t>
          </a:r>
        </a:p>
      </dsp:txBody>
      <dsp:txXfrm>
        <a:off x="57015" y="2264364"/>
        <a:ext cx="5067570" cy="10539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2193B-56F3-44DA-9CA8-9BBA6B3C493D}"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92223-D101-4775-8FA2-E0CF0E238D12}" type="slidenum">
              <a:rPr lang="en-US" smtClean="0"/>
              <a:t>‹#›</a:t>
            </a:fld>
            <a:endParaRPr lang="en-US"/>
          </a:p>
        </p:txBody>
      </p:sp>
    </p:spTree>
    <p:extLst>
      <p:ext uri="{BB962C8B-B14F-4D97-AF65-F5344CB8AC3E}">
        <p14:creationId xmlns:p14="http://schemas.microsoft.com/office/powerpoint/2010/main" val="149141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92223-D101-4775-8FA2-E0CF0E238D12}" type="slidenum">
              <a:rPr lang="en-US" smtClean="0"/>
              <a:t>1</a:t>
            </a:fld>
            <a:endParaRPr lang="en-US"/>
          </a:p>
        </p:txBody>
      </p:sp>
    </p:spTree>
    <p:extLst>
      <p:ext uri="{BB962C8B-B14F-4D97-AF65-F5344CB8AC3E}">
        <p14:creationId xmlns:p14="http://schemas.microsoft.com/office/powerpoint/2010/main" val="1487777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11</a:t>
            </a:fld>
            <a:endParaRPr lang="en-US"/>
          </a:p>
        </p:txBody>
      </p:sp>
    </p:spTree>
    <p:extLst>
      <p:ext uri="{BB962C8B-B14F-4D97-AF65-F5344CB8AC3E}">
        <p14:creationId xmlns:p14="http://schemas.microsoft.com/office/powerpoint/2010/main" val="298725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12</a:t>
            </a:fld>
            <a:endParaRPr lang="en-US"/>
          </a:p>
        </p:txBody>
      </p:sp>
    </p:spTree>
    <p:extLst>
      <p:ext uri="{BB962C8B-B14F-4D97-AF65-F5344CB8AC3E}">
        <p14:creationId xmlns:p14="http://schemas.microsoft.com/office/powerpoint/2010/main" val="362176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13</a:t>
            </a:fld>
            <a:endParaRPr lang="en-US"/>
          </a:p>
        </p:txBody>
      </p:sp>
    </p:spTree>
    <p:extLst>
      <p:ext uri="{BB962C8B-B14F-4D97-AF65-F5344CB8AC3E}">
        <p14:creationId xmlns:p14="http://schemas.microsoft.com/office/powerpoint/2010/main" val="155127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14</a:t>
            </a:fld>
            <a:endParaRPr lang="en-US"/>
          </a:p>
        </p:txBody>
      </p:sp>
    </p:spTree>
    <p:extLst>
      <p:ext uri="{BB962C8B-B14F-4D97-AF65-F5344CB8AC3E}">
        <p14:creationId xmlns:p14="http://schemas.microsoft.com/office/powerpoint/2010/main" val="257706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dirty="0"/>
          </a:p>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15</a:t>
            </a:fld>
            <a:endParaRPr lang="en-US"/>
          </a:p>
        </p:txBody>
      </p:sp>
    </p:spTree>
    <p:extLst>
      <p:ext uri="{BB962C8B-B14F-4D97-AF65-F5344CB8AC3E}">
        <p14:creationId xmlns:p14="http://schemas.microsoft.com/office/powerpoint/2010/main" val="1821984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transition is </a:t>
            </a:r>
          </a:p>
          <a:p>
            <a:pPr marL="228600" indent="-228600">
              <a:buAutoNum type="arabicParenR"/>
            </a:pPr>
            <a:r>
              <a:rPr lang="en-US" dirty="0"/>
              <a:t>To improve the ability of youth and young adults with special health care needs to manage their own health care effectively and to use health services</a:t>
            </a:r>
          </a:p>
          <a:p>
            <a:pPr marL="228600" indent="-228600">
              <a:buAutoNum type="arabicParenR"/>
            </a:pPr>
            <a:r>
              <a:rPr lang="en-US" dirty="0"/>
              <a:t>To ensure an organized process in pediatric and adult health care practices to facilitate transition preparation, </a:t>
            </a:r>
            <a:r>
              <a:rPr lang="en-US" dirty="0" err="1"/>
              <a:t>transer</a:t>
            </a:r>
            <a:r>
              <a:rPr lang="en-US" dirty="0"/>
              <a:t> of care and integration into adult-based care</a:t>
            </a:r>
          </a:p>
        </p:txBody>
      </p:sp>
      <p:sp>
        <p:nvSpPr>
          <p:cNvPr id="4" name="Slide Number Placeholder 3"/>
          <p:cNvSpPr>
            <a:spLocks noGrp="1"/>
          </p:cNvSpPr>
          <p:nvPr>
            <p:ph type="sldNum" sz="quarter" idx="5"/>
          </p:nvPr>
        </p:nvSpPr>
        <p:spPr/>
        <p:txBody>
          <a:bodyPr/>
          <a:lstStyle/>
          <a:p>
            <a:fld id="{6A992223-D101-4775-8FA2-E0CF0E238D12}" type="slidenum">
              <a:rPr lang="en-US" smtClean="0"/>
              <a:t>18</a:t>
            </a:fld>
            <a:endParaRPr lang="en-US"/>
          </a:p>
        </p:txBody>
      </p:sp>
    </p:spTree>
    <p:extLst>
      <p:ext uri="{BB962C8B-B14F-4D97-AF65-F5344CB8AC3E}">
        <p14:creationId xmlns:p14="http://schemas.microsoft.com/office/powerpoint/2010/main" val="238412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92223-D101-4775-8FA2-E0CF0E238D12}" type="slidenum">
              <a:rPr lang="en-US" smtClean="0"/>
              <a:t>30</a:t>
            </a:fld>
            <a:endParaRPr lang="en-US"/>
          </a:p>
        </p:txBody>
      </p:sp>
    </p:spTree>
    <p:extLst>
      <p:ext uri="{BB962C8B-B14F-4D97-AF65-F5344CB8AC3E}">
        <p14:creationId xmlns:p14="http://schemas.microsoft.com/office/powerpoint/2010/main" val="247101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3</a:t>
            </a:fld>
            <a:endParaRPr lang="en-US"/>
          </a:p>
        </p:txBody>
      </p:sp>
    </p:spTree>
    <p:extLst>
      <p:ext uri="{BB962C8B-B14F-4D97-AF65-F5344CB8AC3E}">
        <p14:creationId xmlns:p14="http://schemas.microsoft.com/office/powerpoint/2010/main" val="272566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6A992223-D101-4775-8FA2-E0CF0E238D12}" type="slidenum">
              <a:rPr lang="en-US" smtClean="0"/>
              <a:t>4</a:t>
            </a:fld>
            <a:endParaRPr lang="en-US"/>
          </a:p>
        </p:txBody>
      </p:sp>
    </p:spTree>
    <p:extLst>
      <p:ext uri="{BB962C8B-B14F-4D97-AF65-F5344CB8AC3E}">
        <p14:creationId xmlns:p14="http://schemas.microsoft.com/office/powerpoint/2010/main" val="48349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5</a:t>
            </a:fld>
            <a:endParaRPr lang="en-US"/>
          </a:p>
        </p:txBody>
      </p:sp>
    </p:spTree>
    <p:extLst>
      <p:ext uri="{BB962C8B-B14F-4D97-AF65-F5344CB8AC3E}">
        <p14:creationId xmlns:p14="http://schemas.microsoft.com/office/powerpoint/2010/main" val="398480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6</a:t>
            </a:fld>
            <a:endParaRPr lang="en-US"/>
          </a:p>
        </p:txBody>
      </p:sp>
    </p:spTree>
    <p:extLst>
      <p:ext uri="{BB962C8B-B14F-4D97-AF65-F5344CB8AC3E}">
        <p14:creationId xmlns:p14="http://schemas.microsoft.com/office/powerpoint/2010/main" val="116589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7</a:t>
            </a:fld>
            <a:endParaRPr lang="en-US"/>
          </a:p>
        </p:txBody>
      </p:sp>
    </p:spTree>
    <p:extLst>
      <p:ext uri="{BB962C8B-B14F-4D97-AF65-F5344CB8AC3E}">
        <p14:creationId xmlns:p14="http://schemas.microsoft.com/office/powerpoint/2010/main" val="254002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8</a:t>
            </a:fld>
            <a:endParaRPr lang="en-US"/>
          </a:p>
        </p:txBody>
      </p:sp>
    </p:spTree>
    <p:extLst>
      <p:ext uri="{BB962C8B-B14F-4D97-AF65-F5344CB8AC3E}">
        <p14:creationId xmlns:p14="http://schemas.microsoft.com/office/powerpoint/2010/main" val="2686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9</a:t>
            </a:fld>
            <a:endParaRPr lang="en-US"/>
          </a:p>
        </p:txBody>
      </p:sp>
    </p:spTree>
    <p:extLst>
      <p:ext uri="{BB962C8B-B14F-4D97-AF65-F5344CB8AC3E}">
        <p14:creationId xmlns:p14="http://schemas.microsoft.com/office/powerpoint/2010/main" val="42155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992223-D101-4775-8FA2-E0CF0E238D12}" type="slidenum">
              <a:rPr lang="en-US" smtClean="0"/>
              <a:t>10</a:t>
            </a:fld>
            <a:endParaRPr lang="en-US"/>
          </a:p>
        </p:txBody>
      </p:sp>
    </p:spTree>
    <p:extLst>
      <p:ext uri="{BB962C8B-B14F-4D97-AF65-F5344CB8AC3E}">
        <p14:creationId xmlns:p14="http://schemas.microsoft.com/office/powerpoint/2010/main" val="287139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A38380-B6AD-4C42-B216-5BAC7F6EDF13}"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289451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38380-B6AD-4C42-B216-5BAC7F6EDF13}"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72186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38380-B6AD-4C42-B216-5BAC7F6EDF13}"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268082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38380-B6AD-4C42-B216-5BAC7F6EDF13}"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39935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BE371-DB0E-47B1-AA90-67D26480A33B}" type="datetimeFigureOut">
              <a:rPr lang="en-US" smtClean="0"/>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13BB64-C6B6-4942-B21E-AFCAAC36A114}" type="slidenum">
              <a:rPr lang="en-US" smtClean="0"/>
              <a:t>‹#›</a:t>
            </a:fld>
            <a:endParaRPr lang="en-US" dirty="0"/>
          </a:p>
        </p:txBody>
      </p:sp>
    </p:spTree>
    <p:extLst>
      <p:ext uri="{BB962C8B-B14F-4D97-AF65-F5344CB8AC3E}">
        <p14:creationId xmlns:p14="http://schemas.microsoft.com/office/powerpoint/2010/main" val="5712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38380-B6AD-4C42-B216-5BAC7F6EDF13}"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22665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38380-B6AD-4C42-B216-5BAC7F6EDF13}" type="datetimeFigureOut">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151029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38380-B6AD-4C42-B216-5BAC7F6EDF13}" type="datetimeFigureOut">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31657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38380-B6AD-4C42-B216-5BAC7F6EDF13}" type="datetimeFigureOut">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132749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38380-B6AD-4C42-B216-5BAC7F6EDF13}"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165422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38380-B6AD-4C42-B216-5BAC7F6EDF13}"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3B4FC-6C3E-469D-97D0-6EAD92A6B13A}" type="slidenum">
              <a:rPr lang="en-US" smtClean="0"/>
              <a:t>‹#›</a:t>
            </a:fld>
            <a:endParaRPr lang="en-US"/>
          </a:p>
        </p:txBody>
      </p:sp>
    </p:spTree>
    <p:extLst>
      <p:ext uri="{BB962C8B-B14F-4D97-AF65-F5344CB8AC3E}">
        <p14:creationId xmlns:p14="http://schemas.microsoft.com/office/powerpoint/2010/main" val="93262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38380-B6AD-4C42-B216-5BAC7F6EDF13}" type="datetimeFigureOut">
              <a:rPr lang="en-US" smtClean="0"/>
              <a:t>11/8/22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3B4FC-6C3E-469D-97D0-6EAD92A6B13A}" type="slidenum">
              <a:rPr lang="en-US" smtClean="0"/>
              <a:t>‹#›</a:t>
            </a:fld>
            <a:endParaRPr lang="en-US"/>
          </a:p>
        </p:txBody>
      </p:sp>
    </p:spTree>
    <p:extLst>
      <p:ext uri="{BB962C8B-B14F-4D97-AF65-F5344CB8AC3E}">
        <p14:creationId xmlns:p14="http://schemas.microsoft.com/office/powerpoint/2010/main" val="389933055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gottransitio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video" Target="https://www.youtube.com/embed/eGfG7J3ibdI"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42" y="1011784"/>
            <a:ext cx="11815482" cy="798200"/>
          </a:xfrm>
        </p:spPr>
        <p:txBody>
          <a:bodyPr>
            <a:normAutofit fontScale="90000"/>
          </a:bodyPr>
          <a:lstStyle/>
          <a:p>
            <a:r>
              <a:rPr lang="en-US" sz="4400" dirty="0">
                <a:solidFill>
                  <a:schemeClr val="accent5"/>
                </a:solidFill>
              </a:rPr>
              <a:t>Transitioning Patients with Intellectual and Developmental Disabilities to Adult Care</a:t>
            </a:r>
          </a:p>
        </p:txBody>
      </p:sp>
      <p:sp>
        <p:nvSpPr>
          <p:cNvPr id="3" name="Subtitle 2"/>
          <p:cNvSpPr>
            <a:spLocks noGrp="1"/>
          </p:cNvSpPr>
          <p:nvPr>
            <p:ph type="subTitle" idx="1"/>
          </p:nvPr>
        </p:nvSpPr>
        <p:spPr>
          <a:xfrm>
            <a:off x="602273" y="2480075"/>
            <a:ext cx="5661893" cy="2730021"/>
          </a:xfrm>
        </p:spPr>
        <p:txBody>
          <a:bodyPr>
            <a:normAutofit/>
          </a:bodyPr>
          <a:lstStyle/>
          <a:p>
            <a:pPr algn="l">
              <a:lnSpc>
                <a:spcPct val="100000"/>
              </a:lnSpc>
              <a:spcBef>
                <a:spcPts val="0"/>
              </a:spcBef>
            </a:pPr>
            <a:r>
              <a:rPr lang="en-US" sz="1800" b="1" dirty="0">
                <a:solidFill>
                  <a:schemeClr val="bg2">
                    <a:lumMod val="50000"/>
                  </a:schemeClr>
                </a:solidFill>
              </a:rPr>
              <a:t>Laurie J. Glader, MD</a:t>
            </a:r>
          </a:p>
          <a:p>
            <a:pPr algn="l">
              <a:lnSpc>
                <a:spcPct val="100000"/>
              </a:lnSpc>
              <a:spcBef>
                <a:spcPts val="0"/>
              </a:spcBef>
            </a:pPr>
            <a:r>
              <a:rPr lang="en-US" sz="1600" dirty="0">
                <a:solidFill>
                  <a:schemeClr val="bg2">
                    <a:lumMod val="50000"/>
                  </a:schemeClr>
                </a:solidFill>
              </a:rPr>
              <a:t>Professor of Pediatrics</a:t>
            </a:r>
          </a:p>
          <a:p>
            <a:pPr algn="l">
              <a:lnSpc>
                <a:spcPct val="100000"/>
              </a:lnSpc>
              <a:spcBef>
                <a:spcPts val="0"/>
              </a:spcBef>
            </a:pPr>
            <a:r>
              <a:rPr lang="en-US" sz="1600" dirty="0">
                <a:solidFill>
                  <a:schemeClr val="bg2">
                    <a:lumMod val="50000"/>
                  </a:schemeClr>
                </a:solidFill>
              </a:rPr>
              <a:t>The Ohio State University College of Medicine</a:t>
            </a:r>
          </a:p>
          <a:p>
            <a:pPr algn="l">
              <a:lnSpc>
                <a:spcPct val="100000"/>
              </a:lnSpc>
              <a:spcBef>
                <a:spcPts val="0"/>
              </a:spcBef>
            </a:pPr>
            <a:r>
              <a:rPr lang="en-US" sz="1600" dirty="0">
                <a:solidFill>
                  <a:schemeClr val="bg2">
                    <a:lumMod val="50000"/>
                  </a:schemeClr>
                </a:solidFill>
              </a:rPr>
              <a:t>Chief, Section of Complex Health Care</a:t>
            </a:r>
          </a:p>
          <a:p>
            <a:pPr algn="l">
              <a:lnSpc>
                <a:spcPct val="100000"/>
              </a:lnSpc>
              <a:spcBef>
                <a:spcPts val="0"/>
              </a:spcBef>
            </a:pPr>
            <a:r>
              <a:rPr lang="en-US" sz="1600" dirty="0">
                <a:solidFill>
                  <a:schemeClr val="bg2">
                    <a:lumMod val="50000"/>
                  </a:schemeClr>
                </a:solidFill>
              </a:rPr>
              <a:t>Medical Director, Comprehensive Cerebral Palsy Program</a:t>
            </a:r>
          </a:p>
          <a:p>
            <a:pPr algn="l">
              <a:lnSpc>
                <a:spcPct val="100000"/>
              </a:lnSpc>
              <a:spcBef>
                <a:spcPts val="0"/>
              </a:spcBef>
            </a:pPr>
            <a:r>
              <a:rPr lang="en-US" sz="1600" dirty="0">
                <a:solidFill>
                  <a:schemeClr val="bg2">
                    <a:lumMod val="50000"/>
                  </a:schemeClr>
                </a:solidFill>
              </a:rPr>
              <a:t>Nationwide Children’s Hospital</a:t>
            </a:r>
          </a:p>
          <a:p>
            <a:pPr algn="l"/>
            <a:endParaRPr lang="en-US" sz="1800" dirty="0"/>
          </a:p>
        </p:txBody>
      </p:sp>
      <p:pic>
        <p:nvPicPr>
          <p:cNvPr id="1026" name="Picture 2" descr="Nationwide Children's Hospital to Acquire Mercy Health – Children's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30" y="4506176"/>
            <a:ext cx="2749485" cy="10860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leveland Clinic Logo">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7598" y="4973076"/>
            <a:ext cx="2984124" cy="474040"/>
          </a:xfrm>
          <a:prstGeom prst="rect">
            <a:avLst/>
          </a:prstGeom>
        </p:spPr>
      </p:pic>
      <p:pic>
        <p:nvPicPr>
          <p:cNvPr id="1028" name="Picture 4" descr="Case Western Reserve University - Council on Education for Public Heal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598" y="5653770"/>
            <a:ext cx="2678694" cy="671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form in perinatal care addresses racial disparity | Ohio State Health &amp;  Discovery">
            <a:extLst>
              <a:ext uri="{FF2B5EF4-FFF2-40B4-BE49-F238E27FC236}">
                <a16:creationId xmlns:a16="http://schemas.microsoft.com/office/drawing/2014/main" id="{72839CEA-C67E-4617-85FA-B7F88A0FAF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875" y="5729212"/>
            <a:ext cx="2873394" cy="595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F42B75-876E-494D-B9E4-36B01A70AB9B}"/>
              </a:ext>
            </a:extLst>
          </p:cNvPr>
          <p:cNvSpPr txBox="1"/>
          <p:nvPr/>
        </p:nvSpPr>
        <p:spPr>
          <a:xfrm>
            <a:off x="6095999" y="2480075"/>
            <a:ext cx="5661893" cy="1600438"/>
          </a:xfrm>
          <a:prstGeom prst="rect">
            <a:avLst/>
          </a:prstGeom>
          <a:noFill/>
        </p:spPr>
        <p:txBody>
          <a:bodyPr wrap="square" rtlCol="0">
            <a:spAutoFit/>
          </a:bodyPr>
          <a:lstStyle/>
          <a:p>
            <a:r>
              <a:rPr lang="en-US" b="1" dirty="0">
                <a:solidFill>
                  <a:schemeClr val="bg2">
                    <a:lumMod val="50000"/>
                  </a:schemeClr>
                </a:solidFill>
              </a:rPr>
              <a:t>Carl V. Tyler, MD MSc</a:t>
            </a:r>
          </a:p>
          <a:p>
            <a:r>
              <a:rPr lang="en-US" sz="1600" dirty="0">
                <a:solidFill>
                  <a:schemeClr val="bg2">
                    <a:lumMod val="50000"/>
                  </a:schemeClr>
                </a:solidFill>
              </a:rPr>
              <a:t>Professor of Family Medicine and Community Health</a:t>
            </a:r>
          </a:p>
          <a:p>
            <a:r>
              <a:rPr lang="en-US" sz="1600" dirty="0">
                <a:solidFill>
                  <a:schemeClr val="bg2">
                    <a:lumMod val="50000"/>
                  </a:schemeClr>
                </a:solidFill>
              </a:rPr>
              <a:t>Cleveland Clinic Lerner College of Medicine</a:t>
            </a:r>
          </a:p>
          <a:p>
            <a:r>
              <a:rPr lang="en-US" sz="1600" dirty="0">
                <a:solidFill>
                  <a:schemeClr val="bg2">
                    <a:lumMod val="50000"/>
                  </a:schemeClr>
                </a:solidFill>
              </a:rPr>
              <a:t>Case Western Reserve University School of Medicine</a:t>
            </a:r>
          </a:p>
          <a:p>
            <a:r>
              <a:rPr lang="en-US" sz="1600" dirty="0">
                <a:solidFill>
                  <a:schemeClr val="bg2">
                    <a:lumMod val="50000"/>
                  </a:schemeClr>
                </a:solidFill>
              </a:rPr>
              <a:t>Director, Developmental Disabilities – Practice-Based Research Network</a:t>
            </a:r>
          </a:p>
        </p:txBody>
      </p:sp>
    </p:spTree>
    <p:extLst>
      <p:ext uri="{BB962C8B-B14F-4D97-AF65-F5344CB8AC3E}">
        <p14:creationId xmlns:p14="http://schemas.microsoft.com/office/powerpoint/2010/main" val="403676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9B9F67D-5057-B24F-A786-A93812CCCCEA}"/>
              </a:ext>
            </a:extLst>
          </p:cNvPr>
          <p:cNvSpPr txBox="1">
            <a:spLocks noGrp="1"/>
          </p:cNvSpPr>
          <p:nvPr>
            <p:ph type="title" idx="4294967295"/>
          </p:nvPr>
        </p:nvSpPr>
        <p:spPr>
          <a:xfrm>
            <a:off x="544749" y="187912"/>
            <a:ext cx="1119614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mj-lt"/>
                <a:ea typeface="+mj-ea"/>
                <a:cs typeface="+mj-cs"/>
              </a:rPr>
              <a:t>Transition Readiness Assessment Questionnaire</a:t>
            </a:r>
          </a:p>
        </p:txBody>
      </p:sp>
      <p:pic>
        <p:nvPicPr>
          <p:cNvPr id="9" name="Picture 8" descr="Screen shot of Transition Readiness Questionnaire">
            <a:extLst>
              <a:ext uri="{FF2B5EF4-FFF2-40B4-BE49-F238E27FC236}">
                <a16:creationId xmlns:a16="http://schemas.microsoft.com/office/drawing/2014/main" id="{5546694E-F553-0B45-9AEB-C1A6734309D9}"/>
              </a:ext>
            </a:extLst>
          </p:cNvPr>
          <p:cNvPicPr>
            <a:picLocks noChangeAspect="1"/>
          </p:cNvPicPr>
          <p:nvPr/>
        </p:nvPicPr>
        <p:blipFill rotWithShape="1">
          <a:blip r:embed="rId3">
            <a:extLst>
              <a:ext uri="{28A0092B-C50C-407E-A947-70E740481C1C}">
                <a14:useLocalDpi xmlns:a14="http://schemas.microsoft.com/office/drawing/2010/main" val="0"/>
              </a:ext>
            </a:extLst>
          </a:blip>
          <a:srcRect l="32342" t="23693" r="29071" b="49933"/>
          <a:stretch/>
        </p:blipFill>
        <p:spPr>
          <a:xfrm>
            <a:off x="124862" y="1673157"/>
            <a:ext cx="11942275" cy="4455268"/>
          </a:xfrm>
          <a:prstGeom prst="rect">
            <a:avLst/>
          </a:prstGeom>
          <a:ln w="38100">
            <a:solidFill>
              <a:schemeClr val="tx1"/>
            </a:solidFill>
          </a:ln>
        </p:spPr>
      </p:pic>
      <p:sp>
        <p:nvSpPr>
          <p:cNvPr id="2" name="TextBox 1">
            <a:extLst>
              <a:ext uri="{FF2B5EF4-FFF2-40B4-BE49-F238E27FC236}">
                <a16:creationId xmlns:a16="http://schemas.microsoft.com/office/drawing/2014/main" id="{F3F95600-4B03-7F44-97FD-C2B2C8F24E74}"/>
              </a:ext>
            </a:extLst>
          </p:cNvPr>
          <p:cNvSpPr txBox="1"/>
          <p:nvPr/>
        </p:nvSpPr>
        <p:spPr>
          <a:xfrm>
            <a:off x="2403857" y="6288107"/>
            <a:ext cx="9663280" cy="461665"/>
          </a:xfrm>
          <a:prstGeom prst="rect">
            <a:avLst/>
          </a:prstGeom>
          <a:noFill/>
        </p:spPr>
        <p:txBody>
          <a:bodyPr wrap="square" rtlCol="0">
            <a:spAutoFit/>
          </a:bodyPr>
          <a:lstStyle/>
          <a:p>
            <a:pPr algn="r"/>
            <a:r>
              <a:rPr lang="en-US" sz="1200" i="1" dirty="0">
                <a:solidFill>
                  <a:schemeClr val="bg1">
                    <a:lumMod val="50000"/>
                  </a:schemeClr>
                </a:solidFill>
              </a:rPr>
              <a:t>Sawicki G, et al. Measuring the Transition Readiness of Youth with Special Healthcare Needs: Validation of the TRAQ – Transition Readiness Assessment Questionnaire.  J Peds Psychol. 36(2). 2009. </a:t>
            </a:r>
          </a:p>
        </p:txBody>
      </p:sp>
    </p:spTree>
    <p:extLst>
      <p:ext uri="{BB962C8B-B14F-4D97-AF65-F5344CB8AC3E}">
        <p14:creationId xmlns:p14="http://schemas.microsoft.com/office/powerpoint/2010/main" val="180783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EEAC-79FB-ED44-9034-2CC77CA32C82}"/>
              </a:ext>
            </a:extLst>
          </p:cNvPr>
          <p:cNvSpPr>
            <a:spLocks noGrp="1"/>
          </p:cNvSpPr>
          <p:nvPr>
            <p:ph type="title"/>
          </p:nvPr>
        </p:nvSpPr>
        <p:spPr/>
        <p:txBody>
          <a:bodyPr/>
          <a:lstStyle/>
          <a:p>
            <a:r>
              <a:rPr lang="en-US" dirty="0">
                <a:solidFill>
                  <a:srgbClr val="7030A0"/>
                </a:solidFill>
              </a:rPr>
              <a:t>Preparation: </a:t>
            </a:r>
            <a:r>
              <a:rPr lang="en-US" dirty="0"/>
              <a:t>Transition Planning</a:t>
            </a:r>
          </a:p>
        </p:txBody>
      </p:sp>
      <p:sp>
        <p:nvSpPr>
          <p:cNvPr id="3" name="Content Placeholder 2">
            <a:extLst>
              <a:ext uri="{FF2B5EF4-FFF2-40B4-BE49-F238E27FC236}">
                <a16:creationId xmlns:a16="http://schemas.microsoft.com/office/drawing/2014/main" id="{380FCF0D-9346-0049-ACD4-89C94AE74043}"/>
              </a:ext>
            </a:extLst>
          </p:cNvPr>
          <p:cNvSpPr>
            <a:spLocks noGrp="1"/>
          </p:cNvSpPr>
          <p:nvPr>
            <p:ph idx="1"/>
          </p:nvPr>
        </p:nvSpPr>
        <p:spPr>
          <a:xfrm>
            <a:off x="838200" y="1758157"/>
            <a:ext cx="8372302" cy="4839424"/>
          </a:xfrm>
        </p:spPr>
        <p:txBody>
          <a:bodyPr>
            <a:normAutofit lnSpcReduction="10000"/>
          </a:bodyPr>
          <a:lstStyle/>
          <a:p>
            <a:r>
              <a:rPr lang="en-US" dirty="0"/>
              <a:t>Create and augment a plan of care</a:t>
            </a:r>
          </a:p>
          <a:p>
            <a:pPr lvl="1">
              <a:buFont typeface="Courier New" panose="02070309020205020404" pitchFamily="49" charset="0"/>
              <a:buChar char="o"/>
            </a:pPr>
            <a:r>
              <a:rPr lang="en-US" dirty="0"/>
              <a:t>Medical summary</a:t>
            </a:r>
          </a:p>
          <a:p>
            <a:pPr lvl="1">
              <a:buFont typeface="Courier New" panose="02070309020205020404" pitchFamily="49" charset="0"/>
              <a:buChar char="o"/>
            </a:pPr>
            <a:r>
              <a:rPr lang="en-US" dirty="0"/>
              <a:t>Emergency care plan</a:t>
            </a:r>
          </a:p>
          <a:p>
            <a:pPr lvl="1">
              <a:buFont typeface="Courier New" panose="02070309020205020404" pitchFamily="49" charset="0"/>
              <a:buChar char="o"/>
            </a:pPr>
            <a:r>
              <a:rPr lang="en-US" dirty="0"/>
              <a:t>Legal documents</a:t>
            </a:r>
          </a:p>
          <a:p>
            <a:pPr lvl="1">
              <a:buFont typeface="Courier New" panose="02070309020205020404" pitchFamily="49" charset="0"/>
              <a:buChar char="o"/>
            </a:pPr>
            <a:r>
              <a:rPr lang="en-US" dirty="0"/>
              <a:t>Condition fact sheet</a:t>
            </a:r>
          </a:p>
          <a:p>
            <a:pPr lvl="1">
              <a:buFont typeface="Courier New" panose="02070309020205020404" pitchFamily="49" charset="0"/>
              <a:buChar char="o"/>
            </a:pPr>
            <a:r>
              <a:rPr lang="en-US" dirty="0"/>
              <a:t>Readiness assessment findings</a:t>
            </a:r>
          </a:p>
          <a:p>
            <a:pPr lvl="1">
              <a:buFont typeface="Courier New" panose="02070309020205020404" pitchFamily="49" charset="0"/>
              <a:buChar char="o"/>
            </a:pPr>
            <a:r>
              <a:rPr lang="en-US" dirty="0"/>
              <a:t>Action items</a:t>
            </a:r>
          </a:p>
          <a:p>
            <a:r>
              <a:rPr lang="en-US" dirty="0"/>
              <a:t>Identify need for decision-making supports</a:t>
            </a:r>
          </a:p>
          <a:p>
            <a:r>
              <a:rPr lang="en-US" dirty="0"/>
              <a:t>Plan timing of transfer (primary/specialty)</a:t>
            </a:r>
          </a:p>
          <a:p>
            <a:r>
              <a:rPr lang="en-US" dirty="0"/>
              <a:t>Identify an adult clinician, community supports</a:t>
            </a:r>
          </a:p>
          <a:p>
            <a:r>
              <a:rPr lang="en-US" dirty="0"/>
              <a:t>Anticipate insurance shifts</a:t>
            </a:r>
          </a:p>
        </p:txBody>
      </p:sp>
      <p:sp>
        <p:nvSpPr>
          <p:cNvPr id="4" name="Rounded Rectangle 3" descr="Age 14 - 18">
            <a:extLst>
              <a:ext uri="{FF2B5EF4-FFF2-40B4-BE49-F238E27FC236}">
                <a16:creationId xmlns:a16="http://schemas.microsoft.com/office/drawing/2014/main" id="{09849D89-B0B5-1945-BC1E-E9504A0160E5}"/>
              </a:ext>
              <a:ext uri="{C183D7F6-B498-43B3-948B-1728B52AA6E4}">
                <adec:decorative xmlns:adec="http://schemas.microsoft.com/office/drawing/2017/decorative" val="0"/>
              </a:ext>
            </a:extLst>
          </p:cNvPr>
          <p:cNvSpPr/>
          <p:nvPr/>
        </p:nvSpPr>
        <p:spPr>
          <a:xfrm>
            <a:off x="9819861" y="755374"/>
            <a:ext cx="1928191" cy="1490869"/>
          </a:xfrm>
          <a:prstGeom prst="roundRect">
            <a:avLst/>
          </a:prstGeom>
          <a:solidFill>
            <a:srgbClr val="FF0000">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93893A-1538-AB4F-9DA9-C184A8FBEF00}"/>
              </a:ext>
            </a:extLst>
          </p:cNvPr>
          <p:cNvSpPr txBox="1"/>
          <p:nvPr/>
        </p:nvSpPr>
        <p:spPr>
          <a:xfrm>
            <a:off x="9819861" y="1234937"/>
            <a:ext cx="1928190" cy="523220"/>
          </a:xfrm>
          <a:prstGeom prst="rect">
            <a:avLst/>
          </a:prstGeom>
          <a:noFill/>
        </p:spPr>
        <p:txBody>
          <a:bodyPr wrap="square" rtlCol="0">
            <a:spAutoFit/>
          </a:bodyPr>
          <a:lstStyle/>
          <a:p>
            <a:r>
              <a:rPr lang="en-US" sz="2800" b="1" dirty="0"/>
              <a:t>Age 14-18</a:t>
            </a:r>
          </a:p>
        </p:txBody>
      </p:sp>
      <p:sp>
        <p:nvSpPr>
          <p:cNvPr id="6" name="Up Arrow 5">
            <a:extLst>
              <a:ext uri="{FF2B5EF4-FFF2-40B4-BE49-F238E27FC236}">
                <a16:creationId xmlns:a16="http://schemas.microsoft.com/office/drawing/2014/main" id="{7A8F8384-23EE-DD40-AC64-AED77E46B76C}"/>
              </a:ext>
              <a:ext uri="{C183D7F6-B498-43B3-948B-1728B52AA6E4}">
                <adec:decorative xmlns:adec="http://schemas.microsoft.com/office/drawing/2017/decorative" val="1"/>
              </a:ext>
            </a:extLst>
          </p:cNvPr>
          <p:cNvSpPr/>
          <p:nvPr/>
        </p:nvSpPr>
        <p:spPr>
          <a:xfrm>
            <a:off x="10600082" y="2725806"/>
            <a:ext cx="367748" cy="3001617"/>
          </a:xfrm>
          <a:prstGeom prst="upArrow">
            <a:avLst/>
          </a:prstGeom>
          <a:solidFill>
            <a:srgbClr val="FF000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4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EEAC-79FB-ED44-9034-2CC77CA32C82}"/>
              </a:ext>
            </a:extLst>
          </p:cNvPr>
          <p:cNvSpPr>
            <a:spLocks noGrp="1"/>
          </p:cNvSpPr>
          <p:nvPr>
            <p:ph type="title"/>
          </p:nvPr>
        </p:nvSpPr>
        <p:spPr/>
        <p:txBody>
          <a:bodyPr/>
          <a:lstStyle/>
          <a:p>
            <a:r>
              <a:rPr lang="en-US" dirty="0">
                <a:solidFill>
                  <a:srgbClr val="FFC000"/>
                </a:solidFill>
              </a:rPr>
              <a:t>Transfer of Care</a:t>
            </a:r>
          </a:p>
        </p:txBody>
      </p:sp>
      <p:sp>
        <p:nvSpPr>
          <p:cNvPr id="3" name="Content Placeholder 2">
            <a:extLst>
              <a:ext uri="{FF2B5EF4-FFF2-40B4-BE49-F238E27FC236}">
                <a16:creationId xmlns:a16="http://schemas.microsoft.com/office/drawing/2014/main" id="{380FCF0D-9346-0049-ACD4-89C94AE74043}"/>
              </a:ext>
            </a:extLst>
          </p:cNvPr>
          <p:cNvSpPr>
            <a:spLocks noGrp="1"/>
          </p:cNvSpPr>
          <p:nvPr>
            <p:ph idx="1"/>
          </p:nvPr>
        </p:nvSpPr>
        <p:spPr>
          <a:xfrm>
            <a:off x="838200" y="2050945"/>
            <a:ext cx="10515600" cy="4351338"/>
          </a:xfrm>
        </p:spPr>
        <p:txBody>
          <a:bodyPr/>
          <a:lstStyle/>
          <a:p>
            <a:r>
              <a:rPr lang="en-US" dirty="0"/>
              <a:t>Transfer package + letter</a:t>
            </a:r>
          </a:p>
          <a:p>
            <a:r>
              <a:rPr lang="en-US" dirty="0"/>
              <a:t>Communicate with the adult provider</a:t>
            </a:r>
          </a:p>
          <a:p>
            <a:r>
              <a:rPr lang="en-US" dirty="0"/>
              <a:t>Transfer during a period of relative clinical stability</a:t>
            </a:r>
          </a:p>
          <a:p>
            <a:r>
              <a:rPr lang="en-US" dirty="0"/>
              <a:t>Continue to provide care up until the first appointment</a:t>
            </a:r>
          </a:p>
        </p:txBody>
      </p:sp>
      <p:sp>
        <p:nvSpPr>
          <p:cNvPr id="4" name="Rounded Rectangle 3" descr="Age 18 - 21">
            <a:extLst>
              <a:ext uri="{FF2B5EF4-FFF2-40B4-BE49-F238E27FC236}">
                <a16:creationId xmlns:a16="http://schemas.microsoft.com/office/drawing/2014/main" id="{09849D89-B0B5-1945-BC1E-E9504A0160E5}"/>
              </a:ext>
            </a:extLst>
          </p:cNvPr>
          <p:cNvSpPr/>
          <p:nvPr/>
        </p:nvSpPr>
        <p:spPr>
          <a:xfrm>
            <a:off x="9819861" y="755374"/>
            <a:ext cx="1928191" cy="1490869"/>
          </a:xfrm>
          <a:prstGeom prst="roundRect">
            <a:avLst/>
          </a:prstGeom>
          <a:solidFill>
            <a:srgbClr val="FF0000">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93893A-1538-AB4F-9DA9-C184A8FBEF00}"/>
              </a:ext>
            </a:extLst>
          </p:cNvPr>
          <p:cNvSpPr txBox="1"/>
          <p:nvPr/>
        </p:nvSpPr>
        <p:spPr>
          <a:xfrm>
            <a:off x="9819861" y="1234937"/>
            <a:ext cx="1928190" cy="523220"/>
          </a:xfrm>
          <a:prstGeom prst="rect">
            <a:avLst/>
          </a:prstGeom>
          <a:noFill/>
        </p:spPr>
        <p:txBody>
          <a:bodyPr wrap="square" rtlCol="0">
            <a:spAutoFit/>
          </a:bodyPr>
          <a:lstStyle/>
          <a:p>
            <a:r>
              <a:rPr lang="en-US" sz="2800" b="1" dirty="0"/>
              <a:t>Age 18-21</a:t>
            </a:r>
          </a:p>
        </p:txBody>
      </p:sp>
      <p:sp>
        <p:nvSpPr>
          <p:cNvPr id="6" name="Up Arrow 5">
            <a:extLst>
              <a:ext uri="{FF2B5EF4-FFF2-40B4-BE49-F238E27FC236}">
                <a16:creationId xmlns:a16="http://schemas.microsoft.com/office/drawing/2014/main" id="{7A8F8384-23EE-DD40-AC64-AED77E46B76C}"/>
              </a:ext>
              <a:ext uri="{C183D7F6-B498-43B3-948B-1728B52AA6E4}">
                <adec:decorative xmlns:adec="http://schemas.microsoft.com/office/drawing/2017/decorative" val="1"/>
              </a:ext>
            </a:extLst>
          </p:cNvPr>
          <p:cNvSpPr/>
          <p:nvPr/>
        </p:nvSpPr>
        <p:spPr>
          <a:xfrm>
            <a:off x="10600082" y="2725806"/>
            <a:ext cx="367748" cy="3001617"/>
          </a:xfrm>
          <a:prstGeom prst="upArrow">
            <a:avLst/>
          </a:prstGeom>
          <a:solidFill>
            <a:srgbClr val="FF000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uccess in Succession Part 3: Passing the Baton - Global Teen Challenge">
            <a:extLst>
              <a:ext uri="{FF2B5EF4-FFF2-40B4-BE49-F238E27FC236}">
                <a16:creationId xmlns:a16="http://schemas.microsoft.com/office/drawing/2014/main" id="{0184EDE6-43D4-6040-83B9-74E32117E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758" y="4794802"/>
            <a:ext cx="3730484" cy="186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4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EEAC-79FB-ED44-9034-2CC77CA32C82}"/>
              </a:ext>
            </a:extLst>
          </p:cNvPr>
          <p:cNvSpPr>
            <a:spLocks noGrp="1"/>
          </p:cNvSpPr>
          <p:nvPr>
            <p:ph type="title"/>
          </p:nvPr>
        </p:nvSpPr>
        <p:spPr/>
        <p:txBody>
          <a:bodyPr/>
          <a:lstStyle/>
          <a:p>
            <a:r>
              <a:rPr lang="en-US" dirty="0">
                <a:solidFill>
                  <a:srgbClr val="00B050"/>
                </a:solidFill>
              </a:rPr>
              <a:t>Transition completion</a:t>
            </a:r>
            <a:endParaRPr lang="en-US" dirty="0">
              <a:solidFill>
                <a:srgbClr val="FFC000"/>
              </a:solidFill>
            </a:endParaRPr>
          </a:p>
        </p:txBody>
      </p:sp>
      <p:sp>
        <p:nvSpPr>
          <p:cNvPr id="4" name="Rounded Rectangle 3" descr="Age 18 - 23">
            <a:extLst>
              <a:ext uri="{FF2B5EF4-FFF2-40B4-BE49-F238E27FC236}">
                <a16:creationId xmlns:a16="http://schemas.microsoft.com/office/drawing/2014/main" id="{09849D89-B0B5-1945-BC1E-E9504A0160E5}"/>
              </a:ext>
            </a:extLst>
          </p:cNvPr>
          <p:cNvSpPr/>
          <p:nvPr/>
        </p:nvSpPr>
        <p:spPr>
          <a:xfrm>
            <a:off x="9819861" y="755374"/>
            <a:ext cx="1928191" cy="1490869"/>
          </a:xfrm>
          <a:prstGeom prst="roundRect">
            <a:avLst/>
          </a:prstGeom>
          <a:solidFill>
            <a:srgbClr val="FF0000">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93893A-1538-AB4F-9DA9-C184A8FBEF00}"/>
              </a:ext>
            </a:extLst>
          </p:cNvPr>
          <p:cNvSpPr txBox="1"/>
          <p:nvPr/>
        </p:nvSpPr>
        <p:spPr>
          <a:xfrm>
            <a:off x="9819861" y="1234937"/>
            <a:ext cx="1928190" cy="523220"/>
          </a:xfrm>
          <a:prstGeom prst="rect">
            <a:avLst/>
          </a:prstGeom>
          <a:noFill/>
        </p:spPr>
        <p:txBody>
          <a:bodyPr wrap="square" rtlCol="0">
            <a:spAutoFit/>
          </a:bodyPr>
          <a:lstStyle/>
          <a:p>
            <a:r>
              <a:rPr lang="en-US" sz="2800" b="1" dirty="0"/>
              <a:t>Age 18-23</a:t>
            </a:r>
          </a:p>
        </p:txBody>
      </p:sp>
      <p:sp>
        <p:nvSpPr>
          <p:cNvPr id="6" name="Up Arrow 5">
            <a:extLst>
              <a:ext uri="{FF2B5EF4-FFF2-40B4-BE49-F238E27FC236}">
                <a16:creationId xmlns:a16="http://schemas.microsoft.com/office/drawing/2014/main" id="{7A8F8384-23EE-DD40-AC64-AED77E46B76C}"/>
              </a:ext>
              <a:ext uri="{C183D7F6-B498-43B3-948B-1728B52AA6E4}">
                <adec:decorative xmlns:adec="http://schemas.microsoft.com/office/drawing/2017/decorative" val="1"/>
              </a:ext>
            </a:extLst>
          </p:cNvPr>
          <p:cNvSpPr/>
          <p:nvPr/>
        </p:nvSpPr>
        <p:spPr>
          <a:xfrm>
            <a:off x="10600082" y="2725806"/>
            <a:ext cx="367748" cy="3001617"/>
          </a:xfrm>
          <a:prstGeom prst="upArrow">
            <a:avLst/>
          </a:prstGeom>
          <a:solidFill>
            <a:srgbClr val="FF000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Kipruto, Kipyogei, Schär, Hug win in Boston Marathon return | WBUR News">
            <a:extLst>
              <a:ext uri="{FF2B5EF4-FFF2-40B4-BE49-F238E27FC236}">
                <a16:creationId xmlns:a16="http://schemas.microsoft.com/office/drawing/2014/main" id="{D2A68459-D933-BA4E-B988-A6F122258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85" y="2725806"/>
            <a:ext cx="3797300"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7F3F1324-0D35-A44B-B452-1A69B10E1DA3}"/>
              </a:ext>
            </a:extLst>
          </p:cNvPr>
          <p:cNvSpPr txBox="1">
            <a:spLocks/>
          </p:cNvSpPr>
          <p:nvPr/>
        </p:nvSpPr>
        <p:spPr>
          <a:xfrm>
            <a:off x="5015149" y="2587007"/>
            <a:ext cx="525770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Outreach to confirm appointment completion</a:t>
            </a:r>
          </a:p>
          <a:p>
            <a:r>
              <a:rPr lang="en-US" dirty="0"/>
              <a:t>Offer consultation as needed to the adult practice</a:t>
            </a:r>
          </a:p>
          <a:p>
            <a:r>
              <a:rPr lang="en-US" dirty="0"/>
              <a:t>BUILD COLLABORATIONS WITH ADULT PRACTICES!!</a:t>
            </a:r>
          </a:p>
        </p:txBody>
      </p:sp>
    </p:spTree>
    <p:extLst>
      <p:ext uri="{BB962C8B-B14F-4D97-AF65-F5344CB8AC3E}">
        <p14:creationId xmlns:p14="http://schemas.microsoft.com/office/powerpoint/2010/main" val="34321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CEF9-360F-604E-9004-8E5ED112C49C}"/>
              </a:ext>
            </a:extLst>
          </p:cNvPr>
          <p:cNvSpPr>
            <a:spLocks noGrp="1"/>
          </p:cNvSpPr>
          <p:nvPr>
            <p:ph type="title"/>
          </p:nvPr>
        </p:nvSpPr>
        <p:spPr>
          <a:xfrm>
            <a:off x="4965430" y="629268"/>
            <a:ext cx="6586491" cy="1286160"/>
          </a:xfrm>
        </p:spPr>
        <p:txBody>
          <a:bodyPr anchor="b">
            <a:normAutofit/>
          </a:bodyPr>
          <a:lstStyle/>
          <a:p>
            <a:r>
              <a:rPr lang="en-US" dirty="0"/>
              <a:t>Process influencers</a:t>
            </a:r>
          </a:p>
        </p:txBody>
      </p:sp>
      <p:sp>
        <p:nvSpPr>
          <p:cNvPr id="3" name="Content Placeholder 2">
            <a:extLst>
              <a:ext uri="{FF2B5EF4-FFF2-40B4-BE49-F238E27FC236}">
                <a16:creationId xmlns:a16="http://schemas.microsoft.com/office/drawing/2014/main" id="{3840A46D-2630-7F4D-BCFE-6B9F33704330}"/>
              </a:ext>
            </a:extLst>
          </p:cNvPr>
          <p:cNvSpPr>
            <a:spLocks noGrp="1"/>
          </p:cNvSpPr>
          <p:nvPr>
            <p:ph idx="1"/>
          </p:nvPr>
        </p:nvSpPr>
        <p:spPr>
          <a:xfrm>
            <a:off x="4965431" y="2438400"/>
            <a:ext cx="6586489" cy="3942938"/>
          </a:xfrm>
        </p:spPr>
        <p:txBody>
          <a:bodyPr>
            <a:normAutofit lnSpcReduction="10000"/>
          </a:bodyPr>
          <a:lstStyle/>
          <a:p>
            <a:pPr marL="0" indent="0">
              <a:buNone/>
            </a:pPr>
            <a:r>
              <a:rPr lang="en-US" sz="2000" b="1" dirty="0"/>
              <a:t>Personal</a:t>
            </a:r>
          </a:p>
          <a:p>
            <a:r>
              <a:rPr lang="en-US" sz="2000" dirty="0"/>
              <a:t>Emotional and cognitive development</a:t>
            </a:r>
          </a:p>
          <a:p>
            <a:r>
              <a:rPr lang="en-US" sz="2000" dirty="0"/>
              <a:t>Individual and/or family supports</a:t>
            </a:r>
          </a:p>
          <a:p>
            <a:r>
              <a:rPr lang="en-US" sz="2000" dirty="0"/>
              <a:t>Social determinants</a:t>
            </a:r>
          </a:p>
          <a:p>
            <a:endParaRPr lang="en-US" sz="2000" dirty="0"/>
          </a:p>
          <a:p>
            <a:pPr marL="0" indent="0">
              <a:buNone/>
            </a:pPr>
            <a:r>
              <a:rPr lang="en-US" sz="2000" b="1" dirty="0"/>
              <a:t>Practice</a:t>
            </a:r>
          </a:p>
          <a:p>
            <a:r>
              <a:rPr lang="en-US" sz="2000" dirty="0"/>
              <a:t>“Transition champion” or “It takes a village!”</a:t>
            </a:r>
          </a:p>
          <a:p>
            <a:r>
              <a:rPr lang="en-US" sz="2000" dirty="0"/>
              <a:t>Support ($$, time) for transition related activities</a:t>
            </a:r>
          </a:p>
          <a:p>
            <a:r>
              <a:rPr lang="en-US" sz="2000" dirty="0"/>
              <a:t>Knowledge/access to transition tools</a:t>
            </a:r>
          </a:p>
          <a:p>
            <a:r>
              <a:rPr lang="en-US" sz="2000" dirty="0"/>
              <a:t>Communication between pediatric and adult systems</a:t>
            </a:r>
          </a:p>
        </p:txBody>
      </p:sp>
      <p:pic>
        <p:nvPicPr>
          <p:cNvPr id="2050" name="Picture 2" descr="Home | News">
            <a:extLst>
              <a:ext uri="{FF2B5EF4-FFF2-40B4-BE49-F238E27FC236}">
                <a16:creationId xmlns:a16="http://schemas.microsoft.com/office/drawing/2014/main" id="{CD0037EF-D67D-0540-AA2D-9DF2BEA9B2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07" r="1769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55" name="Straight Connector 205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50F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8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608D-4753-5D4F-B388-41ECA6BAF35A}"/>
              </a:ext>
            </a:extLst>
          </p:cNvPr>
          <p:cNvSpPr>
            <a:spLocks noGrp="1"/>
          </p:cNvSpPr>
          <p:nvPr>
            <p:ph type="title"/>
          </p:nvPr>
        </p:nvSpPr>
        <p:spPr/>
        <p:txBody>
          <a:bodyPr/>
          <a:lstStyle/>
          <a:p>
            <a:r>
              <a:rPr lang="en-US" dirty="0"/>
              <a:t>Future challenges and direction</a:t>
            </a:r>
          </a:p>
        </p:txBody>
      </p:sp>
      <p:sp>
        <p:nvSpPr>
          <p:cNvPr id="3" name="Content Placeholder 2">
            <a:extLst>
              <a:ext uri="{FF2B5EF4-FFF2-40B4-BE49-F238E27FC236}">
                <a16:creationId xmlns:a16="http://schemas.microsoft.com/office/drawing/2014/main" id="{7AA8D4F6-7432-7149-9894-F5E875E329AC}"/>
              </a:ext>
            </a:extLst>
          </p:cNvPr>
          <p:cNvSpPr>
            <a:spLocks noGrp="1"/>
          </p:cNvSpPr>
          <p:nvPr>
            <p:ph idx="1"/>
          </p:nvPr>
        </p:nvSpPr>
        <p:spPr>
          <a:xfrm>
            <a:off x="838200" y="1690688"/>
            <a:ext cx="10515600" cy="4717814"/>
          </a:xfrm>
        </p:spPr>
        <p:txBody>
          <a:bodyPr/>
          <a:lstStyle/>
          <a:p>
            <a:pPr marL="0" indent="0" algn="ctr">
              <a:buNone/>
            </a:pPr>
            <a:r>
              <a:rPr lang="en-US" dirty="0"/>
              <a:t>What defines successful transition?</a:t>
            </a:r>
          </a:p>
          <a:p>
            <a:pPr marL="0" indent="0" algn="ctr">
              <a:buNone/>
            </a:pPr>
            <a:r>
              <a:rPr lang="en-US" dirty="0"/>
              <a:t>What are patient-related outcome measures?</a:t>
            </a:r>
          </a:p>
          <a:p>
            <a:pPr marL="0" indent="0" algn="ctr">
              <a:buNone/>
            </a:pPr>
            <a:r>
              <a:rPr lang="en-US" dirty="0"/>
              <a:t>Does successful transition improve young adult outcomes?</a:t>
            </a:r>
          </a:p>
          <a:p>
            <a:pPr marL="0" indent="0" algn="ctr">
              <a:buNone/>
            </a:pPr>
            <a:r>
              <a:rPr lang="en-US" dirty="0"/>
              <a:t>How do we educate the provider work force?</a:t>
            </a:r>
          </a:p>
          <a:p>
            <a:pPr marL="0" indent="0">
              <a:buNone/>
            </a:pPr>
            <a:endParaRPr lang="en-US" dirty="0"/>
          </a:p>
        </p:txBody>
      </p:sp>
      <p:pic>
        <p:nvPicPr>
          <p:cNvPr id="1026" name="Picture 2" descr="Three Scenarios of a Future World -">
            <a:extLst>
              <a:ext uri="{FF2B5EF4-FFF2-40B4-BE49-F238E27FC236}">
                <a16:creationId xmlns:a16="http://schemas.microsoft.com/office/drawing/2014/main" id="{E71E7F62-C7BF-F64B-B453-D651103E0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4332051"/>
            <a:ext cx="37973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7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99A9-5CCB-1845-A0A4-765BF70723E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91D0B7B-E02D-5344-A48B-86848EF6701A}"/>
              </a:ext>
            </a:extLst>
          </p:cNvPr>
          <p:cNvSpPr>
            <a:spLocks noGrp="1"/>
          </p:cNvSpPr>
          <p:nvPr>
            <p:ph idx="1"/>
          </p:nvPr>
        </p:nvSpPr>
        <p:spPr/>
        <p:txBody>
          <a:bodyPr>
            <a:normAutofit lnSpcReduction="10000"/>
          </a:bodyPr>
          <a:lstStyle/>
          <a:p>
            <a:r>
              <a:rPr lang="en-US" sz="2000" dirty="0">
                <a:hlinkClick r:id="rId2"/>
              </a:rPr>
              <a:t>https://www.gottransition.org</a:t>
            </a:r>
            <a:endParaRPr lang="en-US" sz="2000" dirty="0"/>
          </a:p>
          <a:p>
            <a:r>
              <a:rPr lang="en-US" sz="2000" b="0" i="0" dirty="0">
                <a:solidFill>
                  <a:srgbClr val="212121"/>
                </a:solidFill>
                <a:effectLst/>
              </a:rPr>
              <a:t>Sawicki GS, Lukens-Bull K, Yin X, </a:t>
            </a:r>
            <a:r>
              <a:rPr lang="en-US" sz="2000" b="0" i="0" dirty="0" err="1">
                <a:solidFill>
                  <a:srgbClr val="212121"/>
                </a:solidFill>
                <a:effectLst/>
              </a:rPr>
              <a:t>Demars</a:t>
            </a:r>
            <a:r>
              <a:rPr lang="en-US" sz="2000" b="0" i="0" dirty="0">
                <a:solidFill>
                  <a:srgbClr val="212121"/>
                </a:solidFill>
                <a:effectLst/>
              </a:rPr>
              <a:t> N, Huang IC, </a:t>
            </a:r>
            <a:r>
              <a:rPr lang="en-US" sz="2000" b="0" i="0" dirty="0" err="1">
                <a:solidFill>
                  <a:srgbClr val="212121"/>
                </a:solidFill>
                <a:effectLst/>
              </a:rPr>
              <a:t>Livingood</a:t>
            </a:r>
            <a:r>
              <a:rPr lang="en-US" sz="2000" b="0" i="0" dirty="0">
                <a:solidFill>
                  <a:srgbClr val="212121"/>
                </a:solidFill>
                <a:effectLst/>
              </a:rPr>
              <a:t> W, Reiss J, Wood D. </a:t>
            </a:r>
            <a:r>
              <a:rPr lang="en-US" sz="2000" b="0" i="0" dirty="0">
                <a:solidFill>
                  <a:srgbClr val="0070C0"/>
                </a:solidFill>
                <a:effectLst/>
              </a:rPr>
              <a:t>Measuring the transition readiness of youth with special healthcare needs: validation of the TRAQ--Transition Readiness Assessment Questionnaire. J</a:t>
            </a:r>
            <a:r>
              <a:rPr lang="en-US" sz="2000" b="0" i="0" dirty="0">
                <a:solidFill>
                  <a:srgbClr val="212121"/>
                </a:solidFill>
                <a:effectLst/>
              </a:rPr>
              <a:t> </a:t>
            </a:r>
            <a:r>
              <a:rPr lang="en-US" sz="2000" b="0" i="0" dirty="0" err="1">
                <a:solidFill>
                  <a:srgbClr val="212121"/>
                </a:solidFill>
                <a:effectLst/>
              </a:rPr>
              <a:t>Pediatr</a:t>
            </a:r>
            <a:r>
              <a:rPr lang="en-US" sz="2000" b="0" i="0" dirty="0">
                <a:solidFill>
                  <a:srgbClr val="212121"/>
                </a:solidFill>
                <a:effectLst/>
              </a:rPr>
              <a:t> Psychol. 2011 Mar;36(2):160-71. </a:t>
            </a:r>
            <a:r>
              <a:rPr lang="en-US" sz="2000" b="0" i="0" dirty="0" err="1">
                <a:solidFill>
                  <a:srgbClr val="212121"/>
                </a:solidFill>
                <a:effectLst/>
              </a:rPr>
              <a:t>doi</a:t>
            </a:r>
            <a:r>
              <a:rPr lang="en-US" sz="2000" b="0" i="0" dirty="0">
                <a:solidFill>
                  <a:srgbClr val="212121"/>
                </a:solidFill>
                <a:effectLst/>
              </a:rPr>
              <a:t>: 10.1093/</a:t>
            </a:r>
            <a:r>
              <a:rPr lang="en-US" sz="2000" b="0" i="0" dirty="0" err="1">
                <a:solidFill>
                  <a:srgbClr val="212121"/>
                </a:solidFill>
                <a:effectLst/>
              </a:rPr>
              <a:t>jpepsy</a:t>
            </a:r>
            <a:r>
              <a:rPr lang="en-US" sz="2000" b="0" i="0" dirty="0">
                <a:solidFill>
                  <a:srgbClr val="212121"/>
                </a:solidFill>
                <a:effectLst/>
              </a:rPr>
              <a:t>/jsp128. </a:t>
            </a:r>
            <a:r>
              <a:rPr lang="en-US" sz="2000" b="0" i="0" dirty="0" err="1">
                <a:solidFill>
                  <a:srgbClr val="212121"/>
                </a:solidFill>
                <a:effectLst/>
              </a:rPr>
              <a:t>Epub</a:t>
            </a:r>
            <a:r>
              <a:rPr lang="en-US" sz="2000" b="0" i="0" dirty="0">
                <a:solidFill>
                  <a:srgbClr val="212121"/>
                </a:solidFill>
                <a:effectLst/>
              </a:rPr>
              <a:t> 2009 Dec 29. PMID: 20040605; PMCID: PMC3415980.</a:t>
            </a:r>
            <a:endParaRPr lang="en-US" sz="2000" dirty="0"/>
          </a:p>
          <a:p>
            <a:r>
              <a:rPr lang="en-US" sz="2000" b="0" i="0" dirty="0">
                <a:solidFill>
                  <a:srgbClr val="212121"/>
                </a:solidFill>
                <a:effectLst/>
              </a:rPr>
              <a:t>White PH, Cooley WC; </a:t>
            </a:r>
            <a:r>
              <a:rPr lang="en-US" sz="2000" b="0" i="0" dirty="0">
                <a:solidFill>
                  <a:srgbClr val="0070C0"/>
                </a:solidFill>
                <a:effectLst/>
              </a:rPr>
              <a:t>Transitions Clinical Report </a:t>
            </a:r>
            <a:r>
              <a:rPr lang="en-US" sz="2000" b="0" i="0" dirty="0">
                <a:solidFill>
                  <a:srgbClr val="212121"/>
                </a:solidFill>
                <a:effectLst/>
              </a:rPr>
              <a:t>Authoring Group; American Academy of Pediatrics; American Academy of Family Physicians; American College of Physicians. Supporting the Health Care Transition From Adolescence to Adulthood in the Medical Home. </a:t>
            </a:r>
            <a:r>
              <a:rPr lang="en-US" sz="2000" b="0" i="1" dirty="0">
                <a:solidFill>
                  <a:srgbClr val="212121"/>
                </a:solidFill>
                <a:effectLst/>
              </a:rPr>
              <a:t>Pediatrics</a:t>
            </a:r>
            <a:r>
              <a:rPr lang="en-US" sz="2000" b="0" i="0" dirty="0">
                <a:solidFill>
                  <a:srgbClr val="212121"/>
                </a:solidFill>
                <a:effectLst/>
              </a:rPr>
              <a:t>. 2018;142(5):e20182587. Pediatrics. 2019 Feb;143(2):e20183610. </a:t>
            </a:r>
            <a:r>
              <a:rPr lang="en-US" sz="2000" b="0" i="0" dirty="0" err="1">
                <a:solidFill>
                  <a:srgbClr val="212121"/>
                </a:solidFill>
                <a:effectLst/>
              </a:rPr>
              <a:t>doi</a:t>
            </a:r>
            <a:r>
              <a:rPr lang="en-US" sz="2000" b="0" i="0" dirty="0">
                <a:solidFill>
                  <a:srgbClr val="212121"/>
                </a:solidFill>
                <a:effectLst/>
              </a:rPr>
              <a:t>: 10.1542/peds.2018-3610. Erratum for: Pediatrics. 2018 Nov;142(5): PMID: 30705144</a:t>
            </a:r>
            <a:r>
              <a:rPr lang="en-US" sz="2000" b="0" i="0" dirty="0">
                <a:solidFill>
                  <a:srgbClr val="212121"/>
                </a:solidFill>
                <a:effectLst/>
                <a:latin typeface="system-ui"/>
              </a:rPr>
              <a:t>.</a:t>
            </a:r>
          </a:p>
          <a:p>
            <a:r>
              <a:rPr lang="en-US" sz="2000" b="0" i="0" dirty="0">
                <a:solidFill>
                  <a:srgbClr val="212121"/>
                </a:solidFill>
                <a:effectLst/>
                <a:latin typeface="system-ui"/>
              </a:rPr>
              <a:t>McLellan SE, Mann MY, Scott JA, Brown TW. </a:t>
            </a:r>
            <a:r>
              <a:rPr lang="en-US" sz="2000" b="0" i="0" dirty="0">
                <a:solidFill>
                  <a:srgbClr val="0070C0"/>
                </a:solidFill>
                <a:effectLst/>
                <a:latin typeface="system-ui"/>
              </a:rPr>
              <a:t>A Blueprint for Change: Guiding Principles for a System of Services for Children and Youth With Special Health Care Needs and Their Families. </a:t>
            </a:r>
            <a:r>
              <a:rPr lang="en-US" sz="2000" b="0" i="0" dirty="0">
                <a:solidFill>
                  <a:srgbClr val="212121"/>
                </a:solidFill>
                <a:effectLst/>
                <a:latin typeface="system-ui"/>
              </a:rPr>
              <a:t>Pediatrics. 2022 Jun 1;149(Suppl 7):e2021056150C. </a:t>
            </a:r>
            <a:r>
              <a:rPr lang="en-US" sz="2000" b="0" i="0" dirty="0" err="1">
                <a:solidFill>
                  <a:srgbClr val="212121"/>
                </a:solidFill>
                <a:effectLst/>
                <a:latin typeface="system-ui"/>
              </a:rPr>
              <a:t>doi</a:t>
            </a:r>
            <a:r>
              <a:rPr lang="en-US" sz="2000" b="0" i="0" dirty="0">
                <a:solidFill>
                  <a:srgbClr val="212121"/>
                </a:solidFill>
                <a:effectLst/>
                <a:latin typeface="system-ui"/>
              </a:rPr>
              <a:t>: 10.1542/peds.2021-056150C. PMID: 35642876.</a:t>
            </a:r>
            <a:endParaRPr lang="en-US" sz="2000" dirty="0"/>
          </a:p>
        </p:txBody>
      </p:sp>
    </p:spTree>
    <p:extLst>
      <p:ext uri="{BB962C8B-B14F-4D97-AF65-F5344CB8AC3E}">
        <p14:creationId xmlns:p14="http://schemas.microsoft.com/office/powerpoint/2010/main" val="45584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79751" y="0"/>
            <a:ext cx="8832498" cy="6858000"/>
          </a:xfrm>
          <a:prstGeom prst="rect">
            <a:avLst/>
          </a:prstGeom>
        </p:spPr>
      </p:pic>
      <p:sp>
        <p:nvSpPr>
          <p:cNvPr id="2" name="Title 1">
            <a:extLst>
              <a:ext uri="{FF2B5EF4-FFF2-40B4-BE49-F238E27FC236}">
                <a16:creationId xmlns:a16="http://schemas.microsoft.com/office/drawing/2014/main" id="{A52EB856-E946-DF64-D5D4-2E6E7E48335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Process Map for Primary Care of Adults with Developmental Disabilities</a:t>
            </a:r>
          </a:p>
        </p:txBody>
      </p:sp>
    </p:spTree>
    <p:extLst>
      <p:ext uri="{BB962C8B-B14F-4D97-AF65-F5344CB8AC3E}">
        <p14:creationId xmlns:p14="http://schemas.microsoft.com/office/powerpoint/2010/main" val="170251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779334-3E16-9B9E-2B06-A0684440F286}"/>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t="11931" b="38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Stages of Transition</a:t>
            </a:r>
          </a:p>
        </p:txBody>
      </p:sp>
      <p:graphicFrame>
        <p:nvGraphicFramePr>
          <p:cNvPr id="7" name="Content Placeholder 2">
            <a:extLst>
              <a:ext uri="{FF2B5EF4-FFF2-40B4-BE49-F238E27FC236}">
                <a16:creationId xmlns:a16="http://schemas.microsoft.com/office/drawing/2014/main" id="{7225E269-26E2-61F9-30F2-AFD049FA3C99}"/>
              </a:ext>
            </a:extLst>
          </p:cNvPr>
          <p:cNvGraphicFramePr>
            <a:graphicFrameLocks noGrp="1"/>
          </p:cNvGraphicFramePr>
          <p:nvPr>
            <p:ph idx="1"/>
            <p:extLst>
              <p:ext uri="{D42A27DB-BD31-4B8C-83A1-F6EECF244321}">
                <p14:modId xmlns:p14="http://schemas.microsoft.com/office/powerpoint/2010/main" val="17986423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107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Recommendations</a:t>
            </a:r>
            <a:endParaRPr lang="en-US" dirty="0"/>
          </a:p>
        </p:txBody>
      </p:sp>
      <p:sp>
        <p:nvSpPr>
          <p:cNvPr id="3" name="Content Placeholder 2"/>
          <p:cNvSpPr>
            <a:spLocks noGrp="1"/>
          </p:cNvSpPr>
          <p:nvPr>
            <p:ph idx="1"/>
          </p:nvPr>
        </p:nvSpPr>
        <p:spPr/>
        <p:txBody>
          <a:bodyPr/>
          <a:lstStyle/>
          <a:p>
            <a:r>
              <a:rPr lang="en-US" dirty="0"/>
              <a:t>Provide young people who have an intellectual or other developmental disabilities (IDD) with a defined,  explicit process for making the transition into the adult health care system. </a:t>
            </a:r>
          </a:p>
          <a:p>
            <a:r>
              <a:rPr lang="en-US" dirty="0"/>
              <a:t>Conduct an annual comprehensive, systematic health assessment for patients who have IDD to improve detection of  serious conditions and sensory impairments. </a:t>
            </a:r>
          </a:p>
          <a:p>
            <a:r>
              <a:rPr lang="en-US" dirty="0"/>
              <a:t>Encourage young people and adults with IDD to participate in regular physical activity to reduce psychosocial stressors and counteract metabolic syndromes. </a:t>
            </a:r>
          </a:p>
        </p:txBody>
      </p:sp>
    </p:spTree>
    <p:extLst>
      <p:ext uri="{BB962C8B-B14F-4D97-AF65-F5344CB8AC3E}">
        <p14:creationId xmlns:p14="http://schemas.microsoft.com/office/powerpoint/2010/main" val="310183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589707ED-20B3-BB41-B3A5-7E5686AC83A8}"/>
              </a:ext>
            </a:extLst>
          </p:cNvPr>
          <p:cNvSpPr>
            <a:spLocks noGrp="1"/>
          </p:cNvSpPr>
          <p:nvPr>
            <p:ph type="title"/>
          </p:nvPr>
        </p:nvSpPr>
        <p:spPr>
          <a:xfrm>
            <a:off x="629831" y="447259"/>
            <a:ext cx="8229600" cy="114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Transition agenda</a:t>
            </a:r>
          </a:p>
        </p:txBody>
      </p:sp>
      <p:pic>
        <p:nvPicPr>
          <p:cNvPr id="5" name="Picture 4" descr="A person riding a wheelchair on a road with trees and grass in the background&#10;">
            <a:extLst>
              <a:ext uri="{FF2B5EF4-FFF2-40B4-BE49-F238E27FC236}">
                <a16:creationId xmlns:a16="http://schemas.microsoft.com/office/drawing/2014/main" id="{A4FF1E8E-91B0-DD4E-86C9-1AF63B1CB6AD}"/>
              </a:ext>
            </a:extLst>
          </p:cNvPr>
          <p:cNvPicPr>
            <a:picLocks noChangeAspect="1"/>
          </p:cNvPicPr>
          <p:nvPr/>
        </p:nvPicPr>
        <p:blipFill rotWithShape="1">
          <a:blip r:embed="rId2"/>
          <a:srcRect l="5853" t="8379" r="11223" b="12120"/>
          <a:stretch/>
        </p:blipFill>
        <p:spPr>
          <a:xfrm>
            <a:off x="914398" y="2144683"/>
            <a:ext cx="4092505" cy="2942706"/>
          </a:xfrm>
          <a:prstGeom prst="rect">
            <a:avLst/>
          </a:prstGeom>
        </p:spPr>
      </p:pic>
      <p:graphicFrame>
        <p:nvGraphicFramePr>
          <p:cNvPr id="3" name="Diagram 2" descr="Terminology&#13;&#10;Core elements&#13;&#10;Pediatric and adult perspectives&#13;&#10;What is successful transition?&#13;&#10;Challenges and opportunities">
            <a:extLst>
              <a:ext uri="{FF2B5EF4-FFF2-40B4-BE49-F238E27FC236}">
                <a16:creationId xmlns:a16="http://schemas.microsoft.com/office/drawing/2014/main" id="{B29FE1D7-8E45-A64E-9EEF-FB7F4675C505}"/>
              </a:ext>
            </a:extLst>
          </p:cNvPr>
          <p:cNvGraphicFramePr/>
          <p:nvPr>
            <p:extLst>
              <p:ext uri="{D42A27DB-BD31-4B8C-83A1-F6EECF244321}">
                <p14:modId xmlns:p14="http://schemas.microsoft.com/office/powerpoint/2010/main" val="773759053"/>
              </p:ext>
            </p:extLst>
          </p:nvPr>
        </p:nvGraphicFramePr>
        <p:xfrm>
          <a:off x="5509017" y="1590259"/>
          <a:ext cx="5998376" cy="4003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0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600">
                <a:solidFill>
                  <a:srgbClr val="FFFFFF"/>
                </a:solidFill>
              </a:rPr>
              <a:t>Pre-Visit Questionnaire</a:t>
            </a:r>
          </a:p>
        </p:txBody>
      </p:sp>
      <p:sp>
        <p:nvSpPr>
          <p:cNvPr id="3" name="Content Placeholder 2"/>
          <p:cNvSpPr>
            <a:spLocks noGrp="1"/>
          </p:cNvSpPr>
          <p:nvPr>
            <p:ph idx="1"/>
          </p:nvPr>
        </p:nvSpPr>
        <p:spPr>
          <a:xfrm>
            <a:off x="564572" y="2055813"/>
            <a:ext cx="11062855" cy="4622078"/>
          </a:xfrm>
        </p:spPr>
        <p:txBody>
          <a:bodyPr>
            <a:normAutofit fontScale="92500"/>
          </a:bodyPr>
          <a:lstStyle/>
          <a:p>
            <a:pPr>
              <a:spcBef>
                <a:spcPts val="400"/>
              </a:spcBef>
            </a:pPr>
            <a:r>
              <a:rPr lang="en-US" sz="1800" dirty="0"/>
              <a:t>Hello, my name is ___, a nurse/ medical assistant from X Family Health Center. I understand that (name) is coming to our office for an appointment on (date). I am calling to prepare our health care team to make this first appointment a successful one for you and (name).</a:t>
            </a:r>
          </a:p>
          <a:p>
            <a:pPr>
              <a:spcBef>
                <a:spcPts val="400"/>
              </a:spcBef>
            </a:pPr>
            <a:r>
              <a:rPr lang="en-US" sz="1800" dirty="0"/>
              <a:t>How would (name) prefer to be called? </a:t>
            </a:r>
          </a:p>
          <a:p>
            <a:pPr>
              <a:spcBef>
                <a:spcPts val="400"/>
              </a:spcBef>
            </a:pPr>
            <a:r>
              <a:rPr lang="en-US" sz="1800" dirty="0"/>
              <a:t>Who will be accompanying (name) to the appointment? What parts of the appointment will they remain for?</a:t>
            </a:r>
          </a:p>
          <a:p>
            <a:pPr>
              <a:spcBef>
                <a:spcPts val="400"/>
              </a:spcBef>
            </a:pPr>
            <a:r>
              <a:rPr lang="en-US" sz="1800" dirty="0"/>
              <a:t>What are things that make (name) anxious or fearful that we might avoid doing? Are there certain topics we should avoid bringing up? Are there certain procedures we should avoid attempting to do the first appointment?</a:t>
            </a:r>
          </a:p>
          <a:p>
            <a:pPr>
              <a:spcBef>
                <a:spcPts val="400"/>
              </a:spcBef>
            </a:pPr>
            <a:r>
              <a:rPr lang="en-US" sz="1800" dirty="0"/>
              <a:t>Does (name) have any particular sensitivities we should be aware of (light, sound, touch)?</a:t>
            </a:r>
          </a:p>
          <a:p>
            <a:pPr>
              <a:spcBef>
                <a:spcPts val="400"/>
              </a:spcBef>
            </a:pPr>
            <a:r>
              <a:rPr lang="en-US" sz="1800" dirty="0"/>
              <a:t> What are things that help calm (name) that we might do? Are there some topics that put (name) at ease?</a:t>
            </a:r>
          </a:p>
          <a:p>
            <a:pPr>
              <a:spcBef>
                <a:spcPts val="400"/>
              </a:spcBef>
            </a:pPr>
            <a:r>
              <a:rPr lang="en-US" sz="1800" dirty="0"/>
              <a:t>How does (name) best communicate? </a:t>
            </a:r>
          </a:p>
          <a:p>
            <a:pPr>
              <a:spcBef>
                <a:spcPts val="400"/>
              </a:spcBef>
            </a:pPr>
            <a:r>
              <a:rPr lang="en-US" sz="1800" dirty="0"/>
              <a:t>Is there anything else the health care team might do to prepare for the appointment? </a:t>
            </a:r>
          </a:p>
          <a:p>
            <a:pPr>
              <a:spcBef>
                <a:spcPts val="400"/>
              </a:spcBef>
            </a:pPr>
            <a:r>
              <a:rPr lang="en-US" sz="1800" dirty="0"/>
              <a:t>Does (name) need PPE equipment, wheelchair, oxygen, or other medical equipment upon their arrival? What would you want to happen that would make for a successful first appointment? </a:t>
            </a:r>
          </a:p>
          <a:p>
            <a:pPr>
              <a:spcBef>
                <a:spcPts val="400"/>
              </a:spcBef>
            </a:pPr>
            <a:r>
              <a:rPr lang="en-US" sz="1800" dirty="0"/>
              <a:t>What strategies or techniques have care providers used in the past that have been helpful with (name) in making their healthcare visits successful?</a:t>
            </a:r>
          </a:p>
          <a:p>
            <a:pPr>
              <a:spcBef>
                <a:spcPts val="400"/>
              </a:spcBef>
            </a:pPr>
            <a:r>
              <a:rPr lang="en-US" sz="1800" dirty="0"/>
              <a:t>Is there anything else you would like me to know that we didn't talk about?</a:t>
            </a:r>
          </a:p>
          <a:p>
            <a:pPr>
              <a:spcBef>
                <a:spcPts val="400"/>
              </a:spcBef>
            </a:pPr>
            <a:r>
              <a:rPr lang="en-US" sz="1800" dirty="0"/>
              <a:t>Would it be helpful if I talked with (preferred name) now about their upcoming appointment?</a:t>
            </a:r>
          </a:p>
        </p:txBody>
      </p:sp>
    </p:spTree>
    <p:extLst>
      <p:ext uri="{BB962C8B-B14F-4D97-AF65-F5344CB8AC3E}">
        <p14:creationId xmlns:p14="http://schemas.microsoft.com/office/powerpoint/2010/main" val="88471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66649" y="721805"/>
            <a:ext cx="10258732" cy="2147520"/>
          </a:xfrm>
        </p:spPr>
        <p:txBody>
          <a:bodyPr anchor="b">
            <a:normAutofit/>
          </a:bodyPr>
          <a:lstStyle/>
          <a:p>
            <a:r>
              <a:rPr lang="en-US" sz="6000"/>
              <a:t>Transition Essentials</a:t>
            </a:r>
          </a:p>
        </p:txBody>
      </p:sp>
      <p:grpSp>
        <p:nvGrpSpPr>
          <p:cNvPr id="14"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66649" y="3332354"/>
            <a:ext cx="10258733" cy="3452494"/>
          </a:xfrm>
        </p:spPr>
        <p:txBody>
          <a:bodyPr anchor="ctr">
            <a:normAutofit fontScale="92500" lnSpcReduction="10000"/>
          </a:bodyPr>
          <a:lstStyle/>
          <a:p>
            <a:r>
              <a:rPr lang="en-US" sz="2000" dirty="0"/>
              <a:t>Teach and practice disability etiquette</a:t>
            </a:r>
          </a:p>
          <a:p>
            <a:r>
              <a:rPr lang="en-US" sz="2000" dirty="0"/>
              <a:t>Conduct systematic health checks annually </a:t>
            </a:r>
          </a:p>
          <a:p>
            <a:r>
              <a:rPr lang="en-US" sz="2000" dirty="0"/>
              <a:t>Utilize etiologic diagnosis to tailor health care </a:t>
            </a:r>
          </a:p>
          <a:p>
            <a:r>
              <a:rPr lang="en-US" sz="2000" dirty="0"/>
              <a:t>Individualize preventive care according to risk profile, functional abilities, motivation and resources</a:t>
            </a:r>
          </a:p>
          <a:p>
            <a:r>
              <a:rPr lang="en-US" sz="2000" dirty="0"/>
              <a:t>Optimize chronic disease management</a:t>
            </a:r>
          </a:p>
          <a:p>
            <a:r>
              <a:rPr lang="en-US" sz="2000" dirty="0"/>
              <a:t>Screen for mental and behavioral health issues</a:t>
            </a:r>
          </a:p>
          <a:p>
            <a:r>
              <a:rPr lang="en-US" sz="2000" dirty="0"/>
              <a:t>Address weight management &amp; physical inactivity </a:t>
            </a:r>
          </a:p>
          <a:p>
            <a:r>
              <a:rPr lang="en-US" sz="2000" dirty="0"/>
              <a:t>Apply holistic approach that acknowledges social, environmental, vocational, and spiritual impacts on health</a:t>
            </a:r>
          </a:p>
        </p:txBody>
      </p:sp>
    </p:spTree>
    <p:extLst>
      <p:ext uri="{BB962C8B-B14F-4D97-AF65-F5344CB8AC3E}">
        <p14:creationId xmlns:p14="http://schemas.microsoft.com/office/powerpoint/2010/main" val="2966888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21923460"/>
              </p:ext>
            </p:extLst>
          </p:nvPr>
        </p:nvGraphicFramePr>
        <p:xfrm>
          <a:off x="522195" y="390249"/>
          <a:ext cx="11147611" cy="6077503"/>
        </p:xfrm>
        <a:graphic>
          <a:graphicData uri="http://schemas.openxmlformats.org/drawingml/2006/table">
            <a:tbl>
              <a:tblPr firstRow="1" firstCol="1" bandRow="1">
                <a:tableStyleId>{10A1B5D5-9B99-4C35-A422-299274C87663}</a:tableStyleId>
              </a:tblPr>
              <a:tblGrid>
                <a:gridCol w="2629803">
                  <a:extLst>
                    <a:ext uri="{9D8B030D-6E8A-4147-A177-3AD203B41FA5}">
                      <a16:colId xmlns:a16="http://schemas.microsoft.com/office/drawing/2014/main" val="20000"/>
                    </a:ext>
                  </a:extLst>
                </a:gridCol>
                <a:gridCol w="4801651">
                  <a:extLst>
                    <a:ext uri="{9D8B030D-6E8A-4147-A177-3AD203B41FA5}">
                      <a16:colId xmlns:a16="http://schemas.microsoft.com/office/drawing/2014/main" val="20001"/>
                    </a:ext>
                  </a:extLst>
                </a:gridCol>
                <a:gridCol w="3716157">
                  <a:extLst>
                    <a:ext uri="{9D8B030D-6E8A-4147-A177-3AD203B41FA5}">
                      <a16:colId xmlns:a16="http://schemas.microsoft.com/office/drawing/2014/main" val="20002"/>
                    </a:ext>
                  </a:extLst>
                </a:gridCol>
              </a:tblGrid>
              <a:tr h="228283">
                <a:tc gridSpan="3">
                  <a:txBody>
                    <a:bodyPr/>
                    <a:lstStyle/>
                    <a:p>
                      <a:pPr marL="0" marR="0">
                        <a:lnSpc>
                          <a:spcPct val="107000"/>
                        </a:lnSpc>
                        <a:spcBef>
                          <a:spcPts val="0"/>
                        </a:spcBef>
                        <a:spcAft>
                          <a:spcPts val="0"/>
                        </a:spcAft>
                      </a:pPr>
                      <a:r>
                        <a:rPr lang="en-US" sz="1400" dirty="0">
                          <a:effectLst/>
                        </a:rPr>
                        <a:t>Resources for making the health care transition in patients with intellectual and developmental disabilities (IDD)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283">
                <a:tc>
                  <a:txBody>
                    <a:bodyPr/>
                    <a:lstStyle/>
                    <a:p>
                      <a:pPr marL="0" marR="0">
                        <a:lnSpc>
                          <a:spcPct val="107000"/>
                        </a:lnSpc>
                        <a:spcBef>
                          <a:spcPts val="0"/>
                        </a:spcBef>
                        <a:spcAft>
                          <a:spcPts val="0"/>
                        </a:spcAft>
                      </a:pPr>
                      <a:r>
                        <a:rPr lang="en-US" sz="1400" b="1" dirty="0">
                          <a:effectLst/>
                        </a:rPr>
                        <a:t>Resource</a:t>
                      </a:r>
                      <a:endParaRPr lang="en-US" sz="1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b="1" dirty="0">
                          <a:effectLst/>
                        </a:rPr>
                        <a:t>Description</a:t>
                      </a:r>
                      <a:endParaRPr lang="en-US" sz="1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b="1" dirty="0">
                          <a:effectLst/>
                        </a:rPr>
                        <a:t>Location on the website</a:t>
                      </a:r>
                      <a:endParaRPr lang="en-US" sz="1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1"/>
                  </a:ext>
                </a:extLst>
              </a:tr>
              <a:tr h="456565">
                <a:tc>
                  <a:txBody>
                    <a:bodyPr/>
                    <a:lstStyle/>
                    <a:p>
                      <a:pPr marL="0" marR="0">
                        <a:lnSpc>
                          <a:spcPct val="107000"/>
                        </a:lnSpc>
                        <a:spcBef>
                          <a:spcPts val="0"/>
                        </a:spcBef>
                        <a:spcAft>
                          <a:spcPts val="0"/>
                        </a:spcAft>
                      </a:pPr>
                      <a:r>
                        <a:rPr lang="en-US" sz="1400" dirty="0">
                          <a:effectLst/>
                        </a:rPr>
                        <a:t>The Association for Driver Rehabilitation Specialists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Driving fact sheets for various disabilities, including information on finding a local driver rehabilitation specialist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www.aded.net/page/510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2"/>
                  </a:ext>
                </a:extLst>
              </a:tr>
              <a:tr h="456565">
                <a:tc>
                  <a:txBody>
                    <a:bodyPr/>
                    <a:lstStyle/>
                    <a:p>
                      <a:pPr marL="0" marR="0">
                        <a:lnSpc>
                          <a:spcPct val="107000"/>
                        </a:lnSpc>
                        <a:spcBef>
                          <a:spcPts val="0"/>
                        </a:spcBef>
                        <a:spcAft>
                          <a:spcPts val="0"/>
                        </a:spcAft>
                      </a:pPr>
                      <a:r>
                        <a:rPr lang="en-US" sz="1400" dirty="0">
                          <a:effectLst/>
                        </a:rPr>
                        <a:t>Association of University Centers on Disabilities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Resources on postsecondary education and relevant national policies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www.aucd.org/template/page.cfm?id=273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3"/>
                  </a:ext>
                </a:extLst>
              </a:tr>
              <a:tr h="684848">
                <a:tc>
                  <a:txBody>
                    <a:bodyPr/>
                    <a:lstStyle/>
                    <a:p>
                      <a:pPr marL="0" marR="0">
                        <a:lnSpc>
                          <a:spcPct val="107000"/>
                        </a:lnSpc>
                        <a:spcBef>
                          <a:spcPts val="0"/>
                        </a:spcBef>
                        <a:spcAft>
                          <a:spcPts val="0"/>
                        </a:spcAft>
                      </a:pPr>
                      <a:r>
                        <a:rPr lang="en-US" sz="1400" dirty="0">
                          <a:effectLst/>
                        </a:rPr>
                        <a:t>Employer Assistance and Resource Network on Disability Inclusion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State vocational rehabilitation agencies, including links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www.askearn.org/state-vocational-rehabilitation-agencies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4"/>
                  </a:ext>
                </a:extLst>
              </a:tr>
              <a:tr h="684848">
                <a:tc>
                  <a:txBody>
                    <a:bodyPr/>
                    <a:lstStyle/>
                    <a:p>
                      <a:pPr marL="0" marR="0">
                        <a:lnSpc>
                          <a:spcPct val="107000"/>
                        </a:lnSpc>
                        <a:spcBef>
                          <a:spcPts val="0"/>
                        </a:spcBef>
                        <a:spcAft>
                          <a:spcPts val="0"/>
                        </a:spcAft>
                      </a:pPr>
                      <a:r>
                        <a:rPr lang="en-US" sz="1400">
                          <a:effectLst/>
                        </a:rPr>
                        <a:t>Got Transition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Structured processes and resources surrounding health care transition geared toward patients and providers, including reimbursement strategies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a:effectLst/>
                        </a:rPr>
                        <a:t>https://gottransition.org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5"/>
                  </a:ext>
                </a:extLst>
              </a:tr>
              <a:tr h="228283">
                <a:tc>
                  <a:txBody>
                    <a:bodyPr/>
                    <a:lstStyle/>
                    <a:p>
                      <a:pPr marL="0" marR="0">
                        <a:lnSpc>
                          <a:spcPct val="107000"/>
                        </a:lnSpc>
                        <a:spcBef>
                          <a:spcPts val="0"/>
                        </a:spcBef>
                        <a:spcAft>
                          <a:spcPts val="0"/>
                        </a:spcAft>
                      </a:pPr>
                      <a:r>
                        <a:rPr lang="en-US" sz="1400">
                          <a:effectLst/>
                        </a:rPr>
                        <a:t>Medicaid Waivers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a:effectLst/>
                        </a:rPr>
                        <a:t>Links to state Medicaid waiver programs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http://medicaidwaiver.org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6"/>
                  </a:ext>
                </a:extLst>
              </a:tr>
              <a:tr h="610214">
                <a:tc>
                  <a:txBody>
                    <a:bodyPr/>
                    <a:lstStyle/>
                    <a:p>
                      <a:pPr marL="0" marR="0">
                        <a:lnSpc>
                          <a:spcPct val="107000"/>
                        </a:lnSpc>
                        <a:spcBef>
                          <a:spcPts val="0"/>
                        </a:spcBef>
                        <a:spcAft>
                          <a:spcPts val="0"/>
                        </a:spcAft>
                      </a:pPr>
                      <a:r>
                        <a:rPr lang="en-US" sz="1400">
                          <a:effectLst/>
                        </a:rPr>
                        <a:t>National Resource Center for Supported Decision-Making</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a:effectLst/>
                        </a:rPr>
                        <a:t>Resource hub and states’ supported decision-making options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www.supporteddecisionmaking.org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7"/>
                  </a:ext>
                </a:extLst>
              </a:tr>
              <a:tr h="456565">
                <a:tc>
                  <a:txBody>
                    <a:bodyPr/>
                    <a:lstStyle/>
                    <a:p>
                      <a:pPr marL="0" marR="0">
                        <a:lnSpc>
                          <a:spcPct val="107000"/>
                        </a:lnSpc>
                        <a:spcBef>
                          <a:spcPts val="0"/>
                        </a:spcBef>
                        <a:spcAft>
                          <a:spcPts val="0"/>
                        </a:spcAft>
                      </a:pPr>
                      <a:r>
                        <a:rPr lang="en-US" sz="1400">
                          <a:effectLst/>
                        </a:rPr>
                        <a:t>Supplemental Security Income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Information on benefits of this program of the Social Security Administration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www.ssa.gov/benefits/ssi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8"/>
                  </a:ext>
                </a:extLst>
              </a:tr>
              <a:tr h="456565">
                <a:tc>
                  <a:txBody>
                    <a:bodyPr/>
                    <a:lstStyle/>
                    <a:p>
                      <a:pPr marL="0" marR="0">
                        <a:lnSpc>
                          <a:spcPct val="107000"/>
                        </a:lnSpc>
                        <a:spcBef>
                          <a:spcPts val="0"/>
                        </a:spcBef>
                        <a:spcAft>
                          <a:spcPts val="0"/>
                        </a:spcAft>
                      </a:pPr>
                      <a:r>
                        <a:rPr lang="en-US" sz="1400">
                          <a:effectLst/>
                        </a:rPr>
                        <a:t>The Arc</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a:effectLst/>
                        </a:rPr>
                        <a:t>National advocacy organization that serves people with IDD and their families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www.thearc.org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09"/>
                  </a:ext>
                </a:extLst>
              </a:tr>
              <a:tr h="456565">
                <a:tc>
                  <a:txBody>
                    <a:bodyPr/>
                    <a:lstStyle/>
                    <a:p>
                      <a:pPr marL="0" marR="0">
                        <a:lnSpc>
                          <a:spcPct val="107000"/>
                        </a:lnSpc>
                        <a:spcBef>
                          <a:spcPts val="0"/>
                        </a:spcBef>
                        <a:spcAft>
                          <a:spcPts val="0"/>
                        </a:spcAft>
                      </a:pPr>
                      <a:r>
                        <a:rPr lang="en-US" sz="1400">
                          <a:effectLst/>
                        </a:rPr>
                        <a:t>Think College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a:effectLst/>
                        </a:rPr>
                        <a:t>Search and comparison tools for postsecondary education for students with an intellectual disability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https://thinkcollege.net/college-search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0"/>
                  </a:ext>
                </a:extLst>
              </a:tr>
              <a:tr h="0">
                <a:tc>
                  <a:txBody>
                    <a:bodyPr/>
                    <a:lstStyle/>
                    <a:p>
                      <a:pPr marL="0" marR="0">
                        <a:lnSpc>
                          <a:spcPct val="107000"/>
                        </a:lnSpc>
                        <a:spcBef>
                          <a:spcPts val="0"/>
                        </a:spcBef>
                        <a:spcAft>
                          <a:spcPts val="0"/>
                        </a:spcAft>
                      </a:pPr>
                      <a:r>
                        <a:rPr lang="en-US" sz="1400">
                          <a:effectLst/>
                        </a:rPr>
                        <a:t>Ticket to Work</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Federal program facilitating employment for those receiving disability benefits, including information on retaining Medicaid benefits while working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https://choosework.ssa.gov/index.html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1"/>
                  </a:ext>
                </a:extLst>
              </a:tr>
              <a:tr h="456565">
                <a:tc>
                  <a:txBody>
                    <a:bodyPr/>
                    <a:lstStyle/>
                    <a:p>
                      <a:pPr marL="0" marR="0">
                        <a:lnSpc>
                          <a:spcPct val="107000"/>
                        </a:lnSpc>
                        <a:spcBef>
                          <a:spcPts val="0"/>
                        </a:spcBef>
                        <a:spcAft>
                          <a:spcPts val="0"/>
                        </a:spcAft>
                      </a:pPr>
                      <a:r>
                        <a:rPr lang="en-US" sz="1400" dirty="0" err="1">
                          <a:effectLst/>
                        </a:rPr>
                        <a:t>TransCen</a:t>
                      </a:r>
                      <a:r>
                        <a:rPr lang="en-US" sz="1400" dirty="0">
                          <a:effectLst/>
                        </a:rPr>
                        <a:t>, Inc.</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National organization providing employment resources and support for people with disabilities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tc>
                  <a:txBody>
                    <a:bodyPr/>
                    <a:lstStyle/>
                    <a:p>
                      <a:pPr marL="0" marR="0">
                        <a:lnSpc>
                          <a:spcPct val="107000"/>
                        </a:lnSpc>
                        <a:spcBef>
                          <a:spcPts val="0"/>
                        </a:spcBef>
                        <a:spcAft>
                          <a:spcPts val="0"/>
                        </a:spcAft>
                      </a:pPr>
                      <a:r>
                        <a:rPr lang="en-US" sz="1400" dirty="0">
                          <a:effectLst/>
                        </a:rPr>
                        <a:t>www.transcen.org</a:t>
                      </a:r>
                    </a:p>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0" marR="51820" marT="0" marB="0"/>
                </a:tc>
                <a:extLst>
                  <a:ext uri="{0D108BD9-81ED-4DB2-BD59-A6C34878D82A}">
                    <a16:rowId xmlns:a16="http://schemas.microsoft.com/office/drawing/2014/main" val="10012"/>
                  </a:ext>
                </a:extLst>
              </a:tr>
            </a:tbl>
          </a:graphicData>
        </a:graphic>
      </p:graphicFrame>
      <p:sp>
        <p:nvSpPr>
          <p:cNvPr id="2" name="Title 1">
            <a:extLst>
              <a:ext uri="{FF2B5EF4-FFF2-40B4-BE49-F238E27FC236}">
                <a16:creationId xmlns:a16="http://schemas.microsoft.com/office/drawing/2014/main" id="{8CF1FA9A-357B-13FC-1CFE-5D67AF6AE48D}"/>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en-US" dirty="0"/>
              <a:t>Resources for Making the Health Care Transition in Patients with Intellectual and Developmental Disabilities (IDD)</a:t>
            </a:r>
          </a:p>
        </p:txBody>
      </p:sp>
    </p:spTree>
    <p:extLst>
      <p:ext uri="{BB962C8B-B14F-4D97-AF65-F5344CB8AC3E}">
        <p14:creationId xmlns:p14="http://schemas.microsoft.com/office/powerpoint/2010/main" val="175163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merican Academy of Developmental Medicine and Dentistry information found here: https://www.aadmd.org/"/>
          <p:cNvPicPr>
            <a:picLocks noChangeAspect="1"/>
          </p:cNvPicPr>
          <p:nvPr/>
        </p:nvPicPr>
        <p:blipFill rotWithShape="1">
          <a:blip r:embed="rId2"/>
          <a:srcRect l="858" t="13676" r="14249" b="28547"/>
          <a:stretch/>
        </p:blipFill>
        <p:spPr>
          <a:xfrm>
            <a:off x="481584" y="3623207"/>
            <a:ext cx="5077117" cy="2418791"/>
          </a:xfrm>
          <a:prstGeom prst="rect">
            <a:avLst/>
          </a:prstGeom>
        </p:spPr>
      </p:pic>
      <p:sp>
        <p:nvSpPr>
          <p:cNvPr id="5" name="Content Placeholder 4"/>
          <p:cNvSpPr>
            <a:spLocks noGrp="1"/>
          </p:cNvSpPr>
          <p:nvPr>
            <p:ph idx="1"/>
          </p:nvPr>
        </p:nvSpPr>
        <p:spPr>
          <a:xfrm>
            <a:off x="6498619" y="717452"/>
            <a:ext cx="5374513" cy="5177321"/>
          </a:xfrm>
        </p:spPr>
        <p:txBody>
          <a:bodyPr>
            <a:normAutofit lnSpcReduction="10000"/>
          </a:bodyPr>
          <a:lstStyle/>
          <a:p>
            <a:pPr marL="0" indent="0">
              <a:buNone/>
            </a:pPr>
            <a:r>
              <a:rPr lang="en-US" sz="2000" dirty="0"/>
              <a:t>Purposes of AADMD Student/Resident Chapters</a:t>
            </a:r>
          </a:p>
          <a:p>
            <a:pPr>
              <a:buFont typeface="+mj-lt"/>
              <a:buAutoNum type="arabicPeriod"/>
            </a:pPr>
            <a:r>
              <a:rPr lang="en-US" sz="2000" dirty="0"/>
              <a:t>To create a forum in which training healthcare professionals may exchange experiences &amp; ideas with regard to caring for patients with IDD. </a:t>
            </a:r>
          </a:p>
          <a:p>
            <a:pPr>
              <a:buFont typeface="+mj-lt"/>
              <a:buAutoNum type="arabicPeriod"/>
            </a:pPr>
            <a:r>
              <a:rPr lang="en-US" sz="2000" dirty="0"/>
              <a:t>To establish alliances between visionary advocacy &amp; healthcare organizations for the primary purpose of achieving better healthcare.</a:t>
            </a:r>
          </a:p>
          <a:p>
            <a:pPr>
              <a:buFont typeface="+mj-lt"/>
              <a:buAutoNum type="arabicPeriod"/>
            </a:pPr>
            <a:r>
              <a:rPr lang="en-US" sz="2000" dirty="0"/>
              <a:t>To create a space for mentorship &amp; exchange of knowledge/experience between seasoned IDD providers, entry-level clinicians, &amp; future healthcare providers in training. </a:t>
            </a:r>
          </a:p>
          <a:p>
            <a:pPr>
              <a:buFont typeface="+mj-lt"/>
              <a:buAutoNum type="arabicPeriod"/>
            </a:pPr>
            <a:r>
              <a:rPr lang="en-US" sz="2000" dirty="0"/>
              <a:t>To promote awareness about the need of early professional training of caring for those with IDD.</a:t>
            </a:r>
          </a:p>
        </p:txBody>
      </p:sp>
      <p:grpSp>
        <p:nvGrpSpPr>
          <p:cNvPr id="4" name="Group 3">
            <a:extLst>
              <a:ext uri="{FF2B5EF4-FFF2-40B4-BE49-F238E27FC236}">
                <a16:creationId xmlns:a16="http://schemas.microsoft.com/office/drawing/2014/main" id="{BD267EBA-E196-4A12-B477-18BB6149A6BF}"/>
              </a:ext>
              <a:ext uri="{C183D7F6-B498-43B3-948B-1728B52AA6E4}">
                <adec:decorative xmlns:adec="http://schemas.microsoft.com/office/drawing/2017/decorative" val="1"/>
              </a:ext>
            </a:extLst>
          </p:cNvPr>
          <p:cNvGrpSpPr/>
          <p:nvPr/>
        </p:nvGrpSpPr>
        <p:grpSpPr>
          <a:xfrm>
            <a:off x="1094509" y="1078277"/>
            <a:ext cx="3857188" cy="1628261"/>
            <a:chOff x="1094509" y="1078277"/>
            <a:chExt cx="3857188" cy="162826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431" y="1078277"/>
              <a:ext cx="3851266" cy="1043486"/>
            </a:xfrm>
            <a:prstGeom prst="rect">
              <a:avLst/>
            </a:prstGeom>
          </p:spPr>
        </p:pic>
        <p:sp>
          <p:nvSpPr>
            <p:cNvPr id="3" name="TextBox 2">
              <a:extLst>
                <a:ext uri="{FF2B5EF4-FFF2-40B4-BE49-F238E27FC236}">
                  <a16:creationId xmlns:a16="http://schemas.microsoft.com/office/drawing/2014/main" id="{90BADB1B-95A0-4F77-93A1-9D8F67F96AF2}"/>
                </a:ext>
              </a:extLst>
            </p:cNvPr>
            <p:cNvSpPr txBox="1"/>
            <p:nvPr/>
          </p:nvSpPr>
          <p:spPr>
            <a:xfrm>
              <a:off x="1094509" y="2121763"/>
              <a:ext cx="3851265" cy="584775"/>
            </a:xfrm>
            <a:prstGeom prst="rect">
              <a:avLst/>
            </a:prstGeom>
            <a:noFill/>
          </p:spPr>
          <p:txBody>
            <a:bodyPr wrap="square" rtlCol="0">
              <a:spAutoFit/>
            </a:bodyPr>
            <a:lstStyle/>
            <a:p>
              <a:pPr algn="ctr"/>
              <a:r>
                <a:rPr lang="en-US" sz="1600" dirty="0">
                  <a:solidFill>
                    <a:schemeClr val="bg2"/>
                  </a:solidFill>
                </a:rPr>
                <a:t>American Academy of Developmental Medicine and Dentistry</a:t>
              </a:r>
            </a:p>
          </p:txBody>
        </p:sp>
      </p:grpSp>
      <p:sp>
        <p:nvSpPr>
          <p:cNvPr id="7" name="Title 6">
            <a:extLst>
              <a:ext uri="{FF2B5EF4-FFF2-40B4-BE49-F238E27FC236}">
                <a16:creationId xmlns:a16="http://schemas.microsoft.com/office/drawing/2014/main" id="{BB2098DC-7A65-4E71-439F-95CC7B7425D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American Academy of Developmental Medicine and Dentistry</a:t>
            </a:r>
          </a:p>
        </p:txBody>
      </p:sp>
    </p:spTree>
    <p:extLst>
      <p:ext uri="{BB962C8B-B14F-4D97-AF65-F5344CB8AC3E}">
        <p14:creationId xmlns:p14="http://schemas.microsoft.com/office/powerpoint/2010/main" val="412285020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Freeform: Shape 3084">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087" name="Group 3086">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3088"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3089"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National Curriculum Initiative in Developmental Medicine information found here: https://www.aadmd.org/ncid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5222" y="1451169"/>
            <a:ext cx="4849488" cy="14936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7290" y="2017293"/>
            <a:ext cx="4086064" cy="4152920"/>
          </a:xfrm>
        </p:spPr>
        <p:txBody>
          <a:bodyPr anchor="t">
            <a:normAutofit/>
          </a:bodyPr>
          <a:lstStyle/>
          <a:p>
            <a:pPr marL="0" indent="0">
              <a:buNone/>
            </a:pPr>
            <a:r>
              <a:rPr lang="en-US" dirty="0">
                <a:solidFill>
                  <a:schemeClr val="bg1"/>
                </a:solidFill>
              </a:rPr>
              <a:t>NCIDM was a 5-year CDC-funded initiative to enhance medical school curriculum about IDD</a:t>
            </a:r>
          </a:p>
          <a:p>
            <a:pPr marL="0" indent="0">
              <a:buNone/>
            </a:pPr>
            <a:r>
              <a:rPr lang="en-US" dirty="0">
                <a:solidFill>
                  <a:schemeClr val="bg1"/>
                </a:solidFill>
              </a:rPr>
              <a:t>Participating medical school utilized consortium resources and expertise to refine their curricula</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5999" y="4137548"/>
            <a:ext cx="3942785" cy="22178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fine and integrate concepts of Developmental Medicine - that span a patient’s lifetime - into the medical school curriculum of every medical school in the United States. Through our partner, Positive Exposure, we incorporate images and educational…"/>
          <p:cNvPicPr>
            <a:picLocks noChangeAspect="1" noChangeArrowheads="1"/>
          </p:cNvPicPr>
          <p:nvPr/>
        </p:nvPicPr>
        <p:blipFill rotWithShape="1">
          <a:blip r:embed="rId4">
            <a:extLst>
              <a:ext uri="{28A0092B-C50C-407E-A947-70E740481C1C}">
                <a14:useLocalDpi xmlns:a14="http://schemas.microsoft.com/office/drawing/2010/main" val="0"/>
              </a:ext>
            </a:extLst>
          </a:blip>
          <a:srcRect b="29040"/>
          <a:stretch/>
        </p:blipFill>
        <p:spPr bwMode="auto">
          <a:xfrm>
            <a:off x="9425207" y="2880369"/>
            <a:ext cx="2262414" cy="1509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B3E8F9-7C90-40FC-6E6C-9FE2EB34B6E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National Curriculum Initiative in Developmental Medicine</a:t>
            </a:r>
          </a:p>
        </p:txBody>
      </p:sp>
    </p:spTree>
    <p:extLst>
      <p:ext uri="{BB962C8B-B14F-4D97-AF65-F5344CB8AC3E}">
        <p14:creationId xmlns:p14="http://schemas.microsoft.com/office/powerpoint/2010/main" val="311930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9047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6"/>
            <a:ext cx="4378881" cy="1302310"/>
          </a:xfrm>
        </p:spPr>
        <p:txBody>
          <a:bodyPr>
            <a:normAutofit/>
          </a:bodyPr>
          <a:lstStyle/>
          <a:p>
            <a:r>
              <a:rPr lang="en-US" dirty="0"/>
              <a:t>NCIDM at</a:t>
            </a:r>
            <a:br>
              <a:rPr lang="en-US" dirty="0"/>
            </a:br>
            <a:r>
              <a:rPr lang="en-US" dirty="0"/>
              <a:t>OU-HCOM</a:t>
            </a:r>
          </a:p>
        </p:txBody>
      </p:sp>
      <p:sp>
        <p:nvSpPr>
          <p:cNvPr id="3" name="Content Placeholder 2"/>
          <p:cNvSpPr>
            <a:spLocks noGrp="1"/>
          </p:cNvSpPr>
          <p:nvPr>
            <p:ph idx="1"/>
          </p:nvPr>
        </p:nvSpPr>
        <p:spPr>
          <a:xfrm>
            <a:off x="804672" y="2020824"/>
            <a:ext cx="5076090" cy="4151376"/>
          </a:xfrm>
        </p:spPr>
        <p:txBody>
          <a:bodyPr>
            <a:normAutofit/>
          </a:bodyPr>
          <a:lstStyle/>
          <a:p>
            <a:pPr lvl="1"/>
            <a:r>
              <a:rPr lang="en-US" dirty="0"/>
              <a:t>Down syndrome panel</a:t>
            </a:r>
          </a:p>
          <a:p>
            <a:pPr lvl="1"/>
            <a:r>
              <a:rPr lang="en-US" dirty="0"/>
              <a:t>IDD-focused quality improvement project </a:t>
            </a:r>
          </a:p>
          <a:p>
            <a:pPr lvl="1"/>
            <a:r>
              <a:rPr lang="en-US" dirty="0"/>
              <a:t>Assistive technology</a:t>
            </a:r>
          </a:p>
          <a:p>
            <a:pPr lvl="1"/>
            <a:r>
              <a:rPr lang="en-US" dirty="0"/>
              <a:t>Osteopathic manipulative therapy (OMT) </a:t>
            </a:r>
          </a:p>
          <a:p>
            <a:pPr lvl="1"/>
            <a:r>
              <a:rPr lang="en-US" dirty="0"/>
              <a:t>Health system-community partnership</a:t>
            </a:r>
          </a:p>
        </p:txBody>
      </p:sp>
      <p:pic>
        <p:nvPicPr>
          <p:cNvPr id="7" name="Picture 6" descr="NCIDM at Ohio University"/>
          <p:cNvPicPr>
            <a:picLocks noChangeAspect="1"/>
          </p:cNvPicPr>
          <p:nvPr/>
        </p:nvPicPr>
        <p:blipFill>
          <a:blip r:embed="rId2"/>
          <a:stretch>
            <a:fillRect/>
          </a:stretch>
        </p:blipFill>
        <p:spPr>
          <a:xfrm>
            <a:off x="7130448" y="294786"/>
            <a:ext cx="4748809" cy="3134214"/>
          </a:xfrm>
          <a:prstGeom prst="rect">
            <a:avLst/>
          </a:prstGeom>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92307" y="4800034"/>
            <a:ext cx="3086949" cy="205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45007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79314" y="617591"/>
            <a:ext cx="4759968" cy="2104261"/>
          </a:xfrm>
        </p:spPr>
        <p:txBody>
          <a:bodyPr>
            <a:normAutofit/>
          </a:bodyPr>
          <a:lstStyle/>
          <a:p>
            <a:r>
              <a:rPr lang="en-US" dirty="0"/>
              <a:t>Family Medicine Residency Training</a:t>
            </a:r>
          </a:p>
        </p:txBody>
      </p:sp>
      <p:sp>
        <p:nvSpPr>
          <p:cNvPr id="3083" name="Freeform: Shape 3082">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5" name="Freeform: Shape 3084">
            <a:extLst>
              <a:ext uri="{FF2B5EF4-FFF2-40B4-BE49-F238E27FC236}">
                <a16:creationId xmlns:a16="http://schemas.microsoft.com/office/drawing/2014/main" id="{268CEAA9-EB19-46F9-AFA2-D168C2B83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04500" cy="331884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7" name="Oval 3086">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1975104" cy="1975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9" name="Oval 3088">
            <a:extLst>
              <a:ext uri="{FF2B5EF4-FFF2-40B4-BE49-F238E27FC236}">
                <a16:creationId xmlns:a16="http://schemas.microsoft.com/office/drawing/2014/main" id="{B83B7D38-93E6-49F8-8B10-54BCB14D4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396" y="617591"/>
            <a:ext cx="1645920" cy="1645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https://ccbdd.imgix.net/media/vn1clurs/bedroom-d.png?auto=compress%2cforma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7" t="4401" r="10105" b="29829"/>
          <a:stretch/>
        </p:blipFill>
        <p:spPr bwMode="auto">
          <a:xfrm>
            <a:off x="4974716" y="1024635"/>
            <a:ext cx="1097280" cy="831832"/>
          </a:xfrm>
          <a:prstGeom prst="rect">
            <a:avLst/>
          </a:prstGeom>
          <a:noFill/>
          <a:extLst>
            <a:ext uri="{909E8E84-426E-40DD-AFC4-6F175D3DCCD1}">
              <a14:hiddenFill xmlns:a14="http://schemas.microsoft.com/office/drawing/2010/main">
                <a:solidFill>
                  <a:srgbClr val="FFFFFF"/>
                </a:solidFill>
              </a14:hiddenFill>
            </a:ext>
          </a:extLst>
        </p:spPr>
      </p:pic>
      <p:sp>
        <p:nvSpPr>
          <p:cNvPr id="3091" name="Freeform: Shape 3090">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3" name="Freeform: Shape 3092">
            <a:extLst>
              <a:ext uri="{FF2B5EF4-FFF2-40B4-BE49-F238E27FC236}">
                <a16:creationId xmlns:a16="http://schemas.microsoft.com/office/drawing/2014/main" id="{4FCFB4C2-42E8-4EE8-8B04-23A2DA92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7013"/>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Healthy Athletes - MedFest - SOMD Virtual MOVEment"/>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18150" r="6130" b="18905"/>
          <a:stretch/>
        </p:blipFill>
        <p:spPr bwMode="auto">
          <a:xfrm>
            <a:off x="180535" y="617591"/>
            <a:ext cx="3364992" cy="1527609"/>
          </a:xfrm>
          <a:prstGeom prst="rect">
            <a:avLst/>
          </a:prstGeom>
          <a:noFill/>
          <a:extLst>
            <a:ext uri="{909E8E84-426E-40DD-AFC4-6F175D3DCCD1}">
              <a14:hiddenFill xmlns:a14="http://schemas.microsoft.com/office/drawing/2010/main">
                <a:solidFill>
                  <a:srgbClr val="FFFFFF"/>
                </a:solidFill>
              </a14:hiddenFill>
            </a:ext>
          </a:extLst>
        </p:spPr>
      </p:pic>
      <p:sp>
        <p:nvSpPr>
          <p:cNvPr id="3095" name="Oval 3094">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7" name="Oval 3096">
            <a:extLst>
              <a:ext uri="{FF2B5EF4-FFF2-40B4-BE49-F238E27FC236}">
                <a16:creationId xmlns:a16="http://schemas.microsoft.com/office/drawing/2014/main" id="{D3714E15-0DC2-4DED-9F2A-CD13C33A1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5527" y="3036574"/>
            <a:ext cx="2505456" cy="2505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Down Syndrome Achievement Centers - GiGi's Playhous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98155" y="3682985"/>
            <a:ext cx="1600200" cy="1045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979313" y="2721852"/>
            <a:ext cx="4696301" cy="3331814"/>
          </a:xfrm>
        </p:spPr>
        <p:txBody>
          <a:bodyPr anchor="t">
            <a:normAutofit fontScale="92500" lnSpcReduction="10000"/>
          </a:bodyPr>
          <a:lstStyle/>
          <a:p>
            <a:pPr marL="0" indent="0">
              <a:buNone/>
            </a:pPr>
            <a:r>
              <a:rPr lang="en-US" sz="2600" dirty="0"/>
              <a:t>Emphasize the role of community in promoting health for patients with IDD</a:t>
            </a:r>
          </a:p>
          <a:p>
            <a:r>
              <a:rPr lang="en-US" sz="2600" dirty="0"/>
              <a:t>Assistive technology</a:t>
            </a:r>
          </a:p>
          <a:p>
            <a:r>
              <a:rPr lang="en-US" sz="2600" dirty="0"/>
              <a:t>Employment services: Project SEARCH</a:t>
            </a:r>
          </a:p>
          <a:p>
            <a:r>
              <a:rPr lang="en-US" sz="2600" dirty="0"/>
              <a:t>Fitness: Special Olympics</a:t>
            </a:r>
          </a:p>
          <a:p>
            <a:r>
              <a:rPr lang="en-US" sz="2600" dirty="0"/>
              <a:t>Social integration: </a:t>
            </a:r>
            <a:r>
              <a:rPr lang="en-US" sz="2600" dirty="0" err="1"/>
              <a:t>GiGi’s</a:t>
            </a:r>
            <a:r>
              <a:rPr lang="en-US" sz="2600" dirty="0"/>
              <a:t> Playhouse</a:t>
            </a:r>
          </a:p>
          <a:p>
            <a:endParaRPr lang="en-US" sz="1800" dirty="0"/>
          </a:p>
        </p:txBody>
      </p:sp>
      <p:pic>
        <p:nvPicPr>
          <p:cNvPr id="3076" name="Picture 4" descr="Home - Project SEARCH"/>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6610" y="4941208"/>
            <a:ext cx="2460588" cy="128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36851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467F378D-A000-47AE-83B2-D9954D8C9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7">
            <a:extLst>
              <a:ext uri="{FF2B5EF4-FFF2-40B4-BE49-F238E27FC236}">
                <a16:creationId xmlns:a16="http://schemas.microsoft.com/office/drawing/2014/main" id="{48E26863-5660-4928-984A-CA2CFC8F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647"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6">
            <a:extLst>
              <a:ext uri="{FF2B5EF4-FFF2-40B4-BE49-F238E27FC236}">
                <a16:creationId xmlns:a16="http://schemas.microsoft.com/office/drawing/2014/main" id="{D7538F2A-6532-4E38-8354-21841BB0B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0065" y="580586"/>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2F31131-35FC-4834-8E62-1D9DA3BE2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4148"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7AD7F70-85A5-463C-9B1F-3182B60F8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570" y="746626"/>
            <a:ext cx="3511296"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6">
            <a:extLst>
              <a:ext uri="{FF2B5EF4-FFF2-40B4-BE49-F238E27FC236}">
                <a16:creationId xmlns:a16="http://schemas.microsoft.com/office/drawing/2014/main" id="{E5F002A4-1B0E-473E-AD7B-8346FB83B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22924" y="2300232"/>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Freeform: Shape 27">
            <a:extLst>
              <a:ext uri="{FF2B5EF4-FFF2-40B4-BE49-F238E27FC236}">
                <a16:creationId xmlns:a16="http://schemas.microsoft.com/office/drawing/2014/main" id="{13AF7514-9DD7-4ADB-84DF-5D8B61E7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9" y="4298302"/>
            <a:ext cx="12192000" cy="2559698"/>
          </a:xfrm>
          <a:custGeom>
            <a:avLst/>
            <a:gdLst>
              <a:gd name="connsiteX0" fmla="*/ 1462415 w 12192000"/>
              <a:gd name="connsiteY0" fmla="*/ 0 h 2685062"/>
              <a:gd name="connsiteX1" fmla="*/ 1494432 w 12192000"/>
              <a:gd name="connsiteY1" fmla="*/ 2457 h 2685062"/>
              <a:gd name="connsiteX2" fmla="*/ 1523667 w 12192000"/>
              <a:gd name="connsiteY2" fmla="*/ 11778 h 2685062"/>
              <a:gd name="connsiteX3" fmla="*/ 1523067 w 12192000"/>
              <a:gd name="connsiteY3" fmla="*/ 14207 h 2685062"/>
              <a:gd name="connsiteX4" fmla="*/ 1527695 w 12192000"/>
              <a:gd name="connsiteY4" fmla="*/ 15715 h 2685062"/>
              <a:gd name="connsiteX5" fmla="*/ 1532258 w 12192000"/>
              <a:gd name="connsiteY5" fmla="*/ 14518 h 2685062"/>
              <a:gd name="connsiteX6" fmla="*/ 1537796 w 12192000"/>
              <a:gd name="connsiteY6" fmla="*/ 16283 h 2685062"/>
              <a:gd name="connsiteX7" fmla="*/ 1553041 w 12192000"/>
              <a:gd name="connsiteY7" fmla="*/ 20452 h 2685062"/>
              <a:gd name="connsiteX8" fmla="*/ 1557495 w 12192000"/>
              <a:gd name="connsiteY8" fmla="*/ 25861 h 2685062"/>
              <a:gd name="connsiteX9" fmla="*/ 1617448 w 12192000"/>
              <a:gd name="connsiteY9" fmla="*/ 40977 h 2685062"/>
              <a:gd name="connsiteX10" fmla="*/ 1636697 w 12192000"/>
              <a:gd name="connsiteY10" fmla="*/ 39108 h 2685062"/>
              <a:gd name="connsiteX11" fmla="*/ 1657286 w 12192000"/>
              <a:gd name="connsiteY11" fmla="*/ 49000 h 2685062"/>
              <a:gd name="connsiteX12" fmla="*/ 1719191 w 12192000"/>
              <a:gd name="connsiteY12" fmla="*/ 56920 h 2685062"/>
              <a:gd name="connsiteX13" fmla="*/ 1787126 w 12192000"/>
              <a:gd name="connsiteY13" fmla="*/ 71960 h 2685062"/>
              <a:gd name="connsiteX14" fmla="*/ 1834555 w 12192000"/>
              <a:gd name="connsiteY14" fmla="*/ 86590 h 2685062"/>
              <a:gd name="connsiteX15" fmla="*/ 1966070 w 12192000"/>
              <a:gd name="connsiteY15" fmla="*/ 103987 h 2685062"/>
              <a:gd name="connsiteX16" fmla="*/ 2188582 w 12192000"/>
              <a:gd name="connsiteY16" fmla="*/ 124532 h 2685062"/>
              <a:gd name="connsiteX17" fmla="*/ 2234811 w 12192000"/>
              <a:gd name="connsiteY17" fmla="*/ 130739 h 2685062"/>
              <a:gd name="connsiteX18" fmla="*/ 2270005 w 12192000"/>
              <a:gd name="connsiteY18" fmla="*/ 143358 h 2685062"/>
              <a:gd name="connsiteX19" fmla="*/ 2274208 w 12192000"/>
              <a:gd name="connsiteY19" fmla="*/ 152634 h 2685062"/>
              <a:gd name="connsiteX20" fmla="*/ 2298905 w 12192000"/>
              <a:gd name="connsiteY20" fmla="*/ 157215 h 2685062"/>
              <a:gd name="connsiteX21" fmla="*/ 2304521 w 12192000"/>
              <a:gd name="connsiteY21" fmla="*/ 159957 h 2685062"/>
              <a:gd name="connsiteX22" fmla="*/ 2337696 w 12192000"/>
              <a:gd name="connsiteY22" fmla="*/ 174150 h 2685062"/>
              <a:gd name="connsiteX23" fmla="*/ 2432112 w 12192000"/>
              <a:gd name="connsiteY23" fmla="*/ 166646 h 2685062"/>
              <a:gd name="connsiteX24" fmla="*/ 2500149 w 12192000"/>
              <a:gd name="connsiteY24" fmla="*/ 168723 h 2685062"/>
              <a:gd name="connsiteX25" fmla="*/ 2504776 w 12192000"/>
              <a:gd name="connsiteY25" fmla="*/ 171455 h 2685062"/>
              <a:gd name="connsiteX26" fmla="*/ 2507358 w 12192000"/>
              <a:gd name="connsiteY26" fmla="*/ 177677 h 2685062"/>
              <a:gd name="connsiteX27" fmla="*/ 2518847 w 12192000"/>
              <a:gd name="connsiteY27" fmla="*/ 180936 h 2685062"/>
              <a:gd name="connsiteX28" fmla="*/ 2528864 w 12192000"/>
              <a:gd name="connsiteY28" fmla="*/ 188517 h 2685062"/>
              <a:gd name="connsiteX29" fmla="*/ 2938613 w 12192000"/>
              <a:gd name="connsiteY29" fmla="*/ 248764 h 2685062"/>
              <a:gd name="connsiteX30" fmla="*/ 3132513 w 12192000"/>
              <a:gd name="connsiteY30" fmla="*/ 229282 h 2685062"/>
              <a:gd name="connsiteX31" fmla="*/ 3208657 w 12192000"/>
              <a:gd name="connsiteY31" fmla="*/ 230814 h 2685062"/>
              <a:gd name="connsiteX32" fmla="*/ 3217904 w 12192000"/>
              <a:gd name="connsiteY32" fmla="*/ 237375 h 2685062"/>
              <a:gd name="connsiteX33" fmla="*/ 3330150 w 12192000"/>
              <a:gd name="connsiteY33" fmla="*/ 214762 h 2685062"/>
              <a:gd name="connsiteX34" fmla="*/ 3480527 w 12192000"/>
              <a:gd name="connsiteY34" fmla="*/ 231960 h 2685062"/>
              <a:gd name="connsiteX35" fmla="*/ 3591806 w 12192000"/>
              <a:gd name="connsiteY35" fmla="*/ 253003 h 2685062"/>
              <a:gd name="connsiteX36" fmla="*/ 3655143 w 12192000"/>
              <a:gd name="connsiteY36" fmla="*/ 261318 h 2685062"/>
              <a:gd name="connsiteX37" fmla="*/ 3700191 w 12192000"/>
              <a:gd name="connsiteY37" fmla="*/ 271235 h 2685062"/>
              <a:gd name="connsiteX38" fmla="*/ 3820459 w 12192000"/>
              <a:gd name="connsiteY38" fmla="*/ 275675 h 2685062"/>
              <a:gd name="connsiteX39" fmla="*/ 4022158 w 12192000"/>
              <a:gd name="connsiteY39" fmla="*/ 274341 h 2685062"/>
              <a:gd name="connsiteX40" fmla="*/ 4164508 w 12192000"/>
              <a:gd name="connsiteY40" fmla="*/ 309117 h 2685062"/>
              <a:gd name="connsiteX41" fmla="*/ 4246843 w 12192000"/>
              <a:gd name="connsiteY41" fmla="*/ 292417 h 2685062"/>
              <a:gd name="connsiteX42" fmla="*/ 4337133 w 12192000"/>
              <a:gd name="connsiteY42" fmla="*/ 304707 h 2685062"/>
              <a:gd name="connsiteX43" fmla="*/ 4696109 w 12192000"/>
              <a:gd name="connsiteY43" fmla="*/ 300060 h 2685062"/>
              <a:gd name="connsiteX44" fmla="*/ 4928090 w 12192000"/>
              <a:gd name="connsiteY44" fmla="*/ 291457 h 2685062"/>
              <a:gd name="connsiteX45" fmla="*/ 4960316 w 12192000"/>
              <a:gd name="connsiteY45" fmla="*/ 287841 h 2685062"/>
              <a:gd name="connsiteX46" fmla="*/ 4960840 w 12192000"/>
              <a:gd name="connsiteY46" fmla="*/ 285406 h 2685062"/>
              <a:gd name="connsiteX47" fmla="*/ 4965958 w 12192000"/>
              <a:gd name="connsiteY47" fmla="*/ 284802 h 2685062"/>
              <a:gd name="connsiteX48" fmla="*/ 4969785 w 12192000"/>
              <a:gd name="connsiteY48" fmla="*/ 286778 h 2685062"/>
              <a:gd name="connsiteX49" fmla="*/ 4975889 w 12192000"/>
              <a:gd name="connsiteY49" fmla="*/ 286093 h 2685062"/>
              <a:gd name="connsiteX50" fmla="*/ 4992382 w 12192000"/>
              <a:gd name="connsiteY50" fmla="*/ 284871 h 2685062"/>
              <a:gd name="connsiteX51" fmla="*/ 4999094 w 12192000"/>
              <a:gd name="connsiteY51" fmla="*/ 280499 h 2685062"/>
              <a:gd name="connsiteX52" fmla="*/ 5080965 w 12192000"/>
              <a:gd name="connsiteY52" fmla="*/ 282208 h 2685062"/>
              <a:gd name="connsiteX53" fmla="*/ 5105166 w 12192000"/>
              <a:gd name="connsiteY53" fmla="*/ 276473 h 2685062"/>
              <a:gd name="connsiteX54" fmla="*/ 5168054 w 12192000"/>
              <a:gd name="connsiteY54" fmla="*/ 280137 h 2685062"/>
              <a:gd name="connsiteX55" fmla="*/ 5239940 w 12192000"/>
              <a:gd name="connsiteY55" fmla="*/ 278079 h 2685062"/>
              <a:gd name="connsiteX56" fmla="*/ 5291998 w 12192000"/>
              <a:gd name="connsiteY56" fmla="*/ 272685 h 2685062"/>
              <a:gd name="connsiteX57" fmla="*/ 5425861 w 12192000"/>
              <a:gd name="connsiteY57" fmla="*/ 279926 h 2685062"/>
              <a:gd name="connsiteX58" fmla="*/ 5648321 w 12192000"/>
              <a:gd name="connsiteY58" fmla="*/ 300693 h 2685062"/>
              <a:gd name="connsiteX59" fmla="*/ 5695414 w 12192000"/>
              <a:gd name="connsiteY59" fmla="*/ 303150 h 2685062"/>
              <a:gd name="connsiteX60" fmla="*/ 5743064 w 12192000"/>
              <a:gd name="connsiteY60" fmla="*/ 289335 h 2685062"/>
              <a:gd name="connsiteX61" fmla="*/ 5768797 w 12192000"/>
              <a:gd name="connsiteY61" fmla="*/ 289436 h 2685062"/>
              <a:gd name="connsiteX62" fmla="*/ 5775419 w 12192000"/>
              <a:gd name="connsiteY62" fmla="*/ 287831 h 2685062"/>
              <a:gd name="connsiteX63" fmla="*/ 5813624 w 12192000"/>
              <a:gd name="connsiteY63" fmla="*/ 280263 h 2685062"/>
              <a:gd name="connsiteX64" fmla="*/ 5900676 w 12192000"/>
              <a:gd name="connsiteY64" fmla="*/ 304615 h 2685062"/>
              <a:gd name="connsiteX65" fmla="*/ 5966795 w 12192000"/>
              <a:gd name="connsiteY65" fmla="*/ 314993 h 2685062"/>
              <a:gd name="connsiteX66" fmla="*/ 5972463 w 12192000"/>
              <a:gd name="connsiteY66" fmla="*/ 313217 h 2685062"/>
              <a:gd name="connsiteX67" fmla="*/ 5977754 w 12192000"/>
              <a:gd name="connsiteY67" fmla="*/ 307726 h 2685062"/>
              <a:gd name="connsiteX68" fmla="*/ 5990232 w 12192000"/>
              <a:gd name="connsiteY68" fmla="*/ 306694 h 2685062"/>
              <a:gd name="connsiteX69" fmla="*/ 6003260 w 12192000"/>
              <a:gd name="connsiteY69" fmla="*/ 301250 h 2685062"/>
              <a:gd name="connsiteX70" fmla="*/ 6398655 w 12192000"/>
              <a:gd name="connsiteY70" fmla="*/ 340447 h 2685062"/>
              <a:gd name="connsiteX71" fmla="*/ 6477250 w 12192000"/>
              <a:gd name="connsiteY71" fmla="*/ 370643 h 2685062"/>
              <a:gd name="connsiteX72" fmla="*/ 6599996 w 12192000"/>
              <a:gd name="connsiteY72" fmla="*/ 371929 h 2685062"/>
              <a:gd name="connsiteX73" fmla="*/ 6673632 w 12192000"/>
              <a:gd name="connsiteY73" fmla="*/ 384303 h 2685062"/>
              <a:gd name="connsiteX74" fmla="*/ 6685461 w 12192000"/>
              <a:gd name="connsiteY74" fmla="*/ 379698 h 2685062"/>
              <a:gd name="connsiteX75" fmla="*/ 6782761 w 12192000"/>
              <a:gd name="connsiteY75" fmla="*/ 421766 h 2685062"/>
              <a:gd name="connsiteX76" fmla="*/ 6934599 w 12192000"/>
              <a:gd name="connsiteY76" fmla="*/ 432626 h 2685062"/>
              <a:gd name="connsiteX77" fmla="*/ 7050728 w 12192000"/>
              <a:gd name="connsiteY77" fmla="*/ 432695 h 2685062"/>
              <a:gd name="connsiteX78" fmla="*/ 7115167 w 12192000"/>
              <a:gd name="connsiteY78" fmla="*/ 436243 h 2685062"/>
              <a:gd name="connsiteX79" fmla="*/ 7162809 w 12192000"/>
              <a:gd name="connsiteY79" fmla="*/ 434931 h 2685062"/>
              <a:gd name="connsiteX80" fmla="*/ 7280034 w 12192000"/>
              <a:gd name="connsiteY80" fmla="*/ 452539 h 2685062"/>
              <a:gd name="connsiteX81" fmla="*/ 7472654 w 12192000"/>
              <a:gd name="connsiteY81" fmla="*/ 490482 h 2685062"/>
              <a:gd name="connsiteX82" fmla="*/ 7696080 w 12192000"/>
              <a:gd name="connsiteY82" fmla="*/ 514010 h 2685062"/>
              <a:gd name="connsiteX83" fmla="*/ 7788139 w 12192000"/>
              <a:gd name="connsiteY83" fmla="*/ 518649 h 2685062"/>
              <a:gd name="connsiteX84" fmla="*/ 8227756 w 12192000"/>
              <a:gd name="connsiteY84" fmla="*/ 558548 h 2685062"/>
              <a:gd name="connsiteX85" fmla="*/ 8328859 w 12192000"/>
              <a:gd name="connsiteY85" fmla="*/ 582867 h 2685062"/>
              <a:gd name="connsiteX86" fmla="*/ 8532898 w 12192000"/>
              <a:gd name="connsiteY86" fmla="*/ 668282 h 2685062"/>
              <a:gd name="connsiteX87" fmla="*/ 8792925 w 12192000"/>
              <a:gd name="connsiteY87" fmla="*/ 701900 h 2685062"/>
              <a:gd name="connsiteX88" fmla="*/ 8809491 w 12192000"/>
              <a:gd name="connsiteY88" fmla="*/ 717262 h 2685062"/>
              <a:gd name="connsiteX89" fmla="*/ 8814066 w 12192000"/>
              <a:gd name="connsiteY89" fmla="*/ 719410 h 2685062"/>
              <a:gd name="connsiteX90" fmla="*/ 8815751 w 12192000"/>
              <a:gd name="connsiteY90" fmla="*/ 718686 h 2685062"/>
              <a:gd name="connsiteX91" fmla="*/ 8840540 w 12192000"/>
              <a:gd name="connsiteY91" fmla="*/ 717083 h 2685062"/>
              <a:gd name="connsiteX92" fmla="*/ 8897062 w 12192000"/>
              <a:gd name="connsiteY92" fmla="*/ 697553 h 2685062"/>
              <a:gd name="connsiteX93" fmla="*/ 8965922 w 12192000"/>
              <a:gd name="connsiteY93" fmla="*/ 672885 h 2685062"/>
              <a:gd name="connsiteX94" fmla="*/ 9016694 w 12192000"/>
              <a:gd name="connsiteY94" fmla="*/ 669496 h 2685062"/>
              <a:gd name="connsiteX95" fmla="*/ 9139695 w 12192000"/>
              <a:gd name="connsiteY95" fmla="*/ 648174 h 2685062"/>
              <a:gd name="connsiteX96" fmla="*/ 9219129 w 12192000"/>
              <a:gd name="connsiteY96" fmla="*/ 639013 h 2685062"/>
              <a:gd name="connsiteX97" fmla="*/ 9221354 w 12192000"/>
              <a:gd name="connsiteY97" fmla="*/ 638501 h 2685062"/>
              <a:gd name="connsiteX98" fmla="*/ 9237592 w 12192000"/>
              <a:gd name="connsiteY98" fmla="*/ 642494 h 2685062"/>
              <a:gd name="connsiteX99" fmla="*/ 9236570 w 12192000"/>
              <a:gd name="connsiteY99" fmla="*/ 648762 h 2685062"/>
              <a:gd name="connsiteX100" fmla="*/ 9250521 w 12192000"/>
              <a:gd name="connsiteY100" fmla="*/ 654041 h 2685062"/>
              <a:gd name="connsiteX101" fmla="*/ 9279357 w 12192000"/>
              <a:gd name="connsiteY101" fmla="*/ 653083 h 2685062"/>
              <a:gd name="connsiteX102" fmla="*/ 9289731 w 12192000"/>
              <a:gd name="connsiteY102" fmla="*/ 656356 h 2685062"/>
              <a:gd name="connsiteX103" fmla="*/ 9293723 w 12192000"/>
              <a:gd name="connsiteY103" fmla="*/ 656237 h 2685062"/>
              <a:gd name="connsiteX104" fmla="*/ 9303097 w 12192000"/>
              <a:gd name="connsiteY104" fmla="*/ 656723 h 2685062"/>
              <a:gd name="connsiteX105" fmla="*/ 9302251 w 12192000"/>
              <a:gd name="connsiteY105" fmla="*/ 652725 h 2685062"/>
              <a:gd name="connsiteX106" fmla="*/ 9314122 w 12192000"/>
              <a:gd name="connsiteY106" fmla="*/ 645860 h 2685062"/>
              <a:gd name="connsiteX107" fmla="*/ 9367772 w 12192000"/>
              <a:gd name="connsiteY107" fmla="*/ 650683 h 2685062"/>
              <a:gd name="connsiteX108" fmla="*/ 9370291 w 12192000"/>
              <a:gd name="connsiteY108" fmla="*/ 655264 h 2685062"/>
              <a:gd name="connsiteX109" fmla="*/ 9377007 w 12192000"/>
              <a:gd name="connsiteY109" fmla="*/ 656308 h 2685062"/>
              <a:gd name="connsiteX110" fmla="*/ 9382497 w 12192000"/>
              <a:gd name="connsiteY110" fmla="*/ 652427 h 2685062"/>
              <a:gd name="connsiteX111" fmla="*/ 9474013 w 12192000"/>
              <a:gd name="connsiteY111" fmla="*/ 647005 h 2685062"/>
              <a:gd name="connsiteX112" fmla="*/ 9595899 w 12192000"/>
              <a:gd name="connsiteY112" fmla="*/ 646979 h 2685062"/>
              <a:gd name="connsiteX113" fmla="*/ 9681269 w 12192000"/>
              <a:gd name="connsiteY113" fmla="*/ 669984 h 2685062"/>
              <a:gd name="connsiteX114" fmla="*/ 9689635 w 12192000"/>
              <a:gd name="connsiteY114" fmla="*/ 666408 h 2685062"/>
              <a:gd name="connsiteX115" fmla="*/ 9750215 w 12192000"/>
              <a:gd name="connsiteY115" fmla="*/ 671056 h 2685062"/>
              <a:gd name="connsiteX116" fmla="*/ 9957974 w 12192000"/>
              <a:gd name="connsiteY116" fmla="*/ 715080 h 2685062"/>
              <a:gd name="connsiteX117" fmla="*/ 10076482 w 12192000"/>
              <a:gd name="connsiteY117" fmla="*/ 723397 h 2685062"/>
              <a:gd name="connsiteX118" fmla="*/ 10119263 w 12192000"/>
              <a:gd name="connsiteY118" fmla="*/ 721877 h 2685062"/>
              <a:gd name="connsiteX119" fmla="*/ 10190893 w 12192000"/>
              <a:gd name="connsiteY119" fmla="*/ 719606 h 2685062"/>
              <a:gd name="connsiteX120" fmla="*/ 10246203 w 12192000"/>
              <a:gd name="connsiteY120" fmla="*/ 706893 h 2685062"/>
              <a:gd name="connsiteX121" fmla="*/ 10305396 w 12192000"/>
              <a:gd name="connsiteY121" fmla="*/ 709359 h 2685062"/>
              <a:gd name="connsiteX122" fmla="*/ 10316856 w 12192000"/>
              <a:gd name="connsiteY122" fmla="*/ 724179 h 2685062"/>
              <a:gd name="connsiteX123" fmla="*/ 10380919 w 12192000"/>
              <a:gd name="connsiteY123" fmla="*/ 722193 h 2685062"/>
              <a:gd name="connsiteX124" fmla="*/ 10478351 w 12192000"/>
              <a:gd name="connsiteY124" fmla="*/ 717620 h 2685062"/>
              <a:gd name="connsiteX125" fmla="*/ 10533954 w 12192000"/>
              <a:gd name="connsiteY125" fmla="*/ 718660 h 2685062"/>
              <a:gd name="connsiteX126" fmla="*/ 10686474 w 12192000"/>
              <a:gd name="connsiteY126" fmla="*/ 717507 h 2685062"/>
              <a:gd name="connsiteX127" fmla="*/ 10839729 w 12192000"/>
              <a:gd name="connsiteY127" fmla="*/ 713306 h 2685062"/>
              <a:gd name="connsiteX128" fmla="*/ 10933271 w 12192000"/>
              <a:gd name="connsiteY128" fmla="*/ 693628 h 2685062"/>
              <a:gd name="connsiteX129" fmla="*/ 11058950 w 12192000"/>
              <a:gd name="connsiteY129" fmla="*/ 692031 h 2685062"/>
              <a:gd name="connsiteX130" fmla="*/ 11080388 w 12192000"/>
              <a:gd name="connsiteY130" fmla="*/ 689245 h 2685062"/>
              <a:gd name="connsiteX131" fmla="*/ 11108911 w 12192000"/>
              <a:gd name="connsiteY131" fmla="*/ 693363 h 2685062"/>
              <a:gd name="connsiteX132" fmla="*/ 11223119 w 12192000"/>
              <a:gd name="connsiteY132" fmla="*/ 710661 h 2685062"/>
              <a:gd name="connsiteX133" fmla="*/ 11311983 w 12192000"/>
              <a:gd name="connsiteY133" fmla="*/ 731410 h 2685062"/>
              <a:gd name="connsiteX134" fmla="*/ 11426940 w 12192000"/>
              <a:gd name="connsiteY134" fmla="*/ 727340 h 2685062"/>
              <a:gd name="connsiteX135" fmla="*/ 11495624 w 12192000"/>
              <a:gd name="connsiteY135" fmla="*/ 734858 h 2685062"/>
              <a:gd name="connsiteX136" fmla="*/ 11605975 w 12192000"/>
              <a:gd name="connsiteY136" fmla="*/ 762433 h 2685062"/>
              <a:gd name="connsiteX137" fmla="*/ 11756134 w 12192000"/>
              <a:gd name="connsiteY137" fmla="*/ 765012 h 2685062"/>
              <a:gd name="connsiteX138" fmla="*/ 11789788 w 12192000"/>
              <a:gd name="connsiteY138" fmla="*/ 745316 h 2685062"/>
              <a:gd name="connsiteX139" fmla="*/ 11832833 w 12192000"/>
              <a:gd name="connsiteY139" fmla="*/ 734720 h 2685062"/>
              <a:gd name="connsiteX140" fmla="*/ 11846338 w 12192000"/>
              <a:gd name="connsiteY140" fmla="*/ 765994 h 2685062"/>
              <a:gd name="connsiteX141" fmla="*/ 11972492 w 12192000"/>
              <a:gd name="connsiteY141" fmla="*/ 796180 h 2685062"/>
              <a:gd name="connsiteX142" fmla="*/ 12035979 w 12192000"/>
              <a:gd name="connsiteY142" fmla="*/ 807835 h 2685062"/>
              <a:gd name="connsiteX143" fmla="*/ 12135850 w 12192000"/>
              <a:gd name="connsiteY143" fmla="*/ 819056 h 2685062"/>
              <a:gd name="connsiteX144" fmla="*/ 12166092 w 12192000"/>
              <a:gd name="connsiteY144" fmla="*/ 823695 h 2685062"/>
              <a:gd name="connsiteX145" fmla="*/ 12190645 w 12192000"/>
              <a:gd name="connsiteY145" fmla="*/ 826863 h 2685062"/>
              <a:gd name="connsiteX146" fmla="*/ 12192000 w 12192000"/>
              <a:gd name="connsiteY146" fmla="*/ 880762 h 2685062"/>
              <a:gd name="connsiteX147" fmla="*/ 12192000 w 12192000"/>
              <a:gd name="connsiteY147" fmla="*/ 2685062 h 2685062"/>
              <a:gd name="connsiteX148" fmla="*/ 0 w 12192000"/>
              <a:gd name="connsiteY148" fmla="*/ 2685062 h 2685062"/>
              <a:gd name="connsiteX149" fmla="*/ 0 w 12192000"/>
              <a:gd name="connsiteY149" fmla="*/ 283917 h 2685062"/>
              <a:gd name="connsiteX150" fmla="*/ 44213 w 12192000"/>
              <a:gd name="connsiteY150" fmla="*/ 302297 h 2685062"/>
              <a:gd name="connsiteX151" fmla="*/ 172465 w 12192000"/>
              <a:gd name="connsiteY151" fmla="*/ 314866 h 2685062"/>
              <a:gd name="connsiteX152" fmla="*/ 223361 w 12192000"/>
              <a:gd name="connsiteY152" fmla="*/ 304828 h 2685062"/>
              <a:gd name="connsiteX153" fmla="*/ 320595 w 12192000"/>
              <a:gd name="connsiteY153" fmla="*/ 288341 h 2685062"/>
              <a:gd name="connsiteX154" fmla="*/ 401087 w 12192000"/>
              <a:gd name="connsiteY154" fmla="*/ 246745 h 2685062"/>
              <a:gd name="connsiteX155" fmla="*/ 495839 w 12192000"/>
              <a:gd name="connsiteY155" fmla="*/ 217305 h 2685062"/>
              <a:gd name="connsiteX156" fmla="*/ 507910 w 12192000"/>
              <a:gd name="connsiteY156" fmla="*/ 219773 h 2685062"/>
              <a:gd name="connsiteX157" fmla="*/ 561428 w 12192000"/>
              <a:gd name="connsiteY157" fmla="*/ 201460 h 2685062"/>
              <a:gd name="connsiteX158" fmla="*/ 712813 w 12192000"/>
              <a:gd name="connsiteY158" fmla="*/ 151411 h 2685062"/>
              <a:gd name="connsiteX159" fmla="*/ 819366 w 12192000"/>
              <a:gd name="connsiteY159" fmla="*/ 70479 h 2685062"/>
              <a:gd name="connsiteX160" fmla="*/ 862489 w 12192000"/>
              <a:gd name="connsiteY160" fmla="*/ 63238 h 2685062"/>
              <a:gd name="connsiteX161" fmla="*/ 934387 w 12192000"/>
              <a:gd name="connsiteY161" fmla="*/ 50788 h 2685062"/>
              <a:gd name="connsiteX162" fmla="*/ 948874 w 12192000"/>
              <a:gd name="connsiteY162" fmla="*/ 55208 h 2685062"/>
              <a:gd name="connsiteX163" fmla="*/ 955237 w 12192000"/>
              <a:gd name="connsiteY163" fmla="*/ 54040 h 2685062"/>
              <a:gd name="connsiteX164" fmla="*/ 955886 w 12192000"/>
              <a:gd name="connsiteY164" fmla="*/ 54325 h 2685062"/>
              <a:gd name="connsiteX165" fmla="*/ 957239 w 12192000"/>
              <a:gd name="connsiteY165" fmla="*/ 53673 h 2685062"/>
              <a:gd name="connsiteX166" fmla="*/ 971343 w 12192000"/>
              <a:gd name="connsiteY166" fmla="*/ 51086 h 2685062"/>
              <a:gd name="connsiteX167" fmla="*/ 1002063 w 12192000"/>
              <a:gd name="connsiteY167" fmla="*/ 54158 h 2685062"/>
              <a:gd name="connsiteX168" fmla="*/ 1020663 w 12192000"/>
              <a:gd name="connsiteY168" fmla="*/ 53408 h 2685062"/>
              <a:gd name="connsiteX169" fmla="*/ 1039181 w 12192000"/>
              <a:gd name="connsiteY169" fmla="*/ 40356 h 2685062"/>
              <a:gd name="connsiteX170" fmla="*/ 1051914 w 12192000"/>
              <a:gd name="connsiteY170" fmla="*/ 39166 h 2685062"/>
              <a:gd name="connsiteX171" fmla="*/ 1054501 w 12192000"/>
              <a:gd name="connsiteY171" fmla="*/ 37372 h 2685062"/>
              <a:gd name="connsiteX172" fmla="*/ 1061859 w 12192000"/>
              <a:gd name="connsiteY172" fmla="*/ 33902 h 2685062"/>
              <a:gd name="connsiteX173" fmla="*/ 1054558 w 12192000"/>
              <a:gd name="connsiteY173" fmla="*/ 30385 h 2685062"/>
              <a:gd name="connsiteX174" fmla="*/ 1140852 w 12192000"/>
              <a:gd name="connsiteY174" fmla="*/ 17327 h 2685062"/>
              <a:gd name="connsiteX175" fmla="*/ 1214144 w 12192000"/>
              <a:gd name="connsiteY175" fmla="*/ 6192 h 2685062"/>
              <a:gd name="connsiteX176" fmla="*/ 1338122 w 12192000"/>
              <a:gd name="connsiteY176" fmla="*/ 27996 h 2685062"/>
              <a:gd name="connsiteX177" fmla="*/ 1462415 w 12192000"/>
              <a:gd name="connsiteY177" fmla="*/ 0 h 26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85062">
                <a:moveTo>
                  <a:pt x="1462415" y="0"/>
                </a:moveTo>
                <a:lnTo>
                  <a:pt x="1494432" y="2457"/>
                </a:lnTo>
                <a:lnTo>
                  <a:pt x="1523667" y="11778"/>
                </a:lnTo>
                <a:lnTo>
                  <a:pt x="1523067" y="14207"/>
                </a:lnTo>
                <a:cubicBezTo>
                  <a:pt x="1523507" y="15871"/>
                  <a:pt x="1525127" y="16145"/>
                  <a:pt x="1527695" y="15715"/>
                </a:cubicBezTo>
                <a:lnTo>
                  <a:pt x="1532258" y="14518"/>
                </a:lnTo>
                <a:lnTo>
                  <a:pt x="1537796" y="16283"/>
                </a:lnTo>
                <a:lnTo>
                  <a:pt x="1553041" y="20452"/>
                </a:lnTo>
                <a:lnTo>
                  <a:pt x="1557495" y="25861"/>
                </a:lnTo>
                <a:cubicBezTo>
                  <a:pt x="1571578" y="34900"/>
                  <a:pt x="1608020" y="28047"/>
                  <a:pt x="1617448" y="40977"/>
                </a:cubicBezTo>
                <a:lnTo>
                  <a:pt x="1636697" y="39108"/>
                </a:lnTo>
                <a:lnTo>
                  <a:pt x="1657286" y="49000"/>
                </a:lnTo>
                <a:cubicBezTo>
                  <a:pt x="1676389" y="57312"/>
                  <a:pt x="1696470" y="62807"/>
                  <a:pt x="1719191" y="56920"/>
                </a:cubicBezTo>
                <a:cubicBezTo>
                  <a:pt x="1709669" y="73491"/>
                  <a:pt x="1773685" y="56115"/>
                  <a:pt x="1787126" y="71960"/>
                </a:cubicBezTo>
                <a:cubicBezTo>
                  <a:pt x="1795166" y="84864"/>
                  <a:pt x="1816465" y="82599"/>
                  <a:pt x="1834555" y="86590"/>
                </a:cubicBezTo>
                <a:cubicBezTo>
                  <a:pt x="1850712" y="99365"/>
                  <a:pt x="1937782" y="107374"/>
                  <a:pt x="1966070" y="103987"/>
                </a:cubicBezTo>
                <a:cubicBezTo>
                  <a:pt x="2043209" y="86564"/>
                  <a:pt x="2126459" y="137078"/>
                  <a:pt x="2188582" y="124532"/>
                </a:cubicBezTo>
                <a:cubicBezTo>
                  <a:pt x="2206064" y="124932"/>
                  <a:pt x="2221206" y="127247"/>
                  <a:pt x="2234811" y="130739"/>
                </a:cubicBezTo>
                <a:lnTo>
                  <a:pt x="2270005" y="143358"/>
                </a:lnTo>
                <a:lnTo>
                  <a:pt x="2274208" y="152634"/>
                </a:lnTo>
                <a:lnTo>
                  <a:pt x="2298905" y="157215"/>
                </a:lnTo>
                <a:lnTo>
                  <a:pt x="2304521" y="159957"/>
                </a:lnTo>
                <a:cubicBezTo>
                  <a:pt x="2315230" y="165224"/>
                  <a:pt x="2326016" y="170200"/>
                  <a:pt x="2337696" y="174150"/>
                </a:cubicBezTo>
                <a:cubicBezTo>
                  <a:pt x="2354259" y="137711"/>
                  <a:pt x="2439767" y="201742"/>
                  <a:pt x="2432112" y="166646"/>
                </a:cubicBezTo>
                <a:cubicBezTo>
                  <a:pt x="2482400" y="178172"/>
                  <a:pt x="2480978" y="159994"/>
                  <a:pt x="2500149" y="168723"/>
                </a:cubicBezTo>
                <a:lnTo>
                  <a:pt x="2504776" y="171455"/>
                </a:lnTo>
                <a:lnTo>
                  <a:pt x="2507358" y="177677"/>
                </a:lnTo>
                <a:lnTo>
                  <a:pt x="2518847" y="180936"/>
                </a:lnTo>
                <a:lnTo>
                  <a:pt x="2528864" y="188517"/>
                </a:lnTo>
                <a:cubicBezTo>
                  <a:pt x="2656589" y="189245"/>
                  <a:pt x="2818894" y="267460"/>
                  <a:pt x="2938613" y="248764"/>
                </a:cubicBezTo>
                <a:lnTo>
                  <a:pt x="3132513" y="229282"/>
                </a:lnTo>
                <a:cubicBezTo>
                  <a:pt x="3153391" y="218737"/>
                  <a:pt x="3187482" y="219423"/>
                  <a:pt x="3208657" y="230814"/>
                </a:cubicBezTo>
                <a:cubicBezTo>
                  <a:pt x="3212298" y="232773"/>
                  <a:pt x="3215412" y="234983"/>
                  <a:pt x="3217904" y="237375"/>
                </a:cubicBezTo>
                <a:cubicBezTo>
                  <a:pt x="3279351" y="212726"/>
                  <a:pt x="3298012" y="233121"/>
                  <a:pt x="3330150" y="214762"/>
                </a:cubicBezTo>
                <a:cubicBezTo>
                  <a:pt x="3405531" y="217422"/>
                  <a:pt x="3451160" y="247861"/>
                  <a:pt x="3480527" y="231960"/>
                </a:cubicBezTo>
                <a:cubicBezTo>
                  <a:pt x="3516075" y="238991"/>
                  <a:pt x="3553819" y="269164"/>
                  <a:pt x="3591806" y="253003"/>
                </a:cubicBezTo>
                <a:cubicBezTo>
                  <a:pt x="3586673" y="270421"/>
                  <a:pt x="3640034" y="246868"/>
                  <a:pt x="3655143" y="261318"/>
                </a:cubicBezTo>
                <a:cubicBezTo>
                  <a:pt x="3664868" y="273371"/>
                  <a:pt x="3683329" y="269035"/>
                  <a:pt x="3700191" y="271235"/>
                </a:cubicBezTo>
                <a:cubicBezTo>
                  <a:pt x="3717097" y="282363"/>
                  <a:pt x="3796016" y="281812"/>
                  <a:pt x="3820459" y="275675"/>
                </a:cubicBezTo>
                <a:cubicBezTo>
                  <a:pt x="3885463" y="250791"/>
                  <a:pt x="3969506" y="292904"/>
                  <a:pt x="4022158" y="274341"/>
                </a:cubicBezTo>
                <a:cubicBezTo>
                  <a:pt x="4084571" y="269096"/>
                  <a:pt x="4119856" y="297968"/>
                  <a:pt x="4164508" y="309117"/>
                </a:cubicBezTo>
                <a:cubicBezTo>
                  <a:pt x="4171915" y="271244"/>
                  <a:pt x="4260667" y="326583"/>
                  <a:pt x="4246843" y="292417"/>
                </a:cubicBezTo>
                <a:cubicBezTo>
                  <a:pt x="4309458" y="301142"/>
                  <a:pt x="4279869" y="266331"/>
                  <a:pt x="4337133" y="304707"/>
                </a:cubicBezTo>
                <a:cubicBezTo>
                  <a:pt x="4450694" y="292933"/>
                  <a:pt x="4593547" y="330375"/>
                  <a:pt x="4696109" y="300060"/>
                </a:cubicBezTo>
                <a:lnTo>
                  <a:pt x="4928090" y="291457"/>
                </a:lnTo>
                <a:lnTo>
                  <a:pt x="4960316" y="287841"/>
                </a:lnTo>
                <a:cubicBezTo>
                  <a:pt x="4960491" y="287029"/>
                  <a:pt x="4960665" y="286217"/>
                  <a:pt x="4960840" y="285406"/>
                </a:cubicBezTo>
                <a:cubicBezTo>
                  <a:pt x="4962018" y="283892"/>
                  <a:pt x="4963691" y="283924"/>
                  <a:pt x="4965958" y="284802"/>
                </a:cubicBezTo>
                <a:lnTo>
                  <a:pt x="4969785" y="286778"/>
                </a:lnTo>
                <a:lnTo>
                  <a:pt x="4975889" y="286093"/>
                </a:lnTo>
                <a:lnTo>
                  <a:pt x="4992382" y="284871"/>
                </a:lnTo>
                <a:lnTo>
                  <a:pt x="4999094" y="280499"/>
                </a:lnTo>
                <a:lnTo>
                  <a:pt x="5080965" y="282208"/>
                </a:lnTo>
                <a:lnTo>
                  <a:pt x="5105166" y="276473"/>
                </a:lnTo>
                <a:cubicBezTo>
                  <a:pt x="5127226" y="271982"/>
                  <a:pt x="5148953" y="270367"/>
                  <a:pt x="5168054" y="280137"/>
                </a:cubicBezTo>
                <a:cubicBezTo>
                  <a:pt x="5166431" y="262533"/>
                  <a:pt x="5219894" y="290815"/>
                  <a:pt x="5239940" y="278079"/>
                </a:cubicBezTo>
                <a:cubicBezTo>
                  <a:pt x="5253484" y="267178"/>
                  <a:pt x="5272860" y="273220"/>
                  <a:pt x="5291998" y="272685"/>
                </a:cubicBezTo>
                <a:cubicBezTo>
                  <a:pt x="5313255" y="263383"/>
                  <a:pt x="5400292" y="271538"/>
                  <a:pt x="5425861" y="279926"/>
                </a:cubicBezTo>
                <a:cubicBezTo>
                  <a:pt x="5491875" y="310639"/>
                  <a:pt x="5594484" y="277380"/>
                  <a:pt x="5648321" y="300693"/>
                </a:cubicBezTo>
                <a:cubicBezTo>
                  <a:pt x="5665248" y="303486"/>
                  <a:pt x="5680800" y="304021"/>
                  <a:pt x="5695414" y="303150"/>
                </a:cubicBezTo>
                <a:lnTo>
                  <a:pt x="5743064" y="289335"/>
                </a:lnTo>
                <a:lnTo>
                  <a:pt x="5768797" y="289436"/>
                </a:lnTo>
                <a:lnTo>
                  <a:pt x="5775419" y="287831"/>
                </a:lnTo>
                <a:cubicBezTo>
                  <a:pt x="5788059" y="284732"/>
                  <a:pt x="5800646" y="281926"/>
                  <a:pt x="5813624" y="280263"/>
                </a:cubicBezTo>
                <a:cubicBezTo>
                  <a:pt x="5812999" y="318182"/>
                  <a:pt x="5923892" y="272386"/>
                  <a:pt x="5900676" y="304615"/>
                </a:cubicBezTo>
                <a:cubicBezTo>
                  <a:pt x="5954067" y="302717"/>
                  <a:pt x="5944477" y="319870"/>
                  <a:pt x="5966795" y="314993"/>
                </a:cubicBezTo>
                <a:lnTo>
                  <a:pt x="5972463" y="313217"/>
                </a:lnTo>
                <a:lnTo>
                  <a:pt x="5977754" y="307726"/>
                </a:lnTo>
                <a:lnTo>
                  <a:pt x="5990232" y="306694"/>
                </a:lnTo>
                <a:lnTo>
                  <a:pt x="6003260" y="301250"/>
                </a:lnTo>
                <a:cubicBezTo>
                  <a:pt x="6125949" y="323771"/>
                  <a:pt x="6292426" y="300774"/>
                  <a:pt x="6398655" y="340447"/>
                </a:cubicBezTo>
                <a:lnTo>
                  <a:pt x="6477250" y="370643"/>
                </a:lnTo>
                <a:cubicBezTo>
                  <a:pt x="6518147" y="382960"/>
                  <a:pt x="6560561" y="347277"/>
                  <a:pt x="6599996" y="371929"/>
                </a:cubicBezTo>
                <a:cubicBezTo>
                  <a:pt x="6615225" y="385828"/>
                  <a:pt x="6648193" y="391366"/>
                  <a:pt x="6673632" y="384303"/>
                </a:cubicBezTo>
                <a:cubicBezTo>
                  <a:pt x="6678009" y="383088"/>
                  <a:pt x="6681993" y="381536"/>
                  <a:pt x="6685461" y="379698"/>
                </a:cubicBezTo>
                <a:cubicBezTo>
                  <a:pt x="6733172" y="414481"/>
                  <a:pt x="6760278" y="398336"/>
                  <a:pt x="6782761" y="421766"/>
                </a:cubicBezTo>
                <a:cubicBezTo>
                  <a:pt x="6856177" y="432921"/>
                  <a:pt x="6913662" y="412056"/>
                  <a:pt x="6934599" y="432626"/>
                </a:cubicBezTo>
                <a:cubicBezTo>
                  <a:pt x="6971837" y="432351"/>
                  <a:pt x="7021650" y="410307"/>
                  <a:pt x="7050728" y="432695"/>
                </a:cubicBezTo>
                <a:cubicBezTo>
                  <a:pt x="7053692" y="415076"/>
                  <a:pt x="7094152" y="447339"/>
                  <a:pt x="7115167" y="436243"/>
                </a:cubicBezTo>
                <a:cubicBezTo>
                  <a:pt x="7129937" y="426464"/>
                  <a:pt x="7145660" y="433973"/>
                  <a:pt x="7162809" y="434931"/>
                </a:cubicBezTo>
                <a:cubicBezTo>
                  <a:pt x="7184039" y="427343"/>
                  <a:pt x="7259393" y="442217"/>
                  <a:pt x="7280034" y="452539"/>
                </a:cubicBezTo>
                <a:cubicBezTo>
                  <a:pt x="7331046" y="488194"/>
                  <a:pt x="7430616" y="463128"/>
                  <a:pt x="7472654" y="490482"/>
                </a:cubicBezTo>
                <a:cubicBezTo>
                  <a:pt x="7541994" y="500728"/>
                  <a:pt x="7643498" y="509315"/>
                  <a:pt x="7696080" y="514010"/>
                </a:cubicBezTo>
                <a:cubicBezTo>
                  <a:pt x="7760013" y="517032"/>
                  <a:pt x="7715914" y="545003"/>
                  <a:pt x="7788139" y="518649"/>
                </a:cubicBezTo>
                <a:cubicBezTo>
                  <a:pt x="7891601" y="550571"/>
                  <a:pt x="8143222" y="510864"/>
                  <a:pt x="8227756" y="558548"/>
                </a:cubicBezTo>
                <a:cubicBezTo>
                  <a:pt x="8317876" y="569251"/>
                  <a:pt x="8261697" y="569546"/>
                  <a:pt x="8328859" y="582867"/>
                </a:cubicBezTo>
                <a:cubicBezTo>
                  <a:pt x="8336976" y="627379"/>
                  <a:pt x="8495085" y="643261"/>
                  <a:pt x="8532898" y="668282"/>
                </a:cubicBezTo>
                <a:cubicBezTo>
                  <a:pt x="8626867" y="678146"/>
                  <a:pt x="8698118" y="715603"/>
                  <a:pt x="8792925" y="701900"/>
                </a:cubicBezTo>
                <a:cubicBezTo>
                  <a:pt x="8796856" y="707882"/>
                  <a:pt x="8802564" y="712918"/>
                  <a:pt x="8809491" y="717262"/>
                </a:cubicBezTo>
                <a:lnTo>
                  <a:pt x="8814066" y="719410"/>
                </a:lnTo>
                <a:lnTo>
                  <a:pt x="8815751" y="718686"/>
                </a:lnTo>
                <a:cubicBezTo>
                  <a:pt x="8822134" y="717141"/>
                  <a:pt x="8829906" y="716502"/>
                  <a:pt x="8840540" y="717083"/>
                </a:cubicBezTo>
                <a:cubicBezTo>
                  <a:pt x="8844566" y="676948"/>
                  <a:pt x="8862586" y="704813"/>
                  <a:pt x="8897062" y="697553"/>
                </a:cubicBezTo>
                <a:cubicBezTo>
                  <a:pt x="8926967" y="693826"/>
                  <a:pt x="8941387" y="680067"/>
                  <a:pt x="8965922" y="672885"/>
                </a:cubicBezTo>
                <a:cubicBezTo>
                  <a:pt x="8985861" y="668208"/>
                  <a:pt x="8990451" y="680326"/>
                  <a:pt x="9016694" y="669496"/>
                </a:cubicBezTo>
                <a:cubicBezTo>
                  <a:pt x="9064226" y="680468"/>
                  <a:pt x="9102961" y="653230"/>
                  <a:pt x="9139695" y="648174"/>
                </a:cubicBezTo>
                <a:cubicBezTo>
                  <a:pt x="9151373" y="649226"/>
                  <a:pt x="9186538" y="645057"/>
                  <a:pt x="9219129" y="639013"/>
                </a:cubicBezTo>
                <a:lnTo>
                  <a:pt x="9221354" y="638501"/>
                </a:lnTo>
                <a:lnTo>
                  <a:pt x="9237592" y="642494"/>
                </a:lnTo>
                <a:cubicBezTo>
                  <a:pt x="9241555" y="644212"/>
                  <a:pt x="9242210" y="646204"/>
                  <a:pt x="9236570" y="648762"/>
                </a:cubicBezTo>
                <a:cubicBezTo>
                  <a:pt x="9241114" y="652055"/>
                  <a:pt x="9245782" y="653517"/>
                  <a:pt x="9250521" y="654041"/>
                </a:cubicBezTo>
                <a:cubicBezTo>
                  <a:pt x="9259996" y="655089"/>
                  <a:pt x="9269753" y="652386"/>
                  <a:pt x="9279357" y="653083"/>
                </a:cubicBezTo>
                <a:lnTo>
                  <a:pt x="9289731" y="656356"/>
                </a:lnTo>
                <a:lnTo>
                  <a:pt x="9293723" y="656237"/>
                </a:lnTo>
                <a:lnTo>
                  <a:pt x="9303097" y="656723"/>
                </a:lnTo>
                <a:lnTo>
                  <a:pt x="9302251" y="652725"/>
                </a:lnTo>
                <a:cubicBezTo>
                  <a:pt x="9300561" y="648869"/>
                  <a:pt x="9299408" y="644676"/>
                  <a:pt x="9314122" y="645860"/>
                </a:cubicBezTo>
                <a:cubicBezTo>
                  <a:pt x="9344433" y="650204"/>
                  <a:pt x="9356229" y="634440"/>
                  <a:pt x="9367772" y="650683"/>
                </a:cubicBezTo>
                <a:lnTo>
                  <a:pt x="9370291" y="655264"/>
                </a:lnTo>
                <a:lnTo>
                  <a:pt x="9377007" y="656308"/>
                </a:lnTo>
                <a:cubicBezTo>
                  <a:pt x="9380660" y="656340"/>
                  <a:pt x="9382824" y="655350"/>
                  <a:pt x="9382497" y="652427"/>
                </a:cubicBezTo>
                <a:cubicBezTo>
                  <a:pt x="9410043" y="665739"/>
                  <a:pt x="9444726" y="648939"/>
                  <a:pt x="9474013" y="647005"/>
                </a:cubicBezTo>
                <a:cubicBezTo>
                  <a:pt x="9494765" y="659508"/>
                  <a:pt x="9535746" y="643122"/>
                  <a:pt x="9595899" y="646979"/>
                </a:cubicBezTo>
                <a:cubicBezTo>
                  <a:pt x="9618462" y="661284"/>
                  <a:pt x="9636478" y="649421"/>
                  <a:pt x="9681269" y="669984"/>
                </a:cubicBezTo>
                <a:cubicBezTo>
                  <a:pt x="9683619" y="668616"/>
                  <a:pt x="9686437" y="667412"/>
                  <a:pt x="9689635" y="666408"/>
                </a:cubicBezTo>
                <a:cubicBezTo>
                  <a:pt x="9708219" y="660578"/>
                  <a:pt x="9735343" y="662659"/>
                  <a:pt x="9750215" y="671056"/>
                </a:cubicBezTo>
                <a:cubicBezTo>
                  <a:pt x="9822560" y="699676"/>
                  <a:pt x="9892985" y="704863"/>
                  <a:pt x="9957974" y="715080"/>
                </a:cubicBezTo>
                <a:cubicBezTo>
                  <a:pt x="10031995" y="724171"/>
                  <a:pt x="9987651" y="694466"/>
                  <a:pt x="10076482" y="723397"/>
                </a:cubicBezTo>
                <a:cubicBezTo>
                  <a:pt x="10088264" y="715403"/>
                  <a:pt x="10100170" y="715974"/>
                  <a:pt x="10119263" y="721877"/>
                </a:cubicBezTo>
                <a:cubicBezTo>
                  <a:pt x="10155360" y="725633"/>
                  <a:pt x="10156886" y="703170"/>
                  <a:pt x="10190893" y="719606"/>
                </a:cubicBezTo>
                <a:cubicBezTo>
                  <a:pt x="10186651" y="707114"/>
                  <a:pt x="10260542" y="720706"/>
                  <a:pt x="10246203" y="706893"/>
                </a:cubicBezTo>
                <a:cubicBezTo>
                  <a:pt x="10271921" y="697978"/>
                  <a:pt x="10280122" y="716866"/>
                  <a:pt x="10305396" y="709359"/>
                </a:cubicBezTo>
                <a:cubicBezTo>
                  <a:pt x="10332266" y="709354"/>
                  <a:pt x="10287753" y="720864"/>
                  <a:pt x="10316856" y="724179"/>
                </a:cubicBezTo>
                <a:cubicBezTo>
                  <a:pt x="10352558" y="726042"/>
                  <a:pt x="10348261" y="747938"/>
                  <a:pt x="10380919" y="722193"/>
                </a:cubicBezTo>
                <a:cubicBezTo>
                  <a:pt x="10416787" y="731946"/>
                  <a:pt x="10426384" y="719959"/>
                  <a:pt x="10478351" y="717620"/>
                </a:cubicBezTo>
                <a:cubicBezTo>
                  <a:pt x="10498311" y="726260"/>
                  <a:pt x="10516018" y="724144"/>
                  <a:pt x="10533954" y="718660"/>
                </a:cubicBezTo>
                <a:cubicBezTo>
                  <a:pt x="10583102" y="724237"/>
                  <a:pt x="10630104" y="717410"/>
                  <a:pt x="10686474" y="717507"/>
                </a:cubicBezTo>
                <a:cubicBezTo>
                  <a:pt x="10745160" y="730015"/>
                  <a:pt x="10779502" y="713124"/>
                  <a:pt x="10839729" y="713306"/>
                </a:cubicBezTo>
                <a:cubicBezTo>
                  <a:pt x="10895292" y="735596"/>
                  <a:pt x="10883335" y="689293"/>
                  <a:pt x="10933271" y="693628"/>
                </a:cubicBezTo>
                <a:cubicBezTo>
                  <a:pt x="11011861" y="715600"/>
                  <a:pt x="10933941" y="678563"/>
                  <a:pt x="11058950" y="692031"/>
                </a:cubicBezTo>
                <a:cubicBezTo>
                  <a:pt x="11065574" y="695312"/>
                  <a:pt x="11081347" y="693264"/>
                  <a:pt x="11080388" y="689245"/>
                </a:cubicBezTo>
                <a:cubicBezTo>
                  <a:pt x="11088176" y="690921"/>
                  <a:pt x="11106032" y="699551"/>
                  <a:pt x="11108911" y="693363"/>
                </a:cubicBezTo>
                <a:cubicBezTo>
                  <a:pt x="11149149" y="694912"/>
                  <a:pt x="11188483" y="700869"/>
                  <a:pt x="11223119" y="710661"/>
                </a:cubicBezTo>
                <a:cubicBezTo>
                  <a:pt x="11302059" y="704266"/>
                  <a:pt x="11255617" y="731239"/>
                  <a:pt x="11311983" y="731410"/>
                </a:cubicBezTo>
                <a:cubicBezTo>
                  <a:pt x="11358665" y="721567"/>
                  <a:pt x="11373894" y="732638"/>
                  <a:pt x="11426940" y="727340"/>
                </a:cubicBezTo>
                <a:cubicBezTo>
                  <a:pt x="11441993" y="748767"/>
                  <a:pt x="11476074" y="727962"/>
                  <a:pt x="11495624" y="734858"/>
                </a:cubicBezTo>
                <a:cubicBezTo>
                  <a:pt x="11530841" y="712823"/>
                  <a:pt x="11572173" y="761025"/>
                  <a:pt x="11605975" y="762433"/>
                </a:cubicBezTo>
                <a:cubicBezTo>
                  <a:pt x="11663316" y="761143"/>
                  <a:pt x="11727635" y="739871"/>
                  <a:pt x="11756134" y="765012"/>
                </a:cubicBezTo>
                <a:cubicBezTo>
                  <a:pt x="11761348" y="755468"/>
                  <a:pt x="11757526" y="741943"/>
                  <a:pt x="11789788" y="745316"/>
                </a:cubicBezTo>
                <a:cubicBezTo>
                  <a:pt x="11803253" y="740995"/>
                  <a:pt x="11807074" y="726138"/>
                  <a:pt x="11832833" y="734720"/>
                </a:cubicBezTo>
                <a:cubicBezTo>
                  <a:pt x="11798846" y="746443"/>
                  <a:pt x="11852821" y="750721"/>
                  <a:pt x="11846338" y="765994"/>
                </a:cubicBezTo>
                <a:cubicBezTo>
                  <a:pt x="11885947" y="777555"/>
                  <a:pt x="11979991" y="768560"/>
                  <a:pt x="11972492" y="796180"/>
                </a:cubicBezTo>
                <a:cubicBezTo>
                  <a:pt x="11982931" y="813135"/>
                  <a:pt x="12037186" y="790090"/>
                  <a:pt x="12035979" y="807835"/>
                </a:cubicBezTo>
                <a:cubicBezTo>
                  <a:pt x="12059694" y="797410"/>
                  <a:pt x="12098516" y="817951"/>
                  <a:pt x="12135850" y="819056"/>
                </a:cubicBezTo>
                <a:cubicBezTo>
                  <a:pt x="12142309" y="827359"/>
                  <a:pt x="12150917" y="827343"/>
                  <a:pt x="12166092" y="823695"/>
                </a:cubicBezTo>
                <a:lnTo>
                  <a:pt x="12190645" y="826863"/>
                </a:lnTo>
                <a:lnTo>
                  <a:pt x="12192000" y="880762"/>
                </a:lnTo>
                <a:lnTo>
                  <a:pt x="12192000" y="2685062"/>
                </a:lnTo>
                <a:lnTo>
                  <a:pt x="0" y="2685062"/>
                </a:lnTo>
                <a:lnTo>
                  <a:pt x="0" y="283917"/>
                </a:lnTo>
                <a:lnTo>
                  <a:pt x="44213" y="302297"/>
                </a:lnTo>
                <a:cubicBezTo>
                  <a:pt x="57125" y="321111"/>
                  <a:pt x="151150" y="310991"/>
                  <a:pt x="172465" y="314866"/>
                </a:cubicBezTo>
                <a:cubicBezTo>
                  <a:pt x="201883" y="307918"/>
                  <a:pt x="192551" y="309357"/>
                  <a:pt x="223361" y="304828"/>
                </a:cubicBezTo>
                <a:cubicBezTo>
                  <a:pt x="235273" y="283233"/>
                  <a:pt x="290082" y="292239"/>
                  <a:pt x="320595" y="288341"/>
                </a:cubicBezTo>
                <a:cubicBezTo>
                  <a:pt x="326821" y="269140"/>
                  <a:pt x="347105" y="264031"/>
                  <a:pt x="401087" y="246745"/>
                </a:cubicBezTo>
                <a:cubicBezTo>
                  <a:pt x="407068" y="225028"/>
                  <a:pt x="475269" y="251137"/>
                  <a:pt x="495839" y="217305"/>
                </a:cubicBezTo>
                <a:cubicBezTo>
                  <a:pt x="499633" y="218429"/>
                  <a:pt x="503698" y="219260"/>
                  <a:pt x="507910" y="219773"/>
                </a:cubicBezTo>
                <a:cubicBezTo>
                  <a:pt x="532375" y="222751"/>
                  <a:pt x="556339" y="214552"/>
                  <a:pt x="561428" y="201460"/>
                </a:cubicBezTo>
                <a:cubicBezTo>
                  <a:pt x="599747" y="152259"/>
                  <a:pt x="661201" y="177254"/>
                  <a:pt x="712813" y="151411"/>
                </a:cubicBezTo>
                <a:cubicBezTo>
                  <a:pt x="774420" y="124993"/>
                  <a:pt x="765426" y="123535"/>
                  <a:pt x="819366" y="70479"/>
                </a:cubicBezTo>
                <a:cubicBezTo>
                  <a:pt x="839647" y="77460"/>
                  <a:pt x="850544" y="74267"/>
                  <a:pt x="862489" y="63238"/>
                </a:cubicBezTo>
                <a:cubicBezTo>
                  <a:pt x="893284" y="51157"/>
                  <a:pt x="919686" y="77447"/>
                  <a:pt x="934387" y="50788"/>
                </a:cubicBezTo>
                <a:cubicBezTo>
                  <a:pt x="936825" y="54711"/>
                  <a:pt x="942184" y="55671"/>
                  <a:pt x="948874" y="55208"/>
                </a:cubicBezTo>
                <a:lnTo>
                  <a:pt x="955237" y="54040"/>
                </a:lnTo>
                <a:lnTo>
                  <a:pt x="955886" y="54325"/>
                </a:lnTo>
                <a:lnTo>
                  <a:pt x="957239" y="53673"/>
                </a:lnTo>
                <a:lnTo>
                  <a:pt x="971343" y="51086"/>
                </a:lnTo>
                <a:cubicBezTo>
                  <a:pt x="986863" y="47540"/>
                  <a:pt x="1001346" y="44460"/>
                  <a:pt x="1002063" y="54158"/>
                </a:cubicBezTo>
                <a:cubicBezTo>
                  <a:pt x="1010763" y="55438"/>
                  <a:pt x="1016476" y="54893"/>
                  <a:pt x="1020663" y="53408"/>
                </a:cubicBezTo>
                <a:cubicBezTo>
                  <a:pt x="1029036" y="50440"/>
                  <a:pt x="1031306" y="43717"/>
                  <a:pt x="1039181" y="40356"/>
                </a:cubicBezTo>
                <a:lnTo>
                  <a:pt x="1051914" y="39166"/>
                </a:lnTo>
                <a:lnTo>
                  <a:pt x="1054501" y="37372"/>
                </a:lnTo>
                <a:lnTo>
                  <a:pt x="1061859" y="33902"/>
                </a:lnTo>
                <a:lnTo>
                  <a:pt x="1054558" y="30385"/>
                </a:lnTo>
                <a:cubicBezTo>
                  <a:pt x="1046905" y="27358"/>
                  <a:pt x="1128596" y="22367"/>
                  <a:pt x="1140852" y="17327"/>
                </a:cubicBezTo>
                <a:lnTo>
                  <a:pt x="1214144" y="6192"/>
                </a:lnTo>
                <a:lnTo>
                  <a:pt x="1338122" y="27996"/>
                </a:lnTo>
                <a:cubicBezTo>
                  <a:pt x="1367144" y="1801"/>
                  <a:pt x="1432673" y="14019"/>
                  <a:pt x="1462415"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9647" y="4945832"/>
            <a:ext cx="10659251" cy="1331582"/>
          </a:xfrm>
        </p:spPr>
        <p:txBody>
          <a:bodyPr vert="horz" lIns="91440" tIns="45720" rIns="91440" bIns="45720" rtlCol="0" anchor="b">
            <a:normAutofit/>
          </a:bodyPr>
          <a:lstStyle/>
          <a:p>
            <a:r>
              <a:rPr lang="en-US" dirty="0">
                <a:solidFill>
                  <a:schemeClr val="tx1">
                    <a:lumMod val="85000"/>
                    <a:lumOff val="15000"/>
                  </a:schemeClr>
                </a:solidFill>
              </a:rPr>
              <a:t>IDD Health Enterprise-Wide: e-Learning</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2"/>
          <a:srcRect l="4664" t="30370" r="40933" b="11667"/>
          <a:stretch/>
        </p:blipFill>
        <p:spPr>
          <a:xfrm>
            <a:off x="989973" y="1300443"/>
            <a:ext cx="3027384" cy="2257842"/>
          </a:xfrm>
          <a:prstGeom prst="rect">
            <a:avLst/>
          </a:prstGeom>
        </p:spPr>
      </p:pic>
      <p:pic>
        <p:nvPicPr>
          <p:cNvPr id="9" name="Picture 115084">
            <a:extLst>
              <a:ext uri="{FF2B5EF4-FFF2-40B4-BE49-F238E27FC236}">
                <a16:creationId xmlns:a16="http://schemas.microsoft.com/office/drawing/2014/main" id="{B9B9E162-0089-2EFE-2A5A-F68CB3B46E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14834" y="1294365"/>
            <a:ext cx="3026664" cy="2269998"/>
          </a:xfrm>
          <a:prstGeom prst="rect">
            <a:avLst/>
          </a:prstGeom>
        </p:spPr>
      </p:pic>
      <p:pic>
        <p:nvPicPr>
          <p:cNvPr id="7" name="Picture 115083">
            <a:extLst>
              <a:ext uri="{FF2B5EF4-FFF2-40B4-BE49-F238E27FC236}">
                <a16:creationId xmlns:a16="http://schemas.microsoft.com/office/drawing/2014/main" id="{056786C3-7E93-9CF0-70A8-BE725DC3FCD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64886" y="1301932"/>
            <a:ext cx="3026664" cy="2254864"/>
          </a:xfrm>
          <a:prstGeom prst="rect">
            <a:avLst/>
          </a:prstGeom>
        </p:spPr>
      </p:pic>
    </p:spTree>
    <p:extLst>
      <p:ext uri="{BB962C8B-B14F-4D97-AF65-F5344CB8AC3E}">
        <p14:creationId xmlns:p14="http://schemas.microsoft.com/office/powerpoint/2010/main" val="377810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41247" y="5529884"/>
            <a:ext cx="5806440" cy="1096331"/>
          </a:xfrm>
          <a:prstGeom prst="ellipse">
            <a:avLst/>
          </a:prstGeom>
        </p:spPr>
        <p:txBody>
          <a:bodyPr vert="horz" lIns="91440" tIns="45720" rIns="91440" bIns="45720" rtlCol="0" anchor="ctr">
            <a:noAutofit/>
          </a:bodyPr>
          <a:lstStyle/>
          <a:p>
            <a:r>
              <a:rPr lang="en-US" sz="3200" kern="1200" dirty="0">
                <a:solidFill>
                  <a:srgbClr val="303030"/>
                </a:solidFill>
                <a:latin typeface="+mj-lt"/>
                <a:ea typeface="+mj-ea"/>
                <a:cs typeface="+mj-cs"/>
              </a:rPr>
              <a:t>Communicating with Adults who have IDD</a:t>
            </a:r>
          </a:p>
        </p:txBody>
      </p:sp>
      <p:pic>
        <p:nvPicPr>
          <p:cNvPr id="4" name="eGfG7J3ibdI" descr="Link to video: https://www.youtube.com/watch?v=eGfG7J3ibdI&amp;t=6s"/>
          <p:cNvPicPr>
            <a:picLocks noGrp="1" noRot="1" noChangeAspect="1"/>
          </p:cNvPicPr>
          <p:nvPr>
            <p:ph idx="4294967295"/>
            <a:videoFile r:link="rId1"/>
          </p:nvPr>
        </p:nvPicPr>
        <p:blipFill>
          <a:blip r:embed="rId3"/>
          <a:stretch>
            <a:fillRect/>
          </a:stretch>
        </p:blipFill>
        <p:spPr>
          <a:xfrm>
            <a:off x="2007418" y="510085"/>
            <a:ext cx="8177165" cy="4604824"/>
          </a:xfrm>
          <a:prstGeom prst="rect">
            <a:avLst/>
          </a:prstGeom>
        </p:spPr>
      </p:pic>
    </p:spTree>
    <p:extLst>
      <p:ext uri="{BB962C8B-B14F-4D97-AF65-F5344CB8AC3E}">
        <p14:creationId xmlns:p14="http://schemas.microsoft.com/office/powerpoint/2010/main" val="285484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“Transitioning patients with developmental disabilities to adult care”</a:t>
            </a:r>
          </a:p>
        </p:txBody>
      </p:sp>
      <p:graphicFrame>
        <p:nvGraphicFramePr>
          <p:cNvPr id="9" name="Content Placeholder 2">
            <a:extLst>
              <a:ext uri="{FF2B5EF4-FFF2-40B4-BE49-F238E27FC236}">
                <a16:creationId xmlns:a16="http://schemas.microsoft.com/office/drawing/2014/main" id="{7FBC43CF-1C0B-F3C8-CFAD-5A7E25DD8137}"/>
              </a:ext>
            </a:extLst>
          </p:cNvPr>
          <p:cNvGraphicFramePr>
            <a:graphicFrameLocks noGrp="1"/>
          </p:cNvGraphicFramePr>
          <p:nvPr>
            <p:ph sz="half" idx="1"/>
            <p:extLst>
              <p:ext uri="{D42A27DB-BD31-4B8C-83A1-F6EECF244321}">
                <p14:modId xmlns:p14="http://schemas.microsoft.com/office/powerpoint/2010/main" val="208349705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creenshot of journal article"/>
          <p:cNvPicPr>
            <a:picLocks noChangeAspect="1"/>
          </p:cNvPicPr>
          <p:nvPr/>
        </p:nvPicPr>
        <p:blipFill>
          <a:blip r:embed="rId7"/>
          <a:stretch>
            <a:fillRect/>
          </a:stretch>
        </p:blipFill>
        <p:spPr>
          <a:xfrm>
            <a:off x="6194848" y="1825625"/>
            <a:ext cx="3277398" cy="4529021"/>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435854" y="3658158"/>
            <a:ext cx="3539284" cy="2122610"/>
          </a:xfrm>
          <a:prstGeom prst="rect">
            <a:avLst/>
          </a:prstGeom>
        </p:spPr>
      </p:pic>
    </p:spTree>
    <p:extLst>
      <p:ext uri="{BB962C8B-B14F-4D97-AF65-F5344CB8AC3E}">
        <p14:creationId xmlns:p14="http://schemas.microsoft.com/office/powerpoint/2010/main" val="280950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22779-7B6E-1740-A8A8-B3B289F5AD69}"/>
              </a:ext>
            </a:extLst>
          </p:cNvPr>
          <p:cNvSpPr>
            <a:spLocks noGrp="1"/>
          </p:cNvSpPr>
          <p:nvPr>
            <p:ph type="title"/>
          </p:nvPr>
        </p:nvSpPr>
        <p:spPr>
          <a:xfrm>
            <a:off x="836680" y="723899"/>
            <a:ext cx="6002110" cy="1495425"/>
          </a:xfrm>
        </p:spPr>
        <p:txBody>
          <a:bodyPr>
            <a:normAutofit/>
          </a:bodyPr>
          <a:lstStyle/>
          <a:p>
            <a:r>
              <a:rPr lang="en-US" sz="4000"/>
              <a:t>Transition defined</a:t>
            </a:r>
          </a:p>
        </p:txBody>
      </p:sp>
      <p:sp>
        <p:nvSpPr>
          <p:cNvPr id="3" name="Content Placeholder 2">
            <a:extLst>
              <a:ext uri="{FF2B5EF4-FFF2-40B4-BE49-F238E27FC236}">
                <a16:creationId xmlns:a16="http://schemas.microsoft.com/office/drawing/2014/main" id="{94071B55-9A9B-FE49-9244-B956621BD44F}"/>
              </a:ext>
            </a:extLst>
          </p:cNvPr>
          <p:cNvSpPr>
            <a:spLocks noGrp="1"/>
          </p:cNvSpPr>
          <p:nvPr>
            <p:ph idx="1"/>
          </p:nvPr>
        </p:nvSpPr>
        <p:spPr>
          <a:xfrm>
            <a:off x="836680" y="2405067"/>
            <a:ext cx="6002110" cy="3240359"/>
          </a:xfrm>
        </p:spPr>
        <p:txBody>
          <a:bodyPr>
            <a:normAutofit/>
          </a:bodyPr>
          <a:lstStyle/>
          <a:p>
            <a:r>
              <a:rPr lang="en-US" sz="2400" dirty="0"/>
              <a:t>“…the purposeful and planned process of moving from pediatric to adult care services beginning in adolescence and continuing into  early adulthood.”</a:t>
            </a:r>
          </a:p>
          <a:p>
            <a:endParaRPr lang="en-US" sz="2000" dirty="0"/>
          </a:p>
          <a:p>
            <a:r>
              <a:rPr lang="en-US" sz="2400" b="1" dirty="0"/>
              <a:t>Different from transfer</a:t>
            </a:r>
            <a:r>
              <a:rPr lang="en-US" sz="2400" dirty="0"/>
              <a:t>: a one-time event when the responsibility of care shifts from a pediatric to adult provider</a:t>
            </a:r>
          </a:p>
        </p:txBody>
      </p:sp>
      <p:pic>
        <p:nvPicPr>
          <p:cNvPr id="1026" name="Picture 2" descr="Starting Now: Acting CIO Talks Transitions, Priorities">
            <a:extLst>
              <a:ext uri="{FF2B5EF4-FFF2-40B4-BE49-F238E27FC236}">
                <a16:creationId xmlns:a16="http://schemas.microsoft.com/office/drawing/2014/main" id="{FAC46F59-125C-7346-87C7-D2479450D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74" r="45032"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291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573" y="320675"/>
            <a:ext cx="11407487" cy="1325563"/>
          </a:xfrm>
        </p:spPr>
        <p:txBody>
          <a:bodyPr vert="horz" lIns="91440" tIns="45720" rIns="91440" bIns="45720" rtlCol="0" anchor="ctr">
            <a:normAutofit/>
          </a:bodyPr>
          <a:lstStyle/>
          <a:p>
            <a:r>
              <a:rPr lang="en-US" sz="5400" kern="1200">
                <a:solidFill>
                  <a:schemeClr val="tx1"/>
                </a:solidFill>
                <a:latin typeface="+mj-lt"/>
                <a:ea typeface="+mj-ea"/>
                <a:cs typeface="+mj-cs"/>
              </a:rPr>
              <a:t>GotTransition.org </a:t>
            </a:r>
          </a:p>
        </p:txBody>
      </p:sp>
      <p:sp>
        <p:nvSpPr>
          <p:cNvPr id="12" name="Rectangle 11">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descr="GotTransition.org/youth-and-young-adults/hct-quiz.cfm"/>
          <p:cNvGrpSpPr/>
          <p:nvPr/>
        </p:nvGrpSpPr>
        <p:grpSpPr>
          <a:xfrm>
            <a:off x="1131727" y="1825625"/>
            <a:ext cx="9937180" cy="4351338"/>
            <a:chOff x="434212" y="1836001"/>
            <a:chExt cx="11069551" cy="4847186"/>
          </a:xfrm>
        </p:grpSpPr>
        <p:pic>
          <p:nvPicPr>
            <p:cNvPr id="5" name="Picture 4" descr="Graphical user interface, text&#10;&#10;Description automatically generated"/>
            <p:cNvPicPr>
              <a:picLocks noChangeAspect="1"/>
            </p:cNvPicPr>
            <p:nvPr/>
          </p:nvPicPr>
          <p:blipFill>
            <a:blip r:embed="rId3"/>
            <a:stretch>
              <a:fillRect/>
            </a:stretch>
          </p:blipFill>
          <p:spPr>
            <a:xfrm>
              <a:off x="434212" y="1970420"/>
              <a:ext cx="6746517" cy="4712767"/>
            </a:xfrm>
            <a:prstGeom prst="rect">
              <a:avLst/>
            </a:prstGeom>
          </p:spPr>
        </p:pic>
        <p:pic>
          <p:nvPicPr>
            <p:cNvPr id="6" name="Picture 5" descr="Diagram&#10;&#10;Description automatically generated"/>
            <p:cNvPicPr>
              <a:picLocks noChangeAspect="1"/>
            </p:cNvPicPr>
            <p:nvPr/>
          </p:nvPicPr>
          <p:blipFill rotWithShape="1">
            <a:blip r:embed="rId4"/>
            <a:srcRect l="2040" b="410"/>
            <a:stretch/>
          </p:blipFill>
          <p:spPr>
            <a:xfrm>
              <a:off x="7180728" y="1836001"/>
              <a:ext cx="4323035" cy="4847185"/>
            </a:xfrm>
            <a:prstGeom prst="rect">
              <a:avLst/>
            </a:prstGeom>
          </p:spPr>
        </p:pic>
      </p:grpSp>
    </p:spTree>
    <p:extLst>
      <p:ext uri="{BB962C8B-B14F-4D97-AF65-F5344CB8AC3E}">
        <p14:creationId xmlns:p14="http://schemas.microsoft.com/office/powerpoint/2010/main" val="267848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4735-A23A-E444-8FE6-863E0306327E}"/>
              </a:ext>
            </a:extLst>
          </p:cNvPr>
          <p:cNvSpPr>
            <a:spLocks noGrp="1"/>
          </p:cNvSpPr>
          <p:nvPr>
            <p:ph type="title"/>
          </p:nvPr>
        </p:nvSpPr>
        <p:spPr>
          <a:noFill/>
        </p:spPr>
        <p:txBody>
          <a:bodyPr/>
          <a:lstStyle/>
          <a:p>
            <a:r>
              <a:rPr lang="en-US" dirty="0"/>
              <a:t>The facts</a:t>
            </a:r>
          </a:p>
        </p:txBody>
      </p:sp>
      <p:graphicFrame>
        <p:nvGraphicFramePr>
          <p:cNvPr id="7" name="Content Placeholder 2">
            <a:extLst>
              <a:ext uri="{FF2B5EF4-FFF2-40B4-BE49-F238E27FC236}">
                <a16:creationId xmlns:a16="http://schemas.microsoft.com/office/drawing/2014/main" id="{283DD52A-E339-0387-0283-AFEF69701725}"/>
              </a:ext>
            </a:extLst>
          </p:cNvPr>
          <p:cNvGraphicFramePr>
            <a:graphicFrameLocks noGrp="1"/>
          </p:cNvGraphicFramePr>
          <p:nvPr>
            <p:ph idx="1"/>
            <p:extLst>
              <p:ext uri="{D42A27DB-BD31-4B8C-83A1-F6EECF244321}">
                <p14:modId xmlns:p14="http://schemas.microsoft.com/office/powerpoint/2010/main" val="2983870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624529FF-F801-124A-805F-77834CC42ECF}"/>
              </a:ext>
              <a:ext uri="{C183D7F6-B498-43B3-948B-1728B52AA6E4}">
                <adec:decorative xmlns:adec="http://schemas.microsoft.com/office/drawing/2017/decorative" val="1"/>
              </a:ext>
            </a:extLst>
          </p:cNvPr>
          <p:cNvSpPr/>
          <p:nvPr/>
        </p:nvSpPr>
        <p:spPr>
          <a:xfrm>
            <a:off x="838199" y="1650349"/>
            <a:ext cx="10515600" cy="4701889"/>
          </a:xfrm>
          <a:prstGeom prst="rect">
            <a:avLst/>
          </a:prstGeom>
          <a:solidFill>
            <a:srgbClr val="00B050">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D6031D7C-B7BA-9C40-8A22-67FCD23A00D8}"/>
              </a:ext>
            </a:extLst>
          </p:cNvPr>
          <p:cNvGraphicFramePr/>
          <p:nvPr>
            <p:extLst>
              <p:ext uri="{D42A27DB-BD31-4B8C-83A1-F6EECF244321}">
                <p14:modId xmlns:p14="http://schemas.microsoft.com/office/powerpoint/2010/main" val="2445961332"/>
              </p:ext>
            </p:extLst>
          </p:nvPr>
        </p:nvGraphicFramePr>
        <p:xfrm>
          <a:off x="1983818" y="766451"/>
          <a:ext cx="8224363" cy="58885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a:extLst>
              <a:ext uri="{FF2B5EF4-FFF2-40B4-BE49-F238E27FC236}">
                <a16:creationId xmlns:a16="http://schemas.microsoft.com/office/drawing/2014/main" id="{15F19D6D-EA22-9649-9F5B-BA6D44D0E4F1}"/>
              </a:ext>
            </a:extLst>
          </p:cNvPr>
          <p:cNvSpPr txBox="1"/>
          <p:nvPr/>
        </p:nvSpPr>
        <p:spPr>
          <a:xfrm>
            <a:off x="3125628" y="6008644"/>
            <a:ext cx="5103575" cy="646331"/>
          </a:xfrm>
          <a:prstGeom prst="rect">
            <a:avLst/>
          </a:prstGeom>
          <a:noFill/>
        </p:spPr>
        <p:txBody>
          <a:bodyPr wrap="square">
            <a:spAutoFit/>
          </a:bodyPr>
          <a:lstStyle/>
          <a:p>
            <a:pPr lvl="1"/>
            <a:r>
              <a:rPr lang="en-US" sz="3600" b="1" dirty="0">
                <a:solidFill>
                  <a:schemeClr val="tx1"/>
                </a:solidFill>
              </a:rPr>
              <a:t>Failure to transition</a:t>
            </a:r>
          </a:p>
        </p:txBody>
      </p:sp>
    </p:spTree>
    <p:extLst>
      <p:ext uri="{BB962C8B-B14F-4D97-AF65-F5344CB8AC3E}">
        <p14:creationId xmlns:p14="http://schemas.microsoft.com/office/powerpoint/2010/main" val="26914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2000"/>
                                        <p:tgtEl>
                                          <p:spTgt spid="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9" grpId="0">
        <p:bldAsOne/>
      </p:bldGraphic>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F417-8C38-B84F-AA1E-2E4A455AF595}"/>
              </a:ext>
            </a:extLst>
          </p:cNvPr>
          <p:cNvSpPr>
            <a:spLocks noGrp="1"/>
          </p:cNvSpPr>
          <p:nvPr>
            <p:ph type="title"/>
          </p:nvPr>
        </p:nvSpPr>
        <p:spPr>
          <a:xfrm>
            <a:off x="456574" y="277318"/>
            <a:ext cx="4700041" cy="1817309"/>
          </a:xfrm>
          <a:ln w="28575">
            <a:solidFill>
              <a:schemeClr val="tx1"/>
            </a:solidFill>
          </a:ln>
        </p:spPr>
        <p:txBody>
          <a:bodyPr anchor="t">
            <a:noAutofit/>
          </a:bodyPr>
          <a:lstStyle/>
          <a:p>
            <a:pPr algn="ctr"/>
            <a:r>
              <a:rPr lang="en-US" dirty="0"/>
              <a:t>Six core elements</a:t>
            </a:r>
          </a:p>
        </p:txBody>
      </p:sp>
      <p:graphicFrame>
        <p:nvGraphicFramePr>
          <p:cNvPr id="4" name="Content Placeholder 3">
            <a:extLst>
              <a:ext uri="{FF2B5EF4-FFF2-40B4-BE49-F238E27FC236}">
                <a16:creationId xmlns:a16="http://schemas.microsoft.com/office/drawing/2014/main" id="{662FDBF6-6023-614F-A863-BBDA42C79820}"/>
              </a:ext>
            </a:extLst>
          </p:cNvPr>
          <p:cNvGraphicFramePr>
            <a:graphicFrameLocks noGrp="1"/>
          </p:cNvGraphicFramePr>
          <p:nvPr>
            <p:ph idx="1"/>
            <p:extLst>
              <p:ext uri="{D42A27DB-BD31-4B8C-83A1-F6EECF244321}">
                <p14:modId xmlns:p14="http://schemas.microsoft.com/office/powerpoint/2010/main" val="3885500788"/>
              </p:ext>
            </p:extLst>
          </p:nvPr>
        </p:nvGraphicFramePr>
        <p:xfrm>
          <a:off x="2806907" y="0"/>
          <a:ext cx="10960310" cy="658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E5291BE-8F54-D445-BF9E-457DC7EEEA89}"/>
              </a:ext>
            </a:extLst>
          </p:cNvPr>
          <p:cNvSpPr txBox="1"/>
          <p:nvPr/>
        </p:nvSpPr>
        <p:spPr>
          <a:xfrm>
            <a:off x="3035523" y="2862056"/>
            <a:ext cx="3147935" cy="584775"/>
          </a:xfrm>
          <a:prstGeom prst="rect">
            <a:avLst/>
          </a:prstGeom>
          <a:noFill/>
        </p:spPr>
        <p:txBody>
          <a:bodyPr wrap="square" rtlCol="0">
            <a:spAutoFit/>
          </a:bodyPr>
          <a:lstStyle/>
          <a:p>
            <a:r>
              <a:rPr lang="en-US" sz="3200" dirty="0">
                <a:solidFill>
                  <a:srgbClr val="7030A0"/>
                </a:solidFill>
              </a:rPr>
              <a:t>Preparation</a:t>
            </a:r>
          </a:p>
        </p:txBody>
      </p:sp>
      <p:sp>
        <p:nvSpPr>
          <p:cNvPr id="7" name="TextBox 6">
            <a:extLst>
              <a:ext uri="{FF2B5EF4-FFF2-40B4-BE49-F238E27FC236}">
                <a16:creationId xmlns:a16="http://schemas.microsoft.com/office/drawing/2014/main" id="{36CECC99-3B2E-FA48-B055-6CE7BB3D861B}"/>
              </a:ext>
            </a:extLst>
          </p:cNvPr>
          <p:cNvSpPr txBox="1"/>
          <p:nvPr/>
        </p:nvSpPr>
        <p:spPr>
          <a:xfrm>
            <a:off x="2188564" y="4094208"/>
            <a:ext cx="4332158" cy="1077218"/>
          </a:xfrm>
          <a:prstGeom prst="rect">
            <a:avLst/>
          </a:prstGeom>
          <a:noFill/>
        </p:spPr>
        <p:txBody>
          <a:bodyPr wrap="square">
            <a:spAutoFit/>
          </a:bodyPr>
          <a:lstStyle/>
          <a:p>
            <a:pPr lvl="0" algn="ctr"/>
            <a:r>
              <a:rPr lang="en-US" sz="3200" dirty="0">
                <a:solidFill>
                  <a:srgbClr val="FFC000"/>
                </a:solidFill>
              </a:rPr>
              <a:t>Transfer from pediatric to adult care</a:t>
            </a:r>
          </a:p>
        </p:txBody>
      </p:sp>
      <p:sp>
        <p:nvSpPr>
          <p:cNvPr id="9" name="TextBox 8">
            <a:extLst>
              <a:ext uri="{FF2B5EF4-FFF2-40B4-BE49-F238E27FC236}">
                <a16:creationId xmlns:a16="http://schemas.microsoft.com/office/drawing/2014/main" id="{DEEE800B-DAD6-E34B-B6F2-D7E098154302}"/>
              </a:ext>
            </a:extLst>
          </p:cNvPr>
          <p:cNvSpPr txBox="1"/>
          <p:nvPr/>
        </p:nvSpPr>
        <p:spPr>
          <a:xfrm>
            <a:off x="2188564" y="5308412"/>
            <a:ext cx="4437089" cy="1077218"/>
          </a:xfrm>
          <a:prstGeom prst="rect">
            <a:avLst/>
          </a:prstGeom>
          <a:noFill/>
        </p:spPr>
        <p:txBody>
          <a:bodyPr wrap="square">
            <a:spAutoFit/>
          </a:bodyPr>
          <a:lstStyle/>
          <a:p>
            <a:pPr lvl="0" algn="ctr"/>
            <a:r>
              <a:rPr lang="en-US" sz="3200" dirty="0">
                <a:solidFill>
                  <a:srgbClr val="00B050"/>
                </a:solidFill>
              </a:rPr>
              <a:t>Integration into adult-based care </a:t>
            </a:r>
          </a:p>
        </p:txBody>
      </p:sp>
      <p:sp>
        <p:nvSpPr>
          <p:cNvPr id="10" name="Left Brace 9">
            <a:extLst>
              <a:ext uri="{FF2B5EF4-FFF2-40B4-BE49-F238E27FC236}">
                <a16:creationId xmlns:a16="http://schemas.microsoft.com/office/drawing/2014/main" id="{78A2FB26-6773-9F43-9CA7-DC3B9FEAEC0E}"/>
              </a:ext>
              <a:ext uri="{C183D7F6-B498-43B3-948B-1728B52AA6E4}">
                <adec:decorative xmlns:adec="http://schemas.microsoft.com/office/drawing/2017/decorative" val="1"/>
              </a:ext>
            </a:extLst>
          </p:cNvPr>
          <p:cNvSpPr/>
          <p:nvPr/>
        </p:nvSpPr>
        <p:spPr>
          <a:xfrm>
            <a:off x="6412074" y="472371"/>
            <a:ext cx="363480" cy="3426786"/>
          </a:xfrm>
          <a:prstGeom prst="leftBrace">
            <a:avLst/>
          </a:prstGeom>
          <a:noFill/>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pic>
        <p:nvPicPr>
          <p:cNvPr id="2050" name="Picture 2" descr="Got Transition®">
            <a:extLst>
              <a:ext uri="{FF2B5EF4-FFF2-40B4-BE49-F238E27FC236}">
                <a16:creationId xmlns:a16="http://schemas.microsoft.com/office/drawing/2014/main" id="{5B9624DD-CE14-AC48-B953-42EE8961FC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1447" y="933557"/>
            <a:ext cx="2510294" cy="10925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urved Connector 5">
            <a:extLst>
              <a:ext uri="{FF2B5EF4-FFF2-40B4-BE49-F238E27FC236}">
                <a16:creationId xmlns:a16="http://schemas.microsoft.com/office/drawing/2014/main" id="{68F519C1-255C-F34D-AFB4-E3832F784B76}"/>
              </a:ext>
              <a:ext uri="{C183D7F6-B498-43B3-948B-1728B52AA6E4}">
                <adec:decorative xmlns:adec="http://schemas.microsoft.com/office/drawing/2017/decorative" val="1"/>
              </a:ext>
            </a:extLst>
          </p:cNvPr>
          <p:cNvCxnSpPr>
            <a:cxnSpLocks/>
          </p:cNvCxnSpPr>
          <p:nvPr/>
        </p:nvCxnSpPr>
        <p:spPr>
          <a:xfrm rot="10800000" flipV="1">
            <a:off x="5428034" y="2143124"/>
            <a:ext cx="1165780" cy="1011320"/>
          </a:xfrm>
          <a:prstGeom prst="curvedConnector3">
            <a:avLst/>
          </a:prstGeom>
          <a:ln w="603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82F63747-20F0-D249-9980-42007B7A4016}"/>
              </a:ext>
              <a:ext uri="{C183D7F6-B498-43B3-948B-1728B52AA6E4}">
                <adec:decorative xmlns:adec="http://schemas.microsoft.com/office/drawing/2017/decorative" val="1"/>
              </a:ext>
            </a:extLst>
          </p:cNvPr>
          <p:cNvSpPr/>
          <p:nvPr/>
        </p:nvSpPr>
        <p:spPr>
          <a:xfrm>
            <a:off x="9819861" y="636104"/>
            <a:ext cx="1908313" cy="516835"/>
          </a:xfrm>
          <a:prstGeom prst="roundRect">
            <a:avLst/>
          </a:prstGeom>
          <a:solidFill>
            <a:srgbClr val="FF00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D25EFC8-6CEF-B542-82A3-FD4553FB539D}"/>
              </a:ext>
              <a:ext uri="{C183D7F6-B498-43B3-948B-1728B52AA6E4}">
                <adec:decorative xmlns:adec="http://schemas.microsoft.com/office/drawing/2017/decorative" val="1"/>
              </a:ext>
            </a:extLst>
          </p:cNvPr>
          <p:cNvSpPr/>
          <p:nvPr/>
        </p:nvSpPr>
        <p:spPr>
          <a:xfrm>
            <a:off x="9819859" y="2501347"/>
            <a:ext cx="1908313" cy="516835"/>
          </a:xfrm>
          <a:prstGeom prst="roundRect">
            <a:avLst/>
          </a:prstGeom>
          <a:solidFill>
            <a:srgbClr val="FF00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BBF0E6A1-AE28-E647-AFBF-611593C27D08}"/>
              </a:ext>
              <a:ext uri="{C183D7F6-B498-43B3-948B-1728B52AA6E4}">
                <adec:decorative xmlns:adec="http://schemas.microsoft.com/office/drawing/2017/decorative" val="1"/>
              </a:ext>
            </a:extLst>
          </p:cNvPr>
          <p:cNvSpPr/>
          <p:nvPr/>
        </p:nvSpPr>
        <p:spPr>
          <a:xfrm>
            <a:off x="9819859" y="4578626"/>
            <a:ext cx="1908313" cy="516835"/>
          </a:xfrm>
          <a:prstGeom prst="roundRect">
            <a:avLst/>
          </a:prstGeom>
          <a:solidFill>
            <a:srgbClr val="FF00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AA7331E4-5E8F-BF4A-9078-ECF2CF0F1933}"/>
              </a:ext>
              <a:ext uri="{C183D7F6-B498-43B3-948B-1728B52AA6E4}">
                <adec:decorative xmlns:adec="http://schemas.microsoft.com/office/drawing/2017/decorative" val="1"/>
              </a:ext>
            </a:extLst>
          </p:cNvPr>
          <p:cNvSpPr/>
          <p:nvPr/>
        </p:nvSpPr>
        <p:spPr>
          <a:xfrm>
            <a:off x="9819860" y="5552661"/>
            <a:ext cx="1908313" cy="516835"/>
          </a:xfrm>
          <a:prstGeom prst="roundRect">
            <a:avLst/>
          </a:prstGeom>
          <a:solidFill>
            <a:srgbClr val="FF00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883A102-0A68-BD41-B1C3-ECA0A21E8951}"/>
              </a:ext>
            </a:extLst>
          </p:cNvPr>
          <p:cNvSpPr txBox="1"/>
          <p:nvPr/>
        </p:nvSpPr>
        <p:spPr>
          <a:xfrm>
            <a:off x="9968944" y="731102"/>
            <a:ext cx="1610141" cy="369332"/>
          </a:xfrm>
          <a:prstGeom prst="rect">
            <a:avLst/>
          </a:prstGeom>
          <a:noFill/>
        </p:spPr>
        <p:txBody>
          <a:bodyPr wrap="square" rtlCol="0">
            <a:spAutoFit/>
          </a:bodyPr>
          <a:lstStyle/>
          <a:p>
            <a:r>
              <a:rPr lang="en-US" dirty="0"/>
              <a:t>Age 12-14</a:t>
            </a:r>
          </a:p>
        </p:txBody>
      </p:sp>
      <p:sp>
        <p:nvSpPr>
          <p:cNvPr id="24" name="TextBox 23">
            <a:extLst>
              <a:ext uri="{FF2B5EF4-FFF2-40B4-BE49-F238E27FC236}">
                <a16:creationId xmlns:a16="http://schemas.microsoft.com/office/drawing/2014/main" id="{2398F6A0-D4A7-0745-9BBC-E231272207CE}"/>
              </a:ext>
            </a:extLst>
          </p:cNvPr>
          <p:cNvSpPr txBox="1"/>
          <p:nvPr/>
        </p:nvSpPr>
        <p:spPr>
          <a:xfrm>
            <a:off x="10003435" y="2575098"/>
            <a:ext cx="1610141" cy="369332"/>
          </a:xfrm>
          <a:prstGeom prst="rect">
            <a:avLst/>
          </a:prstGeom>
          <a:noFill/>
        </p:spPr>
        <p:txBody>
          <a:bodyPr wrap="square" rtlCol="0">
            <a:spAutoFit/>
          </a:bodyPr>
          <a:lstStyle/>
          <a:p>
            <a:r>
              <a:rPr lang="en-US" dirty="0"/>
              <a:t>Age 14-18</a:t>
            </a:r>
          </a:p>
        </p:txBody>
      </p:sp>
      <p:sp>
        <p:nvSpPr>
          <p:cNvPr id="25" name="TextBox 24">
            <a:extLst>
              <a:ext uri="{FF2B5EF4-FFF2-40B4-BE49-F238E27FC236}">
                <a16:creationId xmlns:a16="http://schemas.microsoft.com/office/drawing/2014/main" id="{A4CBDA75-4B48-7C41-B6CB-110531E8C8D7}"/>
              </a:ext>
            </a:extLst>
          </p:cNvPr>
          <p:cNvSpPr txBox="1"/>
          <p:nvPr/>
        </p:nvSpPr>
        <p:spPr>
          <a:xfrm>
            <a:off x="10003436" y="4652377"/>
            <a:ext cx="1610141" cy="369332"/>
          </a:xfrm>
          <a:prstGeom prst="rect">
            <a:avLst/>
          </a:prstGeom>
          <a:noFill/>
        </p:spPr>
        <p:txBody>
          <a:bodyPr wrap="square" rtlCol="0">
            <a:spAutoFit/>
          </a:bodyPr>
          <a:lstStyle/>
          <a:p>
            <a:r>
              <a:rPr lang="en-US" dirty="0"/>
              <a:t>Age 18-21</a:t>
            </a:r>
          </a:p>
        </p:txBody>
      </p:sp>
      <p:sp>
        <p:nvSpPr>
          <p:cNvPr id="26" name="TextBox 25">
            <a:extLst>
              <a:ext uri="{FF2B5EF4-FFF2-40B4-BE49-F238E27FC236}">
                <a16:creationId xmlns:a16="http://schemas.microsoft.com/office/drawing/2014/main" id="{B145D1D4-5304-C34F-91D3-4EB0362F3711}"/>
              </a:ext>
            </a:extLst>
          </p:cNvPr>
          <p:cNvSpPr txBox="1"/>
          <p:nvPr/>
        </p:nvSpPr>
        <p:spPr>
          <a:xfrm>
            <a:off x="10124659" y="5626412"/>
            <a:ext cx="1610141" cy="369332"/>
          </a:xfrm>
          <a:prstGeom prst="rect">
            <a:avLst/>
          </a:prstGeom>
          <a:noFill/>
        </p:spPr>
        <p:txBody>
          <a:bodyPr wrap="square" rtlCol="0">
            <a:spAutoFit/>
          </a:bodyPr>
          <a:lstStyle/>
          <a:p>
            <a:r>
              <a:rPr lang="en-US" dirty="0"/>
              <a:t>Age 18-23</a:t>
            </a:r>
          </a:p>
        </p:txBody>
      </p:sp>
      <p:sp>
        <p:nvSpPr>
          <p:cNvPr id="23" name="TextBox 22">
            <a:extLst>
              <a:ext uri="{FF2B5EF4-FFF2-40B4-BE49-F238E27FC236}">
                <a16:creationId xmlns:a16="http://schemas.microsoft.com/office/drawing/2014/main" id="{5B735B09-90C0-924B-A2D5-A8B023096047}"/>
              </a:ext>
            </a:extLst>
          </p:cNvPr>
          <p:cNvSpPr txBox="1"/>
          <p:nvPr/>
        </p:nvSpPr>
        <p:spPr>
          <a:xfrm>
            <a:off x="364786" y="2163120"/>
            <a:ext cx="4971460" cy="646331"/>
          </a:xfrm>
          <a:prstGeom prst="rect">
            <a:avLst/>
          </a:prstGeom>
          <a:noFill/>
        </p:spPr>
        <p:txBody>
          <a:bodyPr wrap="square" rtlCol="0">
            <a:spAutoFit/>
          </a:bodyPr>
          <a:lstStyle/>
          <a:p>
            <a:r>
              <a:rPr lang="en-US" sz="1200" b="0" i="1" dirty="0">
                <a:solidFill>
                  <a:schemeClr val="bg1">
                    <a:lumMod val="50000"/>
                  </a:schemeClr>
                </a:solidFill>
                <a:effectLst/>
                <a:latin typeface="Lato" panose="020F0502020204030203" pitchFamily="34" charset="0"/>
              </a:rPr>
              <a:t>White P, Schmidt A, </a:t>
            </a:r>
            <a:r>
              <a:rPr lang="en-US" sz="1200" b="0" i="1" dirty="0" err="1">
                <a:solidFill>
                  <a:schemeClr val="bg1">
                    <a:lumMod val="50000"/>
                  </a:schemeClr>
                </a:solidFill>
                <a:effectLst/>
                <a:latin typeface="Lato" panose="020F0502020204030203" pitchFamily="34" charset="0"/>
              </a:rPr>
              <a:t>Shorr</a:t>
            </a:r>
            <a:r>
              <a:rPr lang="en-US" sz="1200" b="0" i="1" dirty="0">
                <a:solidFill>
                  <a:schemeClr val="bg1">
                    <a:lumMod val="50000"/>
                  </a:schemeClr>
                </a:solidFill>
                <a:effectLst/>
                <a:latin typeface="Lato" panose="020F0502020204030203" pitchFamily="34" charset="0"/>
              </a:rPr>
              <a:t> J, Ilango S, Beck D, McManus M. Six Core Elements of Health Care Transition™ 3.0. Washington, DC: Got Transition, The National Alliance to Advance Adolescent Health; July 2020.</a:t>
            </a:r>
            <a:endParaRPr lang="en-US" sz="1200" dirty="0">
              <a:solidFill>
                <a:schemeClr val="bg1">
                  <a:lumMod val="50000"/>
                </a:schemeClr>
              </a:solidFill>
            </a:endParaRPr>
          </a:p>
        </p:txBody>
      </p:sp>
    </p:spTree>
    <p:extLst>
      <p:ext uri="{BB962C8B-B14F-4D97-AF65-F5344CB8AC3E}">
        <p14:creationId xmlns:p14="http://schemas.microsoft.com/office/powerpoint/2010/main" val="395736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500"/>
                                        <p:tgtEl>
                                          <p:spTgt spid="2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animBg="1"/>
      <p:bldP spid="16" grpId="0" animBg="1"/>
      <p:bldP spid="20" grpId="0" animBg="1"/>
      <p:bldP spid="21" grpId="0" animBg="1"/>
      <p:bldP spid="22" grpId="0" animBg="1"/>
      <p:bldP spid="17"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F417-8C38-B84F-AA1E-2E4A455AF595}"/>
              </a:ext>
            </a:extLst>
          </p:cNvPr>
          <p:cNvSpPr>
            <a:spLocks noGrp="1"/>
          </p:cNvSpPr>
          <p:nvPr>
            <p:ph type="title"/>
          </p:nvPr>
        </p:nvSpPr>
        <p:spPr>
          <a:xfrm>
            <a:off x="456574" y="277318"/>
            <a:ext cx="4700041" cy="1817309"/>
          </a:xfrm>
          <a:ln w="28575">
            <a:solidFill>
              <a:schemeClr val="tx1"/>
            </a:solidFill>
          </a:ln>
        </p:spPr>
        <p:txBody>
          <a:bodyPr anchor="t">
            <a:noAutofit/>
          </a:bodyPr>
          <a:lstStyle/>
          <a:p>
            <a:pPr algn="ctr"/>
            <a:r>
              <a:rPr lang="en-US" dirty="0"/>
              <a:t>Six core elements</a:t>
            </a:r>
          </a:p>
        </p:txBody>
      </p:sp>
      <p:graphicFrame>
        <p:nvGraphicFramePr>
          <p:cNvPr id="4" name="Content Placeholder 3">
            <a:extLst>
              <a:ext uri="{FF2B5EF4-FFF2-40B4-BE49-F238E27FC236}">
                <a16:creationId xmlns:a16="http://schemas.microsoft.com/office/drawing/2014/main" id="{662FDBF6-6023-614F-A863-BBDA42C79820}"/>
              </a:ext>
            </a:extLst>
          </p:cNvPr>
          <p:cNvGraphicFramePr>
            <a:graphicFrameLocks noGrp="1"/>
          </p:cNvGraphicFramePr>
          <p:nvPr>
            <p:ph idx="1"/>
            <p:extLst>
              <p:ext uri="{D42A27DB-BD31-4B8C-83A1-F6EECF244321}">
                <p14:modId xmlns:p14="http://schemas.microsoft.com/office/powerpoint/2010/main" val="719518405"/>
              </p:ext>
            </p:extLst>
          </p:nvPr>
        </p:nvGraphicFramePr>
        <p:xfrm>
          <a:off x="2850516" y="138659"/>
          <a:ext cx="10960310" cy="658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Got Transition®">
            <a:extLst>
              <a:ext uri="{FF2B5EF4-FFF2-40B4-BE49-F238E27FC236}">
                <a16:creationId xmlns:a16="http://schemas.microsoft.com/office/drawing/2014/main" id="{5B9624DD-CE14-AC48-B953-42EE8961FC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1447" y="933557"/>
            <a:ext cx="2510294" cy="109257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B735B09-90C0-924B-A2D5-A8B023096047}"/>
              </a:ext>
            </a:extLst>
          </p:cNvPr>
          <p:cNvSpPr txBox="1"/>
          <p:nvPr/>
        </p:nvSpPr>
        <p:spPr>
          <a:xfrm>
            <a:off x="364786" y="2163120"/>
            <a:ext cx="4971460" cy="646331"/>
          </a:xfrm>
          <a:prstGeom prst="rect">
            <a:avLst/>
          </a:prstGeom>
          <a:noFill/>
        </p:spPr>
        <p:txBody>
          <a:bodyPr wrap="square" rtlCol="0">
            <a:spAutoFit/>
          </a:bodyPr>
          <a:lstStyle/>
          <a:p>
            <a:r>
              <a:rPr lang="en-US" sz="1200" b="0" i="1" dirty="0">
                <a:solidFill>
                  <a:schemeClr val="bg1">
                    <a:lumMod val="50000"/>
                  </a:schemeClr>
                </a:solidFill>
                <a:effectLst/>
                <a:latin typeface="Lato" panose="020F0502020204030203" pitchFamily="34" charset="0"/>
              </a:rPr>
              <a:t>White P, Schmidt A, </a:t>
            </a:r>
            <a:r>
              <a:rPr lang="en-US" sz="1200" b="0" i="1" dirty="0" err="1">
                <a:solidFill>
                  <a:schemeClr val="bg1">
                    <a:lumMod val="50000"/>
                  </a:schemeClr>
                </a:solidFill>
                <a:effectLst/>
                <a:latin typeface="Lato" panose="020F0502020204030203" pitchFamily="34" charset="0"/>
              </a:rPr>
              <a:t>Shorr</a:t>
            </a:r>
            <a:r>
              <a:rPr lang="en-US" sz="1200" b="0" i="1" dirty="0">
                <a:solidFill>
                  <a:schemeClr val="bg1">
                    <a:lumMod val="50000"/>
                  </a:schemeClr>
                </a:solidFill>
                <a:effectLst/>
                <a:latin typeface="Lato" panose="020F0502020204030203" pitchFamily="34" charset="0"/>
              </a:rPr>
              <a:t> J, Ilango S, Beck D, McManus M. Six Core Elements of Health Care Transition™ 3.0. Washington, DC: Got Transition, The National Alliance to Advance Adolescent Health; July 2020.</a:t>
            </a:r>
            <a:endParaRPr lang="en-US" sz="1200" dirty="0">
              <a:solidFill>
                <a:schemeClr val="bg1">
                  <a:lumMod val="50000"/>
                </a:schemeClr>
              </a:solidFill>
            </a:endParaRPr>
          </a:p>
        </p:txBody>
      </p:sp>
      <p:sp>
        <p:nvSpPr>
          <p:cNvPr id="3" name="Down Arrow 2">
            <a:extLst>
              <a:ext uri="{FF2B5EF4-FFF2-40B4-BE49-F238E27FC236}">
                <a16:creationId xmlns:a16="http://schemas.microsoft.com/office/drawing/2014/main" id="{2AB6F502-60E2-6E4B-9A61-0A67FE2A1209}"/>
              </a:ext>
              <a:ext uri="{C183D7F6-B498-43B3-948B-1728B52AA6E4}">
                <adec:decorative xmlns:adec="http://schemas.microsoft.com/office/drawing/2017/decorative" val="1"/>
              </a:ext>
            </a:extLst>
          </p:cNvPr>
          <p:cNvSpPr/>
          <p:nvPr/>
        </p:nvSpPr>
        <p:spPr>
          <a:xfrm>
            <a:off x="10590720" y="415977"/>
            <a:ext cx="415374" cy="63033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542FC3-41BA-254C-9D0D-72BCAFB0968B}"/>
              </a:ext>
            </a:extLst>
          </p:cNvPr>
          <p:cNvSpPr txBox="1"/>
          <p:nvPr/>
        </p:nvSpPr>
        <p:spPr>
          <a:xfrm>
            <a:off x="11120284" y="1479845"/>
            <a:ext cx="585738" cy="4103046"/>
          </a:xfrm>
          <a:prstGeom prst="rect">
            <a:avLst/>
          </a:prstGeom>
          <a:noFill/>
        </p:spPr>
        <p:txBody>
          <a:bodyPr vert="wordArtVert" wrap="none" rtlCol="0">
            <a:spAutoFit/>
          </a:bodyPr>
          <a:lstStyle/>
          <a:p>
            <a:r>
              <a:rPr lang="en-US" sz="2400" b="1" dirty="0"/>
              <a:t>TRANSITION</a:t>
            </a:r>
          </a:p>
        </p:txBody>
      </p:sp>
      <p:sp>
        <p:nvSpPr>
          <p:cNvPr id="27" name="Down Arrow 26">
            <a:extLst>
              <a:ext uri="{FF2B5EF4-FFF2-40B4-BE49-F238E27FC236}">
                <a16:creationId xmlns:a16="http://schemas.microsoft.com/office/drawing/2014/main" id="{5D8186FE-96CA-F14A-AFEA-C2422EAE1C7F}"/>
              </a:ext>
              <a:ext uri="{C183D7F6-B498-43B3-948B-1728B52AA6E4}">
                <adec:decorative xmlns:adec="http://schemas.microsoft.com/office/drawing/2017/decorative" val="1"/>
              </a:ext>
            </a:extLst>
          </p:cNvPr>
          <p:cNvSpPr/>
          <p:nvPr/>
        </p:nvSpPr>
        <p:spPr>
          <a:xfrm>
            <a:off x="6522185" y="4372494"/>
            <a:ext cx="415374" cy="1429789"/>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4914E09-E9A3-4942-B674-65FBFEDDC366}"/>
              </a:ext>
            </a:extLst>
          </p:cNvPr>
          <p:cNvSpPr txBox="1"/>
          <p:nvPr/>
        </p:nvSpPr>
        <p:spPr>
          <a:xfrm>
            <a:off x="5803131" y="3279778"/>
            <a:ext cx="585738" cy="3300904"/>
          </a:xfrm>
          <a:prstGeom prst="rect">
            <a:avLst/>
          </a:prstGeom>
          <a:noFill/>
        </p:spPr>
        <p:txBody>
          <a:bodyPr vert="wordArtVert" wrap="none" rtlCol="0">
            <a:spAutoFit/>
          </a:bodyPr>
          <a:lstStyle/>
          <a:p>
            <a:r>
              <a:rPr lang="en-US" sz="2400" b="1" dirty="0"/>
              <a:t>TRANSFER</a:t>
            </a:r>
          </a:p>
        </p:txBody>
      </p:sp>
    </p:spTree>
    <p:extLst>
      <p:ext uri="{BB962C8B-B14F-4D97-AF65-F5344CB8AC3E}">
        <p14:creationId xmlns:p14="http://schemas.microsoft.com/office/powerpoint/2010/main" val="15184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EEAC-79FB-ED44-9034-2CC77CA32C82}"/>
              </a:ext>
            </a:extLst>
          </p:cNvPr>
          <p:cNvSpPr>
            <a:spLocks noGrp="1"/>
          </p:cNvSpPr>
          <p:nvPr>
            <p:ph type="title"/>
          </p:nvPr>
        </p:nvSpPr>
        <p:spPr/>
        <p:txBody>
          <a:bodyPr/>
          <a:lstStyle/>
          <a:p>
            <a:r>
              <a:rPr lang="en-US" dirty="0">
                <a:solidFill>
                  <a:srgbClr val="7030A0"/>
                </a:solidFill>
              </a:rPr>
              <a:t>Preparation: </a:t>
            </a:r>
            <a:r>
              <a:rPr lang="en-US" dirty="0"/>
              <a:t>Policy Guideline</a:t>
            </a:r>
          </a:p>
        </p:txBody>
      </p:sp>
      <p:sp>
        <p:nvSpPr>
          <p:cNvPr id="3" name="Content Placeholder 2">
            <a:extLst>
              <a:ext uri="{FF2B5EF4-FFF2-40B4-BE49-F238E27FC236}">
                <a16:creationId xmlns:a16="http://schemas.microsoft.com/office/drawing/2014/main" id="{380FCF0D-9346-0049-ACD4-89C94AE74043}"/>
              </a:ext>
            </a:extLst>
          </p:cNvPr>
          <p:cNvSpPr>
            <a:spLocks noGrp="1"/>
          </p:cNvSpPr>
          <p:nvPr>
            <p:ph idx="1"/>
          </p:nvPr>
        </p:nvSpPr>
        <p:spPr/>
        <p:txBody>
          <a:bodyPr/>
          <a:lstStyle/>
          <a:p>
            <a:r>
              <a:rPr lang="en-US" dirty="0"/>
              <a:t>Start early!!</a:t>
            </a:r>
          </a:p>
          <a:p>
            <a:pPr marL="0" indent="0">
              <a:buNone/>
            </a:pPr>
            <a:endParaRPr lang="en-US" dirty="0"/>
          </a:p>
          <a:p>
            <a:r>
              <a:rPr lang="en-US" dirty="0"/>
              <a:t>Transition policy</a:t>
            </a:r>
          </a:p>
          <a:p>
            <a:pPr lvl="1"/>
            <a:r>
              <a:rPr lang="en-US" dirty="0"/>
              <a:t>Practice approach</a:t>
            </a:r>
          </a:p>
          <a:p>
            <a:pPr lvl="1"/>
            <a:r>
              <a:rPr lang="en-US" dirty="0"/>
              <a:t>Guidelines about privacy, consent</a:t>
            </a:r>
          </a:p>
          <a:p>
            <a:pPr lvl="1"/>
            <a:r>
              <a:rPr lang="en-US" dirty="0"/>
              <a:t>Anticipated age of transition</a:t>
            </a:r>
          </a:p>
          <a:p>
            <a:pPr marL="457200" lvl="1" indent="0">
              <a:buNone/>
            </a:pPr>
            <a:endParaRPr lang="en-US" dirty="0"/>
          </a:p>
          <a:p>
            <a:r>
              <a:rPr lang="en-US" dirty="0"/>
              <a:t>Display it</a:t>
            </a:r>
          </a:p>
          <a:p>
            <a:endParaRPr lang="en-US" dirty="0"/>
          </a:p>
        </p:txBody>
      </p:sp>
      <p:sp>
        <p:nvSpPr>
          <p:cNvPr id="4" name="Rounded Rectangle 3" descr="Age 12-14">
            <a:extLst>
              <a:ext uri="{FF2B5EF4-FFF2-40B4-BE49-F238E27FC236}">
                <a16:creationId xmlns:a16="http://schemas.microsoft.com/office/drawing/2014/main" id="{09849D89-B0B5-1945-BC1E-E9504A0160E5}"/>
              </a:ext>
            </a:extLst>
          </p:cNvPr>
          <p:cNvSpPr/>
          <p:nvPr/>
        </p:nvSpPr>
        <p:spPr>
          <a:xfrm>
            <a:off x="9819861" y="755374"/>
            <a:ext cx="1928191" cy="1490869"/>
          </a:xfrm>
          <a:prstGeom prst="roundRect">
            <a:avLst/>
          </a:prstGeom>
          <a:solidFill>
            <a:srgbClr val="FF0000">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93893A-1538-AB4F-9DA9-C184A8FBEF00}"/>
              </a:ext>
            </a:extLst>
          </p:cNvPr>
          <p:cNvSpPr txBox="1"/>
          <p:nvPr/>
        </p:nvSpPr>
        <p:spPr>
          <a:xfrm>
            <a:off x="9819861" y="1234937"/>
            <a:ext cx="1928190" cy="523220"/>
          </a:xfrm>
          <a:prstGeom prst="rect">
            <a:avLst/>
          </a:prstGeom>
          <a:noFill/>
        </p:spPr>
        <p:txBody>
          <a:bodyPr wrap="square" rtlCol="0">
            <a:spAutoFit/>
          </a:bodyPr>
          <a:lstStyle/>
          <a:p>
            <a:r>
              <a:rPr lang="en-US" sz="2800" b="1" dirty="0"/>
              <a:t>Age 12-14</a:t>
            </a:r>
          </a:p>
        </p:txBody>
      </p:sp>
      <p:sp>
        <p:nvSpPr>
          <p:cNvPr id="6" name="Up Arrow 5">
            <a:extLst>
              <a:ext uri="{FF2B5EF4-FFF2-40B4-BE49-F238E27FC236}">
                <a16:creationId xmlns:a16="http://schemas.microsoft.com/office/drawing/2014/main" id="{7A8F8384-23EE-DD40-AC64-AED77E46B76C}"/>
              </a:ext>
              <a:ext uri="{C183D7F6-B498-43B3-948B-1728B52AA6E4}">
                <adec:decorative xmlns:adec="http://schemas.microsoft.com/office/drawing/2017/decorative" val="1"/>
              </a:ext>
            </a:extLst>
          </p:cNvPr>
          <p:cNvSpPr/>
          <p:nvPr/>
        </p:nvSpPr>
        <p:spPr>
          <a:xfrm>
            <a:off x="10600082" y="2725806"/>
            <a:ext cx="367748" cy="3001617"/>
          </a:xfrm>
          <a:prstGeom prst="upArrow">
            <a:avLst/>
          </a:prstGeom>
          <a:solidFill>
            <a:srgbClr val="FF000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hat You Can Do - Local Government Policies - Plastic Free July">
            <a:extLst>
              <a:ext uri="{FF2B5EF4-FFF2-40B4-BE49-F238E27FC236}">
                <a16:creationId xmlns:a16="http://schemas.microsoft.com/office/drawing/2014/main" id="{F31A930B-4171-9C4B-815B-6F1529B91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067" y="2725806"/>
            <a:ext cx="26035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EEAC-79FB-ED44-9034-2CC77CA32C82}"/>
              </a:ext>
            </a:extLst>
          </p:cNvPr>
          <p:cNvSpPr>
            <a:spLocks noGrp="1"/>
          </p:cNvSpPr>
          <p:nvPr>
            <p:ph type="title"/>
          </p:nvPr>
        </p:nvSpPr>
        <p:spPr>
          <a:xfrm>
            <a:off x="452230" y="260280"/>
            <a:ext cx="10515600" cy="1325563"/>
          </a:xfrm>
        </p:spPr>
        <p:txBody>
          <a:bodyPr/>
          <a:lstStyle/>
          <a:p>
            <a:r>
              <a:rPr lang="en-US" dirty="0">
                <a:solidFill>
                  <a:srgbClr val="7030A0"/>
                </a:solidFill>
              </a:rPr>
              <a:t>Preparation: </a:t>
            </a:r>
            <a:r>
              <a:rPr lang="en-US" dirty="0"/>
              <a:t>Tracking and Monitoring</a:t>
            </a:r>
          </a:p>
        </p:txBody>
      </p:sp>
      <p:sp>
        <p:nvSpPr>
          <p:cNvPr id="3" name="Content Placeholder 2">
            <a:extLst>
              <a:ext uri="{FF2B5EF4-FFF2-40B4-BE49-F238E27FC236}">
                <a16:creationId xmlns:a16="http://schemas.microsoft.com/office/drawing/2014/main" id="{380FCF0D-9346-0049-ACD4-89C94AE74043}"/>
              </a:ext>
            </a:extLst>
          </p:cNvPr>
          <p:cNvSpPr>
            <a:spLocks noGrp="1"/>
          </p:cNvSpPr>
          <p:nvPr>
            <p:ph idx="1"/>
          </p:nvPr>
        </p:nvSpPr>
        <p:spPr>
          <a:xfrm>
            <a:off x="452230" y="1770926"/>
            <a:ext cx="9849824" cy="4351338"/>
          </a:xfrm>
        </p:spPr>
        <p:txBody>
          <a:bodyPr/>
          <a:lstStyle/>
          <a:p>
            <a:r>
              <a:rPr lang="en-US" dirty="0"/>
              <a:t>Practice level: establish a mechanism for identifying transition age youth</a:t>
            </a:r>
          </a:p>
          <a:p>
            <a:r>
              <a:rPr lang="en-US" dirty="0"/>
              <a:t>Individual level: track progress in transition</a:t>
            </a:r>
          </a:p>
          <a:p>
            <a:pPr lvl="1"/>
            <a:r>
              <a:rPr lang="en-US" dirty="0"/>
              <a:t>Readiness skill acquisition</a:t>
            </a:r>
          </a:p>
          <a:p>
            <a:pPr lvl="1"/>
            <a:r>
              <a:rPr lang="en-US" dirty="0"/>
              <a:t>Development of a care plan</a:t>
            </a:r>
          </a:p>
          <a:p>
            <a:pPr lvl="1"/>
            <a:r>
              <a:rPr lang="en-US" dirty="0"/>
              <a:t>Need for supported decision making</a:t>
            </a:r>
          </a:p>
          <a:p>
            <a:pPr lvl="1"/>
            <a:r>
              <a:rPr lang="en-US" dirty="0"/>
              <a:t>Identification of an adult provider</a:t>
            </a:r>
          </a:p>
          <a:p>
            <a:pPr lvl="1"/>
            <a:endParaRPr lang="en-US" dirty="0"/>
          </a:p>
          <a:p>
            <a:pPr marL="0" indent="0">
              <a:buNone/>
            </a:pPr>
            <a:endParaRPr lang="en-US" dirty="0"/>
          </a:p>
        </p:txBody>
      </p:sp>
      <p:sp>
        <p:nvSpPr>
          <p:cNvPr id="4" name="Rounded Rectangle 3">
            <a:extLst>
              <a:ext uri="{FF2B5EF4-FFF2-40B4-BE49-F238E27FC236}">
                <a16:creationId xmlns:a16="http://schemas.microsoft.com/office/drawing/2014/main" id="{09849D89-B0B5-1945-BC1E-E9504A0160E5}"/>
              </a:ext>
              <a:ext uri="{C183D7F6-B498-43B3-948B-1728B52AA6E4}">
                <adec:decorative xmlns:adec="http://schemas.microsoft.com/office/drawing/2017/decorative" val="1"/>
              </a:ext>
            </a:extLst>
          </p:cNvPr>
          <p:cNvSpPr/>
          <p:nvPr/>
        </p:nvSpPr>
        <p:spPr>
          <a:xfrm>
            <a:off x="9819861" y="755374"/>
            <a:ext cx="1928191" cy="1490869"/>
          </a:xfrm>
          <a:prstGeom prst="roundRect">
            <a:avLst/>
          </a:prstGeom>
          <a:solidFill>
            <a:srgbClr val="FF0000">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93893A-1538-AB4F-9DA9-C184A8FBEF00}"/>
              </a:ext>
            </a:extLst>
          </p:cNvPr>
          <p:cNvSpPr txBox="1"/>
          <p:nvPr/>
        </p:nvSpPr>
        <p:spPr>
          <a:xfrm>
            <a:off x="9819861" y="1234937"/>
            <a:ext cx="1928190" cy="523220"/>
          </a:xfrm>
          <a:prstGeom prst="rect">
            <a:avLst/>
          </a:prstGeom>
          <a:noFill/>
        </p:spPr>
        <p:txBody>
          <a:bodyPr wrap="square" rtlCol="0">
            <a:spAutoFit/>
          </a:bodyPr>
          <a:lstStyle/>
          <a:p>
            <a:r>
              <a:rPr lang="en-US" sz="2800" b="1" dirty="0"/>
              <a:t>Age 14-18</a:t>
            </a:r>
          </a:p>
        </p:txBody>
      </p:sp>
      <p:sp>
        <p:nvSpPr>
          <p:cNvPr id="6" name="Up Arrow 5">
            <a:extLst>
              <a:ext uri="{FF2B5EF4-FFF2-40B4-BE49-F238E27FC236}">
                <a16:creationId xmlns:a16="http://schemas.microsoft.com/office/drawing/2014/main" id="{7A8F8384-23EE-DD40-AC64-AED77E46B76C}"/>
              </a:ext>
              <a:ext uri="{C183D7F6-B498-43B3-948B-1728B52AA6E4}">
                <adec:decorative xmlns:adec="http://schemas.microsoft.com/office/drawing/2017/decorative" val="1"/>
              </a:ext>
            </a:extLst>
          </p:cNvPr>
          <p:cNvSpPr/>
          <p:nvPr/>
        </p:nvSpPr>
        <p:spPr>
          <a:xfrm>
            <a:off x="10600082" y="2725806"/>
            <a:ext cx="367748" cy="3001617"/>
          </a:xfrm>
          <a:prstGeom prst="upArrow">
            <a:avLst/>
          </a:prstGeom>
          <a:solidFill>
            <a:srgbClr val="FF000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dentify Stock Photos, Royalty Free Identify Images | Depositphotos">
            <a:extLst>
              <a:ext uri="{FF2B5EF4-FFF2-40B4-BE49-F238E27FC236}">
                <a16:creationId xmlns:a16="http://schemas.microsoft.com/office/drawing/2014/main" id="{4DF3A2CC-A9D0-AE46-8C8A-A0EE81419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80" r="9310"/>
          <a:stretch/>
        </p:blipFill>
        <p:spPr bwMode="auto">
          <a:xfrm>
            <a:off x="4776058" y="5272157"/>
            <a:ext cx="186794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EEAC-79FB-ED44-9034-2CC77CA32C82}"/>
              </a:ext>
            </a:extLst>
          </p:cNvPr>
          <p:cNvSpPr>
            <a:spLocks noGrp="1"/>
          </p:cNvSpPr>
          <p:nvPr>
            <p:ph type="title"/>
          </p:nvPr>
        </p:nvSpPr>
        <p:spPr/>
        <p:txBody>
          <a:bodyPr/>
          <a:lstStyle/>
          <a:p>
            <a:r>
              <a:rPr lang="en-US" dirty="0">
                <a:solidFill>
                  <a:srgbClr val="7030A0"/>
                </a:solidFill>
              </a:rPr>
              <a:t>Preparation: </a:t>
            </a:r>
            <a:r>
              <a:rPr lang="en-US" dirty="0"/>
              <a:t>Transition Readiness</a:t>
            </a:r>
          </a:p>
        </p:txBody>
      </p:sp>
      <p:sp>
        <p:nvSpPr>
          <p:cNvPr id="4" name="Rounded Rectangle 3" descr="Age 14 -18">
            <a:extLst>
              <a:ext uri="{FF2B5EF4-FFF2-40B4-BE49-F238E27FC236}">
                <a16:creationId xmlns:a16="http://schemas.microsoft.com/office/drawing/2014/main" id="{09849D89-B0B5-1945-BC1E-E9504A0160E5}"/>
              </a:ext>
            </a:extLst>
          </p:cNvPr>
          <p:cNvSpPr/>
          <p:nvPr/>
        </p:nvSpPr>
        <p:spPr>
          <a:xfrm>
            <a:off x="9819861" y="755374"/>
            <a:ext cx="1928191" cy="1490869"/>
          </a:xfrm>
          <a:prstGeom prst="roundRect">
            <a:avLst/>
          </a:prstGeom>
          <a:solidFill>
            <a:srgbClr val="FF0000">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93893A-1538-AB4F-9DA9-C184A8FBEF00}"/>
              </a:ext>
            </a:extLst>
          </p:cNvPr>
          <p:cNvSpPr txBox="1"/>
          <p:nvPr/>
        </p:nvSpPr>
        <p:spPr>
          <a:xfrm>
            <a:off x="9819861" y="1234937"/>
            <a:ext cx="1928190" cy="523220"/>
          </a:xfrm>
          <a:prstGeom prst="rect">
            <a:avLst/>
          </a:prstGeom>
          <a:noFill/>
        </p:spPr>
        <p:txBody>
          <a:bodyPr wrap="square" rtlCol="0">
            <a:spAutoFit/>
          </a:bodyPr>
          <a:lstStyle/>
          <a:p>
            <a:r>
              <a:rPr lang="en-US" sz="2800" b="1" dirty="0"/>
              <a:t>Age 14-18</a:t>
            </a:r>
          </a:p>
        </p:txBody>
      </p:sp>
      <p:sp>
        <p:nvSpPr>
          <p:cNvPr id="6" name="Up Arrow 5">
            <a:extLst>
              <a:ext uri="{FF2B5EF4-FFF2-40B4-BE49-F238E27FC236}">
                <a16:creationId xmlns:a16="http://schemas.microsoft.com/office/drawing/2014/main" id="{7A8F8384-23EE-DD40-AC64-AED77E46B76C}"/>
              </a:ext>
              <a:ext uri="{C183D7F6-B498-43B3-948B-1728B52AA6E4}">
                <adec:decorative xmlns:adec="http://schemas.microsoft.com/office/drawing/2017/decorative" val="1"/>
              </a:ext>
            </a:extLst>
          </p:cNvPr>
          <p:cNvSpPr/>
          <p:nvPr/>
        </p:nvSpPr>
        <p:spPr>
          <a:xfrm>
            <a:off x="10600082" y="2725806"/>
            <a:ext cx="367748" cy="3001617"/>
          </a:xfrm>
          <a:prstGeom prst="upArrow">
            <a:avLst/>
          </a:prstGeom>
          <a:solidFill>
            <a:srgbClr val="FF000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B2D31E7-A8DF-474F-9ED7-F1354A9B717D}"/>
              </a:ext>
            </a:extLst>
          </p:cNvPr>
          <p:cNvSpPr txBox="1"/>
          <p:nvPr/>
        </p:nvSpPr>
        <p:spPr>
          <a:xfrm>
            <a:off x="2025934" y="2725806"/>
            <a:ext cx="6838950" cy="1569660"/>
          </a:xfrm>
          <a:prstGeom prst="rect">
            <a:avLst/>
          </a:prstGeom>
          <a:noFill/>
          <a:ln w="38100">
            <a:solidFill>
              <a:srgbClr val="00B050"/>
            </a:solidFill>
          </a:ln>
        </p:spPr>
        <p:txBody>
          <a:bodyPr wrap="square" rtlCol="0">
            <a:spAutoFit/>
          </a:bodyPr>
          <a:lstStyle/>
          <a:p>
            <a:r>
              <a:rPr lang="en-US" sz="2400" dirty="0"/>
              <a:t>This is a key factor and has been identified in diverse patient populations: cystic fibrosis, congenital heart disease, diabetes, asthma, mental health conditions, neuromuscular disease</a:t>
            </a:r>
          </a:p>
        </p:txBody>
      </p:sp>
      <p:sp>
        <p:nvSpPr>
          <p:cNvPr id="7" name="Rectangle 6" descr="Age 14 -18">
            <a:extLst>
              <a:ext uri="{FF2B5EF4-FFF2-40B4-BE49-F238E27FC236}">
                <a16:creationId xmlns:a16="http://schemas.microsoft.com/office/drawing/2014/main" id="{67E2590A-005D-BF4D-97A1-2C2FC98779E7}"/>
              </a:ext>
              <a:ext uri="{C183D7F6-B498-43B3-948B-1728B52AA6E4}">
                <adec:decorative xmlns:adec="http://schemas.microsoft.com/office/drawing/2017/decorative" val="0"/>
              </a:ext>
            </a:extLst>
          </p:cNvPr>
          <p:cNvSpPr/>
          <p:nvPr/>
        </p:nvSpPr>
        <p:spPr>
          <a:xfrm>
            <a:off x="1014153" y="2545389"/>
            <a:ext cx="8129848" cy="270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0FCF0D-9346-0049-ACD4-89C94AE74043}"/>
              </a:ext>
            </a:extLst>
          </p:cNvPr>
          <p:cNvSpPr>
            <a:spLocks noGrp="1"/>
          </p:cNvSpPr>
          <p:nvPr>
            <p:ph idx="1"/>
          </p:nvPr>
        </p:nvSpPr>
        <p:spPr>
          <a:xfrm>
            <a:off x="838200" y="2170251"/>
            <a:ext cx="10515600" cy="3274219"/>
          </a:xfrm>
        </p:spPr>
        <p:txBody>
          <a:bodyPr/>
          <a:lstStyle/>
          <a:p>
            <a:r>
              <a:rPr lang="en-US" dirty="0"/>
              <a:t>Conduct </a:t>
            </a:r>
            <a:r>
              <a:rPr lang="en-US" dirty="0">
                <a:solidFill>
                  <a:srgbClr val="7030A0"/>
                </a:solidFill>
              </a:rPr>
              <a:t>transition readiness assessments</a:t>
            </a:r>
          </a:p>
          <a:p>
            <a:pPr lvl="1"/>
            <a:r>
              <a:rPr lang="en-US" dirty="0"/>
              <a:t>Needs for self-care</a:t>
            </a:r>
          </a:p>
          <a:p>
            <a:pPr lvl="1"/>
            <a:r>
              <a:rPr lang="en-US" dirty="0"/>
              <a:t>Health care decision making</a:t>
            </a:r>
          </a:p>
          <a:p>
            <a:pPr lvl="1"/>
            <a:r>
              <a:rPr lang="en-US" dirty="0"/>
              <a:t>Self advocacy</a:t>
            </a:r>
          </a:p>
          <a:p>
            <a:r>
              <a:rPr lang="en-US" dirty="0"/>
              <a:t>Skill acquisition depends on a complex array of factors</a:t>
            </a:r>
          </a:p>
          <a:p>
            <a:r>
              <a:rPr lang="en-US" dirty="0"/>
              <a:t>Offer education/resources to address identified needs</a:t>
            </a:r>
          </a:p>
          <a:p>
            <a:endParaRPr lang="en-US" dirty="0"/>
          </a:p>
        </p:txBody>
      </p:sp>
    </p:spTree>
    <p:extLst>
      <p:ext uri="{BB962C8B-B14F-4D97-AF65-F5344CB8AC3E}">
        <p14:creationId xmlns:p14="http://schemas.microsoft.com/office/powerpoint/2010/main" val="21834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9"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ssolve">
                                      <p:cBhvr>
                                        <p:cTn id="19" dur="500"/>
                                        <p:tgtEl>
                                          <p:spTgt spid="3">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animBg="1"/>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2EA33643D90046BF99FAA5105AEC21" ma:contentTypeVersion="14" ma:contentTypeDescription="Create a new document." ma:contentTypeScope="" ma:versionID="f90ba04869ae5171e893b330bc8b17c3">
  <xsd:schema xmlns:xsd="http://www.w3.org/2001/XMLSchema" xmlns:xs="http://www.w3.org/2001/XMLSchema" xmlns:p="http://schemas.microsoft.com/office/2006/metadata/properties" xmlns:ns3="48d934a5-a1a7-4f58-853f-b2b191dd8809" xmlns:ns4="b58495bf-d800-4f91-9421-4705236bcd13" targetNamespace="http://schemas.microsoft.com/office/2006/metadata/properties" ma:root="true" ma:fieldsID="fc18357a4c301b1763afdf705a9c7f7c" ns3:_="" ns4:_="">
    <xsd:import namespace="48d934a5-a1a7-4f58-853f-b2b191dd8809"/>
    <xsd:import namespace="b58495bf-d800-4f91-9421-4705236bcd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934a5-a1a7-4f58-853f-b2b191dd8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8495bf-d800-4f91-9421-4705236bcd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DB4B44-3928-4F09-B4E4-4D3CEAC9F059}">
  <ds:schemaRefs>
    <ds:schemaRef ds:uri="http://schemas.microsoft.com/sharepoint/v3/contenttype/forms"/>
  </ds:schemaRefs>
</ds:datastoreItem>
</file>

<file path=customXml/itemProps2.xml><?xml version="1.0" encoding="utf-8"?>
<ds:datastoreItem xmlns:ds="http://schemas.openxmlformats.org/officeDocument/2006/customXml" ds:itemID="{FDA35A45-F18F-4432-8A4E-BB3C91AF4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d934a5-a1a7-4f58-853f-b2b191dd8809"/>
    <ds:schemaRef ds:uri="b58495bf-d800-4f91-9421-4705236bc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0AA604-7D2D-433C-B2BD-FE93FD9510CD}">
  <ds:schemaRefs>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elements/1.1/"/>
    <ds:schemaRef ds:uri="http://purl.org/dc/dcmitype/"/>
    <ds:schemaRef ds:uri="http://schemas.openxmlformats.org/package/2006/metadata/core-properties"/>
    <ds:schemaRef ds:uri="b58495bf-d800-4f91-9421-4705236bcd13"/>
    <ds:schemaRef ds:uri="48d934a5-a1a7-4f58-853f-b2b191dd8809"/>
  </ds:schemaRefs>
</ds:datastoreItem>
</file>

<file path=docProps/app.xml><?xml version="1.0" encoding="utf-8"?>
<Properties xmlns="http://schemas.openxmlformats.org/officeDocument/2006/extended-properties" xmlns:vt="http://schemas.openxmlformats.org/officeDocument/2006/docPropsVTypes">
  <Template>OCALI Transition Roundtable Nov 2022</Template>
  <TotalTime>1739</TotalTime>
  <Words>2024</Words>
  <Application>Microsoft Macintosh PowerPoint</Application>
  <PresentationFormat>Widescreen</PresentationFormat>
  <Paragraphs>251</Paragraphs>
  <Slides>30</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Lato</vt:lpstr>
      <vt:lpstr>system-ui</vt:lpstr>
      <vt:lpstr>Office Theme</vt:lpstr>
      <vt:lpstr>Transitioning Patients with Intellectual and Developmental Disabilities to Adult Care</vt:lpstr>
      <vt:lpstr>Transition agenda</vt:lpstr>
      <vt:lpstr>Transition defined</vt:lpstr>
      <vt:lpstr>The facts</vt:lpstr>
      <vt:lpstr>Six core elements</vt:lpstr>
      <vt:lpstr>Six core elements</vt:lpstr>
      <vt:lpstr>Preparation: Policy Guideline</vt:lpstr>
      <vt:lpstr>Preparation: Tracking and Monitoring</vt:lpstr>
      <vt:lpstr>Preparation: Transition Readiness</vt:lpstr>
      <vt:lpstr>Transition Readiness Assessment Questionnaire</vt:lpstr>
      <vt:lpstr>Preparation: Transition Planning</vt:lpstr>
      <vt:lpstr>Transfer of Care</vt:lpstr>
      <vt:lpstr>Transition completion</vt:lpstr>
      <vt:lpstr>Process influencers</vt:lpstr>
      <vt:lpstr>Future challenges and direction</vt:lpstr>
      <vt:lpstr>Resources</vt:lpstr>
      <vt:lpstr>Process Map for Primary Care of Adults with Developmental Disabilities</vt:lpstr>
      <vt:lpstr>Stages of Transition</vt:lpstr>
      <vt:lpstr>Practice Recommendations</vt:lpstr>
      <vt:lpstr>Pre-Visit Questionnaire</vt:lpstr>
      <vt:lpstr>Transition Essentials</vt:lpstr>
      <vt:lpstr>Resources for Making the Health Care Transition in Patients with Intellectual and Developmental Disabilities (IDD)</vt:lpstr>
      <vt:lpstr>American Academy of Developmental Medicine and Dentistry</vt:lpstr>
      <vt:lpstr>National Curriculum Initiative in Developmental Medicine</vt:lpstr>
      <vt:lpstr>NCIDM at OU-HCOM</vt:lpstr>
      <vt:lpstr>Family Medicine Residency Training</vt:lpstr>
      <vt:lpstr>IDD Health Enterprise-Wide: e-Learning</vt:lpstr>
      <vt:lpstr>Communicating with Adults who have IDD</vt:lpstr>
      <vt:lpstr>“Transitioning patients with developmental disabilities to adult care”</vt:lpstr>
      <vt:lpstr>GotTransition.org </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Patients with IDD to Adult Care</dc:title>
  <dc:creator>Peters, Lin</dc:creator>
  <cp:lastModifiedBy>Teresa Kobelt</cp:lastModifiedBy>
  <cp:revision>5</cp:revision>
  <dcterms:created xsi:type="dcterms:W3CDTF">2022-11-02T13:27:56Z</dcterms:created>
  <dcterms:modified xsi:type="dcterms:W3CDTF">2022-11-08T13:10:10Z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0x010100A02EA33643D90046BF99FAA5105AEC21</vt:lpwstr>
  </property>
</Properties>
</file>