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37"/>
  </p:notesMasterIdLst>
  <p:handoutMasterIdLst>
    <p:handoutMasterId r:id="rId38"/>
  </p:handoutMasterIdLst>
  <p:sldIdLst>
    <p:sldId id="256" r:id="rId5"/>
    <p:sldId id="261" r:id="rId6"/>
    <p:sldId id="262" r:id="rId7"/>
    <p:sldId id="263" r:id="rId8"/>
    <p:sldId id="639" r:id="rId9"/>
    <p:sldId id="634" r:id="rId10"/>
    <p:sldId id="646" r:id="rId11"/>
    <p:sldId id="282" r:id="rId12"/>
    <p:sldId id="648" r:id="rId13"/>
    <p:sldId id="649" r:id="rId14"/>
    <p:sldId id="650" r:id="rId15"/>
    <p:sldId id="651" r:id="rId16"/>
    <p:sldId id="652" r:id="rId17"/>
    <p:sldId id="653" r:id="rId18"/>
    <p:sldId id="654" r:id="rId19"/>
    <p:sldId id="655" r:id="rId20"/>
    <p:sldId id="656" r:id="rId21"/>
    <p:sldId id="657" r:id="rId22"/>
    <p:sldId id="658" r:id="rId23"/>
    <p:sldId id="659" r:id="rId24"/>
    <p:sldId id="660" r:id="rId25"/>
    <p:sldId id="661" r:id="rId26"/>
    <p:sldId id="662" r:id="rId27"/>
    <p:sldId id="663" r:id="rId28"/>
    <p:sldId id="664" r:id="rId29"/>
    <p:sldId id="665" r:id="rId30"/>
    <p:sldId id="669" r:id="rId31"/>
    <p:sldId id="670" r:id="rId32"/>
    <p:sldId id="666" r:id="rId33"/>
    <p:sldId id="667" r:id="rId34"/>
    <p:sldId id="668" r:id="rId35"/>
    <p:sldId id="638" r:id="rId36"/>
  </p:sldIdLst>
  <p:sldSz cx="9144000" cy="5143500" type="screen16x9"/>
  <p:notesSz cx="7010400" cy="9296400"/>
  <p:custDataLst>
    <p:tags r:id="rId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Title Slide Options" id="{658983F5-1E9B-904E-B43A-63D7C55F874E}">
          <p14:sldIdLst>
            <p14:sldId id="256"/>
            <p14:sldId id="261"/>
            <p14:sldId id="262"/>
            <p14:sldId id="263"/>
            <p14:sldId id="639"/>
          </p14:sldIdLst>
        </p14:section>
        <p14:section name="Content Slides" id="{A4E9E20F-49EE-024A-BDC1-C015D1AAC1AD}">
          <p14:sldIdLst>
            <p14:sldId id="634"/>
            <p14:sldId id="646"/>
            <p14:sldId id="282"/>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9"/>
            <p14:sldId id="670"/>
            <p14:sldId id="666"/>
            <p14:sldId id="667"/>
            <p14:sldId id="668"/>
          </p14:sldIdLst>
        </p14:section>
        <p14:section name="Thank You Slides" id="{09CC7A69-F621-904B-BD77-31C203DF6A56}">
          <p14:sldIdLst>
            <p14:sldId id="638"/>
          </p14:sldIdLst>
        </p14:section>
      </p14:sectionLst>
    </p:ext>
    <p:ext uri="{EFAFB233-063F-42B5-8137-9DF3F51BA10A}">
      <p15:sldGuideLst xmlns:p15="http://schemas.microsoft.com/office/powerpoint/2012/main">
        <p15:guide id="1" orient="horz" pos="708" userDrawn="1">
          <p15:clr>
            <a:srgbClr val="A4A3A4"/>
          </p15:clr>
        </p15:guide>
        <p15:guide id="2" orient="horz" pos="2988" userDrawn="1">
          <p15:clr>
            <a:srgbClr val="A4A3A4"/>
          </p15:clr>
        </p15:guide>
        <p15:guide id="3" pos="1416" userDrawn="1">
          <p15:clr>
            <a:srgbClr val="A4A3A4"/>
          </p15:clr>
        </p15:guide>
        <p15:guide id="4" pos="3840" userDrawn="1">
          <p15:clr>
            <a:srgbClr val="A4A3A4"/>
          </p15:clr>
        </p15:guide>
        <p15:guide id="5" pos="2088" userDrawn="1">
          <p15:clr>
            <a:srgbClr val="A4A3A4"/>
          </p15:clr>
        </p15:guide>
        <p15:guide id="6" pos="3528" userDrawn="1">
          <p15:clr>
            <a:srgbClr val="A4A3A4"/>
          </p15:clr>
        </p15:guide>
        <p15:guide id="7" pos="40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a:srgbClr val="772583"/>
    <a:srgbClr val="B5BD00"/>
    <a:srgbClr val="6BBBAE"/>
    <a:srgbClr val="6BBB68"/>
    <a:srgbClr val="6BBB00"/>
    <a:srgbClr val="E57200"/>
    <a:srgbClr val="FED100"/>
    <a:srgbClr val="BB0000"/>
    <a:srgbClr val="AB0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5" autoAdjust="0"/>
    <p:restoredTop sz="87289" autoAdjust="0"/>
  </p:normalViewPr>
  <p:slideViewPr>
    <p:cSldViewPr snapToGrid="0">
      <p:cViewPr varScale="1">
        <p:scale>
          <a:sx n="130" d="100"/>
          <a:sy n="130" d="100"/>
        </p:scale>
        <p:origin x="968" y="192"/>
      </p:cViewPr>
      <p:guideLst>
        <p:guide orient="horz" pos="708"/>
        <p:guide orient="horz" pos="2988"/>
        <p:guide pos="1416"/>
        <p:guide pos="3840"/>
        <p:guide pos="2088"/>
        <p:guide pos="3528"/>
        <p:guide pos="400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1500" y="179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Sheet1!$B$1</c:f>
              <c:strCache>
                <c:ptCount val="1"/>
                <c:pt idx="0">
                  <c:v>Total number of patients</c:v>
                </c:pt>
              </c:strCache>
            </c:strRef>
          </c:tx>
          <c:cat>
            <c:numRef>
              <c:f>Sheet1!$A$2:$A$99</c:f>
              <c:numCache>
                <c:formatCode>mmm\-yy</c:formatCode>
                <c:ptCount val="98"/>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formatCode="d\-mmm">
                  <c:v>42170</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pt idx="38">
                  <c:v>42887</c:v>
                </c:pt>
                <c:pt idx="39">
                  <c:v>42917</c:v>
                </c:pt>
                <c:pt idx="40">
                  <c:v>42948</c:v>
                </c:pt>
                <c:pt idx="41">
                  <c:v>42979</c:v>
                </c:pt>
                <c:pt idx="42">
                  <c:v>43009</c:v>
                </c:pt>
                <c:pt idx="43">
                  <c:v>43040</c:v>
                </c:pt>
                <c:pt idx="44">
                  <c:v>43070</c:v>
                </c:pt>
                <c:pt idx="45">
                  <c:v>43101</c:v>
                </c:pt>
                <c:pt idx="46">
                  <c:v>43132</c:v>
                </c:pt>
                <c:pt idx="47">
                  <c:v>43160</c:v>
                </c:pt>
                <c:pt idx="48">
                  <c:v>43191</c:v>
                </c:pt>
                <c:pt idx="49">
                  <c:v>43221</c:v>
                </c:pt>
                <c:pt idx="50">
                  <c:v>43252</c:v>
                </c:pt>
                <c:pt idx="51">
                  <c:v>43282</c:v>
                </c:pt>
                <c:pt idx="52">
                  <c:v>43313</c:v>
                </c:pt>
                <c:pt idx="53">
                  <c:v>43344</c:v>
                </c:pt>
                <c:pt idx="54">
                  <c:v>43374</c:v>
                </c:pt>
                <c:pt idx="55">
                  <c:v>43405</c:v>
                </c:pt>
                <c:pt idx="56">
                  <c:v>43435</c:v>
                </c:pt>
                <c:pt idx="57">
                  <c:v>43466</c:v>
                </c:pt>
                <c:pt idx="58">
                  <c:v>43497</c:v>
                </c:pt>
                <c:pt idx="59">
                  <c:v>43525</c:v>
                </c:pt>
                <c:pt idx="60">
                  <c:v>43556</c:v>
                </c:pt>
                <c:pt idx="61">
                  <c:v>43586</c:v>
                </c:pt>
                <c:pt idx="62">
                  <c:v>43617</c:v>
                </c:pt>
                <c:pt idx="63">
                  <c:v>43647</c:v>
                </c:pt>
                <c:pt idx="64">
                  <c:v>43678</c:v>
                </c:pt>
                <c:pt idx="65">
                  <c:v>43709</c:v>
                </c:pt>
                <c:pt idx="66">
                  <c:v>43739</c:v>
                </c:pt>
                <c:pt idx="67">
                  <c:v>43770</c:v>
                </c:pt>
                <c:pt idx="68">
                  <c:v>43800</c:v>
                </c:pt>
                <c:pt idx="69">
                  <c:v>43831</c:v>
                </c:pt>
                <c:pt idx="70">
                  <c:v>43862</c:v>
                </c:pt>
                <c:pt idx="71">
                  <c:v>43891</c:v>
                </c:pt>
                <c:pt idx="72">
                  <c:v>43922</c:v>
                </c:pt>
                <c:pt idx="73">
                  <c:v>43952</c:v>
                </c:pt>
                <c:pt idx="74">
                  <c:v>43983</c:v>
                </c:pt>
                <c:pt idx="75">
                  <c:v>44013</c:v>
                </c:pt>
                <c:pt idx="76">
                  <c:v>44044</c:v>
                </c:pt>
                <c:pt idx="77">
                  <c:v>44075</c:v>
                </c:pt>
                <c:pt idx="78">
                  <c:v>44105</c:v>
                </c:pt>
                <c:pt idx="79">
                  <c:v>44136</c:v>
                </c:pt>
                <c:pt idx="80">
                  <c:v>44166</c:v>
                </c:pt>
                <c:pt idx="81">
                  <c:v>44197</c:v>
                </c:pt>
                <c:pt idx="82">
                  <c:v>44228</c:v>
                </c:pt>
                <c:pt idx="83">
                  <c:v>44256</c:v>
                </c:pt>
                <c:pt idx="84">
                  <c:v>44287</c:v>
                </c:pt>
                <c:pt idx="85">
                  <c:v>44317</c:v>
                </c:pt>
                <c:pt idx="86">
                  <c:v>44348</c:v>
                </c:pt>
                <c:pt idx="87">
                  <c:v>44378</c:v>
                </c:pt>
                <c:pt idx="88">
                  <c:v>44409</c:v>
                </c:pt>
                <c:pt idx="89">
                  <c:v>44440</c:v>
                </c:pt>
                <c:pt idx="90">
                  <c:v>44470</c:v>
                </c:pt>
                <c:pt idx="91">
                  <c:v>44501</c:v>
                </c:pt>
                <c:pt idx="92">
                  <c:v>44531</c:v>
                </c:pt>
                <c:pt idx="93">
                  <c:v>44562</c:v>
                </c:pt>
                <c:pt idx="94">
                  <c:v>44593</c:v>
                </c:pt>
                <c:pt idx="95">
                  <c:v>44621</c:v>
                </c:pt>
                <c:pt idx="96">
                  <c:v>44652</c:v>
                </c:pt>
                <c:pt idx="97">
                  <c:v>44682</c:v>
                </c:pt>
              </c:numCache>
            </c:numRef>
          </c:cat>
          <c:val>
            <c:numRef>
              <c:f>Sheet1!$B$2:$B$99</c:f>
              <c:numCache>
                <c:formatCode>General</c:formatCode>
                <c:ptCount val="98"/>
                <c:pt idx="0">
                  <c:v>40</c:v>
                </c:pt>
                <c:pt idx="1">
                  <c:v>43</c:v>
                </c:pt>
                <c:pt idx="3">
                  <c:v>56</c:v>
                </c:pt>
                <c:pt idx="4">
                  <c:v>63</c:v>
                </c:pt>
                <c:pt idx="5">
                  <c:v>68</c:v>
                </c:pt>
                <c:pt idx="6">
                  <c:v>82</c:v>
                </c:pt>
                <c:pt idx="7">
                  <c:v>90</c:v>
                </c:pt>
                <c:pt idx="8">
                  <c:v>100</c:v>
                </c:pt>
                <c:pt idx="9">
                  <c:v>115</c:v>
                </c:pt>
                <c:pt idx="10">
                  <c:v>124</c:v>
                </c:pt>
                <c:pt idx="11">
                  <c:v>138</c:v>
                </c:pt>
                <c:pt idx="12">
                  <c:v>150</c:v>
                </c:pt>
                <c:pt idx="13">
                  <c:v>173</c:v>
                </c:pt>
                <c:pt idx="14">
                  <c:v>194</c:v>
                </c:pt>
                <c:pt idx="15">
                  <c:v>206</c:v>
                </c:pt>
                <c:pt idx="16">
                  <c:v>227</c:v>
                </c:pt>
                <c:pt idx="17">
                  <c:v>241</c:v>
                </c:pt>
                <c:pt idx="18">
                  <c:v>262</c:v>
                </c:pt>
                <c:pt idx="19">
                  <c:v>277</c:v>
                </c:pt>
                <c:pt idx="20">
                  <c:v>283</c:v>
                </c:pt>
                <c:pt idx="21">
                  <c:v>299</c:v>
                </c:pt>
                <c:pt idx="22">
                  <c:v>312</c:v>
                </c:pt>
                <c:pt idx="23">
                  <c:v>328</c:v>
                </c:pt>
                <c:pt idx="24">
                  <c:v>344</c:v>
                </c:pt>
                <c:pt idx="25">
                  <c:v>360</c:v>
                </c:pt>
                <c:pt idx="26">
                  <c:v>379</c:v>
                </c:pt>
                <c:pt idx="27">
                  <c:v>396</c:v>
                </c:pt>
                <c:pt idx="28">
                  <c:v>409</c:v>
                </c:pt>
                <c:pt idx="29">
                  <c:v>416</c:v>
                </c:pt>
                <c:pt idx="30">
                  <c:v>427</c:v>
                </c:pt>
                <c:pt idx="31">
                  <c:v>434</c:v>
                </c:pt>
                <c:pt idx="32">
                  <c:v>440</c:v>
                </c:pt>
                <c:pt idx="33">
                  <c:v>458</c:v>
                </c:pt>
                <c:pt idx="34">
                  <c:v>468</c:v>
                </c:pt>
                <c:pt idx="35">
                  <c:v>485</c:v>
                </c:pt>
                <c:pt idx="36">
                  <c:v>500</c:v>
                </c:pt>
                <c:pt idx="37">
                  <c:v>509</c:v>
                </c:pt>
                <c:pt idx="38">
                  <c:v>521</c:v>
                </c:pt>
                <c:pt idx="39">
                  <c:v>531</c:v>
                </c:pt>
                <c:pt idx="40">
                  <c:v>543</c:v>
                </c:pt>
                <c:pt idx="41">
                  <c:v>553</c:v>
                </c:pt>
                <c:pt idx="42">
                  <c:v>565</c:v>
                </c:pt>
                <c:pt idx="43">
                  <c:v>569</c:v>
                </c:pt>
                <c:pt idx="44">
                  <c:v>576</c:v>
                </c:pt>
                <c:pt idx="45">
                  <c:v>591</c:v>
                </c:pt>
                <c:pt idx="46">
                  <c:v>599</c:v>
                </c:pt>
                <c:pt idx="47">
                  <c:v>611</c:v>
                </c:pt>
                <c:pt idx="48">
                  <c:v>623</c:v>
                </c:pt>
                <c:pt idx="49">
                  <c:v>642</c:v>
                </c:pt>
                <c:pt idx="50">
                  <c:v>649</c:v>
                </c:pt>
                <c:pt idx="51">
                  <c:v>657</c:v>
                </c:pt>
                <c:pt idx="52">
                  <c:v>674</c:v>
                </c:pt>
                <c:pt idx="53">
                  <c:v>681</c:v>
                </c:pt>
                <c:pt idx="54">
                  <c:v>691</c:v>
                </c:pt>
                <c:pt idx="55">
                  <c:v>705</c:v>
                </c:pt>
                <c:pt idx="56">
                  <c:v>709</c:v>
                </c:pt>
                <c:pt idx="57">
                  <c:v>721</c:v>
                </c:pt>
                <c:pt idx="58">
                  <c:v>732</c:v>
                </c:pt>
                <c:pt idx="59">
                  <c:v>741</c:v>
                </c:pt>
                <c:pt idx="60">
                  <c:v>744</c:v>
                </c:pt>
                <c:pt idx="61">
                  <c:v>751</c:v>
                </c:pt>
                <c:pt idx="62">
                  <c:v>758</c:v>
                </c:pt>
                <c:pt idx="63">
                  <c:v>769</c:v>
                </c:pt>
                <c:pt idx="64">
                  <c:v>777</c:v>
                </c:pt>
                <c:pt idx="65">
                  <c:v>788</c:v>
                </c:pt>
                <c:pt idx="66">
                  <c:v>797</c:v>
                </c:pt>
                <c:pt idx="67">
                  <c:v>804</c:v>
                </c:pt>
                <c:pt idx="68">
                  <c:v>809</c:v>
                </c:pt>
                <c:pt idx="69">
                  <c:v>816</c:v>
                </c:pt>
                <c:pt idx="70">
                  <c:v>816</c:v>
                </c:pt>
                <c:pt idx="71">
                  <c:v>816</c:v>
                </c:pt>
                <c:pt idx="72">
                  <c:v>816</c:v>
                </c:pt>
                <c:pt idx="73">
                  <c:v>816</c:v>
                </c:pt>
                <c:pt idx="74">
                  <c:v>816</c:v>
                </c:pt>
                <c:pt idx="75">
                  <c:v>816</c:v>
                </c:pt>
                <c:pt idx="76">
                  <c:v>816</c:v>
                </c:pt>
                <c:pt idx="77">
                  <c:v>849</c:v>
                </c:pt>
                <c:pt idx="78">
                  <c:v>858</c:v>
                </c:pt>
                <c:pt idx="79">
                  <c:v>868</c:v>
                </c:pt>
                <c:pt idx="80">
                  <c:v>894</c:v>
                </c:pt>
                <c:pt idx="81">
                  <c:v>904</c:v>
                </c:pt>
                <c:pt idx="82">
                  <c:v>908</c:v>
                </c:pt>
                <c:pt idx="83">
                  <c:v>916</c:v>
                </c:pt>
                <c:pt idx="84">
                  <c:v>924</c:v>
                </c:pt>
                <c:pt idx="85">
                  <c:v>927</c:v>
                </c:pt>
                <c:pt idx="86">
                  <c:v>937</c:v>
                </c:pt>
                <c:pt idx="87">
                  <c:v>941</c:v>
                </c:pt>
                <c:pt idx="88">
                  <c:v>948</c:v>
                </c:pt>
                <c:pt idx="89">
                  <c:v>951</c:v>
                </c:pt>
                <c:pt idx="90">
                  <c:v>960</c:v>
                </c:pt>
                <c:pt idx="91">
                  <c:v>967</c:v>
                </c:pt>
                <c:pt idx="92">
                  <c:v>971</c:v>
                </c:pt>
                <c:pt idx="93">
                  <c:v>976</c:v>
                </c:pt>
                <c:pt idx="94">
                  <c:v>993</c:v>
                </c:pt>
                <c:pt idx="95">
                  <c:v>1004</c:v>
                </c:pt>
                <c:pt idx="96">
                  <c:v>1004</c:v>
                </c:pt>
                <c:pt idx="97">
                  <c:v>1004</c:v>
                </c:pt>
              </c:numCache>
            </c:numRef>
          </c:val>
          <c:smooth val="0"/>
          <c:extLst>
            <c:ext xmlns:c16="http://schemas.microsoft.com/office/drawing/2014/chart" uri="{C3380CC4-5D6E-409C-BE32-E72D297353CC}">
              <c16:uniqueId val="{00000000-0BB4-41C5-9E60-57182DDDD8F8}"/>
            </c:ext>
          </c:extLst>
        </c:ser>
        <c:dLbls>
          <c:showLegendKey val="0"/>
          <c:showVal val="0"/>
          <c:showCatName val="0"/>
          <c:showSerName val="0"/>
          <c:showPercent val="0"/>
          <c:showBubbleSize val="0"/>
        </c:dLbls>
        <c:marker val="1"/>
        <c:smooth val="0"/>
        <c:axId val="48782336"/>
        <c:axId val="48800512"/>
      </c:lineChart>
      <c:dateAx>
        <c:axId val="48782336"/>
        <c:scaling>
          <c:orientation val="minMax"/>
        </c:scaling>
        <c:delete val="0"/>
        <c:axPos val="b"/>
        <c:numFmt formatCode="mmm\-yy" sourceLinked="1"/>
        <c:majorTickMark val="out"/>
        <c:minorTickMark val="none"/>
        <c:tickLblPos val="nextTo"/>
        <c:crossAx val="48800512"/>
        <c:crosses val="autoZero"/>
        <c:auto val="1"/>
        <c:lblOffset val="100"/>
        <c:baseTimeUnit val="months"/>
      </c:dateAx>
      <c:valAx>
        <c:axId val="48800512"/>
        <c:scaling>
          <c:orientation val="minMax"/>
        </c:scaling>
        <c:delete val="0"/>
        <c:axPos val="l"/>
        <c:majorGridlines/>
        <c:numFmt formatCode="General" sourceLinked="1"/>
        <c:majorTickMark val="out"/>
        <c:minorTickMark val="none"/>
        <c:tickLblPos val="nextTo"/>
        <c:crossAx val="48782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Sheet1!$D$1</c:f>
              <c:strCache>
                <c:ptCount val="1"/>
                <c:pt idx="0">
                  <c:v>Psychiatry</c:v>
                </c:pt>
              </c:strCache>
            </c:strRef>
          </c:tx>
          <c:cat>
            <c:numRef>
              <c:f>Sheet1!$A$2:$A$99</c:f>
              <c:numCache>
                <c:formatCode>mmm\-yy</c:formatCode>
                <c:ptCount val="98"/>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42170</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pt idx="38">
                  <c:v>42887</c:v>
                </c:pt>
                <c:pt idx="39">
                  <c:v>42917</c:v>
                </c:pt>
                <c:pt idx="40">
                  <c:v>42948</c:v>
                </c:pt>
                <c:pt idx="41">
                  <c:v>42979</c:v>
                </c:pt>
                <c:pt idx="42">
                  <c:v>43009</c:v>
                </c:pt>
                <c:pt idx="43">
                  <c:v>43040</c:v>
                </c:pt>
                <c:pt idx="44">
                  <c:v>43070</c:v>
                </c:pt>
                <c:pt idx="45">
                  <c:v>43101</c:v>
                </c:pt>
                <c:pt idx="46">
                  <c:v>43132</c:v>
                </c:pt>
                <c:pt idx="47">
                  <c:v>43160</c:v>
                </c:pt>
                <c:pt idx="48">
                  <c:v>43191</c:v>
                </c:pt>
                <c:pt idx="49">
                  <c:v>43221</c:v>
                </c:pt>
                <c:pt idx="50">
                  <c:v>43252</c:v>
                </c:pt>
                <c:pt idx="51">
                  <c:v>43282</c:v>
                </c:pt>
                <c:pt idx="52">
                  <c:v>43313</c:v>
                </c:pt>
                <c:pt idx="53">
                  <c:v>43344</c:v>
                </c:pt>
                <c:pt idx="54">
                  <c:v>43374</c:v>
                </c:pt>
                <c:pt idx="55">
                  <c:v>43405</c:v>
                </c:pt>
                <c:pt idx="56">
                  <c:v>43435</c:v>
                </c:pt>
                <c:pt idx="57">
                  <c:v>43466</c:v>
                </c:pt>
                <c:pt idx="58">
                  <c:v>43497</c:v>
                </c:pt>
                <c:pt idx="59">
                  <c:v>43525</c:v>
                </c:pt>
                <c:pt idx="60">
                  <c:v>43556</c:v>
                </c:pt>
                <c:pt idx="61">
                  <c:v>43586</c:v>
                </c:pt>
                <c:pt idx="62">
                  <c:v>43617</c:v>
                </c:pt>
                <c:pt idx="63">
                  <c:v>43647</c:v>
                </c:pt>
                <c:pt idx="64">
                  <c:v>43678</c:v>
                </c:pt>
                <c:pt idx="65">
                  <c:v>43709</c:v>
                </c:pt>
                <c:pt idx="66">
                  <c:v>43739</c:v>
                </c:pt>
                <c:pt idx="67">
                  <c:v>43770</c:v>
                </c:pt>
                <c:pt idx="68">
                  <c:v>43800</c:v>
                </c:pt>
                <c:pt idx="69">
                  <c:v>43831</c:v>
                </c:pt>
                <c:pt idx="70">
                  <c:v>43862</c:v>
                </c:pt>
                <c:pt idx="71">
                  <c:v>43891</c:v>
                </c:pt>
                <c:pt idx="72">
                  <c:v>43922</c:v>
                </c:pt>
                <c:pt idx="73">
                  <c:v>43952</c:v>
                </c:pt>
                <c:pt idx="74">
                  <c:v>43983</c:v>
                </c:pt>
                <c:pt idx="75">
                  <c:v>44013</c:v>
                </c:pt>
                <c:pt idx="76">
                  <c:v>44044</c:v>
                </c:pt>
                <c:pt idx="77">
                  <c:v>44075</c:v>
                </c:pt>
                <c:pt idx="78">
                  <c:v>44105</c:v>
                </c:pt>
                <c:pt idx="79">
                  <c:v>44136</c:v>
                </c:pt>
                <c:pt idx="80">
                  <c:v>44166</c:v>
                </c:pt>
                <c:pt idx="81">
                  <c:v>44197</c:v>
                </c:pt>
                <c:pt idx="82">
                  <c:v>44228</c:v>
                </c:pt>
                <c:pt idx="83">
                  <c:v>44256</c:v>
                </c:pt>
                <c:pt idx="84">
                  <c:v>44287</c:v>
                </c:pt>
                <c:pt idx="85">
                  <c:v>44317</c:v>
                </c:pt>
                <c:pt idx="86">
                  <c:v>44348</c:v>
                </c:pt>
                <c:pt idx="87">
                  <c:v>44378</c:v>
                </c:pt>
                <c:pt idx="88">
                  <c:v>44409</c:v>
                </c:pt>
                <c:pt idx="89">
                  <c:v>44440</c:v>
                </c:pt>
                <c:pt idx="90">
                  <c:v>44470</c:v>
                </c:pt>
                <c:pt idx="91">
                  <c:v>44501</c:v>
                </c:pt>
                <c:pt idx="92">
                  <c:v>44531</c:v>
                </c:pt>
                <c:pt idx="93">
                  <c:v>44562</c:v>
                </c:pt>
                <c:pt idx="94">
                  <c:v>44593</c:v>
                </c:pt>
                <c:pt idx="95">
                  <c:v>44621</c:v>
                </c:pt>
                <c:pt idx="96">
                  <c:v>44652</c:v>
                </c:pt>
                <c:pt idx="97">
                  <c:v>44682</c:v>
                </c:pt>
              </c:numCache>
            </c:numRef>
          </c:cat>
          <c:val>
            <c:numRef>
              <c:f>Sheet1!$D$2:$D$99</c:f>
              <c:numCache>
                <c:formatCode>General</c:formatCode>
                <c:ptCount val="98"/>
                <c:pt idx="13">
                  <c:v>11</c:v>
                </c:pt>
                <c:pt idx="14">
                  <c:v>10</c:v>
                </c:pt>
                <c:pt idx="15">
                  <c:v>20</c:v>
                </c:pt>
                <c:pt idx="16">
                  <c:v>17</c:v>
                </c:pt>
                <c:pt idx="17">
                  <c:v>12</c:v>
                </c:pt>
                <c:pt idx="18">
                  <c:v>21</c:v>
                </c:pt>
                <c:pt idx="19">
                  <c:v>18</c:v>
                </c:pt>
                <c:pt idx="20">
                  <c:v>21</c:v>
                </c:pt>
                <c:pt idx="21">
                  <c:v>25</c:v>
                </c:pt>
                <c:pt idx="22">
                  <c:v>18</c:v>
                </c:pt>
                <c:pt idx="23">
                  <c:v>33</c:v>
                </c:pt>
                <c:pt idx="24">
                  <c:v>22</c:v>
                </c:pt>
                <c:pt idx="25">
                  <c:v>29</c:v>
                </c:pt>
                <c:pt idx="29">
                  <c:v>16</c:v>
                </c:pt>
                <c:pt idx="30">
                  <c:v>14</c:v>
                </c:pt>
                <c:pt idx="31">
                  <c:v>8</c:v>
                </c:pt>
                <c:pt idx="32">
                  <c:v>27</c:v>
                </c:pt>
                <c:pt idx="33">
                  <c:v>17</c:v>
                </c:pt>
                <c:pt idx="34">
                  <c:v>23</c:v>
                </c:pt>
                <c:pt idx="35">
                  <c:v>16</c:v>
                </c:pt>
                <c:pt idx="36">
                  <c:v>42</c:v>
                </c:pt>
                <c:pt idx="37">
                  <c:v>32</c:v>
                </c:pt>
                <c:pt idx="38">
                  <c:v>42</c:v>
                </c:pt>
                <c:pt idx="39">
                  <c:v>39</c:v>
                </c:pt>
                <c:pt idx="40">
                  <c:v>35</c:v>
                </c:pt>
                <c:pt idx="41">
                  <c:v>41</c:v>
                </c:pt>
                <c:pt idx="42">
                  <c:v>42</c:v>
                </c:pt>
                <c:pt idx="43">
                  <c:v>36</c:v>
                </c:pt>
                <c:pt idx="44">
                  <c:v>31</c:v>
                </c:pt>
                <c:pt idx="45">
                  <c:v>33</c:v>
                </c:pt>
                <c:pt idx="46">
                  <c:v>28</c:v>
                </c:pt>
                <c:pt idx="47">
                  <c:v>25</c:v>
                </c:pt>
                <c:pt idx="48">
                  <c:v>23</c:v>
                </c:pt>
                <c:pt idx="49">
                  <c:v>28</c:v>
                </c:pt>
                <c:pt idx="50">
                  <c:v>21</c:v>
                </c:pt>
                <c:pt idx="51">
                  <c:v>17</c:v>
                </c:pt>
                <c:pt idx="52">
                  <c:v>27</c:v>
                </c:pt>
                <c:pt idx="53">
                  <c:v>26</c:v>
                </c:pt>
                <c:pt idx="54">
                  <c:v>14</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6">
                  <c:v>0</c:v>
                </c:pt>
                <c:pt idx="87">
                  <c:v>0</c:v>
                </c:pt>
                <c:pt idx="88">
                  <c:v>0</c:v>
                </c:pt>
                <c:pt idx="89">
                  <c:v>0</c:v>
                </c:pt>
                <c:pt idx="90">
                  <c:v>0</c:v>
                </c:pt>
                <c:pt idx="91">
                  <c:v>0</c:v>
                </c:pt>
                <c:pt idx="92">
                  <c:v>0</c:v>
                </c:pt>
                <c:pt idx="93">
                  <c:v>0</c:v>
                </c:pt>
                <c:pt idx="94">
                  <c:v>0</c:v>
                </c:pt>
                <c:pt idx="95">
                  <c:v>10</c:v>
                </c:pt>
                <c:pt idx="96">
                  <c:v>13</c:v>
                </c:pt>
                <c:pt idx="97">
                  <c:v>9</c:v>
                </c:pt>
              </c:numCache>
            </c:numRef>
          </c:val>
          <c:smooth val="0"/>
          <c:extLst>
            <c:ext xmlns:c16="http://schemas.microsoft.com/office/drawing/2014/chart" uri="{C3380CC4-5D6E-409C-BE32-E72D297353CC}">
              <c16:uniqueId val="{00000000-6D7C-4CBD-93B3-D749D6254B2C}"/>
            </c:ext>
          </c:extLst>
        </c:ser>
        <c:ser>
          <c:idx val="3"/>
          <c:order val="1"/>
          <c:tx>
            <c:strRef>
              <c:f>Sheet1!#REF!</c:f>
              <c:strCache>
                <c:ptCount val="1"/>
                <c:pt idx="0">
                  <c:v>#REF!</c:v>
                </c:pt>
              </c:strCache>
            </c:strRef>
          </c:tx>
          <c:cat>
            <c:numRef>
              <c:f>Sheet1!$A$2:$A$99</c:f>
              <c:numCache>
                <c:formatCode>mmm\-yy</c:formatCode>
                <c:ptCount val="98"/>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42170</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pt idx="38">
                  <c:v>42887</c:v>
                </c:pt>
                <c:pt idx="39">
                  <c:v>42917</c:v>
                </c:pt>
                <c:pt idx="40">
                  <c:v>42948</c:v>
                </c:pt>
                <c:pt idx="41">
                  <c:v>42979</c:v>
                </c:pt>
                <c:pt idx="42">
                  <c:v>43009</c:v>
                </c:pt>
                <c:pt idx="43">
                  <c:v>43040</c:v>
                </c:pt>
                <c:pt idx="44">
                  <c:v>43070</c:v>
                </c:pt>
                <c:pt idx="45">
                  <c:v>43101</c:v>
                </c:pt>
                <c:pt idx="46">
                  <c:v>43132</c:v>
                </c:pt>
                <c:pt idx="47">
                  <c:v>43160</c:v>
                </c:pt>
                <c:pt idx="48">
                  <c:v>43191</c:v>
                </c:pt>
                <c:pt idx="49">
                  <c:v>43221</c:v>
                </c:pt>
                <c:pt idx="50">
                  <c:v>43252</c:v>
                </c:pt>
                <c:pt idx="51">
                  <c:v>43282</c:v>
                </c:pt>
                <c:pt idx="52">
                  <c:v>43313</c:v>
                </c:pt>
                <c:pt idx="53">
                  <c:v>43344</c:v>
                </c:pt>
                <c:pt idx="54">
                  <c:v>43374</c:v>
                </c:pt>
                <c:pt idx="55">
                  <c:v>43405</c:v>
                </c:pt>
                <c:pt idx="56">
                  <c:v>43435</c:v>
                </c:pt>
                <c:pt idx="57">
                  <c:v>43466</c:v>
                </c:pt>
                <c:pt idx="58">
                  <c:v>43497</c:v>
                </c:pt>
                <c:pt idx="59">
                  <c:v>43525</c:v>
                </c:pt>
                <c:pt idx="60">
                  <c:v>43556</c:v>
                </c:pt>
                <c:pt idx="61">
                  <c:v>43586</c:v>
                </c:pt>
                <c:pt idx="62">
                  <c:v>43617</c:v>
                </c:pt>
                <c:pt idx="63">
                  <c:v>43647</c:v>
                </c:pt>
                <c:pt idx="64">
                  <c:v>43678</c:v>
                </c:pt>
                <c:pt idx="65">
                  <c:v>43709</c:v>
                </c:pt>
                <c:pt idx="66">
                  <c:v>43739</c:v>
                </c:pt>
                <c:pt idx="67">
                  <c:v>43770</c:v>
                </c:pt>
                <c:pt idx="68">
                  <c:v>43800</c:v>
                </c:pt>
                <c:pt idx="69">
                  <c:v>43831</c:v>
                </c:pt>
                <c:pt idx="70">
                  <c:v>43862</c:v>
                </c:pt>
                <c:pt idx="71">
                  <c:v>43891</c:v>
                </c:pt>
                <c:pt idx="72">
                  <c:v>43922</c:v>
                </c:pt>
                <c:pt idx="73">
                  <c:v>43952</c:v>
                </c:pt>
                <c:pt idx="74">
                  <c:v>43983</c:v>
                </c:pt>
                <c:pt idx="75">
                  <c:v>44013</c:v>
                </c:pt>
                <c:pt idx="76">
                  <c:v>44044</c:v>
                </c:pt>
                <c:pt idx="77">
                  <c:v>44075</c:v>
                </c:pt>
                <c:pt idx="78">
                  <c:v>44105</c:v>
                </c:pt>
                <c:pt idx="79">
                  <c:v>44136</c:v>
                </c:pt>
                <c:pt idx="80">
                  <c:v>44166</c:v>
                </c:pt>
                <c:pt idx="81">
                  <c:v>44197</c:v>
                </c:pt>
                <c:pt idx="82">
                  <c:v>44228</c:v>
                </c:pt>
                <c:pt idx="83">
                  <c:v>44256</c:v>
                </c:pt>
                <c:pt idx="84">
                  <c:v>44287</c:v>
                </c:pt>
                <c:pt idx="85">
                  <c:v>44317</c:v>
                </c:pt>
                <c:pt idx="86">
                  <c:v>44348</c:v>
                </c:pt>
                <c:pt idx="87">
                  <c:v>44378</c:v>
                </c:pt>
                <c:pt idx="88">
                  <c:v>44409</c:v>
                </c:pt>
                <c:pt idx="89">
                  <c:v>44440</c:v>
                </c:pt>
                <c:pt idx="90">
                  <c:v>44470</c:v>
                </c:pt>
                <c:pt idx="91">
                  <c:v>44501</c:v>
                </c:pt>
                <c:pt idx="92">
                  <c:v>44531</c:v>
                </c:pt>
                <c:pt idx="93">
                  <c:v>44562</c:v>
                </c:pt>
                <c:pt idx="94">
                  <c:v>44593</c:v>
                </c:pt>
                <c:pt idx="95">
                  <c:v>44621</c:v>
                </c:pt>
                <c:pt idx="96">
                  <c:v>44652</c:v>
                </c:pt>
                <c:pt idx="97">
                  <c:v>44682</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1-6D7C-4CBD-93B3-D749D6254B2C}"/>
            </c:ext>
          </c:extLst>
        </c:ser>
        <c:ser>
          <c:idx val="6"/>
          <c:order val="2"/>
          <c:tx>
            <c:strRef>
              <c:f>Sheet1!$I$1</c:f>
              <c:strCache>
                <c:ptCount val="1"/>
                <c:pt idx="0">
                  <c:v>Primary Care visits</c:v>
                </c:pt>
              </c:strCache>
            </c:strRef>
          </c:tx>
          <c:cat>
            <c:numRef>
              <c:f>Sheet1!$A$2:$A$99</c:f>
              <c:numCache>
                <c:formatCode>mmm\-yy</c:formatCode>
                <c:ptCount val="98"/>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42170</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pt idx="38">
                  <c:v>42887</c:v>
                </c:pt>
                <c:pt idx="39">
                  <c:v>42917</c:v>
                </c:pt>
                <c:pt idx="40">
                  <c:v>42948</c:v>
                </c:pt>
                <c:pt idx="41">
                  <c:v>42979</c:v>
                </c:pt>
                <c:pt idx="42">
                  <c:v>43009</c:v>
                </c:pt>
                <c:pt idx="43">
                  <c:v>43040</c:v>
                </c:pt>
                <c:pt idx="44">
                  <c:v>43070</c:v>
                </c:pt>
                <c:pt idx="45">
                  <c:v>43101</c:v>
                </c:pt>
                <c:pt idx="46">
                  <c:v>43132</c:v>
                </c:pt>
                <c:pt idx="47">
                  <c:v>43160</c:v>
                </c:pt>
                <c:pt idx="48">
                  <c:v>43191</c:v>
                </c:pt>
                <c:pt idx="49">
                  <c:v>43221</c:v>
                </c:pt>
                <c:pt idx="50">
                  <c:v>43252</c:v>
                </c:pt>
                <c:pt idx="51">
                  <c:v>43282</c:v>
                </c:pt>
                <c:pt idx="52">
                  <c:v>43313</c:v>
                </c:pt>
                <c:pt idx="53">
                  <c:v>43344</c:v>
                </c:pt>
                <c:pt idx="54">
                  <c:v>43374</c:v>
                </c:pt>
                <c:pt idx="55">
                  <c:v>43405</c:v>
                </c:pt>
                <c:pt idx="56">
                  <c:v>43435</c:v>
                </c:pt>
                <c:pt idx="57">
                  <c:v>43466</c:v>
                </c:pt>
                <c:pt idx="58">
                  <c:v>43497</c:v>
                </c:pt>
                <c:pt idx="59">
                  <c:v>43525</c:v>
                </c:pt>
                <c:pt idx="60">
                  <c:v>43556</c:v>
                </c:pt>
                <c:pt idx="61">
                  <c:v>43586</c:v>
                </c:pt>
                <c:pt idx="62">
                  <c:v>43617</c:v>
                </c:pt>
                <c:pt idx="63">
                  <c:v>43647</c:v>
                </c:pt>
                <c:pt idx="64">
                  <c:v>43678</c:v>
                </c:pt>
                <c:pt idx="65">
                  <c:v>43709</c:v>
                </c:pt>
                <c:pt idx="66">
                  <c:v>43739</c:v>
                </c:pt>
                <c:pt idx="67">
                  <c:v>43770</c:v>
                </c:pt>
                <c:pt idx="68">
                  <c:v>43800</c:v>
                </c:pt>
                <c:pt idx="69">
                  <c:v>43831</c:v>
                </c:pt>
                <c:pt idx="70">
                  <c:v>43862</c:v>
                </c:pt>
                <c:pt idx="71">
                  <c:v>43891</c:v>
                </c:pt>
                <c:pt idx="72">
                  <c:v>43922</c:v>
                </c:pt>
                <c:pt idx="73">
                  <c:v>43952</c:v>
                </c:pt>
                <c:pt idx="74">
                  <c:v>43983</c:v>
                </c:pt>
                <c:pt idx="75">
                  <c:v>44013</c:v>
                </c:pt>
                <c:pt idx="76">
                  <c:v>44044</c:v>
                </c:pt>
                <c:pt idx="77">
                  <c:v>44075</c:v>
                </c:pt>
                <c:pt idx="78">
                  <c:v>44105</c:v>
                </c:pt>
                <c:pt idx="79">
                  <c:v>44136</c:v>
                </c:pt>
                <c:pt idx="80">
                  <c:v>44166</c:v>
                </c:pt>
                <c:pt idx="81">
                  <c:v>44197</c:v>
                </c:pt>
                <c:pt idx="82">
                  <c:v>44228</c:v>
                </c:pt>
                <c:pt idx="83">
                  <c:v>44256</c:v>
                </c:pt>
                <c:pt idx="84">
                  <c:v>44287</c:v>
                </c:pt>
                <c:pt idx="85">
                  <c:v>44317</c:v>
                </c:pt>
                <c:pt idx="86">
                  <c:v>44348</c:v>
                </c:pt>
                <c:pt idx="87">
                  <c:v>44378</c:v>
                </c:pt>
                <c:pt idx="88">
                  <c:v>44409</c:v>
                </c:pt>
                <c:pt idx="89">
                  <c:v>44440</c:v>
                </c:pt>
                <c:pt idx="90">
                  <c:v>44470</c:v>
                </c:pt>
                <c:pt idx="91">
                  <c:v>44501</c:v>
                </c:pt>
                <c:pt idx="92">
                  <c:v>44531</c:v>
                </c:pt>
                <c:pt idx="93">
                  <c:v>44562</c:v>
                </c:pt>
                <c:pt idx="94">
                  <c:v>44593</c:v>
                </c:pt>
                <c:pt idx="95">
                  <c:v>44621</c:v>
                </c:pt>
                <c:pt idx="96">
                  <c:v>44652</c:v>
                </c:pt>
                <c:pt idx="97">
                  <c:v>44682</c:v>
                </c:pt>
              </c:numCache>
            </c:numRef>
          </c:cat>
          <c:val>
            <c:numRef>
              <c:f>Sheet1!$I$2:$I$99</c:f>
              <c:numCache>
                <c:formatCode>General</c:formatCode>
                <c:ptCount val="98"/>
                <c:pt idx="0">
                  <c:v>9</c:v>
                </c:pt>
                <c:pt idx="1">
                  <c:v>3</c:v>
                </c:pt>
                <c:pt idx="2">
                  <c:v>8</c:v>
                </c:pt>
                <c:pt idx="3">
                  <c:v>12</c:v>
                </c:pt>
                <c:pt idx="4">
                  <c:v>10</c:v>
                </c:pt>
                <c:pt idx="5">
                  <c:v>18</c:v>
                </c:pt>
                <c:pt idx="6">
                  <c:v>27</c:v>
                </c:pt>
                <c:pt idx="7">
                  <c:v>24</c:v>
                </c:pt>
                <c:pt idx="8">
                  <c:v>32</c:v>
                </c:pt>
                <c:pt idx="9">
                  <c:v>32</c:v>
                </c:pt>
                <c:pt idx="10">
                  <c:v>29</c:v>
                </c:pt>
                <c:pt idx="11">
                  <c:v>41</c:v>
                </c:pt>
                <c:pt idx="12">
                  <c:v>45</c:v>
                </c:pt>
                <c:pt idx="13">
                  <c:v>43</c:v>
                </c:pt>
                <c:pt idx="14">
                  <c:v>50</c:v>
                </c:pt>
                <c:pt idx="15">
                  <c:v>44</c:v>
                </c:pt>
                <c:pt idx="16">
                  <c:v>54</c:v>
                </c:pt>
                <c:pt idx="17">
                  <c:v>53</c:v>
                </c:pt>
                <c:pt idx="18">
                  <c:v>61</c:v>
                </c:pt>
                <c:pt idx="19">
                  <c:v>42</c:v>
                </c:pt>
                <c:pt idx="20">
                  <c:v>57</c:v>
                </c:pt>
                <c:pt idx="21">
                  <c:v>62</c:v>
                </c:pt>
                <c:pt idx="22">
                  <c:v>58</c:v>
                </c:pt>
                <c:pt idx="23">
                  <c:v>69</c:v>
                </c:pt>
                <c:pt idx="24">
                  <c:v>70</c:v>
                </c:pt>
                <c:pt idx="25">
                  <c:v>52</c:v>
                </c:pt>
                <c:pt idx="26">
                  <c:v>78</c:v>
                </c:pt>
                <c:pt idx="27">
                  <c:v>69</c:v>
                </c:pt>
                <c:pt idx="28">
                  <c:v>68</c:v>
                </c:pt>
                <c:pt idx="29">
                  <c:v>61</c:v>
                </c:pt>
                <c:pt idx="30">
                  <c:v>82</c:v>
                </c:pt>
                <c:pt idx="31">
                  <c:v>61</c:v>
                </c:pt>
                <c:pt idx="32">
                  <c:v>74</c:v>
                </c:pt>
                <c:pt idx="33">
                  <c:v>55</c:v>
                </c:pt>
                <c:pt idx="34">
                  <c:v>66</c:v>
                </c:pt>
                <c:pt idx="35">
                  <c:v>59</c:v>
                </c:pt>
                <c:pt idx="36">
                  <c:v>75</c:v>
                </c:pt>
                <c:pt idx="37">
                  <c:v>74</c:v>
                </c:pt>
                <c:pt idx="38">
                  <c:v>85</c:v>
                </c:pt>
                <c:pt idx="39">
                  <c:v>47</c:v>
                </c:pt>
                <c:pt idx="40">
                  <c:v>87</c:v>
                </c:pt>
                <c:pt idx="41">
                  <c:v>63</c:v>
                </c:pt>
                <c:pt idx="42">
                  <c:v>68</c:v>
                </c:pt>
                <c:pt idx="43">
                  <c:v>49</c:v>
                </c:pt>
                <c:pt idx="44">
                  <c:v>69</c:v>
                </c:pt>
                <c:pt idx="45">
                  <c:v>85</c:v>
                </c:pt>
                <c:pt idx="46">
                  <c:v>105</c:v>
                </c:pt>
                <c:pt idx="47">
                  <c:v>70</c:v>
                </c:pt>
                <c:pt idx="48">
                  <c:v>80</c:v>
                </c:pt>
                <c:pt idx="49">
                  <c:v>95</c:v>
                </c:pt>
                <c:pt idx="50">
                  <c:v>76</c:v>
                </c:pt>
                <c:pt idx="51">
                  <c:v>64</c:v>
                </c:pt>
                <c:pt idx="52">
                  <c:v>98</c:v>
                </c:pt>
                <c:pt idx="53">
                  <c:v>78</c:v>
                </c:pt>
                <c:pt idx="54">
                  <c:v>101</c:v>
                </c:pt>
                <c:pt idx="55">
                  <c:v>85</c:v>
                </c:pt>
                <c:pt idx="56">
                  <c:v>68</c:v>
                </c:pt>
                <c:pt idx="57">
                  <c:v>79</c:v>
                </c:pt>
                <c:pt idx="58">
                  <c:v>81</c:v>
                </c:pt>
                <c:pt idx="59">
                  <c:v>82</c:v>
                </c:pt>
                <c:pt idx="60">
                  <c:v>105</c:v>
                </c:pt>
                <c:pt idx="61">
                  <c:v>90</c:v>
                </c:pt>
                <c:pt idx="62">
                  <c:v>79</c:v>
                </c:pt>
                <c:pt idx="63">
                  <c:v>91</c:v>
                </c:pt>
                <c:pt idx="64">
                  <c:v>96</c:v>
                </c:pt>
                <c:pt idx="65">
                  <c:v>80</c:v>
                </c:pt>
                <c:pt idx="66">
                  <c:v>114</c:v>
                </c:pt>
                <c:pt idx="67">
                  <c:v>92</c:v>
                </c:pt>
                <c:pt idx="68">
                  <c:v>92</c:v>
                </c:pt>
                <c:pt idx="69">
                  <c:v>128</c:v>
                </c:pt>
                <c:pt idx="70">
                  <c:v>102</c:v>
                </c:pt>
                <c:pt idx="71">
                  <c:v>71</c:v>
                </c:pt>
                <c:pt idx="72">
                  <c:v>89</c:v>
                </c:pt>
                <c:pt idx="73">
                  <c:v>93</c:v>
                </c:pt>
                <c:pt idx="74">
                  <c:v>86</c:v>
                </c:pt>
                <c:pt idx="75">
                  <c:v>77</c:v>
                </c:pt>
                <c:pt idx="76">
                  <c:v>95</c:v>
                </c:pt>
                <c:pt idx="77">
                  <c:v>96</c:v>
                </c:pt>
                <c:pt idx="78">
                  <c:v>79</c:v>
                </c:pt>
                <c:pt idx="79">
                  <c:v>62</c:v>
                </c:pt>
                <c:pt idx="80">
                  <c:v>72</c:v>
                </c:pt>
                <c:pt idx="81">
                  <c:v>77</c:v>
                </c:pt>
                <c:pt idx="82">
                  <c:v>83</c:v>
                </c:pt>
                <c:pt idx="83">
                  <c:v>79</c:v>
                </c:pt>
                <c:pt idx="84">
                  <c:v>67</c:v>
                </c:pt>
                <c:pt idx="85">
                  <c:v>99</c:v>
                </c:pt>
                <c:pt idx="86">
                  <c:v>83</c:v>
                </c:pt>
                <c:pt idx="87">
                  <c:v>68</c:v>
                </c:pt>
                <c:pt idx="88">
                  <c:v>117</c:v>
                </c:pt>
                <c:pt idx="89">
                  <c:v>96</c:v>
                </c:pt>
                <c:pt idx="90">
                  <c:v>85</c:v>
                </c:pt>
                <c:pt idx="91">
                  <c:v>91</c:v>
                </c:pt>
                <c:pt idx="92">
                  <c:v>74</c:v>
                </c:pt>
                <c:pt idx="93">
                  <c:v>81</c:v>
                </c:pt>
                <c:pt idx="94">
                  <c:v>71</c:v>
                </c:pt>
                <c:pt idx="95">
                  <c:v>83</c:v>
                </c:pt>
                <c:pt idx="96">
                  <c:v>86</c:v>
                </c:pt>
                <c:pt idx="97">
                  <c:v>92</c:v>
                </c:pt>
              </c:numCache>
            </c:numRef>
          </c:val>
          <c:smooth val="0"/>
          <c:extLst>
            <c:ext xmlns:c16="http://schemas.microsoft.com/office/drawing/2014/chart" uri="{C3380CC4-5D6E-409C-BE32-E72D297353CC}">
              <c16:uniqueId val="{00000002-6D7C-4CBD-93B3-D749D6254B2C}"/>
            </c:ext>
          </c:extLst>
        </c:ser>
        <c:dLbls>
          <c:showLegendKey val="0"/>
          <c:showVal val="0"/>
          <c:showCatName val="0"/>
          <c:showSerName val="0"/>
          <c:showPercent val="0"/>
          <c:showBubbleSize val="0"/>
        </c:dLbls>
        <c:marker val="1"/>
        <c:smooth val="0"/>
        <c:axId val="49670016"/>
        <c:axId val="49671552"/>
      </c:lineChart>
      <c:dateAx>
        <c:axId val="49670016"/>
        <c:scaling>
          <c:orientation val="minMax"/>
        </c:scaling>
        <c:delete val="0"/>
        <c:axPos val="b"/>
        <c:numFmt formatCode="mmm\-yy" sourceLinked="1"/>
        <c:majorTickMark val="out"/>
        <c:minorTickMark val="none"/>
        <c:tickLblPos val="nextTo"/>
        <c:crossAx val="49671552"/>
        <c:crosses val="autoZero"/>
        <c:auto val="1"/>
        <c:lblOffset val="100"/>
        <c:baseTimeUnit val="days"/>
      </c:dateAx>
      <c:valAx>
        <c:axId val="49671552"/>
        <c:scaling>
          <c:orientation val="minMax"/>
        </c:scaling>
        <c:delete val="0"/>
        <c:axPos val="l"/>
        <c:majorGridlines/>
        <c:numFmt formatCode="General" sourceLinked="1"/>
        <c:majorTickMark val="out"/>
        <c:minorTickMark val="none"/>
        <c:tickLblPos val="nextTo"/>
        <c:crossAx val="49670016"/>
        <c:crosses val="autoZero"/>
        <c:crossBetween val="between"/>
      </c:valAx>
    </c:plotArea>
    <c:legend>
      <c:legendPos val="r"/>
      <c:legendEntry>
        <c:idx val="1"/>
        <c:delete val="1"/>
      </c:legendEntry>
      <c:layout>
        <c:manualLayout>
          <c:xMode val="edge"/>
          <c:yMode val="edge"/>
          <c:x val="0.67275778479520598"/>
          <c:y val="0.2074820819749818"/>
          <c:w val="0.30385863225430154"/>
          <c:h val="0.44356443284873626"/>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8C452-DE08-43BB-ACB0-3AD08FD5C8F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1F8CBFD-123A-4B3D-A914-C897E4FA052F}">
      <dgm:prSet custT="1"/>
      <dgm:spPr/>
      <dgm:t>
        <a:bodyPr/>
        <a:lstStyle/>
        <a:p>
          <a:pPr>
            <a:lnSpc>
              <a:spcPct val="100000"/>
            </a:lnSpc>
          </a:pPr>
          <a:r>
            <a:rPr lang="en-US" sz="1800" dirty="0">
              <a:latin typeface="Avenir Book" panose="02000503020000020003" pitchFamily="2" charset="0"/>
            </a:rPr>
            <a:t>Closed Captions &amp; Interpreter</a:t>
          </a:r>
        </a:p>
      </dgm:t>
    </dgm:pt>
    <dgm:pt modelId="{C48DC9E8-8F59-45AB-9A25-E70A67CE2315}" type="parTrans" cxnId="{9B8B8167-EE15-4879-94FB-26BBDB655340}">
      <dgm:prSet/>
      <dgm:spPr/>
      <dgm:t>
        <a:bodyPr/>
        <a:lstStyle/>
        <a:p>
          <a:endParaRPr lang="en-US"/>
        </a:p>
      </dgm:t>
    </dgm:pt>
    <dgm:pt modelId="{6FF1FD22-A752-44E4-9D33-107D64817F05}" type="sibTrans" cxnId="{9B8B8167-EE15-4879-94FB-26BBDB655340}">
      <dgm:prSet/>
      <dgm:spPr/>
      <dgm:t>
        <a:bodyPr/>
        <a:lstStyle/>
        <a:p>
          <a:endParaRPr lang="en-US"/>
        </a:p>
      </dgm:t>
    </dgm:pt>
    <dgm:pt modelId="{2190D676-B980-4830-9AAF-0D79CE16F017}">
      <dgm:prSet custT="1"/>
      <dgm:spPr/>
      <dgm:t>
        <a:bodyPr/>
        <a:lstStyle/>
        <a:p>
          <a:pPr>
            <a:lnSpc>
              <a:spcPct val="100000"/>
            </a:lnSpc>
          </a:pPr>
          <a:r>
            <a:rPr lang="en-US" sz="1800" dirty="0">
              <a:latin typeface="Avenir Book" panose="02000503020000020003" pitchFamily="2" charset="0"/>
            </a:rPr>
            <a:t>Use the Chat</a:t>
          </a:r>
        </a:p>
      </dgm:t>
    </dgm:pt>
    <dgm:pt modelId="{7E4290C0-31F1-4D2C-9A62-62CBFCCCE673}" type="parTrans" cxnId="{C337B4C9-6E72-461F-9BA5-B90F0E80E8B4}">
      <dgm:prSet/>
      <dgm:spPr/>
      <dgm:t>
        <a:bodyPr/>
        <a:lstStyle/>
        <a:p>
          <a:endParaRPr lang="en-US"/>
        </a:p>
      </dgm:t>
    </dgm:pt>
    <dgm:pt modelId="{EE38D80F-6856-4551-BA52-CD8283FEAC90}" type="sibTrans" cxnId="{C337B4C9-6E72-461F-9BA5-B90F0E80E8B4}">
      <dgm:prSet/>
      <dgm:spPr/>
      <dgm:t>
        <a:bodyPr/>
        <a:lstStyle/>
        <a:p>
          <a:endParaRPr lang="en-US"/>
        </a:p>
      </dgm:t>
    </dgm:pt>
    <dgm:pt modelId="{13801954-88B2-2348-A144-E2F86207DD5E}">
      <dgm:prSet custT="1"/>
      <dgm:spPr/>
      <dgm:t>
        <a:bodyPr/>
        <a:lstStyle/>
        <a:p>
          <a:pPr>
            <a:lnSpc>
              <a:spcPct val="100000"/>
            </a:lnSpc>
          </a:pPr>
          <a:r>
            <a:rPr lang="en-US" sz="1800" dirty="0">
              <a:latin typeface="Avenir Book" panose="02000503020000020003" pitchFamily="2" charset="0"/>
            </a:rPr>
            <a:t>Continuing Education</a:t>
          </a:r>
        </a:p>
      </dgm:t>
    </dgm:pt>
    <dgm:pt modelId="{41EF58F9-0252-9545-988F-7008C171E79B}" type="parTrans" cxnId="{633864F4-560A-1E46-8FAE-AB211895579E}">
      <dgm:prSet/>
      <dgm:spPr/>
      <dgm:t>
        <a:bodyPr/>
        <a:lstStyle/>
        <a:p>
          <a:endParaRPr lang="en-US"/>
        </a:p>
      </dgm:t>
    </dgm:pt>
    <dgm:pt modelId="{CC3F1351-CF24-9C41-9A89-BBEA57ABBBA2}" type="sibTrans" cxnId="{633864F4-560A-1E46-8FAE-AB211895579E}">
      <dgm:prSet/>
      <dgm:spPr/>
      <dgm:t>
        <a:bodyPr/>
        <a:lstStyle/>
        <a:p>
          <a:endParaRPr lang="en-US"/>
        </a:p>
      </dgm:t>
    </dgm:pt>
    <dgm:pt modelId="{87B975B3-D12E-9846-A26C-E0993285FE2D}">
      <dgm:prSet custT="1"/>
      <dgm:spPr/>
      <dgm:t>
        <a:bodyPr/>
        <a:lstStyle/>
        <a:p>
          <a:pPr>
            <a:lnSpc>
              <a:spcPct val="100000"/>
            </a:lnSpc>
          </a:pPr>
          <a:r>
            <a:rPr lang="en-US" sz="1800" dirty="0">
              <a:latin typeface="Avenir Book" panose="02000503020000020003" pitchFamily="2" charset="0"/>
            </a:rPr>
            <a:t>Recording</a:t>
          </a:r>
        </a:p>
      </dgm:t>
    </dgm:pt>
    <dgm:pt modelId="{8162A287-E2B9-4842-9070-9AE44E13C292}" type="parTrans" cxnId="{26786B7B-1ED8-EF43-B071-393BE0D5F2F9}">
      <dgm:prSet/>
      <dgm:spPr/>
      <dgm:t>
        <a:bodyPr/>
        <a:lstStyle/>
        <a:p>
          <a:endParaRPr lang="en-US"/>
        </a:p>
      </dgm:t>
    </dgm:pt>
    <dgm:pt modelId="{E0EFECF0-6DA3-0E48-A32B-88D3A79E9729}" type="sibTrans" cxnId="{26786B7B-1ED8-EF43-B071-393BE0D5F2F9}">
      <dgm:prSet/>
      <dgm:spPr/>
      <dgm:t>
        <a:bodyPr/>
        <a:lstStyle/>
        <a:p>
          <a:endParaRPr lang="en-US"/>
        </a:p>
      </dgm:t>
    </dgm:pt>
    <dgm:pt modelId="{E04538EB-36E5-41C6-8B0C-E97C60B01ADF}" type="pres">
      <dgm:prSet presAssocID="{4498C452-DE08-43BB-ACB0-3AD08FD5C8FE}" presName="root" presStyleCnt="0">
        <dgm:presLayoutVars>
          <dgm:dir/>
          <dgm:resizeHandles val="exact"/>
        </dgm:presLayoutVars>
      </dgm:prSet>
      <dgm:spPr/>
    </dgm:pt>
    <dgm:pt modelId="{D1112083-7C41-4E12-BAB3-48CE4CE007BC}" type="pres">
      <dgm:prSet presAssocID="{F1F8CBFD-123A-4B3D-A914-C897E4FA052F}" presName="compNode" presStyleCnt="0"/>
      <dgm:spPr/>
    </dgm:pt>
    <dgm:pt modelId="{D9431B60-B3C8-465D-90F2-9D861483128C}" type="pres">
      <dgm:prSet presAssocID="{F1F8CBFD-123A-4B3D-A914-C897E4FA052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D7CF6B-7198-4F2A-A6F7-5A10A5240C47}" type="pres">
      <dgm:prSet presAssocID="{F1F8CBFD-123A-4B3D-A914-C897E4FA052F}" presName="spaceRect" presStyleCnt="0"/>
      <dgm:spPr/>
    </dgm:pt>
    <dgm:pt modelId="{15847D38-A9B4-4A65-9F9E-6658C601C167}" type="pres">
      <dgm:prSet presAssocID="{F1F8CBFD-123A-4B3D-A914-C897E4FA052F}" presName="textRect" presStyleLbl="revTx" presStyleIdx="0" presStyleCnt="4">
        <dgm:presLayoutVars>
          <dgm:chMax val="1"/>
          <dgm:chPref val="1"/>
        </dgm:presLayoutVars>
      </dgm:prSet>
      <dgm:spPr/>
    </dgm:pt>
    <dgm:pt modelId="{03E078F9-EC9B-41BB-A57A-A0378838FDFF}" type="pres">
      <dgm:prSet presAssocID="{6FF1FD22-A752-44E4-9D33-107D64817F05}" presName="sibTrans" presStyleCnt="0"/>
      <dgm:spPr/>
    </dgm:pt>
    <dgm:pt modelId="{40412DDD-7AFC-4066-AF02-DB75937A640D}" type="pres">
      <dgm:prSet presAssocID="{2190D676-B980-4830-9AAF-0D79CE16F017}" presName="compNode" presStyleCnt="0"/>
      <dgm:spPr/>
    </dgm:pt>
    <dgm:pt modelId="{8F58C938-FE54-4B21-BCAB-4AEB3AA7133C}" type="pres">
      <dgm:prSet presAssocID="{2190D676-B980-4830-9AAF-0D79CE16F01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444F6DA-F4D8-4AAD-A115-BC60837A5C31}" type="pres">
      <dgm:prSet presAssocID="{2190D676-B980-4830-9AAF-0D79CE16F017}" presName="spaceRect" presStyleCnt="0"/>
      <dgm:spPr/>
    </dgm:pt>
    <dgm:pt modelId="{754C3592-E94D-4135-8ABD-84192A9955E1}" type="pres">
      <dgm:prSet presAssocID="{2190D676-B980-4830-9AAF-0D79CE16F017}" presName="textRect" presStyleLbl="revTx" presStyleIdx="1" presStyleCnt="4">
        <dgm:presLayoutVars>
          <dgm:chMax val="1"/>
          <dgm:chPref val="1"/>
        </dgm:presLayoutVars>
      </dgm:prSet>
      <dgm:spPr/>
    </dgm:pt>
    <dgm:pt modelId="{15AF3EF8-CB0C-4824-89C7-EB7E689E9685}" type="pres">
      <dgm:prSet presAssocID="{EE38D80F-6856-4551-BA52-CD8283FEAC90}" presName="sibTrans" presStyleCnt="0"/>
      <dgm:spPr/>
    </dgm:pt>
    <dgm:pt modelId="{6C68781F-D0EA-0A41-9BB0-228965369A4A}" type="pres">
      <dgm:prSet presAssocID="{13801954-88B2-2348-A144-E2F86207DD5E}" presName="compNode" presStyleCnt="0"/>
      <dgm:spPr/>
    </dgm:pt>
    <dgm:pt modelId="{728787EE-5D8E-774D-B190-7551373BDCF2}" type="pres">
      <dgm:prSet presAssocID="{13801954-88B2-2348-A144-E2F86207DD5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AF125A3-4CEC-D849-8744-2790539DDC00}" type="pres">
      <dgm:prSet presAssocID="{13801954-88B2-2348-A144-E2F86207DD5E}" presName="spaceRect" presStyleCnt="0"/>
      <dgm:spPr/>
    </dgm:pt>
    <dgm:pt modelId="{FF15DEBF-7808-2142-8BEC-5D0A3F2DD1C2}" type="pres">
      <dgm:prSet presAssocID="{13801954-88B2-2348-A144-E2F86207DD5E}" presName="textRect" presStyleLbl="revTx" presStyleIdx="2" presStyleCnt="4">
        <dgm:presLayoutVars>
          <dgm:chMax val="1"/>
          <dgm:chPref val="1"/>
        </dgm:presLayoutVars>
      </dgm:prSet>
      <dgm:spPr/>
    </dgm:pt>
    <dgm:pt modelId="{49BF4B2A-9429-BB45-8A5A-92B785500286}" type="pres">
      <dgm:prSet presAssocID="{CC3F1351-CF24-9C41-9A89-BBEA57ABBBA2}" presName="sibTrans" presStyleCnt="0"/>
      <dgm:spPr/>
    </dgm:pt>
    <dgm:pt modelId="{1E46711B-9046-204F-9F7E-6914685015B5}" type="pres">
      <dgm:prSet presAssocID="{87B975B3-D12E-9846-A26C-E0993285FE2D}" presName="compNode" presStyleCnt="0"/>
      <dgm:spPr/>
    </dgm:pt>
    <dgm:pt modelId="{F8892059-C6C7-8949-9931-FF1EBF12A517}" type="pres">
      <dgm:prSet presAssocID="{87B975B3-D12E-9846-A26C-E0993285FE2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2656681-79D6-C14C-8FE7-C48648847FC0}" type="pres">
      <dgm:prSet presAssocID="{87B975B3-D12E-9846-A26C-E0993285FE2D}" presName="spaceRect" presStyleCnt="0"/>
      <dgm:spPr/>
    </dgm:pt>
    <dgm:pt modelId="{CD304100-FC86-9B45-9457-A2AB5C352978}" type="pres">
      <dgm:prSet presAssocID="{87B975B3-D12E-9846-A26C-E0993285FE2D}" presName="textRect" presStyleLbl="revTx" presStyleIdx="3" presStyleCnt="4">
        <dgm:presLayoutVars>
          <dgm:chMax val="1"/>
          <dgm:chPref val="1"/>
        </dgm:presLayoutVars>
      </dgm:prSet>
      <dgm:spPr/>
    </dgm:pt>
  </dgm:ptLst>
  <dgm:cxnLst>
    <dgm:cxn modelId="{673DB24D-E978-1C4C-8370-CD04CEB54CC8}" type="presOf" srcId="{4498C452-DE08-43BB-ACB0-3AD08FD5C8FE}" destId="{E04538EB-36E5-41C6-8B0C-E97C60B01ADF}" srcOrd="0" destOrd="0" presId="urn:microsoft.com/office/officeart/2018/2/layout/IconLabelList"/>
    <dgm:cxn modelId="{14A6385B-A8DD-2049-9F29-9352185E80DD}" type="presOf" srcId="{87B975B3-D12E-9846-A26C-E0993285FE2D}" destId="{CD304100-FC86-9B45-9457-A2AB5C352978}" srcOrd="0" destOrd="0" presId="urn:microsoft.com/office/officeart/2018/2/layout/IconLabelList"/>
    <dgm:cxn modelId="{9B8B8167-EE15-4879-94FB-26BBDB655340}" srcId="{4498C452-DE08-43BB-ACB0-3AD08FD5C8FE}" destId="{F1F8CBFD-123A-4B3D-A914-C897E4FA052F}" srcOrd="0" destOrd="0" parTransId="{C48DC9E8-8F59-45AB-9A25-E70A67CE2315}" sibTransId="{6FF1FD22-A752-44E4-9D33-107D64817F05}"/>
    <dgm:cxn modelId="{26786B7B-1ED8-EF43-B071-393BE0D5F2F9}" srcId="{4498C452-DE08-43BB-ACB0-3AD08FD5C8FE}" destId="{87B975B3-D12E-9846-A26C-E0993285FE2D}" srcOrd="3" destOrd="0" parTransId="{8162A287-E2B9-4842-9070-9AE44E13C292}" sibTransId="{E0EFECF0-6DA3-0E48-A32B-88D3A79E9729}"/>
    <dgm:cxn modelId="{B05C0FAA-F1BD-5549-8E0C-1FE98F48C84B}" type="presOf" srcId="{2190D676-B980-4830-9AAF-0D79CE16F017}" destId="{754C3592-E94D-4135-8ABD-84192A9955E1}" srcOrd="0" destOrd="0" presId="urn:microsoft.com/office/officeart/2018/2/layout/IconLabelList"/>
    <dgm:cxn modelId="{D3BBD5C4-55DA-C847-8DEB-7E3703FA2F09}" type="presOf" srcId="{13801954-88B2-2348-A144-E2F86207DD5E}" destId="{FF15DEBF-7808-2142-8BEC-5D0A3F2DD1C2}" srcOrd="0" destOrd="0" presId="urn:microsoft.com/office/officeart/2018/2/layout/IconLabelList"/>
    <dgm:cxn modelId="{C337B4C9-6E72-461F-9BA5-B90F0E80E8B4}" srcId="{4498C452-DE08-43BB-ACB0-3AD08FD5C8FE}" destId="{2190D676-B980-4830-9AAF-0D79CE16F017}" srcOrd="1" destOrd="0" parTransId="{7E4290C0-31F1-4D2C-9A62-62CBFCCCE673}" sibTransId="{EE38D80F-6856-4551-BA52-CD8283FEAC90}"/>
    <dgm:cxn modelId="{70EC5AE7-DD8C-1D40-BF3B-D09622CD4CB2}" type="presOf" srcId="{F1F8CBFD-123A-4B3D-A914-C897E4FA052F}" destId="{15847D38-A9B4-4A65-9F9E-6658C601C167}" srcOrd="0" destOrd="0" presId="urn:microsoft.com/office/officeart/2018/2/layout/IconLabelList"/>
    <dgm:cxn modelId="{633864F4-560A-1E46-8FAE-AB211895579E}" srcId="{4498C452-DE08-43BB-ACB0-3AD08FD5C8FE}" destId="{13801954-88B2-2348-A144-E2F86207DD5E}" srcOrd="2" destOrd="0" parTransId="{41EF58F9-0252-9545-988F-7008C171E79B}" sibTransId="{CC3F1351-CF24-9C41-9A89-BBEA57ABBBA2}"/>
    <dgm:cxn modelId="{8F2EDBC2-ADC3-4346-8535-7736241AD8B0}" type="presParOf" srcId="{E04538EB-36E5-41C6-8B0C-E97C60B01ADF}" destId="{D1112083-7C41-4E12-BAB3-48CE4CE007BC}" srcOrd="0" destOrd="0" presId="urn:microsoft.com/office/officeart/2018/2/layout/IconLabelList"/>
    <dgm:cxn modelId="{790D3016-7344-354E-A56A-09EA639FF383}" type="presParOf" srcId="{D1112083-7C41-4E12-BAB3-48CE4CE007BC}" destId="{D9431B60-B3C8-465D-90F2-9D861483128C}" srcOrd="0" destOrd="0" presId="urn:microsoft.com/office/officeart/2018/2/layout/IconLabelList"/>
    <dgm:cxn modelId="{358ABF30-0A82-8149-8C66-C02B25B3016C}" type="presParOf" srcId="{D1112083-7C41-4E12-BAB3-48CE4CE007BC}" destId="{66D7CF6B-7198-4F2A-A6F7-5A10A5240C47}" srcOrd="1" destOrd="0" presId="urn:microsoft.com/office/officeart/2018/2/layout/IconLabelList"/>
    <dgm:cxn modelId="{9B9D3E4B-1DA7-1041-B0C3-E464D5F48352}" type="presParOf" srcId="{D1112083-7C41-4E12-BAB3-48CE4CE007BC}" destId="{15847D38-A9B4-4A65-9F9E-6658C601C167}" srcOrd="2" destOrd="0" presId="urn:microsoft.com/office/officeart/2018/2/layout/IconLabelList"/>
    <dgm:cxn modelId="{27BCCC5E-CF06-A346-BEA8-17AE03200A1D}" type="presParOf" srcId="{E04538EB-36E5-41C6-8B0C-E97C60B01ADF}" destId="{03E078F9-EC9B-41BB-A57A-A0378838FDFF}" srcOrd="1" destOrd="0" presId="urn:microsoft.com/office/officeart/2018/2/layout/IconLabelList"/>
    <dgm:cxn modelId="{F5882952-43A0-E446-BCD2-E39544527F03}" type="presParOf" srcId="{E04538EB-36E5-41C6-8B0C-E97C60B01ADF}" destId="{40412DDD-7AFC-4066-AF02-DB75937A640D}" srcOrd="2" destOrd="0" presId="urn:microsoft.com/office/officeart/2018/2/layout/IconLabelList"/>
    <dgm:cxn modelId="{89E385E6-92C7-3741-A30D-C68775FF9666}" type="presParOf" srcId="{40412DDD-7AFC-4066-AF02-DB75937A640D}" destId="{8F58C938-FE54-4B21-BCAB-4AEB3AA7133C}" srcOrd="0" destOrd="0" presId="urn:microsoft.com/office/officeart/2018/2/layout/IconLabelList"/>
    <dgm:cxn modelId="{80E3013D-B34F-284F-A2B9-94A1E51F8DF2}" type="presParOf" srcId="{40412DDD-7AFC-4066-AF02-DB75937A640D}" destId="{3444F6DA-F4D8-4AAD-A115-BC60837A5C31}" srcOrd="1" destOrd="0" presId="urn:microsoft.com/office/officeart/2018/2/layout/IconLabelList"/>
    <dgm:cxn modelId="{159E2A09-A5B8-8F46-9318-3F946A84804D}" type="presParOf" srcId="{40412DDD-7AFC-4066-AF02-DB75937A640D}" destId="{754C3592-E94D-4135-8ABD-84192A9955E1}" srcOrd="2" destOrd="0" presId="urn:microsoft.com/office/officeart/2018/2/layout/IconLabelList"/>
    <dgm:cxn modelId="{CA6050FC-743D-2049-9F7D-A4896C445964}" type="presParOf" srcId="{E04538EB-36E5-41C6-8B0C-E97C60B01ADF}" destId="{15AF3EF8-CB0C-4824-89C7-EB7E689E9685}" srcOrd="3" destOrd="0" presId="urn:microsoft.com/office/officeart/2018/2/layout/IconLabelList"/>
    <dgm:cxn modelId="{75410591-AE7F-6D40-9C75-E6FD4E660362}" type="presParOf" srcId="{E04538EB-36E5-41C6-8B0C-E97C60B01ADF}" destId="{6C68781F-D0EA-0A41-9BB0-228965369A4A}" srcOrd="4" destOrd="0" presId="urn:microsoft.com/office/officeart/2018/2/layout/IconLabelList"/>
    <dgm:cxn modelId="{28CAA68C-4F67-8843-AD9D-8E794499A13C}" type="presParOf" srcId="{6C68781F-D0EA-0A41-9BB0-228965369A4A}" destId="{728787EE-5D8E-774D-B190-7551373BDCF2}" srcOrd="0" destOrd="0" presId="urn:microsoft.com/office/officeart/2018/2/layout/IconLabelList"/>
    <dgm:cxn modelId="{E9FA810D-91C4-F84E-A1E1-338A910C1A6A}" type="presParOf" srcId="{6C68781F-D0EA-0A41-9BB0-228965369A4A}" destId="{2AF125A3-4CEC-D849-8744-2790539DDC00}" srcOrd="1" destOrd="0" presId="urn:microsoft.com/office/officeart/2018/2/layout/IconLabelList"/>
    <dgm:cxn modelId="{F5E6689F-04EF-564A-B014-11C66F4A391E}" type="presParOf" srcId="{6C68781F-D0EA-0A41-9BB0-228965369A4A}" destId="{FF15DEBF-7808-2142-8BEC-5D0A3F2DD1C2}" srcOrd="2" destOrd="0" presId="urn:microsoft.com/office/officeart/2018/2/layout/IconLabelList"/>
    <dgm:cxn modelId="{7C05E687-AC22-2649-BB1A-9E33E1A74482}" type="presParOf" srcId="{E04538EB-36E5-41C6-8B0C-E97C60B01ADF}" destId="{49BF4B2A-9429-BB45-8A5A-92B785500286}" srcOrd="5" destOrd="0" presId="urn:microsoft.com/office/officeart/2018/2/layout/IconLabelList"/>
    <dgm:cxn modelId="{63E32F98-021C-674F-A5F9-266132BEBD1E}" type="presParOf" srcId="{E04538EB-36E5-41C6-8B0C-E97C60B01ADF}" destId="{1E46711B-9046-204F-9F7E-6914685015B5}" srcOrd="6" destOrd="0" presId="urn:microsoft.com/office/officeart/2018/2/layout/IconLabelList"/>
    <dgm:cxn modelId="{CE7D20DB-534F-AE45-8D8B-D24147FB9DC3}" type="presParOf" srcId="{1E46711B-9046-204F-9F7E-6914685015B5}" destId="{F8892059-C6C7-8949-9931-FF1EBF12A517}" srcOrd="0" destOrd="0" presId="urn:microsoft.com/office/officeart/2018/2/layout/IconLabelList"/>
    <dgm:cxn modelId="{28D416E6-AD72-2045-8013-0CE10E39A7A9}" type="presParOf" srcId="{1E46711B-9046-204F-9F7E-6914685015B5}" destId="{42656681-79D6-C14C-8FE7-C48648847FC0}" srcOrd="1" destOrd="0" presId="urn:microsoft.com/office/officeart/2018/2/layout/IconLabelList"/>
    <dgm:cxn modelId="{3CEEC2DD-C2CE-6B46-ADC8-F48F7450FB36}" type="presParOf" srcId="{1E46711B-9046-204F-9F7E-6914685015B5}" destId="{CD304100-FC86-9B45-9457-A2AB5C35297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31B60-B3C8-465D-90F2-9D861483128C}">
      <dsp:nvSpPr>
        <dsp:cNvPr id="0" name=""/>
        <dsp:cNvSpPr/>
      </dsp:nvSpPr>
      <dsp:spPr>
        <a:xfrm>
          <a:off x="481140" y="761121"/>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47D38-A9B4-4A65-9F9E-6658C601C167}">
      <dsp:nvSpPr>
        <dsp:cNvPr id="0" name=""/>
        <dsp:cNvSpPr/>
      </dsp:nvSpPr>
      <dsp:spPr>
        <a:xfrm>
          <a:off x="2092" y="1806489"/>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Closed Captions &amp; Interpreter</a:t>
          </a:r>
        </a:p>
      </dsp:txBody>
      <dsp:txXfrm>
        <a:off x="2092" y="1806489"/>
        <a:ext cx="1741992" cy="696796"/>
      </dsp:txXfrm>
    </dsp:sp>
    <dsp:sp modelId="{8F58C938-FE54-4B21-BCAB-4AEB3AA7133C}">
      <dsp:nvSpPr>
        <dsp:cNvPr id="0" name=""/>
        <dsp:cNvSpPr/>
      </dsp:nvSpPr>
      <dsp:spPr>
        <a:xfrm>
          <a:off x="2527981" y="761121"/>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4C3592-E94D-4135-8ABD-84192A9955E1}">
      <dsp:nvSpPr>
        <dsp:cNvPr id="0" name=""/>
        <dsp:cNvSpPr/>
      </dsp:nvSpPr>
      <dsp:spPr>
        <a:xfrm>
          <a:off x="2048933" y="1806489"/>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Use the Chat</a:t>
          </a:r>
        </a:p>
      </dsp:txBody>
      <dsp:txXfrm>
        <a:off x="2048933" y="1806489"/>
        <a:ext cx="1741992" cy="696796"/>
      </dsp:txXfrm>
    </dsp:sp>
    <dsp:sp modelId="{728787EE-5D8E-774D-B190-7551373BDCF2}">
      <dsp:nvSpPr>
        <dsp:cNvPr id="0" name=""/>
        <dsp:cNvSpPr/>
      </dsp:nvSpPr>
      <dsp:spPr>
        <a:xfrm>
          <a:off x="4574822" y="761121"/>
          <a:ext cx="783896" cy="78389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5DEBF-7808-2142-8BEC-5D0A3F2DD1C2}">
      <dsp:nvSpPr>
        <dsp:cNvPr id="0" name=""/>
        <dsp:cNvSpPr/>
      </dsp:nvSpPr>
      <dsp:spPr>
        <a:xfrm>
          <a:off x="4095774" y="1806489"/>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Continuing Education</a:t>
          </a:r>
        </a:p>
      </dsp:txBody>
      <dsp:txXfrm>
        <a:off x="4095774" y="1806489"/>
        <a:ext cx="1741992" cy="696796"/>
      </dsp:txXfrm>
    </dsp:sp>
    <dsp:sp modelId="{F8892059-C6C7-8949-9931-FF1EBF12A517}">
      <dsp:nvSpPr>
        <dsp:cNvPr id="0" name=""/>
        <dsp:cNvSpPr/>
      </dsp:nvSpPr>
      <dsp:spPr>
        <a:xfrm>
          <a:off x="6621662" y="761121"/>
          <a:ext cx="783896" cy="78389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04100-FC86-9B45-9457-A2AB5C352978}">
      <dsp:nvSpPr>
        <dsp:cNvPr id="0" name=""/>
        <dsp:cNvSpPr/>
      </dsp:nvSpPr>
      <dsp:spPr>
        <a:xfrm>
          <a:off x="6142615" y="1806489"/>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Avenir Book" panose="02000503020000020003" pitchFamily="2" charset="0"/>
            </a:rPr>
            <a:t>Recording</a:t>
          </a:r>
        </a:p>
      </dsp:txBody>
      <dsp:txXfrm>
        <a:off x="6142615" y="1806489"/>
        <a:ext cx="1741992" cy="69679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9ED689A7-67E1-40D2-80C6-FED77FBC7DB5}" type="datetimeFigureOut">
              <a:rPr lang="en-US"/>
              <a:pPr>
                <a:defRPr/>
              </a:pPr>
              <a:t>7/11/22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318655D-0E62-44EA-BB77-24E9B9958774}" type="slidenum">
              <a:rPr lang="en-US"/>
              <a:pPr>
                <a:defRPr/>
              </a:pPr>
              <a:t>‹#›</a:t>
            </a:fld>
            <a:endParaRPr lang="en-US" dirty="0"/>
          </a:p>
        </p:txBody>
      </p:sp>
    </p:spTree>
    <p:extLst>
      <p:ext uri="{BB962C8B-B14F-4D97-AF65-F5344CB8AC3E}">
        <p14:creationId xmlns:p14="http://schemas.microsoft.com/office/powerpoint/2010/main" val="63169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0F5F3C3-0483-4F26-8C1F-CF3442334E6D}" type="datetimeFigureOut">
              <a:rPr lang="en-US"/>
              <a:pPr>
                <a:defRPr/>
              </a:pPr>
              <a:t>7/11/22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1E37552-27B9-4AE5-9BA7-1996636E8CFC}" type="slidenum">
              <a:rPr lang="en-US"/>
              <a:pPr>
                <a:defRPr/>
              </a:pPr>
              <a:t>‹#›</a:t>
            </a:fld>
            <a:endParaRPr lang="en-US" dirty="0"/>
          </a:p>
        </p:txBody>
      </p:sp>
    </p:spTree>
    <p:extLst>
      <p:ext uri="{BB962C8B-B14F-4D97-AF65-F5344CB8AC3E}">
        <p14:creationId xmlns:p14="http://schemas.microsoft.com/office/powerpoint/2010/main" val="134495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1</a:t>
            </a:fld>
            <a:endParaRPr lang="en-US"/>
          </a:p>
        </p:txBody>
      </p:sp>
    </p:spTree>
    <p:extLst>
      <p:ext uri="{BB962C8B-B14F-4D97-AF65-F5344CB8AC3E}">
        <p14:creationId xmlns:p14="http://schemas.microsoft.com/office/powerpoint/2010/main" val="295134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19</a:t>
            </a:fld>
            <a:endParaRPr lang="en-US" dirty="0"/>
          </a:p>
        </p:txBody>
      </p:sp>
    </p:spTree>
    <p:extLst>
      <p:ext uri="{BB962C8B-B14F-4D97-AF65-F5344CB8AC3E}">
        <p14:creationId xmlns:p14="http://schemas.microsoft.com/office/powerpoint/2010/main" val="17824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medical team conference codes.  They require face-to-face participation by a minimum of 3 qualified health providers from different specialties or disciplines (each of whom provide direct care to the patient).  This can be with or without the presence of the patient, family member(s), community agencies, surrogate decision maker(s), and/or caregivers.  Participants have to have performed face-to-face evaluations or treatments of the patient independent of any team conference, within the previous 60 days.  No more than one individual from the same specialty may report these codes for the same encounter.  </a:t>
            </a:r>
          </a:p>
          <a:p>
            <a:endParaRPr lang="en-US" dirty="0"/>
          </a:p>
          <a:p>
            <a:r>
              <a:rPr lang="en-US" dirty="0"/>
              <a:t>Each person billing</a:t>
            </a:r>
            <a:r>
              <a:rPr lang="en-US" baseline="0" dirty="0"/>
              <a:t> for this must document their treatment recommendations</a:t>
            </a:r>
            <a:endParaRPr lang="en-US" dirty="0"/>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22</a:t>
            </a:fld>
            <a:endParaRPr lang="en-US" dirty="0"/>
          </a:p>
        </p:txBody>
      </p:sp>
    </p:spTree>
    <p:extLst>
      <p:ext uri="{BB962C8B-B14F-4D97-AF65-F5344CB8AC3E}">
        <p14:creationId xmlns:p14="http://schemas.microsoft.com/office/powerpoint/2010/main" val="75380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99441- 5-10 minutes</a:t>
            </a:r>
          </a:p>
          <a:p>
            <a:r>
              <a:rPr lang="en-US" dirty="0"/>
              <a:t>99443 – 21-30 minutes</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24</a:t>
            </a:fld>
            <a:endParaRPr lang="en-US" dirty="0"/>
          </a:p>
        </p:txBody>
      </p:sp>
    </p:spTree>
    <p:extLst>
      <p:ext uri="{BB962C8B-B14F-4D97-AF65-F5344CB8AC3E}">
        <p14:creationId xmlns:p14="http://schemas.microsoft.com/office/powerpoint/2010/main" val="118093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spent must have occurred over the past 7 days</a:t>
            </a:r>
          </a:p>
          <a:p>
            <a:r>
              <a:rPr lang="en-US" dirty="0"/>
              <a:t>99422 11-20 minutes</a:t>
            </a:r>
          </a:p>
          <a:p>
            <a:r>
              <a:rPr lang="en-US" dirty="0"/>
              <a:t>99423 21+ minutes</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26</a:t>
            </a:fld>
            <a:endParaRPr lang="en-US" dirty="0"/>
          </a:p>
        </p:txBody>
      </p:sp>
    </p:spTree>
    <p:extLst>
      <p:ext uri="{BB962C8B-B14F-4D97-AF65-F5344CB8AC3E}">
        <p14:creationId xmlns:p14="http://schemas.microsoft.com/office/powerpoint/2010/main" val="293042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2</a:t>
            </a:fld>
            <a:endParaRPr lang="en-US"/>
          </a:p>
        </p:txBody>
      </p:sp>
    </p:spTree>
    <p:extLst>
      <p:ext uri="{BB962C8B-B14F-4D97-AF65-F5344CB8AC3E}">
        <p14:creationId xmlns:p14="http://schemas.microsoft.com/office/powerpoint/2010/main" val="123005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3</a:t>
            </a:fld>
            <a:endParaRPr lang="en-US"/>
          </a:p>
        </p:txBody>
      </p:sp>
    </p:spTree>
    <p:extLst>
      <p:ext uri="{BB962C8B-B14F-4D97-AF65-F5344CB8AC3E}">
        <p14:creationId xmlns:p14="http://schemas.microsoft.com/office/powerpoint/2010/main" val="267372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CA09B75-9B7B-2F42-99D9-2E6A7EE7C5B0}" type="slidenum">
              <a:rPr lang="en-US" smtClean="0"/>
              <a:t>4</a:t>
            </a:fld>
            <a:endParaRPr lang="en-US"/>
          </a:p>
        </p:txBody>
      </p:sp>
    </p:spTree>
    <p:extLst>
      <p:ext uri="{BB962C8B-B14F-4D97-AF65-F5344CB8AC3E}">
        <p14:creationId xmlns:p14="http://schemas.microsoft.com/office/powerpoint/2010/main" val="270651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Billing/coding section will be very “nuts and bolts” and focused on medical billing, as that is what we know.  Any qualified</a:t>
            </a:r>
            <a:r>
              <a:rPr lang="en-US" baseline="0" dirty="0"/>
              <a:t> health provider with appropriate privileges to bill insurance can bill these codes.  </a:t>
            </a:r>
            <a:endParaRPr lang="en-US" dirty="0"/>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6</a:t>
            </a:fld>
            <a:endParaRPr lang="en-US" dirty="0"/>
          </a:p>
        </p:txBody>
      </p:sp>
    </p:spTree>
    <p:extLst>
      <p:ext uri="{BB962C8B-B14F-4D97-AF65-F5344CB8AC3E}">
        <p14:creationId xmlns:p14="http://schemas.microsoft.com/office/powerpoint/2010/main" val="407430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could be “dry”, but we’ll try to keep it as clinically focused as possible.  </a:t>
            </a:r>
          </a:p>
          <a:p>
            <a:r>
              <a:rPr lang="en-US" dirty="0"/>
              <a:t>Tip sheet is developed/updated every year by Got Transition and the AAP</a:t>
            </a:r>
          </a:p>
          <a:p>
            <a:r>
              <a:rPr lang="en-US" dirty="0"/>
              <a:t>I have used some, but not all, of these</a:t>
            </a:r>
          </a:p>
          <a:p>
            <a:r>
              <a:rPr lang="en-US" b="1" dirty="0"/>
              <a:t>You will not remember all of these, but that is why you have the link to the tip sheet!</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12</a:t>
            </a:fld>
            <a:endParaRPr lang="en-US" dirty="0"/>
          </a:p>
        </p:txBody>
      </p:sp>
    </p:spTree>
    <p:extLst>
      <p:ext uri="{BB962C8B-B14F-4D97-AF65-F5344CB8AC3E}">
        <p14:creationId xmlns:p14="http://schemas.microsoft.com/office/powerpoint/2010/main" val="155808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prolonged service must relate to a service and patient where direct (face-to-face) patient care has occurred or will occur and to ongoing patient management.  The primary service may be an E/M service, a procedure, or other face-to-face service</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14</a:t>
            </a:fld>
            <a:endParaRPr lang="en-US" dirty="0"/>
          </a:p>
        </p:txBody>
      </p:sp>
    </p:spTree>
    <p:extLst>
      <p:ext uri="{BB962C8B-B14F-4D97-AF65-F5344CB8AC3E}">
        <p14:creationId xmlns:p14="http://schemas.microsoft.com/office/powerpoint/2010/main" val="4229572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99417 may be added when you are 15 minutes beyond the MINIMUM required for the E&amp;M code -  99215 visit (40 minutes + 15 minutes = 55 minutes).  If you reached 70 minutes you could add a 2</a:t>
            </a:r>
            <a:r>
              <a:rPr lang="en-US" baseline="30000" dirty="0"/>
              <a:t>nd</a:t>
            </a:r>
            <a:r>
              <a:rPr lang="en-US" dirty="0"/>
              <a:t> 99417 code, etc.  It is only used when added on to an E&amp;M code</a:t>
            </a:r>
          </a:p>
          <a:p>
            <a:endParaRPr lang="en-US" dirty="0"/>
          </a:p>
          <a:p>
            <a:r>
              <a:rPr lang="en-US" dirty="0"/>
              <a:t>99487 – the face-to-face and non-face-to-face time spent by </a:t>
            </a:r>
            <a:r>
              <a:rPr lang="en-US" dirty="0" err="1"/>
              <a:t>tht</a:t>
            </a:r>
            <a:r>
              <a:rPr lang="en-US" dirty="0"/>
              <a:t> clinical team communicating with the patient and/or family, caregivers, other professionals, and agencies; creating, revising, documenting, and implementing the care plan; or teaching self-management is used in determining the care management clinical staff time for the month.  </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16</a:t>
            </a:fld>
            <a:endParaRPr lang="en-US" dirty="0"/>
          </a:p>
        </p:txBody>
      </p:sp>
    </p:spTree>
    <p:extLst>
      <p:ext uri="{BB962C8B-B14F-4D97-AF65-F5344CB8AC3E}">
        <p14:creationId xmlns:p14="http://schemas.microsoft.com/office/powerpoint/2010/main" val="367717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must “relate to a service or patient where face-to-face contact has occurred or will occur and relate to ongoing patient management.  Could not bill this if you didn’t have an upcoming appointment or a prior appointment (can be E/M service, a procedure, or other face-to-face service).    </a:t>
            </a:r>
          </a:p>
          <a:p>
            <a:endParaRPr lang="en-US" dirty="0"/>
          </a:p>
          <a:p>
            <a:r>
              <a:rPr lang="en-US" dirty="0"/>
              <a:t>If it was direct patient contact, you would use 99354 </a:t>
            </a:r>
          </a:p>
        </p:txBody>
      </p:sp>
      <p:sp>
        <p:nvSpPr>
          <p:cNvPr id="4" name="Slide Number Placeholder 3"/>
          <p:cNvSpPr>
            <a:spLocks noGrp="1"/>
          </p:cNvSpPr>
          <p:nvPr>
            <p:ph type="sldNum" sz="quarter" idx="5"/>
          </p:nvPr>
        </p:nvSpPr>
        <p:spPr/>
        <p:txBody>
          <a:bodyPr/>
          <a:lstStyle/>
          <a:p>
            <a:pPr>
              <a:defRPr/>
            </a:pPr>
            <a:fld id="{A1E37552-27B9-4AE5-9BA7-1996636E8CFC}" type="slidenum">
              <a:rPr lang="en-US" smtClean="0"/>
              <a:pPr>
                <a:defRPr/>
              </a:pPr>
              <a:t>18</a:t>
            </a:fld>
            <a:endParaRPr lang="en-US" dirty="0"/>
          </a:p>
        </p:txBody>
      </p:sp>
    </p:spTree>
    <p:extLst>
      <p:ext uri="{BB962C8B-B14F-4D97-AF65-F5344CB8AC3E}">
        <p14:creationId xmlns:p14="http://schemas.microsoft.com/office/powerpoint/2010/main" val="60744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Corporate Title with Pictur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a:ext>
            </a:extLst>
          </a:blip>
          <a:srcRect l="25930" t="18062" b="19785"/>
          <a:stretch/>
        </p:blipFill>
        <p:spPr>
          <a:xfrm>
            <a:off x="-29922" y="0"/>
            <a:ext cx="9173922" cy="5143500"/>
          </a:xfrm>
          <a:prstGeom prst="rect">
            <a:avLst/>
          </a:prstGeom>
        </p:spPr>
      </p:pic>
      <p:sp>
        <p:nvSpPr>
          <p:cNvPr id="13" name="Title 41"/>
          <p:cNvSpPr>
            <a:spLocks noGrp="1"/>
          </p:cNvSpPr>
          <p:nvPr>
            <p:ph type="title" hasCustomPrompt="1"/>
          </p:nvPr>
        </p:nvSpPr>
        <p:spPr>
          <a:xfrm>
            <a:off x="2925090" y="2654115"/>
            <a:ext cx="3298944" cy="529204"/>
          </a:xfrm>
          <a:prstGeom prst="rect">
            <a:avLst/>
          </a:prstGeom>
        </p:spPr>
        <p:txBody>
          <a:bodyPr anchor="b">
            <a:noAutofit/>
          </a:bodyPr>
          <a:lstStyle>
            <a:lvl1pPr algn="ctr">
              <a:defRPr sz="2800" b="1">
                <a:solidFill>
                  <a:schemeClr val="bg1">
                    <a:lumMod val="95000"/>
                  </a:schemeClr>
                </a:solidFill>
                <a:latin typeface="+mj-lt"/>
              </a:defRPr>
            </a:lvl1pPr>
          </a:lstStyle>
          <a:p>
            <a:r>
              <a:rPr lang="en-US" dirty="0"/>
              <a:t>Title goes here</a:t>
            </a:r>
          </a:p>
        </p:txBody>
      </p:sp>
      <p:sp>
        <p:nvSpPr>
          <p:cNvPr id="14" name="Rectangle 4"/>
          <p:cNvSpPr>
            <a:spLocks noGrp="1" noChangeArrowheads="1"/>
          </p:cNvSpPr>
          <p:nvPr>
            <p:ph type="subTitle" idx="1" hasCustomPrompt="1"/>
          </p:nvPr>
        </p:nvSpPr>
        <p:spPr>
          <a:xfrm>
            <a:off x="2633672" y="3614071"/>
            <a:ext cx="3877974" cy="694967"/>
          </a:xfrm>
          <a:prstGeom prst="rect">
            <a:avLst/>
          </a:prstGeom>
        </p:spPr>
        <p:txBody>
          <a:bodyPr>
            <a:noAutofit/>
          </a:bodyPr>
          <a:lstStyle>
            <a:lvl1pPr marL="0" indent="0" algn="ctr">
              <a:lnSpc>
                <a:spcPct val="120000"/>
              </a:lnSpc>
              <a:spcBef>
                <a:spcPct val="0"/>
              </a:spcBef>
              <a:buFont typeface="Wingdings" pitchFamily="2" charset="2"/>
              <a:buNone/>
              <a:defRPr sz="2000">
                <a:solidFill>
                  <a:srgbClr val="F2F2F2"/>
                </a:solidFill>
                <a:latin typeface="+mj-lt"/>
              </a:defRPr>
            </a:lvl1pPr>
          </a:lstStyle>
          <a:p>
            <a:r>
              <a:rPr lang="en-US" dirty="0"/>
              <a:t>Name of presenter</a:t>
            </a:r>
          </a:p>
          <a:p>
            <a:r>
              <a:rPr lang="en-US" dirty="0"/>
              <a:t>Date</a:t>
            </a:r>
          </a:p>
        </p:txBody>
      </p:sp>
      <p:cxnSp>
        <p:nvCxnSpPr>
          <p:cNvPr id="17" name="Straight Connector 16"/>
          <p:cNvCxnSpPr/>
          <p:nvPr userDrawn="1"/>
        </p:nvCxnSpPr>
        <p:spPr>
          <a:xfrm>
            <a:off x="4248648" y="3400949"/>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09088" y="1129059"/>
            <a:ext cx="913945" cy="1191785"/>
          </a:xfrm>
          <a:prstGeom prst="rect">
            <a:avLst/>
          </a:prstGeom>
        </p:spPr>
      </p:pic>
      <p:pic>
        <p:nvPicPr>
          <p:cNvPr id="8" name="Picture 7" descr="OSU-WexMedCtr-1C-REV-Stacked-CMY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7995" y="4414342"/>
            <a:ext cx="854456" cy="635069"/>
          </a:xfrm>
          <a:prstGeom prst="rect">
            <a:avLst/>
          </a:prstGeom>
        </p:spPr>
      </p:pic>
    </p:spTree>
    <p:extLst>
      <p:ext uri="{BB962C8B-B14F-4D97-AF65-F5344CB8AC3E}">
        <p14:creationId xmlns:p14="http://schemas.microsoft.com/office/powerpoint/2010/main" val="304260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le, content, foot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2058495"/>
            <a:ext cx="3174775" cy="3085005"/>
          </a:xfrm>
          <a:prstGeom prst="rect">
            <a:avLst/>
          </a:prstGeom>
        </p:spPr>
      </p:pic>
      <p:sp>
        <p:nvSpPr>
          <p:cNvPr id="3" name="Title 41"/>
          <p:cNvSpPr>
            <a:spLocks noGrp="1"/>
          </p:cNvSpPr>
          <p:nvPr>
            <p:ph type="title" hasCustomPrompt="1"/>
          </p:nvPr>
        </p:nvSpPr>
        <p:spPr>
          <a:xfrm>
            <a:off x="496003" y="517934"/>
            <a:ext cx="8289221"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4" name="Text Placeholder 4"/>
          <p:cNvSpPr>
            <a:spLocks noGrp="1"/>
          </p:cNvSpPr>
          <p:nvPr>
            <p:ph type="body" sz="quarter" idx="13"/>
          </p:nvPr>
        </p:nvSpPr>
        <p:spPr>
          <a:xfrm>
            <a:off x="495300" y="1259572"/>
            <a:ext cx="8289925" cy="3372754"/>
          </a:xfrm>
          <a:prstGeom prst="rect">
            <a:avLst/>
          </a:prstGeom>
        </p:spPr>
        <p:txBody>
          <a:bodyPr/>
          <a:lstStyle>
            <a:lvl1pPr>
              <a:defRPr sz="2000"/>
            </a:lvl1pPr>
            <a:lvl2pPr>
              <a:defRPr sz="2000"/>
            </a:lvl2pPr>
            <a:lvl3pP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58616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8244136"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53" name="Rectangle 4"/>
          <p:cNvSpPr>
            <a:spLocks noGrp="1" noChangeArrowheads="1"/>
          </p:cNvSpPr>
          <p:nvPr>
            <p:ph type="subTitle" idx="1" hasCustomPrompt="1"/>
          </p:nvPr>
        </p:nvSpPr>
        <p:spPr>
          <a:xfrm>
            <a:off x="495300" y="956858"/>
            <a:ext cx="8244840"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a:t>Subhead goes here</a:t>
            </a:r>
          </a:p>
        </p:txBody>
      </p:sp>
      <p:sp>
        <p:nvSpPr>
          <p:cNvPr id="15"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cxnSp>
        <p:nvCxnSpPr>
          <p:cNvPr id="12" name="Straight Connector 11"/>
          <p:cNvCxnSpPr/>
          <p:nvPr userDrawn="1"/>
        </p:nvCxnSpPr>
        <p:spPr>
          <a:xfrm>
            <a:off x="580016" y="149700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3"/>
          <p:cNvSpPr>
            <a:spLocks noGrp="1"/>
          </p:cNvSpPr>
          <p:nvPr>
            <p:ph sz="quarter" idx="11"/>
          </p:nvPr>
        </p:nvSpPr>
        <p:spPr>
          <a:xfrm>
            <a:off x="495300" y="1710123"/>
            <a:ext cx="8289925" cy="2922837"/>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hasCustomPrompt="1"/>
          </p:nvPr>
        </p:nvSpPr>
        <p:spPr>
          <a:xfrm>
            <a:off x="322522" y="4927663"/>
            <a:ext cx="5962391" cy="274637"/>
          </a:xfrm>
          <a:prstGeom prst="rect">
            <a:avLst/>
          </a:prstGeom>
        </p:spPr>
        <p:txBody>
          <a:bodyPr tIns="73152"/>
          <a:lstStyle>
            <a:lvl1pPr marL="0" indent="0" algn="l">
              <a:buNone/>
              <a:defRPr sz="800" baseline="0"/>
            </a:lvl1pPr>
          </a:lstStyle>
          <a:p>
            <a:pPr lvl="0"/>
            <a:r>
              <a:rPr lang="en-US" dirty="0"/>
              <a:t>Trade Secret, Confidential, Proprietary, Do Not </a:t>
            </a:r>
            <a:r>
              <a:rPr lang="en-US"/>
              <a:t>Copy  |  OSU </a:t>
            </a:r>
            <a:r>
              <a:rPr lang="en-US" dirty="0" err="1"/>
              <a:t>Wexner</a:t>
            </a:r>
            <a:r>
              <a:rPr lang="en-US" dirty="0"/>
              <a:t> Medical Center  © 2018</a:t>
            </a:r>
          </a:p>
        </p:txBody>
      </p:sp>
    </p:spTree>
    <p:extLst>
      <p:ext uri="{BB962C8B-B14F-4D97-AF65-F5344CB8AC3E}">
        <p14:creationId xmlns:p14="http://schemas.microsoft.com/office/powerpoint/2010/main" val="393822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3" y="517934"/>
            <a:ext cx="8289221"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8"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0"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cxnSp>
        <p:nvCxnSpPr>
          <p:cNvPr id="12" name="Straight Connector 11"/>
          <p:cNvCxnSpPr/>
          <p:nvPr userDrawn="1"/>
        </p:nvCxnSpPr>
        <p:spPr>
          <a:xfrm>
            <a:off x="580016" y="1149460"/>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3"/>
          <p:cNvSpPr>
            <a:spLocks noGrp="1"/>
          </p:cNvSpPr>
          <p:nvPr>
            <p:ph sz="quarter" idx="11"/>
          </p:nvPr>
        </p:nvSpPr>
        <p:spPr>
          <a:xfrm>
            <a:off x="495300" y="1362581"/>
            <a:ext cx="8289925" cy="3132455"/>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157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Block 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2058495"/>
            <a:ext cx="3174775" cy="3085005"/>
          </a:xfrm>
          <a:prstGeom prst="rect">
            <a:avLst/>
          </a:prstGeom>
        </p:spPr>
      </p:pic>
      <p:sp>
        <p:nvSpPr>
          <p:cNvPr id="42" name="Title 41"/>
          <p:cNvSpPr>
            <a:spLocks noGrp="1"/>
          </p:cNvSpPr>
          <p:nvPr>
            <p:ph type="title" hasCustomPrompt="1"/>
          </p:nvPr>
        </p:nvSpPr>
        <p:spPr>
          <a:xfrm>
            <a:off x="496004" y="517934"/>
            <a:ext cx="8282236"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53" name="Rectangle 4"/>
          <p:cNvSpPr>
            <a:spLocks noGrp="1" noChangeArrowheads="1"/>
          </p:cNvSpPr>
          <p:nvPr>
            <p:ph type="subTitle" idx="1" hasCustomPrompt="1"/>
          </p:nvPr>
        </p:nvSpPr>
        <p:spPr>
          <a:xfrm>
            <a:off x="495300" y="956858"/>
            <a:ext cx="8282940"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a:t>Subhead goes here</a:t>
            </a:r>
          </a:p>
        </p:txBody>
      </p:sp>
      <p:sp>
        <p:nvSpPr>
          <p:cNvPr id="9"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1"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cxnSp>
        <p:nvCxnSpPr>
          <p:cNvPr id="12" name="Straight Connector 11"/>
          <p:cNvCxnSpPr/>
          <p:nvPr userDrawn="1"/>
        </p:nvCxnSpPr>
        <p:spPr>
          <a:xfrm>
            <a:off x="580016" y="149700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p:cNvSpPr>
            <a:spLocks noGrp="1"/>
          </p:cNvSpPr>
          <p:nvPr>
            <p:ph sz="quarter" idx="11"/>
          </p:nvPr>
        </p:nvSpPr>
        <p:spPr>
          <a:xfrm>
            <a:off x="495300" y="1710123"/>
            <a:ext cx="8289925" cy="2922837"/>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14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content,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261" r="10564" b="27269"/>
          <a:stretch/>
        </p:blipFill>
        <p:spPr>
          <a:xfrm>
            <a:off x="5969225" y="2058495"/>
            <a:ext cx="3174775" cy="3085005"/>
          </a:xfrm>
          <a:prstGeom prst="rect">
            <a:avLst/>
          </a:prstGeom>
        </p:spPr>
      </p:pic>
      <p:sp>
        <p:nvSpPr>
          <p:cNvPr id="42" name="Title 41"/>
          <p:cNvSpPr>
            <a:spLocks noGrp="1"/>
          </p:cNvSpPr>
          <p:nvPr>
            <p:ph type="title" hasCustomPrompt="1"/>
          </p:nvPr>
        </p:nvSpPr>
        <p:spPr>
          <a:xfrm>
            <a:off x="496003" y="517934"/>
            <a:ext cx="8289221" cy="412021"/>
          </a:xfrm>
          <a:prstGeom prst="rect">
            <a:avLst/>
          </a:prstGeom>
        </p:spPr>
        <p:txBody>
          <a:bodyPr anchor="b">
            <a:noAutofit/>
          </a:bodyPr>
          <a:lstStyle>
            <a:lvl1pPr algn="l">
              <a:defRPr sz="2800" b="1" baseline="0">
                <a:solidFill>
                  <a:schemeClr val="accent1"/>
                </a:solidFill>
              </a:defRPr>
            </a:lvl1pPr>
          </a:lstStyle>
          <a:p>
            <a:r>
              <a:rPr lang="en-US" dirty="0"/>
              <a:t>Heading goes here</a:t>
            </a:r>
          </a:p>
        </p:txBody>
      </p:sp>
      <p:cxnSp>
        <p:nvCxnSpPr>
          <p:cNvPr id="3" name="Straight Connector 2"/>
          <p:cNvCxnSpPr/>
          <p:nvPr userDrawn="1"/>
        </p:nvCxnSpPr>
        <p:spPr>
          <a:xfrm>
            <a:off x="580016" y="1149460"/>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0"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
        <p:nvSpPr>
          <p:cNvPr id="4" name="Content Placeholder 3"/>
          <p:cNvSpPr>
            <a:spLocks noGrp="1"/>
          </p:cNvSpPr>
          <p:nvPr>
            <p:ph sz="quarter" idx="11"/>
          </p:nvPr>
        </p:nvSpPr>
        <p:spPr>
          <a:xfrm>
            <a:off x="495300" y="1362581"/>
            <a:ext cx="8289925" cy="3132455"/>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18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0_Title, content, footer">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Title, content,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nchor="ctr"/>
          <a:lstStyle>
            <a:lvl1pPr marL="0" indent="0" algn="ctr">
              <a:buNone/>
              <a:defRPr sz="16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rporate Title with Picture">
    <p:spTree>
      <p:nvGrpSpPr>
        <p:cNvPr id="1" name=""/>
        <p:cNvGrpSpPr/>
        <p:nvPr/>
      </p:nvGrpSpPr>
      <p:grpSpPr>
        <a:xfrm>
          <a:off x="0" y="0"/>
          <a:ext cx="0" cy="0"/>
          <a:chOff x="0" y="0"/>
          <a:chExt cx="0" cy="0"/>
        </a:xfrm>
      </p:grpSpPr>
      <p:cxnSp>
        <p:nvCxnSpPr>
          <p:cNvPr id="13" name="Straight Connector 12"/>
          <p:cNvCxnSpPr/>
          <p:nvPr userDrawn="1"/>
        </p:nvCxnSpPr>
        <p:spPr>
          <a:xfrm>
            <a:off x="694646" y="343834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11"/>
          <p:cNvSpPr>
            <a:spLocks noGrp="1"/>
          </p:cNvSpPr>
          <p:nvPr>
            <p:ph sz="quarter" idx="13" hasCustomPrompt="1"/>
          </p:nvPr>
        </p:nvSpPr>
        <p:spPr>
          <a:xfrm>
            <a:off x="572616" y="3765613"/>
            <a:ext cx="2513609" cy="715324"/>
          </a:xfrm>
          <a:prstGeom prst="rect">
            <a:avLst/>
          </a:prstGeom>
        </p:spPr>
        <p:txBody>
          <a:bodyPr/>
          <a:lstStyle>
            <a:lvl1pPr marL="0" indent="0">
              <a:buNone/>
              <a:defRPr sz="1400"/>
            </a:lvl1pPr>
          </a:lstStyle>
          <a:p>
            <a:pPr>
              <a:lnSpc>
                <a:spcPct val="100000"/>
              </a:lnSpc>
            </a:pPr>
            <a:r>
              <a:rPr lang="en-US" sz="1600" baseline="30000" dirty="0"/>
              <a:t>Body text goes here</a:t>
            </a:r>
          </a:p>
        </p:txBody>
      </p:sp>
      <p:cxnSp>
        <p:nvCxnSpPr>
          <p:cNvPr id="20" name="Straight Connector 19"/>
          <p:cNvCxnSpPr/>
          <p:nvPr userDrawn="1"/>
        </p:nvCxnSpPr>
        <p:spPr>
          <a:xfrm>
            <a:off x="3429387" y="343834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19750" y="343834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23" name="Title 41"/>
          <p:cNvSpPr>
            <a:spLocks noGrp="1"/>
          </p:cNvSpPr>
          <p:nvPr>
            <p:ph type="title" hasCustomPrompt="1"/>
          </p:nvPr>
        </p:nvSpPr>
        <p:spPr>
          <a:xfrm>
            <a:off x="579434" y="2807277"/>
            <a:ext cx="2507576" cy="412021"/>
          </a:xfrm>
          <a:prstGeom prst="rect">
            <a:avLst/>
          </a:prstGeom>
        </p:spPr>
        <p:txBody>
          <a:bodyPr anchor="b">
            <a:noAutofit/>
          </a:bodyPr>
          <a:lstStyle>
            <a:lvl1pPr algn="l">
              <a:defRPr sz="2800" b="1">
                <a:solidFill>
                  <a:schemeClr val="accent1"/>
                </a:solidFill>
              </a:defRPr>
            </a:lvl1pPr>
          </a:lstStyle>
          <a:p>
            <a:r>
              <a:rPr lang="en-US" dirty="0"/>
              <a:t>Title</a:t>
            </a:r>
          </a:p>
        </p:txBody>
      </p:sp>
      <p:sp>
        <p:nvSpPr>
          <p:cNvPr id="24" name="Content Placeholder 11"/>
          <p:cNvSpPr>
            <a:spLocks noGrp="1"/>
          </p:cNvSpPr>
          <p:nvPr>
            <p:ph sz="quarter" idx="14" hasCustomPrompt="1"/>
          </p:nvPr>
        </p:nvSpPr>
        <p:spPr>
          <a:xfrm>
            <a:off x="3362978" y="3765612"/>
            <a:ext cx="2513609" cy="715324"/>
          </a:xfrm>
          <a:prstGeom prst="rect">
            <a:avLst/>
          </a:prstGeom>
        </p:spPr>
        <p:txBody>
          <a:bodyPr/>
          <a:lstStyle>
            <a:lvl1pPr marL="0" indent="0">
              <a:buNone/>
              <a:defRPr sz="1400"/>
            </a:lvl1pPr>
          </a:lstStyle>
          <a:p>
            <a:pPr>
              <a:lnSpc>
                <a:spcPct val="100000"/>
              </a:lnSpc>
            </a:pPr>
            <a:r>
              <a:rPr lang="en-US" sz="1600" baseline="30000" dirty="0"/>
              <a:t>Body text goes here</a:t>
            </a:r>
          </a:p>
        </p:txBody>
      </p:sp>
      <p:sp>
        <p:nvSpPr>
          <p:cNvPr id="26" name="Content Placeholder 11"/>
          <p:cNvSpPr>
            <a:spLocks noGrp="1"/>
          </p:cNvSpPr>
          <p:nvPr>
            <p:ph sz="quarter" idx="15" hasCustomPrompt="1"/>
          </p:nvPr>
        </p:nvSpPr>
        <p:spPr>
          <a:xfrm>
            <a:off x="6153339" y="3765612"/>
            <a:ext cx="2513609" cy="715324"/>
          </a:xfrm>
          <a:prstGeom prst="rect">
            <a:avLst/>
          </a:prstGeom>
        </p:spPr>
        <p:txBody>
          <a:bodyPr/>
          <a:lstStyle>
            <a:lvl1pPr marL="0" indent="0">
              <a:buNone/>
              <a:defRPr sz="1400"/>
            </a:lvl1pPr>
          </a:lstStyle>
          <a:p>
            <a:pPr>
              <a:lnSpc>
                <a:spcPct val="100000"/>
              </a:lnSpc>
            </a:pPr>
            <a:r>
              <a:rPr lang="en-US" sz="1600" baseline="30000" dirty="0"/>
              <a:t>Body text goes here</a:t>
            </a:r>
          </a:p>
        </p:txBody>
      </p:sp>
      <p:sp>
        <p:nvSpPr>
          <p:cNvPr id="11"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4"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309938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Corporate Title with Picture">
    <p:spTree>
      <p:nvGrpSpPr>
        <p:cNvPr id="1" name=""/>
        <p:cNvGrpSpPr/>
        <p:nvPr/>
      </p:nvGrpSpPr>
      <p:grpSpPr>
        <a:xfrm>
          <a:off x="0" y="0"/>
          <a:ext cx="0" cy="0"/>
          <a:chOff x="0" y="0"/>
          <a:chExt cx="0" cy="0"/>
        </a:xfrm>
      </p:grpSpPr>
      <p:sp>
        <p:nvSpPr>
          <p:cNvPr id="9" name="Title 41"/>
          <p:cNvSpPr>
            <a:spLocks noGrp="1"/>
          </p:cNvSpPr>
          <p:nvPr>
            <p:ph type="title" hasCustomPrompt="1"/>
          </p:nvPr>
        </p:nvSpPr>
        <p:spPr>
          <a:xfrm>
            <a:off x="688406" y="1672479"/>
            <a:ext cx="7772322" cy="412021"/>
          </a:xfrm>
          <a:prstGeom prst="rect">
            <a:avLst/>
          </a:prstGeom>
        </p:spPr>
        <p:txBody>
          <a:bodyPr anchor="b">
            <a:noAutofit/>
          </a:bodyPr>
          <a:lstStyle>
            <a:lvl1pPr algn="ctr">
              <a:defRPr sz="2800" b="1">
                <a:solidFill>
                  <a:schemeClr val="accent1"/>
                </a:solidFill>
              </a:defRPr>
            </a:lvl1pPr>
          </a:lstStyle>
          <a:p>
            <a:r>
              <a:rPr lang="en-US" dirty="0"/>
              <a:t>Title goes here</a:t>
            </a:r>
          </a:p>
        </p:txBody>
      </p:sp>
      <p:sp>
        <p:nvSpPr>
          <p:cNvPr id="11" name="Content Placeholder 4"/>
          <p:cNvSpPr>
            <a:spLocks noGrp="1"/>
          </p:cNvSpPr>
          <p:nvPr>
            <p:ph sz="quarter" idx="10" hasCustomPrompt="1"/>
          </p:nvPr>
        </p:nvSpPr>
        <p:spPr>
          <a:xfrm>
            <a:off x="688406" y="2509744"/>
            <a:ext cx="7772322" cy="2106727"/>
          </a:xfrm>
          <a:prstGeom prst="rect">
            <a:avLst/>
          </a:prstGeom>
        </p:spPr>
        <p:txBody>
          <a:bodyPr vert="horz"/>
          <a:lstStyle>
            <a:lvl1pPr marL="0" indent="0" algn="ctr">
              <a:buNone/>
              <a:defRPr sz="1200"/>
            </a:lvl1pPr>
            <a:lvl2pPr marL="457200" indent="0">
              <a:buNone/>
              <a:defRPr sz="1800"/>
            </a:lvl2pPr>
            <a:lvl3pPr>
              <a:defRPr sz="1800"/>
            </a:lvl3pPr>
            <a:lvl4pPr>
              <a:defRPr sz="1400"/>
            </a:lvl4pPr>
            <a:lvl5pPr>
              <a:defRPr sz="1400"/>
            </a:lvl5pPr>
          </a:lstStyle>
          <a:p>
            <a:pPr lvl="0"/>
            <a:r>
              <a:rPr lang="en-US" dirty="0"/>
              <a:t>Body text goes here</a:t>
            </a:r>
          </a:p>
        </p:txBody>
      </p:sp>
      <p:cxnSp>
        <p:nvCxnSpPr>
          <p:cNvPr id="13" name="Straight Connector 12"/>
          <p:cNvCxnSpPr/>
          <p:nvPr userDrawn="1"/>
        </p:nvCxnSpPr>
        <p:spPr>
          <a:xfrm>
            <a:off x="4282258" y="2291069"/>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8"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37060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mp; Content 2">
    <p:spTree>
      <p:nvGrpSpPr>
        <p:cNvPr id="1" name=""/>
        <p:cNvGrpSpPr/>
        <p:nvPr/>
      </p:nvGrpSpPr>
      <p:grpSpPr>
        <a:xfrm>
          <a:off x="0" y="0"/>
          <a:ext cx="0" cy="0"/>
          <a:chOff x="0" y="0"/>
          <a:chExt cx="0" cy="0"/>
        </a:xfrm>
      </p:grpSpPr>
      <p:sp>
        <p:nvSpPr>
          <p:cNvPr id="6" name="Title 41"/>
          <p:cNvSpPr txBox="1">
            <a:spLocks/>
          </p:cNvSpPr>
          <p:nvPr userDrawn="1"/>
        </p:nvSpPr>
        <p:spPr>
          <a:xfrm>
            <a:off x="1448447" y="1952311"/>
            <a:ext cx="5864170" cy="412021"/>
          </a:xfrm>
          <a:prstGeom prst="rect">
            <a:avLst/>
          </a:prstGeom>
        </p:spPr>
        <p:txBody>
          <a:bodyPr anchor="b">
            <a:noAutofit/>
          </a:bodyPr>
          <a:lstStyle>
            <a:lvl1pPr algn="l" rtl="0" eaLnBrk="0" fontAlgn="base" hangingPunct="0">
              <a:lnSpc>
                <a:spcPct val="85000"/>
              </a:lnSpc>
              <a:spcBef>
                <a:spcPct val="0"/>
              </a:spcBef>
              <a:spcAft>
                <a:spcPct val="0"/>
              </a:spcAft>
              <a:defRPr sz="2800" b="1"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pPr algn="ctr"/>
            <a:r>
              <a:rPr lang="en-US" dirty="0">
                <a:solidFill>
                  <a:srgbClr val="BB0000"/>
                </a:solidFill>
              </a:rPr>
              <a:t>Thank You</a:t>
            </a:r>
          </a:p>
        </p:txBody>
      </p:sp>
      <p:cxnSp>
        <p:nvCxnSpPr>
          <p:cNvPr id="8" name="Straight Connector 7"/>
          <p:cNvCxnSpPr/>
          <p:nvPr userDrawn="1"/>
        </p:nvCxnSpPr>
        <p:spPr>
          <a:xfrm>
            <a:off x="4127045" y="25744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3437819" y="2957443"/>
            <a:ext cx="1788546" cy="365820"/>
            <a:chOff x="3273339" y="3400788"/>
            <a:chExt cx="1788546" cy="365820"/>
          </a:xfrm>
        </p:grpSpPr>
        <p:pic>
          <p:nvPicPr>
            <p:cNvPr id="2" name="Picture 1"/>
            <p:cNvPicPr>
              <a:picLocks noChangeAspect="1"/>
            </p:cNvPicPr>
            <p:nvPr userDrawn="1"/>
          </p:nvPicPr>
          <p:blipFill rotWithShape="1">
            <a:blip r:embed="rId2"/>
            <a:srcRect r="47110"/>
            <a:stretch/>
          </p:blipFill>
          <p:spPr>
            <a:xfrm>
              <a:off x="3273339" y="3400788"/>
              <a:ext cx="1373720" cy="365820"/>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1559" t="32072" r="31559" b="27922"/>
            <a:stretch/>
          </p:blipFill>
          <p:spPr>
            <a:xfrm>
              <a:off x="4724645" y="3400788"/>
              <a:ext cx="337240" cy="365820"/>
            </a:xfrm>
            <a:prstGeom prst="rect">
              <a:avLst/>
            </a:prstGeom>
          </p:spPr>
        </p:pic>
      </p:grpSp>
    </p:spTree>
    <p:extLst>
      <p:ext uri="{BB962C8B-B14F-4D97-AF65-F5344CB8AC3E}">
        <p14:creationId xmlns:p14="http://schemas.microsoft.com/office/powerpoint/2010/main" val="1186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orporate Title with Pictur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2137" t="19539" r="562" b="43163"/>
          <a:stretch/>
        </p:blipFill>
        <p:spPr>
          <a:xfrm>
            <a:off x="0" y="0"/>
            <a:ext cx="9144000" cy="2604655"/>
          </a:xfrm>
          <a:prstGeom prst="rect">
            <a:avLst/>
          </a:prstGeom>
        </p:spPr>
      </p:pic>
      <p:sp>
        <p:nvSpPr>
          <p:cNvPr id="13" name="Title 41"/>
          <p:cNvSpPr>
            <a:spLocks noGrp="1"/>
          </p:cNvSpPr>
          <p:nvPr>
            <p:ph type="title" hasCustomPrompt="1"/>
          </p:nvPr>
        </p:nvSpPr>
        <p:spPr>
          <a:xfrm>
            <a:off x="346229" y="2948822"/>
            <a:ext cx="8433787" cy="529204"/>
          </a:xfrm>
          <a:prstGeom prst="rect">
            <a:avLst/>
          </a:prstGeom>
        </p:spPr>
        <p:txBody>
          <a:bodyPr anchor="b">
            <a:noAutofit/>
          </a:bodyPr>
          <a:lstStyle>
            <a:lvl1pPr algn="ctr">
              <a:defRPr sz="2800" b="1">
                <a:solidFill>
                  <a:schemeClr val="tx2"/>
                </a:solidFill>
                <a:latin typeface="+mj-lt"/>
              </a:defRPr>
            </a:lvl1pPr>
          </a:lstStyle>
          <a:p>
            <a:r>
              <a:rPr lang="en-US" dirty="0"/>
              <a:t>Title goes here</a:t>
            </a:r>
          </a:p>
        </p:txBody>
      </p:sp>
      <p:sp>
        <p:nvSpPr>
          <p:cNvPr id="14" name="Rectangle 4"/>
          <p:cNvSpPr>
            <a:spLocks noGrp="1" noChangeArrowheads="1"/>
          </p:cNvSpPr>
          <p:nvPr>
            <p:ph type="subTitle" idx="1" hasCustomPrompt="1"/>
          </p:nvPr>
        </p:nvSpPr>
        <p:spPr>
          <a:xfrm>
            <a:off x="346229" y="3614071"/>
            <a:ext cx="8433787" cy="694967"/>
          </a:xfrm>
          <a:prstGeom prst="rect">
            <a:avLst/>
          </a:prstGeom>
        </p:spPr>
        <p:txBody>
          <a:bodyPr>
            <a:noAutofit/>
          </a:bodyPr>
          <a:lstStyle>
            <a:lvl1pPr marL="0" indent="0" algn="ctr">
              <a:lnSpc>
                <a:spcPct val="120000"/>
              </a:lnSpc>
              <a:spcBef>
                <a:spcPct val="0"/>
              </a:spcBef>
              <a:buFont typeface="Wingdings" pitchFamily="2" charset="2"/>
              <a:buNone/>
              <a:defRPr sz="2000">
                <a:solidFill>
                  <a:schemeClr val="tx2"/>
                </a:solidFill>
                <a:latin typeface="+mj-lt"/>
              </a:defRPr>
            </a:lvl1pPr>
          </a:lstStyle>
          <a:p>
            <a:r>
              <a:rPr lang="en-US" dirty="0"/>
              <a:t>Name of presenter</a:t>
            </a:r>
          </a:p>
          <a:p>
            <a:r>
              <a:rPr lang="en-US" dirty="0"/>
              <a:t>Date</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06149" y="917333"/>
            <a:ext cx="913945" cy="1191785"/>
          </a:xfrm>
          <a:prstGeom prst="rect">
            <a:avLst/>
          </a:prstGeom>
        </p:spPr>
      </p:pic>
      <p:pic>
        <p:nvPicPr>
          <p:cNvPr id="8" name="Picture 7" descr="OSU-WexMedCtr-1C-REV-Stacked-CMY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77995" y="4414342"/>
            <a:ext cx="854456" cy="63506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mp; Content 2">
    <p:spTree>
      <p:nvGrpSpPr>
        <p:cNvPr id="1" name=""/>
        <p:cNvGrpSpPr/>
        <p:nvPr/>
      </p:nvGrpSpPr>
      <p:grpSpPr>
        <a:xfrm>
          <a:off x="0" y="0"/>
          <a:ext cx="0" cy="0"/>
          <a:chOff x="0" y="0"/>
          <a:chExt cx="0" cy="0"/>
        </a:xfrm>
      </p:grpSpPr>
      <p:sp>
        <p:nvSpPr>
          <p:cNvPr id="6" name="Title 41"/>
          <p:cNvSpPr txBox="1">
            <a:spLocks/>
          </p:cNvSpPr>
          <p:nvPr userDrawn="1"/>
        </p:nvSpPr>
        <p:spPr>
          <a:xfrm>
            <a:off x="1448447" y="1952311"/>
            <a:ext cx="5864170" cy="412021"/>
          </a:xfrm>
          <a:prstGeom prst="rect">
            <a:avLst/>
          </a:prstGeom>
        </p:spPr>
        <p:txBody>
          <a:bodyPr anchor="b">
            <a:noAutofit/>
          </a:bodyPr>
          <a:lstStyle>
            <a:lvl1pPr algn="l" rtl="0" eaLnBrk="0" fontAlgn="base" hangingPunct="0">
              <a:lnSpc>
                <a:spcPct val="85000"/>
              </a:lnSpc>
              <a:spcBef>
                <a:spcPct val="0"/>
              </a:spcBef>
              <a:spcAft>
                <a:spcPct val="0"/>
              </a:spcAft>
              <a:defRPr sz="2800" b="1"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a:lstStyle>
          <a:p>
            <a:pPr algn="ctr"/>
            <a:r>
              <a:rPr lang="en-US" dirty="0">
                <a:solidFill>
                  <a:srgbClr val="BB0000"/>
                </a:solidFill>
              </a:rPr>
              <a:t>Thank You</a:t>
            </a:r>
          </a:p>
        </p:txBody>
      </p:sp>
      <p:cxnSp>
        <p:nvCxnSpPr>
          <p:cNvPr id="8" name="Straight Connector 7"/>
          <p:cNvCxnSpPr/>
          <p:nvPr userDrawn="1"/>
        </p:nvCxnSpPr>
        <p:spPr>
          <a:xfrm>
            <a:off x="4127045" y="2574422"/>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12" name="Rectangle 4"/>
          <p:cNvSpPr>
            <a:spLocks noGrp="1" noChangeArrowheads="1"/>
          </p:cNvSpPr>
          <p:nvPr>
            <p:ph type="subTitle" idx="1" hasCustomPrompt="1"/>
          </p:nvPr>
        </p:nvSpPr>
        <p:spPr>
          <a:xfrm>
            <a:off x="2490260" y="2785908"/>
            <a:ext cx="3877974" cy="321469"/>
          </a:xfrm>
          <a:prstGeom prst="rect">
            <a:avLst/>
          </a:prstGeom>
        </p:spPr>
        <p:txBody>
          <a:bodyPr>
            <a:noAutofit/>
          </a:bodyPr>
          <a:lstStyle>
            <a:lvl1pPr marL="0" indent="0" algn="ctr">
              <a:lnSpc>
                <a:spcPct val="85000"/>
              </a:lnSpc>
              <a:spcBef>
                <a:spcPct val="0"/>
              </a:spcBef>
              <a:buFont typeface="Wingdings" pitchFamily="2" charset="2"/>
              <a:buNone/>
              <a:defRPr sz="1600" i="0"/>
            </a:lvl1pPr>
          </a:lstStyle>
          <a:p>
            <a:r>
              <a:rPr lang="en-US" dirty="0" err="1"/>
              <a:t>wexnermedical.osu.edu</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E4B1D4-D0BB-4A7E-8EC7-4BA25FF99219}" type="datetimeFigureOut">
              <a:rPr lang="en-US" smtClean="0"/>
              <a:t>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A41D01-C258-4425-89D6-57ECABF2D812}" type="slidenum">
              <a:rPr lang="en-US" smtClean="0"/>
              <a:t>‹#›</a:t>
            </a:fld>
            <a:endParaRPr lang="en-US"/>
          </a:p>
        </p:txBody>
      </p:sp>
    </p:spTree>
    <p:extLst>
      <p:ext uri="{BB962C8B-B14F-4D97-AF65-F5344CB8AC3E}">
        <p14:creationId xmlns:p14="http://schemas.microsoft.com/office/powerpoint/2010/main" val="138396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3218-DC14-6649-9F59-FB8AF846A85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F7E33F-DFB6-D443-9F44-B7ACA489F52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5FD61EF-EFD6-5D48-B8FF-A4C77C45B2B2}"/>
              </a:ext>
            </a:extLst>
          </p:cNvPr>
          <p:cNvSpPr>
            <a:spLocks noGrp="1"/>
          </p:cNvSpPr>
          <p:nvPr>
            <p:ph type="dt" sz="half" idx="10"/>
          </p:nvPr>
        </p:nvSpPr>
        <p:spPr/>
        <p:txBody>
          <a:bodyPr/>
          <a:lstStyle/>
          <a:p>
            <a:fld id="{7E8BB570-3ABB-164E-B2C0-0DDA6CF90FBE}" type="datetimeFigureOut">
              <a:rPr lang="en-US" smtClean="0"/>
              <a:t>7/11/22</a:t>
            </a:fld>
            <a:endParaRPr lang="en-US"/>
          </a:p>
        </p:txBody>
      </p:sp>
      <p:sp>
        <p:nvSpPr>
          <p:cNvPr id="5" name="Footer Placeholder 4">
            <a:extLst>
              <a:ext uri="{FF2B5EF4-FFF2-40B4-BE49-F238E27FC236}">
                <a16:creationId xmlns:a16="http://schemas.microsoft.com/office/drawing/2014/main" id="{1284696F-57B2-174F-A27B-ED8E67B8D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071C5-3B8B-504F-A941-EA95358FE366}"/>
              </a:ext>
            </a:extLst>
          </p:cNvPr>
          <p:cNvSpPr>
            <a:spLocks noGrp="1"/>
          </p:cNvSpPr>
          <p:nvPr>
            <p:ph type="sldNum" sz="quarter" idx="12"/>
          </p:nvPr>
        </p:nvSpPr>
        <p:spPr/>
        <p:txBody>
          <a:bodyPr/>
          <a:lstStyle/>
          <a:p>
            <a:fld id="{A1F8F55E-3760-2347-AF34-2651063629D4}" type="slidenum">
              <a:rPr lang="en-US" smtClean="0"/>
              <a:t>‹#›</a:t>
            </a:fld>
            <a:endParaRPr lang="en-US"/>
          </a:p>
        </p:txBody>
      </p:sp>
    </p:spTree>
    <p:extLst>
      <p:ext uri="{BB962C8B-B14F-4D97-AF65-F5344CB8AC3E}">
        <p14:creationId xmlns:p14="http://schemas.microsoft.com/office/powerpoint/2010/main" val="147572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rporate Title with Picture">
    <p:spTree>
      <p:nvGrpSpPr>
        <p:cNvPr id="1" name=""/>
        <p:cNvGrpSpPr/>
        <p:nvPr/>
      </p:nvGrpSpPr>
      <p:grpSpPr>
        <a:xfrm>
          <a:off x="0" y="0"/>
          <a:ext cx="0" cy="0"/>
          <a:chOff x="0" y="0"/>
          <a:chExt cx="0" cy="0"/>
        </a:xfrm>
      </p:grpSpPr>
      <p:pic>
        <p:nvPicPr>
          <p:cNvPr id="2" name="Picture 1" descr="diverse03 15people.jpg"/>
          <p:cNvPicPr>
            <a:picLocks noChangeAspect="1"/>
          </p:cNvPicPr>
          <p:nvPr userDrawn="1"/>
        </p:nvPicPr>
        <p:blipFill rotWithShape="1">
          <a:blip r:embed="rId2" cstate="screen">
            <a:extLst>
              <a:ext uri="{28A0092B-C50C-407E-A947-70E740481C1C}">
                <a14:useLocalDpi xmlns:a14="http://schemas.microsoft.com/office/drawing/2010/main"/>
              </a:ext>
            </a:extLst>
          </a:blip>
          <a:srcRect t="4750" b="47750"/>
          <a:stretch/>
        </p:blipFill>
        <p:spPr>
          <a:xfrm>
            <a:off x="-14978" y="0"/>
            <a:ext cx="9158978" cy="2681112"/>
          </a:xfrm>
          <a:prstGeom prst="rect">
            <a:avLst/>
          </a:prstGeom>
        </p:spPr>
      </p:pic>
      <p:sp>
        <p:nvSpPr>
          <p:cNvPr id="9" name="Title 41"/>
          <p:cNvSpPr>
            <a:spLocks noGrp="1"/>
          </p:cNvSpPr>
          <p:nvPr>
            <p:ph type="title" hasCustomPrompt="1"/>
          </p:nvPr>
        </p:nvSpPr>
        <p:spPr>
          <a:xfrm>
            <a:off x="322522" y="2875095"/>
            <a:ext cx="8530533" cy="529204"/>
          </a:xfrm>
          <a:prstGeom prst="rect">
            <a:avLst/>
          </a:prstGeom>
        </p:spPr>
        <p:txBody>
          <a:bodyPr anchor="b">
            <a:noAutofit/>
          </a:bodyPr>
          <a:lstStyle>
            <a:lvl1pPr algn="ctr">
              <a:defRPr sz="2800" b="1">
                <a:solidFill>
                  <a:schemeClr val="accent1"/>
                </a:solidFill>
                <a:latin typeface="+mj-lt"/>
              </a:defRPr>
            </a:lvl1pPr>
          </a:lstStyle>
          <a:p>
            <a:r>
              <a:rPr lang="en-US" dirty="0"/>
              <a:t>Title goes here</a:t>
            </a:r>
          </a:p>
        </p:txBody>
      </p:sp>
      <p:sp>
        <p:nvSpPr>
          <p:cNvPr id="11" name="Rectangle 4"/>
          <p:cNvSpPr>
            <a:spLocks noGrp="1" noChangeArrowheads="1"/>
          </p:cNvSpPr>
          <p:nvPr>
            <p:ph type="subTitle" idx="1" hasCustomPrompt="1"/>
          </p:nvPr>
        </p:nvSpPr>
        <p:spPr>
          <a:xfrm>
            <a:off x="322522" y="3830542"/>
            <a:ext cx="8530533" cy="694967"/>
          </a:xfrm>
          <a:prstGeom prst="rect">
            <a:avLst/>
          </a:prstGeom>
        </p:spPr>
        <p:txBody>
          <a:bodyPr>
            <a:noAutofit/>
          </a:bodyPr>
          <a:lstStyle>
            <a:lvl1pPr marL="0" indent="0" algn="ctr">
              <a:lnSpc>
                <a:spcPct val="120000"/>
              </a:lnSpc>
              <a:spcBef>
                <a:spcPct val="0"/>
              </a:spcBef>
              <a:buFont typeface="Wingdings" pitchFamily="2" charset="2"/>
              <a:buNone/>
              <a:defRPr sz="2000" i="1">
                <a:solidFill>
                  <a:schemeClr val="tx2"/>
                </a:solidFill>
                <a:latin typeface="+mj-lt"/>
              </a:defRPr>
            </a:lvl1pPr>
          </a:lstStyle>
          <a:p>
            <a:r>
              <a:rPr lang="en-US" dirty="0"/>
              <a:t>Subtitle</a:t>
            </a:r>
          </a:p>
        </p:txBody>
      </p:sp>
      <p:cxnSp>
        <p:nvCxnSpPr>
          <p:cNvPr id="12" name="Straight Connector 11"/>
          <p:cNvCxnSpPr/>
          <p:nvPr userDrawn="1"/>
        </p:nvCxnSpPr>
        <p:spPr>
          <a:xfrm>
            <a:off x="4216061" y="3617420"/>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4"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239808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Corporate Title with Picture">
    <p:spTree>
      <p:nvGrpSpPr>
        <p:cNvPr id="1" name=""/>
        <p:cNvGrpSpPr/>
        <p:nvPr/>
      </p:nvGrpSpPr>
      <p:grpSpPr>
        <a:xfrm>
          <a:off x="0" y="0"/>
          <a:ext cx="0" cy="0"/>
          <a:chOff x="0" y="0"/>
          <a:chExt cx="0" cy="0"/>
        </a:xfrm>
      </p:grpSpPr>
      <p:pic>
        <p:nvPicPr>
          <p:cNvPr id="6" name="Picture 5" descr="BlockO-RGBHEX.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6909" y="1131811"/>
            <a:ext cx="914400" cy="1197166"/>
          </a:xfrm>
          <a:prstGeom prst="rect">
            <a:avLst/>
          </a:prstGeom>
        </p:spPr>
      </p:pic>
      <p:sp>
        <p:nvSpPr>
          <p:cNvPr id="42" name="Title 41"/>
          <p:cNvSpPr>
            <a:spLocks noGrp="1"/>
          </p:cNvSpPr>
          <p:nvPr>
            <p:ph type="title" hasCustomPrompt="1"/>
          </p:nvPr>
        </p:nvSpPr>
        <p:spPr>
          <a:xfrm>
            <a:off x="677909" y="2654115"/>
            <a:ext cx="7772400" cy="529204"/>
          </a:xfrm>
          <a:prstGeom prst="rect">
            <a:avLst/>
          </a:prstGeom>
        </p:spPr>
        <p:txBody>
          <a:bodyPr anchor="b">
            <a:noAutofit/>
          </a:bodyPr>
          <a:lstStyle>
            <a:lvl1pPr algn="ctr">
              <a:defRPr sz="2800" b="1">
                <a:solidFill>
                  <a:schemeClr val="accent1"/>
                </a:solidFill>
                <a:latin typeface="+mj-lt"/>
              </a:defRPr>
            </a:lvl1pPr>
          </a:lstStyle>
          <a:p>
            <a:r>
              <a:rPr lang="en-US" dirty="0"/>
              <a:t>Title goes here</a:t>
            </a:r>
          </a:p>
        </p:txBody>
      </p:sp>
      <p:sp>
        <p:nvSpPr>
          <p:cNvPr id="53" name="Rectangle 4"/>
          <p:cNvSpPr>
            <a:spLocks noGrp="1" noChangeArrowheads="1"/>
          </p:cNvSpPr>
          <p:nvPr>
            <p:ph type="subTitle" idx="1" hasCustomPrompt="1"/>
          </p:nvPr>
        </p:nvSpPr>
        <p:spPr>
          <a:xfrm>
            <a:off x="677909" y="3609562"/>
            <a:ext cx="7772400" cy="694967"/>
          </a:xfrm>
          <a:prstGeom prst="rect">
            <a:avLst/>
          </a:prstGeom>
        </p:spPr>
        <p:txBody>
          <a:bodyPr>
            <a:noAutofit/>
          </a:bodyPr>
          <a:lstStyle>
            <a:lvl1pPr marL="0" indent="0" algn="ctr">
              <a:lnSpc>
                <a:spcPct val="120000"/>
              </a:lnSpc>
              <a:spcBef>
                <a:spcPct val="0"/>
              </a:spcBef>
              <a:buFont typeface="Wingdings" pitchFamily="2" charset="2"/>
              <a:buNone/>
              <a:defRPr sz="2000" i="1">
                <a:solidFill>
                  <a:schemeClr val="tx2"/>
                </a:solidFill>
                <a:latin typeface="+mj-lt"/>
              </a:defRPr>
            </a:lvl1pPr>
          </a:lstStyle>
          <a:p>
            <a:r>
              <a:rPr lang="en-US" dirty="0"/>
              <a:t>Subtitle</a:t>
            </a:r>
          </a:p>
        </p:txBody>
      </p:sp>
      <p:cxnSp>
        <p:nvCxnSpPr>
          <p:cNvPr id="4" name="Straight Connector 3"/>
          <p:cNvCxnSpPr/>
          <p:nvPr userDrawn="1"/>
        </p:nvCxnSpPr>
        <p:spPr>
          <a:xfrm>
            <a:off x="4216061" y="3396440"/>
            <a:ext cx="6427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2"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extLst>
      <p:ext uri="{BB962C8B-B14F-4D97-AF65-F5344CB8AC3E}">
        <p14:creationId xmlns:p14="http://schemas.microsoft.com/office/powerpoint/2010/main" val="173275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8259376"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cxnSp>
        <p:nvCxnSpPr>
          <p:cNvPr id="3" name="Straight Connector 2"/>
          <p:cNvCxnSpPr/>
          <p:nvPr userDrawn="1"/>
        </p:nvCxnSpPr>
        <p:spPr>
          <a:xfrm>
            <a:off x="580016" y="1143076"/>
            <a:ext cx="520014" cy="0"/>
          </a:xfrm>
          <a:prstGeom prst="line">
            <a:avLst/>
          </a:prstGeom>
          <a:ln>
            <a:solidFill>
              <a:srgbClr val="BB0000"/>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pic>
        <p:nvPicPr>
          <p:cNvPr id="2" name="Picture 1" descr="OSUWMC_landscape_illustration-COMMUNIT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84187"/>
            <a:ext cx="9144000" cy="1259313"/>
          </a:xfrm>
          <a:prstGeom prst="rect">
            <a:avLst/>
          </a:prstGeom>
        </p:spPr>
      </p:pic>
    </p:spTree>
    <p:extLst>
      <p:ext uri="{BB962C8B-B14F-4D97-AF65-F5344CB8AC3E}">
        <p14:creationId xmlns:p14="http://schemas.microsoft.com/office/powerpoint/2010/main" val="356602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3" y="517934"/>
            <a:ext cx="8289221"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15"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6"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sp>
        <p:nvSpPr>
          <p:cNvPr id="5" name="Text Placeholder 4"/>
          <p:cNvSpPr>
            <a:spLocks noGrp="1"/>
          </p:cNvSpPr>
          <p:nvPr>
            <p:ph type="body" sz="quarter" idx="13"/>
          </p:nvPr>
        </p:nvSpPr>
        <p:spPr>
          <a:xfrm>
            <a:off x="495300" y="1259572"/>
            <a:ext cx="8289925" cy="3372754"/>
          </a:xfrm>
          <a:prstGeom prst="rect">
            <a:avLst/>
          </a:prstGeom>
        </p:spPr>
        <p:txBody>
          <a:bodyPr/>
          <a:lstStyle>
            <a:lvl1pPr>
              <a:defRPr sz="2000"/>
            </a:lvl1pPr>
            <a:lvl2pPr>
              <a:defRPr sz="2000"/>
            </a:lvl2pPr>
            <a:lvl3pPr>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8244136"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53" name="Rectangle 4"/>
          <p:cNvSpPr>
            <a:spLocks noGrp="1" noChangeArrowheads="1"/>
          </p:cNvSpPr>
          <p:nvPr>
            <p:ph type="subTitle" idx="1" hasCustomPrompt="1"/>
          </p:nvPr>
        </p:nvSpPr>
        <p:spPr>
          <a:xfrm>
            <a:off x="495300" y="956858"/>
            <a:ext cx="8244840" cy="321469"/>
          </a:xfrm>
          <a:prstGeom prst="rect">
            <a:avLst/>
          </a:prstGeom>
        </p:spPr>
        <p:txBody>
          <a:bodyPr>
            <a:noAutofit/>
          </a:bodyPr>
          <a:lstStyle>
            <a:lvl1pPr marL="0" indent="0" algn="l">
              <a:lnSpc>
                <a:spcPct val="85000"/>
              </a:lnSpc>
              <a:spcBef>
                <a:spcPct val="0"/>
              </a:spcBef>
              <a:buFont typeface="Wingdings" pitchFamily="2" charset="2"/>
              <a:buNone/>
              <a:defRPr sz="2000" i="1"/>
            </a:lvl1pPr>
          </a:lstStyle>
          <a:p>
            <a:r>
              <a:rPr lang="en-US" dirty="0"/>
              <a:t>Subhead goes here</a:t>
            </a:r>
          </a:p>
        </p:txBody>
      </p:sp>
      <p:sp>
        <p:nvSpPr>
          <p:cNvPr id="13" name="Content Placeholder 3"/>
          <p:cNvSpPr>
            <a:spLocks noGrp="1"/>
          </p:cNvSpPr>
          <p:nvPr>
            <p:ph sz="quarter" idx="11"/>
          </p:nvPr>
        </p:nvSpPr>
        <p:spPr>
          <a:xfrm>
            <a:off x="495300" y="1567543"/>
            <a:ext cx="8289925" cy="3065417"/>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4"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3" y="517934"/>
            <a:ext cx="8289221"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15"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6" name="Footer Placeholder 4"/>
          <p:cNvSpPr>
            <a:spLocks noGrp="1"/>
          </p:cNvSpPr>
          <p:nvPr>
            <p:ph type="ftr" sz="quarter" idx="3"/>
          </p:nvPr>
        </p:nvSpPr>
        <p:spPr>
          <a:xfrm>
            <a:off x="322522" y="4927663"/>
            <a:ext cx="596268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sp>
        <p:nvSpPr>
          <p:cNvPr id="3" name="Text Placeholder 2"/>
          <p:cNvSpPr>
            <a:spLocks noGrp="1"/>
          </p:cNvSpPr>
          <p:nvPr>
            <p:ph type="body" sz="quarter" idx="10"/>
          </p:nvPr>
        </p:nvSpPr>
        <p:spPr>
          <a:xfrm>
            <a:off x="495300" y="1201738"/>
            <a:ext cx="4052888" cy="3533775"/>
          </a:xfrm>
          <a:prstGeom prst="rect">
            <a:avLst/>
          </a:prstGeom>
        </p:spPr>
        <p:txBody>
          <a:bodyPr/>
          <a:lstStyle>
            <a:lvl1pPr>
              <a:defRPr sz="2000"/>
            </a:lvl1pPr>
            <a:lvl2pPr>
              <a:defRPr sz="2000"/>
            </a:lvl2pPr>
            <a:lvl3pPr>
              <a:defRPr sz="20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1"/>
          </p:nvPr>
        </p:nvSpPr>
        <p:spPr>
          <a:xfrm>
            <a:off x="4732336" y="1201738"/>
            <a:ext cx="4052888" cy="3533775"/>
          </a:xfrm>
          <a:prstGeom prst="rect">
            <a:avLst/>
          </a:prstGeom>
        </p:spPr>
        <p:txBody>
          <a:bodyPr/>
          <a:lstStyle>
            <a:lvl1pPr>
              <a:defRPr sz="2000"/>
            </a:lvl1pPr>
            <a:lvl2pPr>
              <a:defRPr sz="2000"/>
            </a:lvl2pPr>
            <a:lvl3pPr>
              <a:defRPr sz="20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4940" y="4800148"/>
            <a:ext cx="1624173" cy="23543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content, footer">
    <p:spTree>
      <p:nvGrpSpPr>
        <p:cNvPr id="1" name=""/>
        <p:cNvGrpSpPr/>
        <p:nvPr/>
      </p:nvGrpSpPr>
      <p:grpSpPr>
        <a:xfrm>
          <a:off x="0" y="0"/>
          <a:ext cx="0" cy="0"/>
          <a:chOff x="0" y="0"/>
          <a:chExt cx="0" cy="0"/>
        </a:xfrm>
      </p:grpSpPr>
      <p:sp>
        <p:nvSpPr>
          <p:cNvPr id="42" name="Title 41"/>
          <p:cNvSpPr>
            <a:spLocks noGrp="1"/>
          </p:cNvSpPr>
          <p:nvPr>
            <p:ph type="title" hasCustomPrompt="1"/>
          </p:nvPr>
        </p:nvSpPr>
        <p:spPr>
          <a:xfrm>
            <a:off x="496004" y="517934"/>
            <a:ext cx="4536976" cy="412021"/>
          </a:xfrm>
          <a:prstGeom prst="rect">
            <a:avLst/>
          </a:prstGeom>
        </p:spPr>
        <p:txBody>
          <a:bodyPr anchor="b">
            <a:noAutofit/>
          </a:bodyPr>
          <a:lstStyle>
            <a:lvl1pPr algn="l">
              <a:defRPr sz="2800" b="1">
                <a:solidFill>
                  <a:schemeClr val="accent1"/>
                </a:solidFill>
              </a:defRPr>
            </a:lvl1pPr>
          </a:lstStyle>
          <a:p>
            <a:r>
              <a:rPr lang="en-US" dirty="0"/>
              <a:t>Heading goes here</a:t>
            </a:r>
          </a:p>
        </p:txBody>
      </p:sp>
      <p:sp>
        <p:nvSpPr>
          <p:cNvPr id="13" name="Content Placeholder 3"/>
          <p:cNvSpPr>
            <a:spLocks noGrp="1"/>
          </p:cNvSpPr>
          <p:nvPr>
            <p:ph sz="quarter" idx="11"/>
          </p:nvPr>
        </p:nvSpPr>
        <p:spPr>
          <a:xfrm>
            <a:off x="495300" y="1221897"/>
            <a:ext cx="4537679" cy="3273139"/>
          </a:xfrm>
          <a:prstGeom prst="rect">
            <a:avLst/>
          </a:prstGeom>
        </p:spPr>
        <p:txBody>
          <a:bodyPr/>
          <a:lstStyle>
            <a:lvl1pPr>
              <a:defRPr sz="2000">
                <a:latin typeface="+mn-lt"/>
              </a:defRPr>
            </a:lvl1pPr>
            <a:lvl2pPr>
              <a:defRPr sz="2000">
                <a:latin typeface="+mn-lt"/>
              </a:defRPr>
            </a:lvl2pPr>
            <a:lvl3pPr>
              <a:defRPr sz="20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210863" y="4927663"/>
            <a:ext cx="593857" cy="274637"/>
          </a:xfrm>
          <a:prstGeom prst="rect">
            <a:avLst/>
          </a:prstGeom>
        </p:spPr>
        <p:txBody>
          <a:bodyPr/>
          <a:lstStyle>
            <a:lvl1pPr algn="r">
              <a:defRPr sz="800">
                <a:solidFill>
                  <a:srgbClr val="666666"/>
                </a:solidFill>
              </a:defRPr>
            </a:lvl1pPr>
          </a:lstStyle>
          <a:p>
            <a:fld id="{7E993FB2-EC5E-684F-95B2-25F06CCD4945}" type="slidenum">
              <a:rPr lang="en-US" smtClean="0"/>
              <a:pPr/>
              <a:t>‹#›</a:t>
            </a:fld>
            <a:r>
              <a:rPr lang="en-US" dirty="0">
                <a:solidFill>
                  <a:schemeClr val="accent1"/>
                </a:solidFill>
              </a:rPr>
              <a:t>  |</a:t>
            </a:r>
          </a:p>
        </p:txBody>
      </p:sp>
      <p:sp>
        <p:nvSpPr>
          <p:cNvPr id="16" name="Footer Placeholder 4"/>
          <p:cNvSpPr>
            <a:spLocks noGrp="1"/>
          </p:cNvSpPr>
          <p:nvPr>
            <p:ph type="ftr" sz="quarter" idx="3"/>
          </p:nvPr>
        </p:nvSpPr>
        <p:spPr>
          <a:xfrm>
            <a:off x="322522" y="4927663"/>
            <a:ext cx="5451045"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sp>
        <p:nvSpPr>
          <p:cNvPr id="3" name="Picture Placeholder 2"/>
          <p:cNvSpPr>
            <a:spLocks noGrp="1"/>
          </p:cNvSpPr>
          <p:nvPr>
            <p:ph type="pic" sz="quarter" idx="12"/>
          </p:nvPr>
        </p:nvSpPr>
        <p:spPr>
          <a:xfrm>
            <a:off x="5954713" y="0"/>
            <a:ext cx="3189287" cy="5143500"/>
          </a:xfrm>
          <a:prstGeom prst="rect">
            <a:avLst/>
          </a:prstGeom>
        </p:spPr>
        <p:txBody>
          <a:bodyPr anchor="ctr"/>
          <a:lstStyle>
            <a:lvl1pPr marL="0" indent="0" algn="ctr">
              <a:buNone/>
              <a:defRPr sz="16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5853" y="4927663"/>
            <a:ext cx="5906911" cy="274637"/>
          </a:xfrm>
          <a:prstGeom prst="rect">
            <a:avLst/>
          </a:prstGeom>
        </p:spPr>
        <p:txBody>
          <a:bodyPr/>
          <a:lstStyle>
            <a:lvl1pPr>
              <a:defRPr sz="800">
                <a:solidFill>
                  <a:srgbClr val="666666"/>
                </a:solidFill>
              </a:defRPr>
            </a:lvl1pPr>
          </a:lstStyle>
          <a:p>
            <a:r>
              <a:rPr lang="en-US"/>
              <a:t>Trade Secret, Confidential, Proprietary, Do Not Copy  |  OSU Wexner Medical Center  © 2018 </a:t>
            </a:r>
            <a:endParaRPr lang="en-US" dirty="0"/>
          </a:p>
        </p:txBody>
      </p:sp>
      <p:sp>
        <p:nvSpPr>
          <p:cNvPr id="3" name="Slide Number Placeholder 5"/>
          <p:cNvSpPr>
            <a:spLocks noGrp="1"/>
          </p:cNvSpPr>
          <p:nvPr>
            <p:ph type="sldNum" sz="quarter" idx="4"/>
          </p:nvPr>
        </p:nvSpPr>
        <p:spPr>
          <a:xfrm>
            <a:off x="8532519" y="4927663"/>
            <a:ext cx="502356" cy="274637"/>
          </a:xfrm>
          <a:prstGeom prst="rect">
            <a:avLst/>
          </a:prstGeom>
        </p:spPr>
        <p:txBody>
          <a:bodyPr/>
          <a:lstStyle>
            <a:lvl1pPr algn="r">
              <a:defRPr sz="800">
                <a:solidFill>
                  <a:srgbClr val="666666"/>
                </a:solidFill>
              </a:defRPr>
            </a:lvl1pPr>
          </a:lstStyle>
          <a:p>
            <a:fld id="{7E993FB2-EC5E-684F-95B2-25F06CCD4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43" r:id="rId2"/>
    <p:sldLayoutId id="2147483768" r:id="rId3"/>
    <p:sldLayoutId id="2147483835" r:id="rId4"/>
    <p:sldLayoutId id="2147483839" r:id="rId5"/>
    <p:sldLayoutId id="2147483844" r:id="rId6"/>
    <p:sldLayoutId id="2147483842" r:id="rId7"/>
    <p:sldLayoutId id="2147483847" r:id="rId8"/>
    <p:sldLayoutId id="2147483846" r:id="rId9"/>
    <p:sldLayoutId id="2147483840" r:id="rId10"/>
    <p:sldLayoutId id="2147483797" r:id="rId11"/>
    <p:sldLayoutId id="2147483836" r:id="rId12"/>
    <p:sldLayoutId id="2147483830" r:id="rId13"/>
    <p:sldLayoutId id="2147483837" r:id="rId14"/>
    <p:sldLayoutId id="2147483848" r:id="rId15"/>
    <p:sldLayoutId id="2147483845" r:id="rId16"/>
    <p:sldLayoutId id="2147483829" r:id="rId17"/>
    <p:sldLayoutId id="2147483834" r:id="rId18"/>
    <p:sldLayoutId id="2147483831" r:id="rId19"/>
    <p:sldLayoutId id="2147483841" r:id="rId20"/>
    <p:sldLayoutId id="2147483849" r:id="rId21"/>
    <p:sldLayoutId id="2147483850" r:id="rId22"/>
  </p:sldLayoutIdLst>
  <p:hf hdr="0" dt="0"/>
  <p:txStyles>
    <p:titleStyle>
      <a:lvl1pPr algn="l" rtl="0" eaLnBrk="0" fontAlgn="base" hangingPunct="0">
        <a:lnSpc>
          <a:spcPct val="85000"/>
        </a:lnSpc>
        <a:spcBef>
          <a:spcPct val="0"/>
        </a:spcBef>
        <a:spcAft>
          <a:spcPct val="0"/>
        </a:spcAft>
        <a:defRPr sz="30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gottransition.org/resource/?2022-coding-tip-shee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go.osu.edu/cast" TargetMode="External"/><Relationship Id="rId2" Type="http://schemas.openxmlformats.org/officeDocument/2006/relationships/hyperlink" Target="https://gottransition.org/resource/?2022-coding-tip-sheet"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FEFC-318D-0548-B722-3F4F7AFB27FF}"/>
              </a:ext>
            </a:extLst>
          </p:cNvPr>
          <p:cNvSpPr>
            <a:spLocks noGrp="1"/>
          </p:cNvSpPr>
          <p:nvPr>
            <p:ph type="ctrTitle"/>
          </p:nvPr>
        </p:nvSpPr>
        <p:spPr>
          <a:xfrm>
            <a:off x="1143000" y="661451"/>
            <a:ext cx="6858000" cy="1392230"/>
          </a:xfrm>
        </p:spPr>
        <p:txBody>
          <a:bodyPr>
            <a:normAutofit/>
          </a:bodyPr>
          <a:lstStyle/>
          <a:p>
            <a:r>
              <a:rPr lang="en-US" sz="4050" dirty="0">
                <a:solidFill>
                  <a:schemeClr val="tx1"/>
                </a:solidFill>
                <a:latin typeface="Avenir Book" panose="02000503020000020003" pitchFamily="2" charset="0"/>
              </a:rPr>
              <a:t>Improving Outcomes for People with Disabilities</a:t>
            </a:r>
          </a:p>
        </p:txBody>
      </p:sp>
      <p:sp>
        <p:nvSpPr>
          <p:cNvPr id="3" name="Subtitle 2">
            <a:extLst>
              <a:ext uri="{FF2B5EF4-FFF2-40B4-BE49-F238E27FC236}">
                <a16:creationId xmlns:a16="http://schemas.microsoft.com/office/drawing/2014/main" id="{3B38DE8B-A339-7E4A-ABE3-CED57F1CE0FD}"/>
              </a:ext>
            </a:extLst>
          </p:cNvPr>
          <p:cNvSpPr>
            <a:spLocks noGrp="1"/>
          </p:cNvSpPr>
          <p:nvPr>
            <p:ph type="subTitle" idx="1"/>
          </p:nvPr>
        </p:nvSpPr>
        <p:spPr>
          <a:xfrm>
            <a:off x="571500" y="2182091"/>
            <a:ext cx="7877175" cy="1945178"/>
          </a:xfrm>
        </p:spPr>
        <p:txBody>
          <a:bodyPr>
            <a:normAutofit/>
          </a:bodyPr>
          <a:lstStyle/>
          <a:p>
            <a:endParaRPr lang="en-US" dirty="0">
              <a:solidFill>
                <a:schemeClr val="tx1"/>
              </a:solidFill>
              <a:latin typeface="Avenir Book" panose="02000503020000020003" pitchFamily="2" charset="0"/>
            </a:endParaRPr>
          </a:p>
          <a:p>
            <a:r>
              <a:rPr lang="en-US" dirty="0">
                <a:solidFill>
                  <a:schemeClr val="tx1"/>
                </a:solidFill>
                <a:latin typeface="Avenir Book" panose="02000503020000020003" pitchFamily="2" charset="0"/>
              </a:rPr>
              <a:t>Health Care Professional Virtual Roundtables</a:t>
            </a:r>
          </a:p>
          <a:p>
            <a:r>
              <a:rPr lang="en-US" dirty="0">
                <a:latin typeface="Avenir Book" panose="02000503020000020003" pitchFamily="2" charset="0"/>
              </a:rPr>
              <a:t>Deeper Dive: Teams and System-Based Care</a:t>
            </a:r>
            <a:endParaRPr lang="en-US" dirty="0">
              <a:solidFill>
                <a:schemeClr val="tx1"/>
              </a:solidFill>
              <a:latin typeface="Avenir Book" panose="02000503020000020003" pitchFamily="2" charset="0"/>
            </a:endParaRPr>
          </a:p>
          <a:p>
            <a:r>
              <a:rPr lang="en-US">
                <a:solidFill>
                  <a:schemeClr val="tx1"/>
                </a:solidFill>
                <a:latin typeface="Avenir Book" panose="02000503020000020003" pitchFamily="2" charset="0"/>
              </a:rPr>
              <a:t>July 12, </a:t>
            </a:r>
            <a:r>
              <a:rPr lang="en-US" dirty="0">
                <a:solidFill>
                  <a:schemeClr val="tx1"/>
                </a:solidFill>
                <a:latin typeface="Avenir Book" panose="02000503020000020003" pitchFamily="2" charset="0"/>
              </a:rPr>
              <a:t>2022</a:t>
            </a:r>
          </a:p>
        </p:txBody>
      </p:sp>
      <p:pic>
        <p:nvPicPr>
          <p:cNvPr id="7" name="Picture 6" descr="Ohio Association of Health Plans logo">
            <a:extLst>
              <a:ext uri="{FF2B5EF4-FFF2-40B4-BE49-F238E27FC236}">
                <a16:creationId xmlns:a16="http://schemas.microsoft.com/office/drawing/2014/main" id="{F46487A0-970B-D340-A989-41EDFF9E3C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45822" y="4379393"/>
            <a:ext cx="2133600" cy="400050"/>
          </a:xfrm>
          <a:prstGeom prst="rect">
            <a:avLst/>
          </a:prstGeom>
        </p:spPr>
      </p:pic>
      <p:pic>
        <p:nvPicPr>
          <p:cNvPr id="9" name="Picture 8" descr="OCALI logo">
            <a:extLst>
              <a:ext uri="{FF2B5EF4-FFF2-40B4-BE49-F238E27FC236}">
                <a16:creationId xmlns:a16="http://schemas.microsoft.com/office/drawing/2014/main" id="{73CE5BDA-42C2-9347-A71A-97D112C0283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764580" y="4422256"/>
            <a:ext cx="1647825" cy="314325"/>
          </a:xfrm>
          <a:prstGeom prst="rect">
            <a:avLst/>
          </a:prstGeom>
        </p:spPr>
      </p:pic>
    </p:spTree>
    <p:extLst>
      <p:ext uri="{BB962C8B-B14F-4D97-AF65-F5344CB8AC3E}">
        <p14:creationId xmlns:p14="http://schemas.microsoft.com/office/powerpoint/2010/main" val="197028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2D59-D755-4140-871C-F95B85FB15CA}"/>
              </a:ext>
            </a:extLst>
          </p:cNvPr>
          <p:cNvSpPr>
            <a:spLocks noGrp="1"/>
          </p:cNvSpPr>
          <p:nvPr>
            <p:ph type="title"/>
          </p:nvPr>
        </p:nvSpPr>
        <p:spPr/>
        <p:txBody>
          <a:bodyPr/>
          <a:lstStyle/>
          <a:p>
            <a:r>
              <a:rPr lang="en-US" dirty="0"/>
              <a:t>Number of Visits per Month</a:t>
            </a:r>
          </a:p>
        </p:txBody>
      </p:sp>
      <p:sp>
        <p:nvSpPr>
          <p:cNvPr id="3" name="Slide Number Placeholder 2">
            <a:extLst>
              <a:ext uri="{FF2B5EF4-FFF2-40B4-BE49-F238E27FC236}">
                <a16:creationId xmlns:a16="http://schemas.microsoft.com/office/drawing/2014/main" id="{B4F2CDE8-5967-40C0-AA91-0F0B093B6A7F}"/>
              </a:ext>
            </a:extLst>
          </p:cNvPr>
          <p:cNvSpPr>
            <a:spLocks noGrp="1"/>
          </p:cNvSpPr>
          <p:nvPr>
            <p:ph type="sldNum" sz="quarter" idx="4"/>
          </p:nvPr>
        </p:nvSpPr>
        <p:spPr/>
        <p:txBody>
          <a:bodyPr/>
          <a:lstStyle/>
          <a:p>
            <a:fld id="{7E993FB2-EC5E-684F-95B2-25F06CCD4945}" type="slidenum">
              <a:rPr lang="en-US" smtClean="0"/>
              <a:pPr/>
              <a:t>10</a:t>
            </a:fld>
            <a:r>
              <a:rPr lang="en-US">
                <a:solidFill>
                  <a:schemeClr val="accent1"/>
                </a:solidFill>
              </a:rPr>
              <a:t>  |</a:t>
            </a:r>
            <a:endParaRPr lang="en-US" dirty="0">
              <a:solidFill>
                <a:schemeClr val="accent1"/>
              </a:solidFill>
            </a:endParaRPr>
          </a:p>
        </p:txBody>
      </p:sp>
      <p:graphicFrame>
        <p:nvGraphicFramePr>
          <p:cNvPr id="4" name="Content Placeholder 3">
            <a:extLst>
              <a:ext uri="{FF2B5EF4-FFF2-40B4-BE49-F238E27FC236}">
                <a16:creationId xmlns:a16="http://schemas.microsoft.com/office/drawing/2014/main" id="{02535E43-BE59-4FF7-954F-B87576377531}"/>
              </a:ext>
            </a:extLst>
          </p:cNvPr>
          <p:cNvGraphicFramePr>
            <a:graphicFrameLocks/>
          </p:cNvGraphicFramePr>
          <p:nvPr>
            <p:extLst>
              <p:ext uri="{D42A27DB-BD31-4B8C-83A1-F6EECF244321}">
                <p14:modId xmlns:p14="http://schemas.microsoft.com/office/powerpoint/2010/main" val="963852234"/>
              </p:ext>
            </p:extLst>
          </p:nvPr>
        </p:nvGraphicFramePr>
        <p:xfrm>
          <a:off x="1083067" y="1023467"/>
          <a:ext cx="6977865" cy="3602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96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5A2C-41CC-4FD6-B2AD-8D431501624C}"/>
              </a:ext>
            </a:extLst>
          </p:cNvPr>
          <p:cNvSpPr>
            <a:spLocks noGrp="1"/>
          </p:cNvSpPr>
          <p:nvPr>
            <p:ph type="title"/>
          </p:nvPr>
        </p:nvSpPr>
        <p:spPr/>
        <p:txBody>
          <a:bodyPr/>
          <a:lstStyle/>
          <a:p>
            <a:r>
              <a:rPr lang="en-US" dirty="0"/>
              <a:t>CAST – managing access and referring to specialists</a:t>
            </a:r>
          </a:p>
        </p:txBody>
      </p:sp>
      <p:sp>
        <p:nvSpPr>
          <p:cNvPr id="3" name="Slide Number Placeholder 2">
            <a:extLst>
              <a:ext uri="{FF2B5EF4-FFF2-40B4-BE49-F238E27FC236}">
                <a16:creationId xmlns:a16="http://schemas.microsoft.com/office/drawing/2014/main" id="{7834B4F8-CC88-431F-980F-F4385466751C}"/>
              </a:ext>
            </a:extLst>
          </p:cNvPr>
          <p:cNvSpPr>
            <a:spLocks noGrp="1"/>
          </p:cNvSpPr>
          <p:nvPr>
            <p:ph type="sldNum" sz="quarter" idx="4"/>
          </p:nvPr>
        </p:nvSpPr>
        <p:spPr/>
        <p:txBody>
          <a:bodyPr/>
          <a:lstStyle/>
          <a:p>
            <a:fld id="{7E993FB2-EC5E-684F-95B2-25F06CCD4945}" type="slidenum">
              <a:rPr lang="en-US" smtClean="0"/>
              <a:pPr/>
              <a:t>11</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3A907699-6E38-43C9-86D7-064CC212DC95}"/>
              </a:ext>
            </a:extLst>
          </p:cNvPr>
          <p:cNvSpPr txBox="1"/>
          <p:nvPr/>
        </p:nvSpPr>
        <p:spPr>
          <a:xfrm>
            <a:off x="496004" y="1243173"/>
            <a:ext cx="83808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Intake process</a:t>
            </a:r>
          </a:p>
          <a:p>
            <a:pPr marL="285750" indent="-285750">
              <a:buFont typeface="Arial" panose="020B0604020202020204" pitchFamily="34" charset="0"/>
              <a:buChar char="•"/>
            </a:pPr>
            <a:r>
              <a:rPr lang="en-US" dirty="0"/>
              <a:t>Referrals</a:t>
            </a:r>
          </a:p>
          <a:p>
            <a:pPr marL="742950" lvl="1" indent="-285750">
              <a:buFont typeface="Arial" panose="020B0604020202020204" pitchFamily="34" charset="0"/>
              <a:buChar char="•"/>
            </a:pPr>
            <a:r>
              <a:rPr lang="en-US" dirty="0"/>
              <a:t>Dental</a:t>
            </a:r>
          </a:p>
          <a:p>
            <a:pPr marL="742950" lvl="1" indent="-285750">
              <a:buFont typeface="Arial" panose="020B0604020202020204" pitchFamily="34" charset="0"/>
              <a:buChar char="•"/>
            </a:pPr>
            <a:r>
              <a:rPr lang="en-US" dirty="0"/>
              <a:t>Mental health</a:t>
            </a:r>
          </a:p>
          <a:p>
            <a:pPr marL="742950" lvl="1" indent="-285750">
              <a:buFont typeface="Arial" panose="020B0604020202020204" pitchFamily="34" charset="0"/>
              <a:buChar char="•"/>
            </a:pPr>
            <a:r>
              <a:rPr lang="en-US" dirty="0"/>
              <a:t>Other specialists</a:t>
            </a:r>
          </a:p>
          <a:p>
            <a:pPr marL="285750" indent="-285750">
              <a:buFont typeface="Arial" panose="020B0604020202020204" pitchFamily="34" charset="0"/>
              <a:buChar char="•"/>
            </a:pPr>
            <a:r>
              <a:rPr lang="en-US" dirty="0"/>
              <a:t>Coordination of care:</a:t>
            </a:r>
          </a:p>
          <a:p>
            <a:pPr marL="742950" lvl="1" indent="-285750">
              <a:buFont typeface="Arial" panose="020B0604020202020204" pitchFamily="34" charset="0"/>
              <a:buChar char="•"/>
            </a:pPr>
            <a:r>
              <a:rPr lang="en-US" dirty="0"/>
              <a:t>Labs, imaging, </a:t>
            </a:r>
            <a:r>
              <a:rPr lang="en-US" dirty="0" err="1"/>
              <a:t>etc</a:t>
            </a:r>
            <a:endParaRPr lang="en-US" dirty="0"/>
          </a:p>
          <a:p>
            <a:pPr marL="742950" lvl="1" indent="-285750">
              <a:buFont typeface="Arial" panose="020B0604020202020204" pitchFamily="34" charset="0"/>
              <a:buChar char="•"/>
            </a:pPr>
            <a:r>
              <a:rPr lang="en-US" dirty="0"/>
              <a:t>Connection to community resources</a:t>
            </a:r>
          </a:p>
          <a:p>
            <a:pPr marL="742950" lvl="1" indent="-285750">
              <a:buFont typeface="Arial" panose="020B0604020202020204" pitchFamily="34" charset="0"/>
              <a:buChar char="•"/>
            </a:pPr>
            <a:r>
              <a:rPr lang="en-US" dirty="0"/>
              <a:t>Other</a:t>
            </a:r>
          </a:p>
        </p:txBody>
      </p:sp>
    </p:spTree>
    <p:extLst>
      <p:ext uri="{BB962C8B-B14F-4D97-AF65-F5344CB8AC3E}">
        <p14:creationId xmlns:p14="http://schemas.microsoft.com/office/powerpoint/2010/main" val="10745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1A98-2477-420E-904F-0343280248D2}"/>
              </a:ext>
            </a:extLst>
          </p:cNvPr>
          <p:cNvSpPr>
            <a:spLocks noGrp="1"/>
          </p:cNvSpPr>
          <p:nvPr>
            <p:ph type="title"/>
          </p:nvPr>
        </p:nvSpPr>
        <p:spPr/>
        <p:txBody>
          <a:bodyPr/>
          <a:lstStyle/>
          <a:p>
            <a:r>
              <a:rPr lang="en-US" dirty="0"/>
              <a:t>How to get paid for the (extra) work that you do…</a:t>
            </a:r>
          </a:p>
        </p:txBody>
      </p:sp>
      <p:sp>
        <p:nvSpPr>
          <p:cNvPr id="3" name="Slide Number Placeholder 2">
            <a:extLst>
              <a:ext uri="{FF2B5EF4-FFF2-40B4-BE49-F238E27FC236}">
                <a16:creationId xmlns:a16="http://schemas.microsoft.com/office/drawing/2014/main" id="{ED3A9B4E-11B2-4D20-9E94-65C11B9FCC76}"/>
              </a:ext>
            </a:extLst>
          </p:cNvPr>
          <p:cNvSpPr>
            <a:spLocks noGrp="1"/>
          </p:cNvSpPr>
          <p:nvPr>
            <p:ph type="sldNum" sz="quarter" idx="4"/>
          </p:nvPr>
        </p:nvSpPr>
        <p:spPr/>
        <p:txBody>
          <a:bodyPr/>
          <a:lstStyle/>
          <a:p>
            <a:fld id="{7E993FB2-EC5E-684F-95B2-25F06CCD4945}" type="slidenum">
              <a:rPr lang="en-US" smtClean="0"/>
              <a:pPr/>
              <a:t>12</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39CB79BE-C5CA-4B8D-8527-F9714F24DE00}"/>
              </a:ext>
            </a:extLst>
          </p:cNvPr>
          <p:cNvSpPr txBox="1">
            <a:spLocks/>
          </p:cNvSpPr>
          <p:nvPr/>
        </p:nvSpPr>
        <p:spPr>
          <a:xfrm>
            <a:off x="496004" y="1324052"/>
            <a:ext cx="8377334" cy="2435961"/>
          </a:xfrm>
          <a:prstGeom prst="rect">
            <a:avLst/>
          </a:prstGeom>
        </p:spPr>
        <p:txBody>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a:hlinkClick r:id="rId3"/>
              </a:rPr>
              <a:t>https://gottransition.org/resource/?2022-coding-tip-sheet</a:t>
            </a:r>
            <a:r>
              <a:rPr lang="en-US" dirty="0"/>
              <a:t> </a:t>
            </a:r>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endParaRPr lang="en-US" dirty="0"/>
          </a:p>
          <a:p>
            <a:pPr marL="0" indent="0">
              <a:buFont typeface="Wingdings" pitchFamily="2" charset="2"/>
              <a:buNone/>
            </a:pPr>
            <a:r>
              <a:rPr lang="en-US" sz="1600" dirty="0"/>
              <a:t>Note – some of the cases do not specify the individual has ID/DD.  This was done purposefully to recognize that their ID/DD is not always the overt and not always the key issue to address in a medical setting.  These billing/coding tips apply to all patients</a:t>
            </a:r>
          </a:p>
        </p:txBody>
      </p:sp>
    </p:spTree>
    <p:extLst>
      <p:ext uri="{BB962C8B-B14F-4D97-AF65-F5344CB8AC3E}">
        <p14:creationId xmlns:p14="http://schemas.microsoft.com/office/powerpoint/2010/main" val="2302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7DFC5-23F1-4499-B217-6CF7CB409F97}"/>
              </a:ext>
            </a:extLst>
          </p:cNvPr>
          <p:cNvSpPr>
            <a:spLocks noGrp="1"/>
          </p:cNvSpPr>
          <p:nvPr>
            <p:ph type="title"/>
          </p:nvPr>
        </p:nvSpPr>
        <p:spPr/>
        <p:txBody>
          <a:bodyPr/>
          <a:lstStyle/>
          <a:p>
            <a:r>
              <a:rPr lang="en-US" dirty="0"/>
              <a:t>Case 1</a:t>
            </a:r>
          </a:p>
        </p:txBody>
      </p:sp>
      <p:sp>
        <p:nvSpPr>
          <p:cNvPr id="3" name="Slide Number Placeholder 2">
            <a:extLst>
              <a:ext uri="{FF2B5EF4-FFF2-40B4-BE49-F238E27FC236}">
                <a16:creationId xmlns:a16="http://schemas.microsoft.com/office/drawing/2014/main" id="{1483DA81-6F0D-4C87-80D3-440E52E8C50A}"/>
              </a:ext>
            </a:extLst>
          </p:cNvPr>
          <p:cNvSpPr>
            <a:spLocks noGrp="1"/>
          </p:cNvSpPr>
          <p:nvPr>
            <p:ph type="sldNum" sz="quarter" idx="4"/>
          </p:nvPr>
        </p:nvSpPr>
        <p:spPr/>
        <p:txBody>
          <a:bodyPr/>
          <a:lstStyle/>
          <a:p>
            <a:fld id="{7E993FB2-EC5E-684F-95B2-25F06CCD4945}" type="slidenum">
              <a:rPr lang="en-US" smtClean="0"/>
              <a:pPr/>
              <a:t>13</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97411D9D-7D1F-4B43-9D60-722AB5A37E0E}"/>
              </a:ext>
            </a:extLst>
          </p:cNvPr>
          <p:cNvSpPr txBox="1">
            <a:spLocks/>
          </p:cNvSpPr>
          <p:nvPr/>
        </p:nvSpPr>
        <p:spPr>
          <a:xfrm>
            <a:off x="382994" y="1271835"/>
            <a:ext cx="7425538" cy="2599830"/>
          </a:xfrm>
          <a:prstGeom prst="rect">
            <a:avLst/>
          </a:prstGeom>
        </p:spPr>
        <p:txBody>
          <a:bodyPr>
            <a:normAutofit fontScale="550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1"/>
                </a:solidFill>
              </a:rPr>
              <a:t>Preventive medicine visit </a:t>
            </a:r>
            <a:r>
              <a:rPr lang="en-US" dirty="0"/>
              <a:t>with an established 18-year-old female</a:t>
            </a:r>
          </a:p>
          <a:p>
            <a:pPr lvl="1"/>
            <a:r>
              <a:rPr lang="en-US" dirty="0"/>
              <a:t>Final pediatric visit before she goes off to college. </a:t>
            </a:r>
          </a:p>
          <a:p>
            <a:pPr lvl="1"/>
            <a:r>
              <a:rPr lang="en-US" dirty="0"/>
              <a:t>She wants to see a new physician who treats adults, and she asks the physician for suggestions. </a:t>
            </a:r>
          </a:p>
          <a:p>
            <a:pPr lvl="1"/>
            <a:r>
              <a:rPr lang="en-US" dirty="0"/>
              <a:t>She has been treated for major depressive disorder (mild) since she was 14. During the visit, the patient describes high levels of stress associated with all the changes that are happening in her life and persistent sadness. </a:t>
            </a:r>
          </a:p>
          <a:p>
            <a:pPr lvl="2"/>
            <a:r>
              <a:rPr lang="en-US" dirty="0"/>
              <a:t>The physician takes an </a:t>
            </a:r>
            <a:r>
              <a:rPr lang="en-US" dirty="0">
                <a:solidFill>
                  <a:schemeClr val="accent1"/>
                </a:solidFill>
              </a:rPr>
              <a:t>extra 20 minutes </a:t>
            </a:r>
            <a:r>
              <a:rPr lang="en-US" dirty="0"/>
              <a:t>to re-assesses her depression and determines that a different medication is required. </a:t>
            </a:r>
          </a:p>
          <a:p>
            <a:pPr lvl="1"/>
            <a:r>
              <a:rPr lang="en-US" dirty="0"/>
              <a:t>The physician updates the medical summary and recommends an adult physician who can accept her as a new patient. </a:t>
            </a:r>
          </a:p>
          <a:p>
            <a:pPr lvl="1"/>
            <a:r>
              <a:rPr lang="en-US" dirty="0"/>
              <a:t>The </a:t>
            </a:r>
            <a:r>
              <a:rPr lang="en-US" dirty="0">
                <a:solidFill>
                  <a:schemeClr val="accent1"/>
                </a:solidFill>
              </a:rPr>
              <a:t>day after the visit</a:t>
            </a:r>
            <a:r>
              <a:rPr lang="en-US" dirty="0"/>
              <a:t>, the physician takes an </a:t>
            </a:r>
            <a:r>
              <a:rPr lang="en-US" dirty="0">
                <a:solidFill>
                  <a:schemeClr val="accent1"/>
                </a:solidFill>
              </a:rPr>
              <a:t>extra 30 minutes</a:t>
            </a:r>
            <a:r>
              <a:rPr lang="en-US" dirty="0"/>
              <a:t> of nonface-to-face time to prepare a transfer letter for her to take to college and to her new adult physician that includes an updated medical summary, updated plan of care, and scorable transition readiness assessment.</a:t>
            </a:r>
          </a:p>
        </p:txBody>
      </p:sp>
      <p:sp>
        <p:nvSpPr>
          <p:cNvPr id="5" name="TextBox 4">
            <a:extLst>
              <a:ext uri="{FF2B5EF4-FFF2-40B4-BE49-F238E27FC236}">
                <a16:creationId xmlns:a16="http://schemas.microsoft.com/office/drawing/2014/main" id="{FB4AB26B-1193-46A5-ADC2-87E49A1342B0}"/>
              </a:ext>
            </a:extLst>
          </p:cNvPr>
          <p:cNvSpPr txBox="1"/>
          <p:nvPr/>
        </p:nvSpPr>
        <p:spPr>
          <a:xfrm>
            <a:off x="2113344" y="3610055"/>
            <a:ext cx="3964838" cy="523220"/>
          </a:xfrm>
          <a:prstGeom prst="rect">
            <a:avLst/>
          </a:prstGeom>
          <a:noFill/>
        </p:spPr>
        <p:txBody>
          <a:bodyPr wrap="square" rtlCol="0">
            <a:spAutoFit/>
          </a:bodyPr>
          <a:lstStyle/>
          <a:p>
            <a:r>
              <a:rPr lang="en-US" sz="28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131401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0C14-F85C-4F55-BAC4-3703C1C1A49E}"/>
              </a:ext>
            </a:extLst>
          </p:cNvPr>
          <p:cNvSpPr>
            <a:spLocks noGrp="1"/>
          </p:cNvSpPr>
          <p:nvPr>
            <p:ph type="title"/>
          </p:nvPr>
        </p:nvSpPr>
        <p:spPr/>
        <p:txBody>
          <a:bodyPr/>
          <a:lstStyle/>
          <a:p>
            <a:r>
              <a:rPr lang="en-US" dirty="0"/>
              <a:t>Case 1</a:t>
            </a:r>
          </a:p>
        </p:txBody>
      </p:sp>
      <p:sp>
        <p:nvSpPr>
          <p:cNvPr id="3" name="Slide Number Placeholder 2">
            <a:extLst>
              <a:ext uri="{FF2B5EF4-FFF2-40B4-BE49-F238E27FC236}">
                <a16:creationId xmlns:a16="http://schemas.microsoft.com/office/drawing/2014/main" id="{DB90330B-63FE-4EF4-859A-A105DB06CEAE}"/>
              </a:ext>
            </a:extLst>
          </p:cNvPr>
          <p:cNvSpPr>
            <a:spLocks noGrp="1"/>
          </p:cNvSpPr>
          <p:nvPr>
            <p:ph type="sldNum" sz="quarter" idx="4"/>
          </p:nvPr>
        </p:nvSpPr>
        <p:spPr/>
        <p:txBody>
          <a:bodyPr/>
          <a:lstStyle/>
          <a:p>
            <a:fld id="{7E993FB2-EC5E-684F-95B2-25F06CCD4945}" type="slidenum">
              <a:rPr lang="en-US" smtClean="0"/>
              <a:pPr/>
              <a:t>14</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543985AB-F2E6-4ABD-B1C8-60FD9A710048}"/>
              </a:ext>
            </a:extLst>
          </p:cNvPr>
          <p:cNvSpPr txBox="1">
            <a:spLocks/>
          </p:cNvSpPr>
          <p:nvPr/>
        </p:nvSpPr>
        <p:spPr>
          <a:xfrm>
            <a:off x="496004" y="1289813"/>
            <a:ext cx="6841142" cy="2801721"/>
          </a:xfrm>
          <a:prstGeom prst="rect">
            <a:avLst/>
          </a:prstGeom>
        </p:spPr>
        <p:txBody>
          <a:bodyPr>
            <a:normAutofit fontScale="625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ICD-10-CM: </a:t>
            </a:r>
          </a:p>
          <a:p>
            <a:pPr lvl="1"/>
            <a:r>
              <a:rPr lang="en-US" dirty="0"/>
              <a:t>Z00.121 (Encounter for routine child health examination with abnormal findings) </a:t>
            </a:r>
          </a:p>
          <a:p>
            <a:pPr lvl="1"/>
            <a:r>
              <a:rPr lang="en-US" dirty="0"/>
              <a:t>F32.9 (Major depressive disorder, single episode, unspecified)</a:t>
            </a:r>
          </a:p>
          <a:p>
            <a:pPr marL="0" indent="0">
              <a:buNone/>
            </a:pPr>
            <a:endParaRPr lang="en-US" dirty="0"/>
          </a:p>
          <a:p>
            <a:r>
              <a:rPr lang="en-US" dirty="0"/>
              <a:t>Coding: </a:t>
            </a:r>
          </a:p>
          <a:p>
            <a:pPr lvl="1"/>
            <a:r>
              <a:rPr lang="en-US" dirty="0"/>
              <a:t>CPT 99395 (Preventive medicine visit, established visit, ages 18-39) </a:t>
            </a:r>
          </a:p>
          <a:p>
            <a:pPr lvl="1"/>
            <a:r>
              <a:rPr lang="en-US" dirty="0"/>
              <a:t>CPT 99213-25 (Office visit, established patient, low level of medical decision making or 20-29 minutes, with significant, separately identifiable E/M service above and beyond the service performed by the same physician or other qualified health care professional on the same day of the other service) </a:t>
            </a:r>
          </a:p>
          <a:p>
            <a:pPr lvl="1"/>
            <a:r>
              <a:rPr lang="en-US" dirty="0"/>
              <a:t>CPT 99358 (Prolonged E/M services before and/or after direct patient contact; first hour) </a:t>
            </a:r>
          </a:p>
        </p:txBody>
      </p:sp>
    </p:spTree>
    <p:extLst>
      <p:ext uri="{BB962C8B-B14F-4D97-AF65-F5344CB8AC3E}">
        <p14:creationId xmlns:p14="http://schemas.microsoft.com/office/powerpoint/2010/main" val="272020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5433-85D2-4269-8C9D-6FA8290E410D}"/>
              </a:ext>
            </a:extLst>
          </p:cNvPr>
          <p:cNvSpPr>
            <a:spLocks noGrp="1"/>
          </p:cNvSpPr>
          <p:nvPr>
            <p:ph type="title"/>
          </p:nvPr>
        </p:nvSpPr>
        <p:spPr/>
        <p:txBody>
          <a:bodyPr/>
          <a:lstStyle/>
          <a:p>
            <a:r>
              <a:rPr lang="en-US" dirty="0"/>
              <a:t>Case 2</a:t>
            </a:r>
          </a:p>
        </p:txBody>
      </p:sp>
      <p:sp>
        <p:nvSpPr>
          <p:cNvPr id="3" name="Slide Number Placeholder 2">
            <a:extLst>
              <a:ext uri="{FF2B5EF4-FFF2-40B4-BE49-F238E27FC236}">
                <a16:creationId xmlns:a16="http://schemas.microsoft.com/office/drawing/2014/main" id="{1C1C0D07-108E-4D5F-961B-08357A09925D}"/>
              </a:ext>
            </a:extLst>
          </p:cNvPr>
          <p:cNvSpPr>
            <a:spLocks noGrp="1"/>
          </p:cNvSpPr>
          <p:nvPr>
            <p:ph type="sldNum" sz="quarter" idx="4"/>
          </p:nvPr>
        </p:nvSpPr>
        <p:spPr/>
        <p:txBody>
          <a:bodyPr/>
          <a:lstStyle/>
          <a:p>
            <a:fld id="{7E993FB2-EC5E-684F-95B2-25F06CCD4945}" type="slidenum">
              <a:rPr lang="en-US" smtClean="0"/>
              <a:pPr/>
              <a:t>15</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9CD0DAAF-399E-4666-BBBB-A56A9AB9B1E7}"/>
              </a:ext>
            </a:extLst>
          </p:cNvPr>
          <p:cNvSpPr txBox="1">
            <a:spLocks/>
          </p:cNvSpPr>
          <p:nvPr/>
        </p:nvSpPr>
        <p:spPr>
          <a:xfrm>
            <a:off x="382994" y="1266669"/>
            <a:ext cx="7996508" cy="2773180"/>
          </a:xfrm>
          <a:prstGeom prst="rect">
            <a:avLst/>
          </a:prstGeom>
        </p:spPr>
        <p:txBody>
          <a:bodyPr>
            <a:normAutofit lnSpcReduction="1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t>Pediatric office visit with an established 20-year-old female patient with spastic quadriplegia due to cerebral palsy. </a:t>
            </a:r>
          </a:p>
          <a:p>
            <a:pPr lvl="1"/>
            <a:r>
              <a:rPr lang="en-US" sz="800" dirty="0"/>
              <a:t>Medical history:  seizure disorder.  </a:t>
            </a:r>
          </a:p>
          <a:p>
            <a:pPr lvl="1"/>
            <a:r>
              <a:rPr lang="en-US" sz="800" dirty="0"/>
              <a:t>Depends on a motorized wheelchair for mobility, an iPad for communication, and a gastrostomy tube for nutrition. </a:t>
            </a:r>
          </a:p>
          <a:p>
            <a:pPr lvl="1"/>
            <a:r>
              <a:rPr lang="en-US" sz="800" dirty="0"/>
              <a:t>She has a legal document to allow her parent in the room with her. </a:t>
            </a:r>
          </a:p>
          <a:p>
            <a:r>
              <a:rPr lang="en-US" sz="900" dirty="0"/>
              <a:t>The physician spends </a:t>
            </a:r>
            <a:r>
              <a:rPr lang="en-US" sz="900" dirty="0">
                <a:solidFill>
                  <a:schemeClr val="accent1"/>
                </a:solidFill>
              </a:rPr>
              <a:t>40 minutes with the patient </a:t>
            </a:r>
            <a:r>
              <a:rPr lang="en-US" sz="900" dirty="0"/>
              <a:t>during which, she…</a:t>
            </a:r>
          </a:p>
          <a:p>
            <a:pPr lvl="1"/>
            <a:r>
              <a:rPr lang="en-US" sz="800" dirty="0"/>
              <a:t>assesses her level of readiness for an adult model of care using a scorable transition readiness assessment form</a:t>
            </a:r>
          </a:p>
          <a:p>
            <a:pPr lvl="1"/>
            <a:r>
              <a:rPr lang="en-US" sz="800" dirty="0"/>
              <a:t>reviews the enteral formula she is using</a:t>
            </a:r>
          </a:p>
          <a:p>
            <a:pPr lvl="1"/>
            <a:r>
              <a:rPr lang="en-US" sz="800" dirty="0"/>
              <a:t>reconciles her seizure medication. </a:t>
            </a:r>
          </a:p>
          <a:p>
            <a:pPr lvl="1"/>
            <a:r>
              <a:rPr lang="en-US" sz="800" dirty="0"/>
              <a:t>talks with the young adult and parent about the timing for transfer and the selection of an adult physician. </a:t>
            </a:r>
          </a:p>
          <a:p>
            <a:pPr lvl="1"/>
            <a:r>
              <a:rPr lang="en-US" sz="800" dirty="0"/>
              <a:t>discusses with the young adult and parent the actions they need to take place prior to the transfer, including coordinating transfer plans with her other physicians, preparing an updated medical summary and emergency care plan, and consulting with the new adult doctor. </a:t>
            </a:r>
          </a:p>
          <a:p>
            <a:r>
              <a:rPr lang="en-US" sz="900" dirty="0"/>
              <a:t>The pediatric physician calls the new adult physician about the pending transfer </a:t>
            </a:r>
            <a:r>
              <a:rPr lang="en-US" sz="900" dirty="0">
                <a:solidFill>
                  <a:schemeClr val="accent1"/>
                </a:solidFill>
              </a:rPr>
              <a:t>on the day of the visit </a:t>
            </a:r>
            <a:r>
              <a:rPr lang="en-US" sz="900" dirty="0"/>
              <a:t>to discuss the medical situation for </a:t>
            </a:r>
            <a:r>
              <a:rPr lang="en-US" sz="900" dirty="0">
                <a:solidFill>
                  <a:schemeClr val="accent1"/>
                </a:solidFill>
              </a:rPr>
              <a:t>20 minutes</a:t>
            </a:r>
            <a:r>
              <a:rPr lang="en-US" sz="900" dirty="0"/>
              <a:t>. </a:t>
            </a:r>
          </a:p>
          <a:p>
            <a:r>
              <a:rPr lang="en-US" sz="900" dirty="0"/>
              <a:t>Three days after this last pediatric visit, the physician and clinical staff </a:t>
            </a:r>
            <a:r>
              <a:rPr lang="en-US" sz="900" dirty="0">
                <a:solidFill>
                  <a:schemeClr val="accent1"/>
                </a:solidFill>
              </a:rPr>
              <a:t>devote an additional 60 minutes </a:t>
            </a:r>
            <a:r>
              <a:rPr lang="en-US" sz="900" dirty="0"/>
              <a:t>to non-face-to-face care management services to prepare the transfer letter, contact the young adult’s other specialists to coordinate the transfer information, consult with the new adult doctor, and call the young adult to review final plans for transfer, with the date for the initial adult appointment.</a:t>
            </a:r>
          </a:p>
        </p:txBody>
      </p:sp>
      <p:sp>
        <p:nvSpPr>
          <p:cNvPr id="5" name="TextBox 4">
            <a:extLst>
              <a:ext uri="{FF2B5EF4-FFF2-40B4-BE49-F238E27FC236}">
                <a16:creationId xmlns:a16="http://schemas.microsoft.com/office/drawing/2014/main" id="{C1DD5A65-7532-4A37-97E3-D95AAAF068CD}"/>
              </a:ext>
            </a:extLst>
          </p:cNvPr>
          <p:cNvSpPr txBox="1"/>
          <p:nvPr/>
        </p:nvSpPr>
        <p:spPr>
          <a:xfrm>
            <a:off x="704269" y="4039849"/>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1455724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2329-7F05-418F-AC2A-AFAEA6487402}"/>
              </a:ext>
            </a:extLst>
          </p:cNvPr>
          <p:cNvSpPr>
            <a:spLocks noGrp="1"/>
          </p:cNvSpPr>
          <p:nvPr>
            <p:ph type="title"/>
          </p:nvPr>
        </p:nvSpPr>
        <p:spPr/>
        <p:txBody>
          <a:bodyPr/>
          <a:lstStyle/>
          <a:p>
            <a:r>
              <a:rPr lang="en-US" dirty="0"/>
              <a:t>Case 2</a:t>
            </a:r>
          </a:p>
        </p:txBody>
      </p:sp>
      <p:sp>
        <p:nvSpPr>
          <p:cNvPr id="3" name="Slide Number Placeholder 2">
            <a:extLst>
              <a:ext uri="{FF2B5EF4-FFF2-40B4-BE49-F238E27FC236}">
                <a16:creationId xmlns:a16="http://schemas.microsoft.com/office/drawing/2014/main" id="{EBAFC2BA-3788-4890-8D39-8C798C9627C4}"/>
              </a:ext>
            </a:extLst>
          </p:cNvPr>
          <p:cNvSpPr>
            <a:spLocks noGrp="1"/>
          </p:cNvSpPr>
          <p:nvPr>
            <p:ph type="sldNum" sz="quarter" idx="4"/>
          </p:nvPr>
        </p:nvSpPr>
        <p:spPr/>
        <p:txBody>
          <a:bodyPr/>
          <a:lstStyle/>
          <a:p>
            <a:fld id="{7E993FB2-EC5E-684F-95B2-25F06CCD4945}" type="slidenum">
              <a:rPr lang="en-US" smtClean="0"/>
              <a:pPr/>
              <a:t>16</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7A9F4B0A-C977-4E18-BCE1-950EDA2EAC34}"/>
              </a:ext>
            </a:extLst>
          </p:cNvPr>
          <p:cNvSpPr txBox="1">
            <a:spLocks/>
          </p:cNvSpPr>
          <p:nvPr/>
        </p:nvSpPr>
        <p:spPr>
          <a:xfrm>
            <a:off x="496004" y="1236689"/>
            <a:ext cx="7823537" cy="2848131"/>
          </a:xfrm>
          <a:prstGeom prst="rect">
            <a:avLst/>
          </a:prstGeom>
        </p:spPr>
        <p:txBody>
          <a:bodyPr>
            <a:normAutofit fontScale="700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ICD-10-CM: </a:t>
            </a:r>
          </a:p>
          <a:p>
            <a:pPr lvl="1"/>
            <a:r>
              <a:rPr lang="en-US" dirty="0"/>
              <a:t>G40.90 (Epilepsy, unspecified, not intractable) </a:t>
            </a:r>
          </a:p>
          <a:p>
            <a:pPr lvl="1"/>
            <a:r>
              <a:rPr lang="en-US" dirty="0"/>
              <a:t>Z93.1 (Gastrostomy status) </a:t>
            </a:r>
          </a:p>
          <a:p>
            <a:pPr lvl="1"/>
            <a:r>
              <a:rPr lang="en-US" dirty="0"/>
              <a:t>G80.0 (Spastic quadriplegic cerebral palsy)</a:t>
            </a:r>
          </a:p>
          <a:p>
            <a:pPr lvl="1"/>
            <a:endParaRPr lang="en-US" dirty="0"/>
          </a:p>
          <a:p>
            <a:r>
              <a:rPr lang="en-US" dirty="0"/>
              <a:t>Coding: </a:t>
            </a:r>
          </a:p>
          <a:p>
            <a:pPr lvl="1"/>
            <a:r>
              <a:rPr lang="en-US" dirty="0"/>
              <a:t>CPT 99215 (Office visit, established patient, high level of medical decision making or 40-54 minutes) </a:t>
            </a:r>
          </a:p>
          <a:p>
            <a:pPr lvl="1"/>
            <a:r>
              <a:rPr lang="en-US" dirty="0"/>
              <a:t>CPT 99417 (Prolonged office services on date of the primary service; each 15 minutes) </a:t>
            </a:r>
          </a:p>
          <a:p>
            <a:pPr lvl="1"/>
            <a:r>
              <a:rPr lang="en-US" dirty="0"/>
              <a:t>CPT 96160 (Patient-focused health risk assessment instrument) </a:t>
            </a:r>
          </a:p>
          <a:p>
            <a:pPr lvl="1"/>
            <a:r>
              <a:rPr lang="en-US" dirty="0"/>
              <a:t>CPT 99487 (Complex chronic care management service, 60 minutes) </a:t>
            </a:r>
          </a:p>
        </p:txBody>
      </p:sp>
    </p:spTree>
    <p:extLst>
      <p:ext uri="{BB962C8B-B14F-4D97-AF65-F5344CB8AC3E}">
        <p14:creationId xmlns:p14="http://schemas.microsoft.com/office/powerpoint/2010/main" val="200163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453D-332D-4152-A9C7-B0DB742AA819}"/>
              </a:ext>
            </a:extLst>
          </p:cNvPr>
          <p:cNvSpPr>
            <a:spLocks noGrp="1"/>
          </p:cNvSpPr>
          <p:nvPr>
            <p:ph type="title"/>
          </p:nvPr>
        </p:nvSpPr>
        <p:spPr/>
        <p:txBody>
          <a:bodyPr/>
          <a:lstStyle/>
          <a:p>
            <a:r>
              <a:rPr lang="en-US" dirty="0"/>
              <a:t>Case 3</a:t>
            </a:r>
          </a:p>
        </p:txBody>
      </p:sp>
      <p:sp>
        <p:nvSpPr>
          <p:cNvPr id="3" name="Slide Number Placeholder 2">
            <a:extLst>
              <a:ext uri="{FF2B5EF4-FFF2-40B4-BE49-F238E27FC236}">
                <a16:creationId xmlns:a16="http://schemas.microsoft.com/office/drawing/2014/main" id="{A302C696-F97E-44ED-BA0A-943E4663E723}"/>
              </a:ext>
            </a:extLst>
          </p:cNvPr>
          <p:cNvSpPr>
            <a:spLocks noGrp="1"/>
          </p:cNvSpPr>
          <p:nvPr>
            <p:ph type="sldNum" sz="quarter" idx="4"/>
          </p:nvPr>
        </p:nvSpPr>
        <p:spPr/>
        <p:txBody>
          <a:bodyPr/>
          <a:lstStyle/>
          <a:p>
            <a:fld id="{7E993FB2-EC5E-684F-95B2-25F06CCD4945}" type="slidenum">
              <a:rPr lang="en-US" smtClean="0"/>
              <a:pPr/>
              <a:t>17</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DE410A10-91CA-402D-9060-198299F396E0}"/>
              </a:ext>
            </a:extLst>
          </p:cNvPr>
          <p:cNvSpPr txBox="1">
            <a:spLocks/>
          </p:cNvSpPr>
          <p:nvPr/>
        </p:nvSpPr>
        <p:spPr>
          <a:xfrm>
            <a:off x="496004" y="1243585"/>
            <a:ext cx="7876003" cy="2788770"/>
          </a:xfrm>
          <a:prstGeom prst="rect">
            <a:avLst/>
          </a:prstGeom>
        </p:spPr>
        <p:txBody>
          <a:bodyPr>
            <a:normAutofit fontScale="775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new 24-year-old female patient with spina bifida and hydrocephalus is referred by her pediatric primary care physician to an adult primary care physician. The young adult requested that her records from her urologist, neurologist, neurosurgeon, physiatrist, and pediatric primary care physician be sent to the new adult physician’s office prior to her initial visit. </a:t>
            </a:r>
          </a:p>
          <a:p>
            <a:pPr lvl="1"/>
            <a:r>
              <a:rPr lang="en-US" dirty="0"/>
              <a:t>Upon receipt, the adult physician reviews the extensive medical records from all five physicians. </a:t>
            </a:r>
          </a:p>
          <a:p>
            <a:pPr lvl="1"/>
            <a:r>
              <a:rPr lang="en-US" dirty="0"/>
              <a:t>The adult physician calls the pediatric primary care physician to clarify the lengthy plan of care. </a:t>
            </a:r>
          </a:p>
          <a:p>
            <a:pPr lvl="1"/>
            <a:r>
              <a:rPr lang="en-US" dirty="0"/>
              <a:t>The total time spent reviewing the records and tests as well as discussing the case is reported as </a:t>
            </a:r>
            <a:r>
              <a:rPr lang="en-US" dirty="0">
                <a:solidFill>
                  <a:schemeClr val="accent1"/>
                </a:solidFill>
              </a:rPr>
              <a:t>60 minutes</a:t>
            </a:r>
            <a:r>
              <a:rPr lang="en-US" dirty="0"/>
              <a:t>. </a:t>
            </a:r>
          </a:p>
          <a:p>
            <a:pPr lvl="1"/>
            <a:r>
              <a:rPr lang="en-US" dirty="0"/>
              <a:t>A </a:t>
            </a:r>
            <a:r>
              <a:rPr lang="en-US" dirty="0">
                <a:solidFill>
                  <a:srgbClr val="FF0000"/>
                </a:solidFill>
              </a:rPr>
              <a:t>face-to-face appointment is scheduled in 2 weeks</a:t>
            </a:r>
          </a:p>
        </p:txBody>
      </p:sp>
      <p:sp>
        <p:nvSpPr>
          <p:cNvPr id="5" name="TextBox 4">
            <a:extLst>
              <a:ext uri="{FF2B5EF4-FFF2-40B4-BE49-F238E27FC236}">
                <a16:creationId xmlns:a16="http://schemas.microsoft.com/office/drawing/2014/main" id="{0BC17317-893A-4A17-AC4E-E80CCEABD33A}"/>
              </a:ext>
            </a:extLst>
          </p:cNvPr>
          <p:cNvSpPr txBox="1"/>
          <p:nvPr/>
        </p:nvSpPr>
        <p:spPr>
          <a:xfrm>
            <a:off x="623802" y="3947555"/>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45208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92AB-08C8-4618-A116-B1EF74C71D14}"/>
              </a:ext>
            </a:extLst>
          </p:cNvPr>
          <p:cNvSpPr>
            <a:spLocks noGrp="1"/>
          </p:cNvSpPr>
          <p:nvPr>
            <p:ph type="title"/>
          </p:nvPr>
        </p:nvSpPr>
        <p:spPr/>
        <p:txBody>
          <a:bodyPr/>
          <a:lstStyle/>
          <a:p>
            <a:r>
              <a:rPr lang="en-US" dirty="0"/>
              <a:t>Case 3</a:t>
            </a:r>
          </a:p>
        </p:txBody>
      </p:sp>
      <p:sp>
        <p:nvSpPr>
          <p:cNvPr id="3" name="Slide Number Placeholder 2">
            <a:extLst>
              <a:ext uri="{FF2B5EF4-FFF2-40B4-BE49-F238E27FC236}">
                <a16:creationId xmlns:a16="http://schemas.microsoft.com/office/drawing/2014/main" id="{F310073A-E011-4608-94A1-EBF14C673591}"/>
              </a:ext>
            </a:extLst>
          </p:cNvPr>
          <p:cNvSpPr>
            <a:spLocks noGrp="1"/>
          </p:cNvSpPr>
          <p:nvPr>
            <p:ph type="sldNum" sz="quarter" idx="4"/>
          </p:nvPr>
        </p:nvSpPr>
        <p:spPr/>
        <p:txBody>
          <a:bodyPr/>
          <a:lstStyle/>
          <a:p>
            <a:fld id="{7E993FB2-EC5E-684F-95B2-25F06CCD4945}" type="slidenum">
              <a:rPr lang="en-US" smtClean="0"/>
              <a:pPr/>
              <a:t>18</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8946B2B1-7548-43E7-B3DA-CE35CE84422B}"/>
              </a:ext>
            </a:extLst>
          </p:cNvPr>
          <p:cNvSpPr txBox="1">
            <a:spLocks/>
          </p:cNvSpPr>
          <p:nvPr/>
        </p:nvSpPr>
        <p:spPr>
          <a:xfrm>
            <a:off x="496004" y="1382573"/>
            <a:ext cx="7538724" cy="2499879"/>
          </a:xfrm>
          <a:prstGeom prst="rect">
            <a:avLst/>
          </a:prstGeom>
        </p:spPr>
        <p:txBody>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ICD-10-CM: </a:t>
            </a:r>
          </a:p>
          <a:p>
            <a:pPr lvl="1"/>
            <a:r>
              <a:rPr lang="en-US" dirty="0"/>
              <a:t>Q05.2 (Lumbar spina bifida with hydrocephalus)</a:t>
            </a:r>
          </a:p>
          <a:p>
            <a:endParaRPr lang="en-US" dirty="0"/>
          </a:p>
          <a:p>
            <a:r>
              <a:rPr lang="en-US" dirty="0"/>
              <a:t>Coding: </a:t>
            </a:r>
          </a:p>
          <a:p>
            <a:pPr lvl="1"/>
            <a:r>
              <a:rPr lang="en-US" dirty="0"/>
              <a:t>CPT 99358 (Prolonged service without direct patient contact, new patient, 60 minutes) </a:t>
            </a:r>
          </a:p>
        </p:txBody>
      </p:sp>
    </p:spTree>
    <p:extLst>
      <p:ext uri="{BB962C8B-B14F-4D97-AF65-F5344CB8AC3E}">
        <p14:creationId xmlns:p14="http://schemas.microsoft.com/office/powerpoint/2010/main" val="333024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9875-61A1-4253-A64D-47C4805C8484}"/>
              </a:ext>
            </a:extLst>
          </p:cNvPr>
          <p:cNvSpPr>
            <a:spLocks noGrp="1"/>
          </p:cNvSpPr>
          <p:nvPr>
            <p:ph type="title"/>
          </p:nvPr>
        </p:nvSpPr>
        <p:spPr/>
        <p:txBody>
          <a:bodyPr/>
          <a:lstStyle/>
          <a:p>
            <a:r>
              <a:rPr lang="en-US" dirty="0"/>
              <a:t>Case 4</a:t>
            </a:r>
          </a:p>
        </p:txBody>
      </p:sp>
      <p:sp>
        <p:nvSpPr>
          <p:cNvPr id="3" name="Slide Number Placeholder 2">
            <a:extLst>
              <a:ext uri="{FF2B5EF4-FFF2-40B4-BE49-F238E27FC236}">
                <a16:creationId xmlns:a16="http://schemas.microsoft.com/office/drawing/2014/main" id="{294FA255-D8B4-468E-BE13-B2FFE48525E9}"/>
              </a:ext>
            </a:extLst>
          </p:cNvPr>
          <p:cNvSpPr>
            <a:spLocks noGrp="1"/>
          </p:cNvSpPr>
          <p:nvPr>
            <p:ph type="sldNum" sz="quarter" idx="4"/>
          </p:nvPr>
        </p:nvSpPr>
        <p:spPr/>
        <p:txBody>
          <a:bodyPr/>
          <a:lstStyle/>
          <a:p>
            <a:fld id="{7E993FB2-EC5E-684F-95B2-25F06CCD4945}" type="slidenum">
              <a:rPr lang="en-US" smtClean="0"/>
              <a:pPr/>
              <a:t>19</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CDA1259B-E5C8-471B-A1BD-EE5C266B7D0D}"/>
              </a:ext>
            </a:extLst>
          </p:cNvPr>
          <p:cNvSpPr txBox="1">
            <a:spLocks/>
          </p:cNvSpPr>
          <p:nvPr/>
        </p:nvSpPr>
        <p:spPr>
          <a:xfrm>
            <a:off x="382994" y="1221638"/>
            <a:ext cx="8372386" cy="2855687"/>
          </a:xfrm>
          <a:prstGeom prst="rect">
            <a:avLst/>
          </a:prstGeom>
        </p:spPr>
        <p:txBody>
          <a:bodyPr>
            <a:normAutofit fontScale="550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After a patient’s second visit to the adult primary care physician, the physician asked the patient’s previous pediatric physician for an interprofessional consultation on this 19-year-old with an established diagnosis of ADHD. </a:t>
            </a:r>
          </a:p>
          <a:p>
            <a:pPr lvl="1"/>
            <a:r>
              <a:rPr lang="en-US" dirty="0"/>
              <a:t>The patient presented to the adult physician for review of his pharmacologic management of ADHD. At the prior visit, the adult physician had prescribed a new medication, Adderall XR, but the young adult’s focus had not improved. </a:t>
            </a:r>
          </a:p>
          <a:p>
            <a:pPr lvl="1"/>
            <a:r>
              <a:rPr lang="en-US" dirty="0"/>
              <a:t>The patient agreed with the adult physician that an interprofessional consultation with the patient’s former pediatric physician is warranted to determine subsequent management. </a:t>
            </a:r>
          </a:p>
          <a:p>
            <a:r>
              <a:rPr lang="en-US" dirty="0"/>
              <a:t>The adult physician communicates by telephone with the consulting pediatric physician for this </a:t>
            </a:r>
            <a:r>
              <a:rPr lang="en-US" dirty="0" err="1"/>
              <a:t>interprofessional</a:t>
            </a:r>
            <a:r>
              <a:rPr lang="en-US" dirty="0"/>
              <a:t> consultation. </a:t>
            </a:r>
          </a:p>
          <a:p>
            <a:r>
              <a:rPr lang="en-US" dirty="0"/>
              <a:t>The </a:t>
            </a:r>
            <a:r>
              <a:rPr lang="en-US" dirty="0">
                <a:solidFill>
                  <a:schemeClr val="accent1"/>
                </a:solidFill>
              </a:rPr>
              <a:t>consulting pediatric physician spends 25 minutes via telephone </a:t>
            </a:r>
            <a:r>
              <a:rPr lang="en-US" dirty="0"/>
              <a:t>discussing the patient with the adult physician along with making recommendations on pharmacologic and behavioral management. </a:t>
            </a:r>
          </a:p>
          <a:p>
            <a:pPr lvl="1"/>
            <a:r>
              <a:rPr lang="en-US" dirty="0"/>
              <a:t>Included in this time, the pediatric physician dictates a consultation report to be sent back to the adult physician and the adult physician contacts the patient with recommendations. </a:t>
            </a:r>
          </a:p>
          <a:p>
            <a:r>
              <a:rPr lang="en-US" dirty="0"/>
              <a:t>Total </a:t>
            </a:r>
            <a:r>
              <a:rPr lang="en-US" dirty="0">
                <a:solidFill>
                  <a:schemeClr val="accent1"/>
                </a:solidFill>
              </a:rPr>
              <a:t>adult primary care physician time was 50 minutes</a:t>
            </a:r>
            <a:r>
              <a:rPr lang="en-US" dirty="0"/>
              <a:t>: 25 minutes face-to-face with patient and 25 minutes for interprofessional consultation. </a:t>
            </a:r>
          </a:p>
        </p:txBody>
      </p:sp>
      <p:sp>
        <p:nvSpPr>
          <p:cNvPr id="5" name="TextBox 4">
            <a:extLst>
              <a:ext uri="{FF2B5EF4-FFF2-40B4-BE49-F238E27FC236}">
                <a16:creationId xmlns:a16="http://schemas.microsoft.com/office/drawing/2014/main" id="{045E6DCD-707D-4724-AA04-82971153FED2}"/>
              </a:ext>
            </a:extLst>
          </p:cNvPr>
          <p:cNvSpPr txBox="1"/>
          <p:nvPr/>
        </p:nvSpPr>
        <p:spPr>
          <a:xfrm>
            <a:off x="544375" y="4031679"/>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166242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FD1-FE47-FC48-9786-7E05A2E017DA}"/>
              </a:ext>
            </a:extLst>
          </p:cNvPr>
          <p:cNvSpPr>
            <a:spLocks noGrp="1"/>
          </p:cNvSpPr>
          <p:nvPr>
            <p:ph type="title"/>
          </p:nvPr>
        </p:nvSpPr>
        <p:spPr>
          <a:xfrm>
            <a:off x="628650" y="417892"/>
            <a:ext cx="7886700" cy="850124"/>
          </a:xfrm>
        </p:spPr>
        <p:txBody>
          <a:bodyPr>
            <a:normAutofit/>
          </a:bodyPr>
          <a:lstStyle/>
          <a:p>
            <a:r>
              <a:rPr lang="en-US" sz="3900" dirty="0">
                <a:solidFill>
                  <a:schemeClr val="tx1"/>
                </a:solidFill>
                <a:latin typeface="Avenir Book" panose="02000503020000020003" pitchFamily="2" charset="0"/>
              </a:rPr>
              <a:t>Today</a:t>
            </a:r>
          </a:p>
        </p:txBody>
      </p:sp>
      <p:graphicFrame>
        <p:nvGraphicFramePr>
          <p:cNvPr id="6" name="Content Placeholder 3">
            <a:extLst>
              <a:ext uri="{FF2B5EF4-FFF2-40B4-BE49-F238E27FC236}">
                <a16:creationId xmlns:a16="http://schemas.microsoft.com/office/drawing/2014/main" id="{9CE67358-F995-47A4-9F56-DC988E84E74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45083850"/>
              </p:ext>
            </p:extLst>
          </p:nvPr>
        </p:nvGraphicFramePr>
        <p:xfrm>
          <a:off x="628650" y="1371600"/>
          <a:ext cx="7886700"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FA7E5F3-3C03-B04B-BE47-419BA44DFB3E}"/>
              </a:ext>
            </a:extLst>
          </p:cNvPr>
          <p:cNvSpPr>
            <a:spLocks noGrp="1"/>
          </p:cNvSpPr>
          <p:nvPr>
            <p:ph type="sldNum" sz="quarter" idx="12"/>
          </p:nvPr>
        </p:nvSpPr>
        <p:spPr/>
        <p:txBody>
          <a:bodyPr/>
          <a:lstStyle/>
          <a:p>
            <a:fld id="{971CCA2B-54D1-E841-A2C2-6C9D278ABD41}" type="slidenum">
              <a:rPr lang="en-US" smtClean="0">
                <a:latin typeface="Avenir Book" panose="02000503020000020003" pitchFamily="2" charset="0"/>
              </a:rPr>
              <a:t>2</a:t>
            </a:fld>
            <a:endParaRPr lang="en-US" dirty="0">
              <a:latin typeface="Avenir Book" panose="02000503020000020003" pitchFamily="2" charset="0"/>
            </a:endParaRPr>
          </a:p>
        </p:txBody>
      </p:sp>
    </p:spTree>
    <p:extLst>
      <p:ext uri="{BB962C8B-B14F-4D97-AF65-F5344CB8AC3E}">
        <p14:creationId xmlns:p14="http://schemas.microsoft.com/office/powerpoint/2010/main" val="290911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C8C-40DC-4DE8-B54C-B2E95CFDDD9D}"/>
              </a:ext>
            </a:extLst>
          </p:cNvPr>
          <p:cNvSpPr>
            <a:spLocks noGrp="1"/>
          </p:cNvSpPr>
          <p:nvPr>
            <p:ph type="title"/>
          </p:nvPr>
        </p:nvSpPr>
        <p:spPr/>
        <p:txBody>
          <a:bodyPr/>
          <a:lstStyle/>
          <a:p>
            <a:r>
              <a:rPr lang="en-US" dirty="0"/>
              <a:t>Case 4</a:t>
            </a:r>
          </a:p>
        </p:txBody>
      </p:sp>
      <p:sp>
        <p:nvSpPr>
          <p:cNvPr id="3" name="Slide Number Placeholder 2">
            <a:extLst>
              <a:ext uri="{FF2B5EF4-FFF2-40B4-BE49-F238E27FC236}">
                <a16:creationId xmlns:a16="http://schemas.microsoft.com/office/drawing/2014/main" id="{94E69E6A-E89F-42F7-8DA6-457C7F2B9E97}"/>
              </a:ext>
            </a:extLst>
          </p:cNvPr>
          <p:cNvSpPr>
            <a:spLocks noGrp="1"/>
          </p:cNvSpPr>
          <p:nvPr>
            <p:ph type="sldNum" sz="quarter" idx="4"/>
          </p:nvPr>
        </p:nvSpPr>
        <p:spPr/>
        <p:txBody>
          <a:bodyPr/>
          <a:lstStyle/>
          <a:p>
            <a:fld id="{7E993FB2-EC5E-684F-95B2-25F06CCD4945}" type="slidenum">
              <a:rPr lang="en-US" smtClean="0"/>
              <a:pPr/>
              <a:t>20</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4D4266DE-1B62-4277-A6D5-2EC7A5DAB754}"/>
              </a:ext>
            </a:extLst>
          </p:cNvPr>
          <p:cNvSpPr txBox="1">
            <a:spLocks/>
          </p:cNvSpPr>
          <p:nvPr/>
        </p:nvSpPr>
        <p:spPr>
          <a:xfrm>
            <a:off x="496004" y="1250899"/>
            <a:ext cx="7523734" cy="2841416"/>
          </a:xfrm>
          <a:prstGeom prst="rect">
            <a:avLst/>
          </a:prstGeom>
        </p:spPr>
        <p:txBody>
          <a:bodyPr>
            <a:normAutofit lnSpcReduction="1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dirty="0"/>
              <a:t>ICD-10-CM: F90.2 (Attention-deficit hyperactivity disorder, combined type) </a:t>
            </a:r>
          </a:p>
          <a:p>
            <a:r>
              <a:rPr lang="en-US" sz="800" dirty="0"/>
              <a:t>For the </a:t>
            </a:r>
            <a:r>
              <a:rPr lang="en-US" sz="800" dirty="0">
                <a:solidFill>
                  <a:schemeClr val="accent1"/>
                </a:solidFill>
              </a:rPr>
              <a:t>adult physician </a:t>
            </a:r>
            <a:r>
              <a:rPr lang="en-US" sz="800" dirty="0"/>
              <a:t>(if the face-to-face E/M visit with the young adult were </a:t>
            </a:r>
            <a:r>
              <a:rPr lang="en-US" sz="800" dirty="0">
                <a:solidFill>
                  <a:schemeClr val="accent1"/>
                </a:solidFill>
              </a:rPr>
              <a:t>on the same day as the interprofessional consultation </a:t>
            </a:r>
            <a:r>
              <a:rPr lang="en-US" sz="800" dirty="0"/>
              <a:t>with the pediatric physician): </a:t>
            </a:r>
          </a:p>
          <a:p>
            <a:pPr lvl="1"/>
            <a:r>
              <a:rPr lang="en-US" sz="800" dirty="0"/>
              <a:t>Coding: CPT 99215 (Office visit, established patient, high level of medical decision making or 40-54 minutes; total physician time was 50 minutes – 25 minutes face-to-face with patient and 25 minutes for interprofessional consultation) </a:t>
            </a:r>
          </a:p>
          <a:p>
            <a:r>
              <a:rPr lang="en-US" sz="800" dirty="0"/>
              <a:t>For the </a:t>
            </a:r>
            <a:r>
              <a:rPr lang="en-US" sz="800" dirty="0">
                <a:solidFill>
                  <a:schemeClr val="accent1"/>
                </a:solidFill>
              </a:rPr>
              <a:t>adult physician </a:t>
            </a:r>
            <a:r>
              <a:rPr lang="en-US" sz="800" dirty="0"/>
              <a:t>(if the interprofessional consultation with the pediatric physician occurred on a </a:t>
            </a:r>
            <a:r>
              <a:rPr lang="en-US" sz="800" dirty="0">
                <a:solidFill>
                  <a:schemeClr val="accent1"/>
                </a:solidFill>
              </a:rPr>
              <a:t>different day </a:t>
            </a:r>
            <a:r>
              <a:rPr lang="en-US" sz="800" dirty="0"/>
              <a:t>than the adult physician’s face-to-face E/M visit with the young adult): </a:t>
            </a:r>
          </a:p>
          <a:p>
            <a:pPr lvl="1"/>
            <a:r>
              <a:rPr lang="en-US" sz="800" dirty="0"/>
              <a:t>Coding: </a:t>
            </a:r>
          </a:p>
          <a:p>
            <a:pPr lvl="2"/>
            <a:r>
              <a:rPr lang="en-US" sz="800" dirty="0"/>
              <a:t>CPT 99213 for the 25 minutes spent with the patient on the previous day (Office visit, established patient, low level of medical decision making or 20-29 minutes)</a:t>
            </a:r>
          </a:p>
          <a:p>
            <a:pPr lvl="2"/>
            <a:r>
              <a:rPr lang="en-US" sz="800" dirty="0"/>
              <a:t>CPT 99452 (Interprofessional telephone/Internet/electronic health record referral service(s) provided by a treating/requesting physician or other qualified health care professional, 30 minutes.) (Note: The adult physician may report 99452 if spending at least 16 minutes that day preparing for the referral and communicating with the consultant. The CPT halfway point regarding time [according to CPT Professional Edition 2022]: “A unit of time is attained when the mid-point is passed. For example, 60 minutes is attained when 31 minutes have elapsed [more than midway between zero and 60 minutes].”) </a:t>
            </a:r>
          </a:p>
          <a:p>
            <a:r>
              <a:rPr lang="en-US" sz="800" dirty="0"/>
              <a:t>For the </a:t>
            </a:r>
            <a:r>
              <a:rPr lang="en-US" sz="800" dirty="0">
                <a:solidFill>
                  <a:srgbClr val="FF0000"/>
                </a:solidFill>
              </a:rPr>
              <a:t>pediatric physician </a:t>
            </a:r>
            <a:r>
              <a:rPr lang="en-US" sz="800" dirty="0"/>
              <a:t>(regardless of what day the consultation was done): </a:t>
            </a:r>
          </a:p>
          <a:p>
            <a:pPr lvl="1"/>
            <a:r>
              <a:rPr lang="en-US" sz="800" dirty="0"/>
              <a:t>Coding:   CPT 99448 (Interprofessional telephone/Internet/electronic health record assessment and management service provided by a consultative physician, including a verbal and written report to the patient’s treating/requesting physician or other qualified health care professional; 21-30 minutes of medical consultative discussion and review) </a:t>
            </a:r>
          </a:p>
        </p:txBody>
      </p:sp>
    </p:spTree>
    <p:extLst>
      <p:ext uri="{BB962C8B-B14F-4D97-AF65-F5344CB8AC3E}">
        <p14:creationId xmlns:p14="http://schemas.microsoft.com/office/powerpoint/2010/main" val="221226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E9E8-CBAF-4A69-9A2B-040D420A2381}"/>
              </a:ext>
            </a:extLst>
          </p:cNvPr>
          <p:cNvSpPr>
            <a:spLocks noGrp="1"/>
          </p:cNvSpPr>
          <p:nvPr>
            <p:ph type="title"/>
          </p:nvPr>
        </p:nvSpPr>
        <p:spPr/>
        <p:txBody>
          <a:bodyPr/>
          <a:lstStyle/>
          <a:p>
            <a:r>
              <a:rPr lang="en-US" dirty="0"/>
              <a:t>Case 5</a:t>
            </a:r>
          </a:p>
        </p:txBody>
      </p:sp>
      <p:sp>
        <p:nvSpPr>
          <p:cNvPr id="3" name="Slide Number Placeholder 2">
            <a:extLst>
              <a:ext uri="{FF2B5EF4-FFF2-40B4-BE49-F238E27FC236}">
                <a16:creationId xmlns:a16="http://schemas.microsoft.com/office/drawing/2014/main" id="{6755BA6D-306E-4FE0-AAFA-22E200027B26}"/>
              </a:ext>
            </a:extLst>
          </p:cNvPr>
          <p:cNvSpPr>
            <a:spLocks noGrp="1"/>
          </p:cNvSpPr>
          <p:nvPr>
            <p:ph type="sldNum" sz="quarter" idx="4"/>
          </p:nvPr>
        </p:nvSpPr>
        <p:spPr/>
        <p:txBody>
          <a:bodyPr/>
          <a:lstStyle/>
          <a:p>
            <a:fld id="{7E993FB2-EC5E-684F-95B2-25F06CCD4945}" type="slidenum">
              <a:rPr lang="en-US" smtClean="0"/>
              <a:pPr/>
              <a:t>21</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A3F6A467-3734-4B79-A714-CFE9429A516E}"/>
              </a:ext>
            </a:extLst>
          </p:cNvPr>
          <p:cNvSpPr txBox="1">
            <a:spLocks/>
          </p:cNvSpPr>
          <p:nvPr/>
        </p:nvSpPr>
        <p:spPr>
          <a:xfrm>
            <a:off x="496004" y="1236269"/>
            <a:ext cx="7808547" cy="2960977"/>
          </a:xfrm>
          <a:prstGeom prst="rect">
            <a:avLst/>
          </a:prstGeom>
        </p:spPr>
        <p:txBody>
          <a:bodyPr>
            <a:normAutofit fontScale="550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26 year old male diagnosed with autism spectrum disorder, intellectual disability, and mood disorder NOS has had 5 visits to the Emergency department (ED) in the last month for threatening harm to self or others. </a:t>
            </a:r>
          </a:p>
          <a:p>
            <a:r>
              <a:rPr lang="en-US" dirty="0"/>
              <a:t> Once he is in the ED he is behaviorally aggressive, sometimes requiring chemical sedation for safety of the treatment team.  </a:t>
            </a:r>
          </a:p>
          <a:p>
            <a:r>
              <a:rPr lang="en-US" dirty="0"/>
              <a:t>The ED team asks for a meeting to discuss how best to approach the care of this patient.  </a:t>
            </a:r>
          </a:p>
          <a:p>
            <a:r>
              <a:rPr lang="en-US" dirty="0"/>
              <a:t>The meeting is scheduled and includes the ED team (Lead RN, Social Worker), the patient’s psychiatrist, the patient’s primary care provider, a behavior specialist that works with the patient, and the patient’s legal guardian.  </a:t>
            </a:r>
          </a:p>
          <a:p>
            <a:pPr lvl="1"/>
            <a:r>
              <a:rPr lang="en-US" dirty="0"/>
              <a:t>All these health providers have </a:t>
            </a:r>
            <a:r>
              <a:rPr lang="en-US" dirty="0">
                <a:solidFill>
                  <a:schemeClr val="accent1"/>
                </a:solidFill>
              </a:rPr>
              <a:t>seen the patient within the last 60 days </a:t>
            </a:r>
            <a:r>
              <a:rPr lang="en-US" dirty="0"/>
              <a:t>but not on the day of this meeting.  </a:t>
            </a:r>
          </a:p>
          <a:p>
            <a:pPr lvl="1"/>
            <a:r>
              <a:rPr lang="en-US" dirty="0"/>
              <a:t>The meeting lasts </a:t>
            </a:r>
            <a:r>
              <a:rPr lang="en-US" dirty="0">
                <a:solidFill>
                  <a:schemeClr val="accent1"/>
                </a:solidFill>
              </a:rPr>
              <a:t>45 minutes </a:t>
            </a:r>
            <a:r>
              <a:rPr lang="en-US" dirty="0"/>
              <a:t>and results in a plan for future ED presentations as well as plans to try and address the patient’s mental health needs and his social supports.  </a:t>
            </a:r>
          </a:p>
          <a:p>
            <a:pPr lvl="1"/>
            <a:r>
              <a:rPr lang="en-US" dirty="0"/>
              <a:t>Each of the 2 physicians and the social worker </a:t>
            </a:r>
            <a:r>
              <a:rPr lang="en-US" dirty="0">
                <a:solidFill>
                  <a:schemeClr val="accent1"/>
                </a:solidFill>
              </a:rPr>
              <a:t>document their involvement </a:t>
            </a:r>
            <a:r>
              <a:rPr lang="en-US" dirty="0"/>
              <a:t>in the conference </a:t>
            </a:r>
            <a:r>
              <a:rPr lang="en-US" dirty="0">
                <a:solidFill>
                  <a:schemeClr val="accent1"/>
                </a:solidFill>
              </a:rPr>
              <a:t>as well as their treatment recommendations.  </a:t>
            </a:r>
          </a:p>
        </p:txBody>
      </p:sp>
      <p:sp>
        <p:nvSpPr>
          <p:cNvPr id="5" name="TextBox 4">
            <a:extLst>
              <a:ext uri="{FF2B5EF4-FFF2-40B4-BE49-F238E27FC236}">
                <a16:creationId xmlns:a16="http://schemas.microsoft.com/office/drawing/2014/main" id="{D01D25A0-0C6D-4C50-84F8-5F37921BCD39}"/>
              </a:ext>
            </a:extLst>
          </p:cNvPr>
          <p:cNvSpPr txBox="1"/>
          <p:nvPr/>
        </p:nvSpPr>
        <p:spPr>
          <a:xfrm>
            <a:off x="305809" y="3997191"/>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164117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C148-E480-4F5B-AC10-A498B9ED752A}"/>
              </a:ext>
            </a:extLst>
          </p:cNvPr>
          <p:cNvSpPr>
            <a:spLocks noGrp="1"/>
          </p:cNvSpPr>
          <p:nvPr>
            <p:ph type="title"/>
          </p:nvPr>
        </p:nvSpPr>
        <p:spPr/>
        <p:txBody>
          <a:bodyPr/>
          <a:lstStyle/>
          <a:p>
            <a:r>
              <a:rPr lang="en-US" dirty="0"/>
              <a:t>Case 5</a:t>
            </a:r>
          </a:p>
        </p:txBody>
      </p:sp>
      <p:sp>
        <p:nvSpPr>
          <p:cNvPr id="3" name="Slide Number Placeholder 2">
            <a:extLst>
              <a:ext uri="{FF2B5EF4-FFF2-40B4-BE49-F238E27FC236}">
                <a16:creationId xmlns:a16="http://schemas.microsoft.com/office/drawing/2014/main" id="{5F38CECD-546F-43A4-A0C0-510FB66E98BA}"/>
              </a:ext>
            </a:extLst>
          </p:cNvPr>
          <p:cNvSpPr>
            <a:spLocks noGrp="1"/>
          </p:cNvSpPr>
          <p:nvPr>
            <p:ph type="sldNum" sz="quarter" idx="4"/>
          </p:nvPr>
        </p:nvSpPr>
        <p:spPr/>
        <p:txBody>
          <a:bodyPr/>
          <a:lstStyle/>
          <a:p>
            <a:fld id="{7E993FB2-EC5E-684F-95B2-25F06CCD4945}" type="slidenum">
              <a:rPr lang="en-US" smtClean="0"/>
              <a:pPr/>
              <a:t>22</a:t>
            </a:fld>
            <a:r>
              <a:rPr lang="en-US">
                <a:solidFill>
                  <a:schemeClr val="accent1"/>
                </a:solidFill>
              </a:rPr>
              <a:t>  |</a:t>
            </a:r>
            <a:endParaRPr lang="en-US" dirty="0">
              <a:solidFill>
                <a:schemeClr val="accent1"/>
              </a:solidFill>
            </a:endParaRPr>
          </a:p>
        </p:txBody>
      </p:sp>
      <p:sp>
        <p:nvSpPr>
          <p:cNvPr id="4" name="Content Placeholder 2">
            <a:extLst>
              <a:ext uri="{FF2B5EF4-FFF2-40B4-BE49-F238E27FC236}">
                <a16:creationId xmlns:a16="http://schemas.microsoft.com/office/drawing/2014/main" id="{3182085B-7F97-4AF0-9658-2050A0B0F008}"/>
              </a:ext>
            </a:extLst>
          </p:cNvPr>
          <p:cNvSpPr txBox="1">
            <a:spLocks/>
          </p:cNvSpPr>
          <p:nvPr/>
        </p:nvSpPr>
        <p:spPr>
          <a:xfrm>
            <a:off x="496004" y="1233889"/>
            <a:ext cx="8259376" cy="2755181"/>
          </a:xfrm>
          <a:prstGeom prst="rect">
            <a:avLst/>
          </a:prstGeom>
        </p:spPr>
        <p:txBody>
          <a:bodyPr>
            <a:normAutofit fontScale="62500" lnSpcReduction="20000"/>
          </a:bodyPr>
          <a:lst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physicians (psychiatrist, primary care provider)</a:t>
            </a:r>
          </a:p>
          <a:p>
            <a:pPr lvl="1"/>
            <a:r>
              <a:rPr lang="en-US" dirty="0"/>
              <a:t>Coding</a:t>
            </a:r>
          </a:p>
          <a:p>
            <a:pPr lvl="2"/>
            <a:r>
              <a:rPr lang="en-US" dirty="0"/>
              <a:t>CPT 99367 (With interdisciplinary team of healthcare professionals, face-to-face with patient and/or family, 30 minutes or more; participation by physician)</a:t>
            </a:r>
          </a:p>
          <a:p>
            <a:pPr lvl="1"/>
            <a:r>
              <a:rPr lang="en-US" dirty="0"/>
              <a:t>ICD 10 CM:</a:t>
            </a:r>
          </a:p>
          <a:p>
            <a:pPr lvl="2"/>
            <a:r>
              <a:rPr lang="en-US" dirty="0"/>
              <a:t>R46.89 Aggressive Behavior</a:t>
            </a:r>
          </a:p>
          <a:p>
            <a:r>
              <a:rPr lang="en-US" dirty="0"/>
              <a:t>For the ED social worker</a:t>
            </a:r>
          </a:p>
          <a:p>
            <a:pPr lvl="1"/>
            <a:r>
              <a:rPr lang="en-US" dirty="0"/>
              <a:t>Coding</a:t>
            </a:r>
          </a:p>
          <a:p>
            <a:pPr lvl="2"/>
            <a:r>
              <a:rPr lang="en-US" dirty="0"/>
              <a:t>CPT 99366 (With interdisciplinary team of healthcare professionals, face-to-face with patient and/or family, 30 minutes or more; participation by nonphysician qualified health care professional)</a:t>
            </a:r>
          </a:p>
          <a:p>
            <a:pPr lvl="1"/>
            <a:r>
              <a:rPr lang="en-US" dirty="0"/>
              <a:t>ICD 10 CM:</a:t>
            </a:r>
          </a:p>
          <a:p>
            <a:pPr lvl="2"/>
            <a:r>
              <a:rPr lang="en-US" dirty="0"/>
              <a:t>R46.89 Aggressive Behavior</a:t>
            </a:r>
          </a:p>
        </p:txBody>
      </p:sp>
    </p:spTree>
    <p:extLst>
      <p:ext uri="{BB962C8B-B14F-4D97-AF65-F5344CB8AC3E}">
        <p14:creationId xmlns:p14="http://schemas.microsoft.com/office/powerpoint/2010/main" val="9103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7ADE-1119-45D6-B6A6-632EB1D8054F}"/>
              </a:ext>
            </a:extLst>
          </p:cNvPr>
          <p:cNvSpPr>
            <a:spLocks noGrp="1"/>
          </p:cNvSpPr>
          <p:nvPr>
            <p:ph type="title"/>
          </p:nvPr>
        </p:nvSpPr>
        <p:spPr/>
        <p:txBody>
          <a:bodyPr/>
          <a:lstStyle/>
          <a:p>
            <a:r>
              <a:rPr lang="en-US" dirty="0"/>
              <a:t>Case 6</a:t>
            </a:r>
          </a:p>
        </p:txBody>
      </p:sp>
      <p:sp>
        <p:nvSpPr>
          <p:cNvPr id="3" name="Slide Number Placeholder 2">
            <a:extLst>
              <a:ext uri="{FF2B5EF4-FFF2-40B4-BE49-F238E27FC236}">
                <a16:creationId xmlns:a16="http://schemas.microsoft.com/office/drawing/2014/main" id="{1BBCE675-E1EA-439D-B371-564D90E5CE67}"/>
              </a:ext>
            </a:extLst>
          </p:cNvPr>
          <p:cNvSpPr>
            <a:spLocks noGrp="1"/>
          </p:cNvSpPr>
          <p:nvPr>
            <p:ph type="sldNum" sz="quarter" idx="4"/>
          </p:nvPr>
        </p:nvSpPr>
        <p:spPr/>
        <p:txBody>
          <a:bodyPr/>
          <a:lstStyle/>
          <a:p>
            <a:fld id="{7E993FB2-EC5E-684F-95B2-25F06CCD4945}" type="slidenum">
              <a:rPr lang="en-US" smtClean="0"/>
              <a:pPr/>
              <a:t>23</a:t>
            </a:fld>
            <a:r>
              <a:rPr lang="en-US">
                <a:solidFill>
                  <a:schemeClr val="accent1"/>
                </a:solidFill>
              </a:rPr>
              <a:t>  |</a:t>
            </a:r>
            <a:endParaRPr lang="en-US" dirty="0">
              <a:solidFill>
                <a:schemeClr val="accent1"/>
              </a:solidFill>
            </a:endParaRPr>
          </a:p>
        </p:txBody>
      </p:sp>
      <p:sp>
        <p:nvSpPr>
          <p:cNvPr id="5" name="TextBox 4">
            <a:extLst>
              <a:ext uri="{FF2B5EF4-FFF2-40B4-BE49-F238E27FC236}">
                <a16:creationId xmlns:a16="http://schemas.microsoft.com/office/drawing/2014/main" id="{50940390-C878-42BE-9EF2-E218898DDE37}"/>
              </a:ext>
            </a:extLst>
          </p:cNvPr>
          <p:cNvSpPr txBox="1"/>
          <p:nvPr/>
        </p:nvSpPr>
        <p:spPr>
          <a:xfrm>
            <a:off x="305809" y="3997191"/>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
        <p:nvSpPr>
          <p:cNvPr id="8" name="TextBox 7">
            <a:extLst>
              <a:ext uri="{FF2B5EF4-FFF2-40B4-BE49-F238E27FC236}">
                <a16:creationId xmlns:a16="http://schemas.microsoft.com/office/drawing/2014/main" id="{5804E916-9CAA-90A0-354A-5B876D1EC7A2}"/>
              </a:ext>
            </a:extLst>
          </p:cNvPr>
          <p:cNvSpPr txBox="1"/>
          <p:nvPr/>
        </p:nvSpPr>
        <p:spPr>
          <a:xfrm>
            <a:off x="810884" y="1086136"/>
            <a:ext cx="7384211" cy="3539430"/>
          </a:xfrm>
          <a:prstGeom prst="rect">
            <a:avLst/>
          </a:prstGeom>
          <a:noFill/>
        </p:spPr>
        <p:txBody>
          <a:bodyPr wrap="square" rtlCol="0">
            <a:spAutoFit/>
          </a:bodyPr>
          <a:lstStyle/>
          <a:p>
            <a:pPr marL="285750" indent="-285750">
              <a:buFont typeface="Wingdings" pitchFamily="2" charset="2"/>
              <a:buChar char="§"/>
            </a:pPr>
            <a:r>
              <a:rPr lang="en-US" sz="1600" dirty="0">
                <a:solidFill>
                  <a:schemeClr val="tx2"/>
                </a:solidFill>
              </a:rPr>
              <a:t>A 23 year old male established in your practice calls to report a positive home test for covid yesterday. He has type 2 diabetes and a BMI of 37. He notifies the triage nurse that he is experiencing fever, fatigue, headache, myalgias, sore throat, and cough. She provides him with recommendations for home care and then sends you a message also including his most recent labs that indicate an A1c of 8.1 two months ago and normal renal function five months ago. </a:t>
            </a:r>
          </a:p>
          <a:p>
            <a:pPr marL="285750" indent="-285750">
              <a:buFont typeface="Wingdings" pitchFamily="2" charset="2"/>
              <a:buChar char="§"/>
            </a:pPr>
            <a:r>
              <a:rPr lang="en-US" sz="1600" dirty="0">
                <a:solidFill>
                  <a:schemeClr val="tx2"/>
                </a:solidFill>
              </a:rPr>
              <a:t>You call the patient and briefly confirm the information noted above. You discuss treatment options and agree to start </a:t>
            </a:r>
            <a:r>
              <a:rPr lang="en-US" sz="1600" dirty="0" err="1">
                <a:solidFill>
                  <a:schemeClr val="tx2"/>
                </a:solidFill>
              </a:rPr>
              <a:t>paxlovid</a:t>
            </a:r>
            <a:r>
              <a:rPr lang="en-US" sz="1600" dirty="0">
                <a:solidFill>
                  <a:schemeClr val="tx2"/>
                </a:solidFill>
              </a:rPr>
              <a:t> which you send in a prescription for. </a:t>
            </a:r>
          </a:p>
          <a:p>
            <a:pPr marL="285750" indent="-285750">
              <a:buFont typeface="Wingdings" pitchFamily="2" charset="2"/>
              <a:buChar char="§"/>
            </a:pPr>
            <a:r>
              <a:rPr lang="en-US" sz="1600" dirty="0">
                <a:solidFill>
                  <a:schemeClr val="tx2"/>
                </a:solidFill>
              </a:rPr>
              <a:t>The physician documents spending 15 minutes in total on this telephone encounter on the date of service. </a:t>
            </a:r>
          </a:p>
          <a:p>
            <a:pPr marL="742950" lvl="1" indent="-285750">
              <a:buFont typeface="Wingdings" pitchFamily="2" charset="2"/>
              <a:buChar char="§"/>
            </a:pPr>
            <a:endParaRPr lang="en-US" sz="1600" dirty="0"/>
          </a:p>
          <a:p>
            <a:pPr marL="285750" indent="-285750">
              <a:buFontTx/>
              <a:buChar char="-"/>
            </a:pPr>
            <a:endParaRPr lang="en-US" sz="1600" dirty="0"/>
          </a:p>
        </p:txBody>
      </p:sp>
    </p:spTree>
    <p:extLst>
      <p:ext uri="{BB962C8B-B14F-4D97-AF65-F5344CB8AC3E}">
        <p14:creationId xmlns:p14="http://schemas.microsoft.com/office/powerpoint/2010/main" val="411128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28E-DD08-4B0B-AB07-EE09B634D42C}"/>
              </a:ext>
            </a:extLst>
          </p:cNvPr>
          <p:cNvSpPr>
            <a:spLocks noGrp="1"/>
          </p:cNvSpPr>
          <p:nvPr>
            <p:ph type="title"/>
          </p:nvPr>
        </p:nvSpPr>
        <p:spPr/>
        <p:txBody>
          <a:bodyPr/>
          <a:lstStyle/>
          <a:p>
            <a:r>
              <a:rPr lang="en-US" dirty="0"/>
              <a:t>Case 6</a:t>
            </a:r>
          </a:p>
        </p:txBody>
      </p:sp>
      <p:sp>
        <p:nvSpPr>
          <p:cNvPr id="3" name="Slide Number Placeholder 2">
            <a:extLst>
              <a:ext uri="{FF2B5EF4-FFF2-40B4-BE49-F238E27FC236}">
                <a16:creationId xmlns:a16="http://schemas.microsoft.com/office/drawing/2014/main" id="{F62D66A6-493F-4F67-8857-64E2BB7BBF85}"/>
              </a:ext>
            </a:extLst>
          </p:cNvPr>
          <p:cNvSpPr>
            <a:spLocks noGrp="1"/>
          </p:cNvSpPr>
          <p:nvPr>
            <p:ph type="sldNum" sz="quarter" idx="4"/>
          </p:nvPr>
        </p:nvSpPr>
        <p:spPr/>
        <p:txBody>
          <a:bodyPr/>
          <a:lstStyle/>
          <a:p>
            <a:fld id="{7E993FB2-EC5E-684F-95B2-25F06CCD4945}" type="slidenum">
              <a:rPr lang="en-US" smtClean="0"/>
              <a:pPr/>
              <a:t>24</a:t>
            </a:fld>
            <a:r>
              <a:rPr lang="en-US">
                <a:solidFill>
                  <a:schemeClr val="accent1"/>
                </a:solidFill>
              </a:rPr>
              <a:t>  |</a:t>
            </a:r>
            <a:endParaRPr lang="en-US" dirty="0">
              <a:solidFill>
                <a:schemeClr val="accent1"/>
              </a:solidFill>
            </a:endParaRPr>
          </a:p>
        </p:txBody>
      </p:sp>
      <p:sp>
        <p:nvSpPr>
          <p:cNvPr id="5" name="TextBox 4">
            <a:extLst>
              <a:ext uri="{FF2B5EF4-FFF2-40B4-BE49-F238E27FC236}">
                <a16:creationId xmlns:a16="http://schemas.microsoft.com/office/drawing/2014/main" id="{CA4CEF91-89B1-1F85-14A6-BC97FA75B208}"/>
              </a:ext>
            </a:extLst>
          </p:cNvPr>
          <p:cNvSpPr txBox="1"/>
          <p:nvPr/>
        </p:nvSpPr>
        <p:spPr>
          <a:xfrm>
            <a:off x="664234" y="1285335"/>
            <a:ext cx="7884543" cy="1477328"/>
          </a:xfrm>
          <a:prstGeom prst="rect">
            <a:avLst/>
          </a:prstGeom>
          <a:noFill/>
        </p:spPr>
        <p:txBody>
          <a:bodyPr wrap="square" rtlCol="0">
            <a:spAutoFit/>
          </a:bodyPr>
          <a:lstStyle/>
          <a:p>
            <a:pPr marL="285750" indent="-285750">
              <a:buFont typeface="Wingdings" pitchFamily="2" charset="2"/>
              <a:buChar char="§"/>
            </a:pPr>
            <a:r>
              <a:rPr lang="en-US" dirty="0">
                <a:solidFill>
                  <a:schemeClr val="tx2"/>
                </a:solidFill>
              </a:rPr>
              <a:t>ICD-10 CM</a:t>
            </a:r>
          </a:p>
          <a:p>
            <a:pPr marL="742950" lvl="1" indent="-285750">
              <a:buFont typeface="Wingdings" pitchFamily="2" charset="2"/>
              <a:buChar char="§"/>
            </a:pPr>
            <a:r>
              <a:rPr lang="en-US" dirty="0">
                <a:solidFill>
                  <a:schemeClr val="tx2"/>
                </a:solidFill>
              </a:rPr>
              <a:t>Covid U07.1</a:t>
            </a:r>
          </a:p>
          <a:p>
            <a:pPr lvl="1"/>
            <a:endParaRPr lang="en-US" dirty="0">
              <a:solidFill>
                <a:schemeClr val="tx2"/>
              </a:solidFill>
            </a:endParaRPr>
          </a:p>
          <a:p>
            <a:pPr marL="285750" indent="-285750">
              <a:buFont typeface="Wingdings" pitchFamily="2" charset="2"/>
              <a:buChar char="§"/>
            </a:pPr>
            <a:r>
              <a:rPr lang="en-US" dirty="0">
                <a:solidFill>
                  <a:schemeClr val="tx2"/>
                </a:solidFill>
              </a:rPr>
              <a:t>Coding</a:t>
            </a:r>
          </a:p>
          <a:p>
            <a:pPr marL="742950" lvl="1" indent="-285750">
              <a:buFont typeface="Wingdings" pitchFamily="2" charset="2"/>
              <a:buChar char="§"/>
            </a:pPr>
            <a:r>
              <a:rPr lang="en-US" dirty="0">
                <a:solidFill>
                  <a:schemeClr val="tx2"/>
                </a:solidFill>
              </a:rPr>
              <a:t>CPT 99442 (physician telephone evaluation,11-20 minutes)</a:t>
            </a:r>
          </a:p>
        </p:txBody>
      </p:sp>
    </p:spTree>
    <p:extLst>
      <p:ext uri="{BB962C8B-B14F-4D97-AF65-F5344CB8AC3E}">
        <p14:creationId xmlns:p14="http://schemas.microsoft.com/office/powerpoint/2010/main" val="126477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B982-28E6-49C1-A318-C052AD83138F}"/>
              </a:ext>
            </a:extLst>
          </p:cNvPr>
          <p:cNvSpPr>
            <a:spLocks noGrp="1"/>
          </p:cNvSpPr>
          <p:nvPr>
            <p:ph type="title"/>
          </p:nvPr>
        </p:nvSpPr>
        <p:spPr/>
        <p:txBody>
          <a:bodyPr/>
          <a:lstStyle/>
          <a:p>
            <a:r>
              <a:rPr lang="en-US" dirty="0"/>
              <a:t>Case 7</a:t>
            </a:r>
          </a:p>
        </p:txBody>
      </p:sp>
      <p:sp>
        <p:nvSpPr>
          <p:cNvPr id="3" name="Slide Number Placeholder 2">
            <a:extLst>
              <a:ext uri="{FF2B5EF4-FFF2-40B4-BE49-F238E27FC236}">
                <a16:creationId xmlns:a16="http://schemas.microsoft.com/office/drawing/2014/main" id="{C15C0445-CD7C-4D7C-8385-073E9E044EF2}"/>
              </a:ext>
            </a:extLst>
          </p:cNvPr>
          <p:cNvSpPr>
            <a:spLocks noGrp="1"/>
          </p:cNvSpPr>
          <p:nvPr>
            <p:ph type="sldNum" sz="quarter" idx="4"/>
          </p:nvPr>
        </p:nvSpPr>
        <p:spPr/>
        <p:txBody>
          <a:bodyPr/>
          <a:lstStyle/>
          <a:p>
            <a:fld id="{7E993FB2-EC5E-684F-95B2-25F06CCD4945}" type="slidenum">
              <a:rPr lang="en-US" smtClean="0"/>
              <a:pPr/>
              <a:t>25</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6C095015-E81C-4293-9F0D-3B180FF7942D}"/>
              </a:ext>
            </a:extLst>
          </p:cNvPr>
          <p:cNvSpPr txBox="1"/>
          <p:nvPr/>
        </p:nvSpPr>
        <p:spPr>
          <a:xfrm>
            <a:off x="382994" y="1150258"/>
            <a:ext cx="7883182" cy="2677656"/>
          </a:xfrm>
          <a:prstGeom prst="rect">
            <a:avLst/>
          </a:prstGeom>
          <a:noFill/>
        </p:spPr>
        <p:txBody>
          <a:bodyPr wrap="square" rtlCol="0">
            <a:spAutoFit/>
          </a:bodyPr>
          <a:lstStyle/>
          <a:p>
            <a:pPr marL="285750" indent="-285750">
              <a:buFont typeface="Wingdings" pitchFamily="2" charset="2"/>
              <a:buChar char="§"/>
            </a:pPr>
            <a:r>
              <a:rPr lang="en-US" sz="1400" dirty="0">
                <a:solidFill>
                  <a:schemeClr val="tx2"/>
                </a:solidFill>
              </a:rPr>
              <a:t>A 19 year old established female patient in your practice sends a message through your EMR’s portal asking for a recommendation for worsening anxiety. She was last seen 3 months ago at which time she was doing well on sertraline 50mg daily for anxiety and depression, but she expressed concern about the upcoming semester’s anticipated workload. She resumed classes about 3 weeks ago and finds that her anxiety is increasing. </a:t>
            </a:r>
          </a:p>
          <a:p>
            <a:pPr marL="285750" indent="-285750">
              <a:buFont typeface="Wingdings" pitchFamily="2" charset="2"/>
              <a:buChar char="§"/>
            </a:pPr>
            <a:r>
              <a:rPr lang="en-US" sz="1400" dirty="0">
                <a:solidFill>
                  <a:schemeClr val="tx2"/>
                </a:solidFill>
              </a:rPr>
              <a:t>The physician addresses the noted concern through portal messages over the span of 2 days, recommending an increase in sertraline to 100mg daily. The patient agrees with this plan and the new prescription is sent.</a:t>
            </a:r>
          </a:p>
          <a:p>
            <a:pPr marL="285750" indent="-285750">
              <a:buFont typeface="Wingdings" pitchFamily="2" charset="2"/>
              <a:buChar char="§"/>
            </a:pPr>
            <a:r>
              <a:rPr lang="en-US" sz="1400" dirty="0">
                <a:solidFill>
                  <a:schemeClr val="tx2"/>
                </a:solidFill>
              </a:rPr>
              <a:t>The physician’s portal messages clearly document that the patient is experiencing uncontrolled/worsening anxiety and the plan to increase the dose of the SSRI. He/she also documents that a total of 7 minutes has been spent on reviewing the portal messages, replying to the patient, and medical decision-making. </a:t>
            </a:r>
          </a:p>
        </p:txBody>
      </p:sp>
      <p:sp>
        <p:nvSpPr>
          <p:cNvPr id="5" name="TextBox 4">
            <a:extLst>
              <a:ext uri="{FF2B5EF4-FFF2-40B4-BE49-F238E27FC236}">
                <a16:creationId xmlns:a16="http://schemas.microsoft.com/office/drawing/2014/main" id="{2D22DA99-ACB2-4794-964B-7B21B83941E8}"/>
              </a:ext>
            </a:extLst>
          </p:cNvPr>
          <p:cNvSpPr txBox="1"/>
          <p:nvPr/>
        </p:nvSpPr>
        <p:spPr>
          <a:xfrm>
            <a:off x="305809" y="3997191"/>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320812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2EF-079F-4604-9117-29868D47A90B}"/>
              </a:ext>
            </a:extLst>
          </p:cNvPr>
          <p:cNvSpPr>
            <a:spLocks noGrp="1"/>
          </p:cNvSpPr>
          <p:nvPr>
            <p:ph type="title"/>
          </p:nvPr>
        </p:nvSpPr>
        <p:spPr/>
        <p:txBody>
          <a:bodyPr/>
          <a:lstStyle/>
          <a:p>
            <a:r>
              <a:rPr lang="en-US" dirty="0"/>
              <a:t>Case 7</a:t>
            </a:r>
          </a:p>
        </p:txBody>
      </p:sp>
      <p:sp>
        <p:nvSpPr>
          <p:cNvPr id="3" name="Slide Number Placeholder 2">
            <a:extLst>
              <a:ext uri="{FF2B5EF4-FFF2-40B4-BE49-F238E27FC236}">
                <a16:creationId xmlns:a16="http://schemas.microsoft.com/office/drawing/2014/main" id="{4CC54693-504F-4E6E-8BDF-4A0B7697C142}"/>
              </a:ext>
            </a:extLst>
          </p:cNvPr>
          <p:cNvSpPr>
            <a:spLocks noGrp="1"/>
          </p:cNvSpPr>
          <p:nvPr>
            <p:ph type="sldNum" sz="quarter" idx="4"/>
          </p:nvPr>
        </p:nvSpPr>
        <p:spPr/>
        <p:txBody>
          <a:bodyPr/>
          <a:lstStyle/>
          <a:p>
            <a:fld id="{7E993FB2-EC5E-684F-95B2-25F06CCD4945}" type="slidenum">
              <a:rPr lang="en-US" smtClean="0"/>
              <a:pPr/>
              <a:t>26</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B537E8B0-D65D-6F71-45D2-5CC0808819D3}"/>
              </a:ext>
            </a:extLst>
          </p:cNvPr>
          <p:cNvSpPr txBox="1"/>
          <p:nvPr/>
        </p:nvSpPr>
        <p:spPr>
          <a:xfrm>
            <a:off x="382994" y="1426464"/>
            <a:ext cx="7883182" cy="1754326"/>
          </a:xfrm>
          <a:prstGeom prst="rect">
            <a:avLst/>
          </a:prstGeom>
          <a:noFill/>
        </p:spPr>
        <p:txBody>
          <a:bodyPr wrap="square" rtlCol="0">
            <a:spAutoFit/>
          </a:bodyPr>
          <a:lstStyle/>
          <a:p>
            <a:pPr marL="285750" indent="-285750">
              <a:buFont typeface="Wingdings" pitchFamily="2" charset="2"/>
              <a:buChar char="§"/>
            </a:pPr>
            <a:r>
              <a:rPr lang="en-US" dirty="0">
                <a:solidFill>
                  <a:schemeClr val="tx2"/>
                </a:solidFill>
              </a:rPr>
              <a:t>ICD-10 CM </a:t>
            </a:r>
          </a:p>
          <a:p>
            <a:pPr marL="742950" lvl="1" indent="-285750">
              <a:buFont typeface="Wingdings" pitchFamily="2" charset="2"/>
              <a:buChar char="§"/>
            </a:pPr>
            <a:r>
              <a:rPr lang="en-US" dirty="0">
                <a:solidFill>
                  <a:schemeClr val="tx2"/>
                </a:solidFill>
              </a:rPr>
              <a:t>Generalized anxiety disorder F41.1</a:t>
            </a:r>
          </a:p>
          <a:p>
            <a:pPr marL="742950" lvl="1" indent="-285750">
              <a:buFont typeface="Wingdings" pitchFamily="2" charset="2"/>
              <a:buChar char="§"/>
            </a:pPr>
            <a:endParaRPr lang="en-US" dirty="0">
              <a:solidFill>
                <a:schemeClr val="tx2"/>
              </a:solidFill>
            </a:endParaRPr>
          </a:p>
          <a:p>
            <a:pPr marL="285750" indent="-285750">
              <a:buFont typeface="Wingdings" pitchFamily="2" charset="2"/>
              <a:buChar char="§"/>
            </a:pPr>
            <a:r>
              <a:rPr lang="en-US" dirty="0">
                <a:solidFill>
                  <a:schemeClr val="tx2"/>
                </a:solidFill>
              </a:rPr>
              <a:t>Coding</a:t>
            </a:r>
          </a:p>
          <a:p>
            <a:pPr marL="742950" lvl="1" indent="-285750">
              <a:buFont typeface="Wingdings" pitchFamily="2" charset="2"/>
              <a:buChar char="§"/>
            </a:pPr>
            <a:r>
              <a:rPr lang="en-US" dirty="0">
                <a:solidFill>
                  <a:schemeClr val="tx2"/>
                </a:solidFill>
              </a:rPr>
              <a:t>CPT 99421 (online digital E/M service, established patient, 5-10 minutes in the past 7 days)</a:t>
            </a:r>
          </a:p>
        </p:txBody>
      </p:sp>
    </p:spTree>
    <p:extLst>
      <p:ext uri="{BB962C8B-B14F-4D97-AF65-F5344CB8AC3E}">
        <p14:creationId xmlns:p14="http://schemas.microsoft.com/office/powerpoint/2010/main" val="325489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B982-28E6-49C1-A318-C052AD83138F}"/>
              </a:ext>
            </a:extLst>
          </p:cNvPr>
          <p:cNvSpPr>
            <a:spLocks noGrp="1"/>
          </p:cNvSpPr>
          <p:nvPr>
            <p:ph type="title"/>
          </p:nvPr>
        </p:nvSpPr>
        <p:spPr/>
        <p:txBody>
          <a:bodyPr/>
          <a:lstStyle/>
          <a:p>
            <a:r>
              <a:rPr lang="en-US" dirty="0"/>
              <a:t>Case 8</a:t>
            </a:r>
          </a:p>
        </p:txBody>
      </p:sp>
      <p:sp>
        <p:nvSpPr>
          <p:cNvPr id="3" name="Slide Number Placeholder 2">
            <a:extLst>
              <a:ext uri="{FF2B5EF4-FFF2-40B4-BE49-F238E27FC236}">
                <a16:creationId xmlns:a16="http://schemas.microsoft.com/office/drawing/2014/main" id="{C15C0445-CD7C-4D7C-8385-073E9E044EF2}"/>
              </a:ext>
            </a:extLst>
          </p:cNvPr>
          <p:cNvSpPr>
            <a:spLocks noGrp="1"/>
          </p:cNvSpPr>
          <p:nvPr>
            <p:ph type="sldNum" sz="quarter" idx="4"/>
          </p:nvPr>
        </p:nvSpPr>
        <p:spPr/>
        <p:txBody>
          <a:bodyPr/>
          <a:lstStyle/>
          <a:p>
            <a:fld id="{7E993FB2-EC5E-684F-95B2-25F06CCD4945}" type="slidenum">
              <a:rPr lang="en-US" smtClean="0"/>
              <a:pPr/>
              <a:t>27</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6C095015-E81C-4293-9F0D-3B180FF7942D}"/>
              </a:ext>
            </a:extLst>
          </p:cNvPr>
          <p:cNvSpPr txBox="1"/>
          <p:nvPr/>
        </p:nvSpPr>
        <p:spPr>
          <a:xfrm>
            <a:off x="630409" y="1140589"/>
            <a:ext cx="7883182" cy="2862322"/>
          </a:xfrm>
          <a:prstGeom prst="rect">
            <a:avLst/>
          </a:prstGeom>
          <a:noFill/>
        </p:spPr>
        <p:txBody>
          <a:bodyPr wrap="square" rtlCol="0">
            <a:spAutoFit/>
          </a:bodyPr>
          <a:lstStyle/>
          <a:p>
            <a:pPr marL="285750" indent="-285750">
              <a:buFont typeface="Wingdings" pitchFamily="2" charset="2"/>
              <a:buChar char="§"/>
            </a:pPr>
            <a:r>
              <a:rPr lang="en-US" dirty="0">
                <a:solidFill>
                  <a:schemeClr val="tx2"/>
                </a:solidFill>
              </a:rPr>
              <a:t>A 21 year old autistic male patient who is established with your practice has developed a rash. He is nonverbal and has refused to leave the home since the onset of the pandemic. His mother, who is his guardian and primary caregiver, calls on a weekend asking for advice. </a:t>
            </a:r>
          </a:p>
          <a:p>
            <a:pPr marL="285750" indent="-285750">
              <a:buFont typeface="Wingdings" pitchFamily="2" charset="2"/>
              <a:buChar char="§"/>
            </a:pPr>
            <a:r>
              <a:rPr lang="en-US" dirty="0">
                <a:solidFill>
                  <a:schemeClr val="tx2"/>
                </a:solidFill>
              </a:rPr>
              <a:t>The physician on call for the practice is also this patient’s PCP. Knowing the situation and the difficulty in having him seen either in Urgent Care over the weekend or in the office early next week, offers to evaluate the rash by video. After doing so, the physician recommends over the counter topical treatment and documents a total of 17 minutes was spend on this encounter on the date of service. </a:t>
            </a:r>
          </a:p>
        </p:txBody>
      </p:sp>
      <p:sp>
        <p:nvSpPr>
          <p:cNvPr id="5" name="TextBox 4">
            <a:extLst>
              <a:ext uri="{FF2B5EF4-FFF2-40B4-BE49-F238E27FC236}">
                <a16:creationId xmlns:a16="http://schemas.microsoft.com/office/drawing/2014/main" id="{2D22DA99-ACB2-4794-964B-7B21B83941E8}"/>
              </a:ext>
            </a:extLst>
          </p:cNvPr>
          <p:cNvSpPr txBox="1"/>
          <p:nvPr/>
        </p:nvSpPr>
        <p:spPr>
          <a:xfrm>
            <a:off x="305809" y="3997191"/>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363858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F2EF-079F-4604-9117-29868D47A90B}"/>
              </a:ext>
            </a:extLst>
          </p:cNvPr>
          <p:cNvSpPr>
            <a:spLocks noGrp="1"/>
          </p:cNvSpPr>
          <p:nvPr>
            <p:ph type="title"/>
          </p:nvPr>
        </p:nvSpPr>
        <p:spPr/>
        <p:txBody>
          <a:bodyPr/>
          <a:lstStyle/>
          <a:p>
            <a:r>
              <a:rPr lang="en-US" dirty="0"/>
              <a:t>Case 8</a:t>
            </a:r>
          </a:p>
        </p:txBody>
      </p:sp>
      <p:sp>
        <p:nvSpPr>
          <p:cNvPr id="3" name="Slide Number Placeholder 2">
            <a:extLst>
              <a:ext uri="{FF2B5EF4-FFF2-40B4-BE49-F238E27FC236}">
                <a16:creationId xmlns:a16="http://schemas.microsoft.com/office/drawing/2014/main" id="{4CC54693-504F-4E6E-8BDF-4A0B7697C142}"/>
              </a:ext>
            </a:extLst>
          </p:cNvPr>
          <p:cNvSpPr>
            <a:spLocks noGrp="1"/>
          </p:cNvSpPr>
          <p:nvPr>
            <p:ph type="sldNum" sz="quarter" idx="4"/>
          </p:nvPr>
        </p:nvSpPr>
        <p:spPr/>
        <p:txBody>
          <a:bodyPr/>
          <a:lstStyle/>
          <a:p>
            <a:fld id="{7E993FB2-EC5E-684F-95B2-25F06CCD4945}" type="slidenum">
              <a:rPr lang="en-US" smtClean="0"/>
              <a:pPr/>
              <a:t>28</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D998B83C-803D-7C59-1B72-228E6EE244B5}"/>
              </a:ext>
            </a:extLst>
          </p:cNvPr>
          <p:cNvSpPr txBox="1"/>
          <p:nvPr/>
        </p:nvSpPr>
        <p:spPr>
          <a:xfrm>
            <a:off x="828136" y="1224950"/>
            <a:ext cx="6124755" cy="2308324"/>
          </a:xfrm>
          <a:prstGeom prst="rect">
            <a:avLst/>
          </a:prstGeom>
          <a:noFill/>
        </p:spPr>
        <p:txBody>
          <a:bodyPr wrap="square" rtlCol="0">
            <a:spAutoFit/>
          </a:bodyPr>
          <a:lstStyle/>
          <a:p>
            <a:pPr marL="285750" indent="-285750">
              <a:buFont typeface="Wingdings" pitchFamily="2" charset="2"/>
              <a:buChar char="§"/>
            </a:pPr>
            <a:r>
              <a:rPr lang="en-US" dirty="0">
                <a:solidFill>
                  <a:schemeClr val="tx2"/>
                </a:solidFill>
              </a:rPr>
              <a:t>ICD-10 CM </a:t>
            </a:r>
          </a:p>
          <a:p>
            <a:pPr marL="742950" lvl="1" indent="-285750">
              <a:buFont typeface="Wingdings" pitchFamily="2" charset="2"/>
              <a:buChar char="§"/>
            </a:pPr>
            <a:r>
              <a:rPr lang="en-US" dirty="0" err="1">
                <a:solidFill>
                  <a:schemeClr val="tx2"/>
                </a:solidFill>
              </a:rPr>
              <a:t>Candidal</a:t>
            </a:r>
            <a:r>
              <a:rPr lang="en-US" dirty="0">
                <a:solidFill>
                  <a:schemeClr val="tx2"/>
                </a:solidFill>
              </a:rPr>
              <a:t> skin infection B37.2</a:t>
            </a:r>
          </a:p>
          <a:p>
            <a:pPr lvl="1"/>
            <a:endParaRPr lang="en-US" dirty="0">
              <a:solidFill>
                <a:schemeClr val="tx2"/>
              </a:solidFill>
            </a:endParaRPr>
          </a:p>
          <a:p>
            <a:pPr marL="285750" indent="-285750">
              <a:buFont typeface="Wingdings" pitchFamily="2" charset="2"/>
              <a:buChar char="§"/>
            </a:pPr>
            <a:r>
              <a:rPr lang="en-US" dirty="0">
                <a:solidFill>
                  <a:schemeClr val="tx2"/>
                </a:solidFill>
              </a:rPr>
              <a:t>Coding</a:t>
            </a:r>
          </a:p>
          <a:p>
            <a:pPr marL="742950" lvl="1" indent="-285750">
              <a:buFont typeface="Wingdings" pitchFamily="2" charset="2"/>
              <a:buChar char="§"/>
            </a:pPr>
            <a:r>
              <a:rPr lang="en-US" dirty="0">
                <a:solidFill>
                  <a:schemeClr val="tx2"/>
                </a:solidFill>
              </a:rPr>
              <a:t>E/M 99213 (Office visit, established patient, low level of medical decision making or 20-29 minutes) with GT modifier</a:t>
            </a:r>
          </a:p>
          <a:p>
            <a:pPr marL="285750" indent="-285750">
              <a:buFont typeface="Wingdings" pitchFamily="2" charset="2"/>
              <a:buChar char="§"/>
            </a:pPr>
            <a:endParaRPr lang="en-US" dirty="0"/>
          </a:p>
        </p:txBody>
      </p:sp>
    </p:spTree>
    <p:extLst>
      <p:ext uri="{BB962C8B-B14F-4D97-AF65-F5344CB8AC3E}">
        <p14:creationId xmlns:p14="http://schemas.microsoft.com/office/powerpoint/2010/main" val="218941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7A64-C953-4BF2-AD2E-5FA6EDC87DAC}"/>
              </a:ext>
            </a:extLst>
          </p:cNvPr>
          <p:cNvSpPr>
            <a:spLocks noGrp="1"/>
          </p:cNvSpPr>
          <p:nvPr>
            <p:ph type="title"/>
          </p:nvPr>
        </p:nvSpPr>
        <p:spPr/>
        <p:txBody>
          <a:bodyPr/>
          <a:lstStyle/>
          <a:p>
            <a:r>
              <a:rPr lang="en-US" dirty="0"/>
              <a:t>Case 9</a:t>
            </a:r>
          </a:p>
        </p:txBody>
      </p:sp>
      <p:sp>
        <p:nvSpPr>
          <p:cNvPr id="3" name="Slide Number Placeholder 2">
            <a:extLst>
              <a:ext uri="{FF2B5EF4-FFF2-40B4-BE49-F238E27FC236}">
                <a16:creationId xmlns:a16="http://schemas.microsoft.com/office/drawing/2014/main" id="{D0ED939A-2C8E-4EC9-B883-068BB22C1174}"/>
              </a:ext>
            </a:extLst>
          </p:cNvPr>
          <p:cNvSpPr>
            <a:spLocks noGrp="1"/>
          </p:cNvSpPr>
          <p:nvPr>
            <p:ph type="sldNum" sz="quarter" idx="4"/>
          </p:nvPr>
        </p:nvSpPr>
        <p:spPr/>
        <p:txBody>
          <a:bodyPr/>
          <a:lstStyle/>
          <a:p>
            <a:fld id="{7E993FB2-EC5E-684F-95B2-25F06CCD4945}" type="slidenum">
              <a:rPr lang="en-US" smtClean="0"/>
              <a:pPr/>
              <a:t>29</a:t>
            </a:fld>
            <a:r>
              <a:rPr lang="en-US">
                <a:solidFill>
                  <a:schemeClr val="accent1"/>
                </a:solidFill>
              </a:rPr>
              <a:t>  |</a:t>
            </a:r>
            <a:endParaRPr lang="en-US" dirty="0">
              <a:solidFill>
                <a:schemeClr val="accent1"/>
              </a:solidFill>
            </a:endParaRPr>
          </a:p>
        </p:txBody>
      </p:sp>
      <p:sp>
        <p:nvSpPr>
          <p:cNvPr id="4" name="TextBox 3">
            <a:extLst>
              <a:ext uri="{FF2B5EF4-FFF2-40B4-BE49-F238E27FC236}">
                <a16:creationId xmlns:a16="http://schemas.microsoft.com/office/drawing/2014/main" id="{69910403-AEBB-43CF-A9B2-CA4E56E1964B}"/>
              </a:ext>
            </a:extLst>
          </p:cNvPr>
          <p:cNvSpPr txBox="1"/>
          <p:nvPr/>
        </p:nvSpPr>
        <p:spPr>
          <a:xfrm>
            <a:off x="382994" y="1309421"/>
            <a:ext cx="8259376" cy="2677656"/>
          </a:xfrm>
          <a:prstGeom prst="rect">
            <a:avLst/>
          </a:prstGeom>
          <a:noFill/>
        </p:spPr>
        <p:txBody>
          <a:bodyPr wrap="square" rtlCol="0">
            <a:spAutoFit/>
          </a:bodyPr>
          <a:lstStyle/>
          <a:p>
            <a:pPr marL="285750" indent="-285750">
              <a:buFont typeface="Wingdings" pitchFamily="2" charset="2"/>
              <a:buChar char="§"/>
            </a:pPr>
            <a:r>
              <a:rPr lang="en-US" sz="1400" dirty="0">
                <a:solidFill>
                  <a:schemeClr val="tx2"/>
                </a:solidFill>
              </a:rPr>
              <a:t>A 26 year old female has recently established with your primary care practice. She has type 2 diabetes that is not well controlled. Her A1c is 13 despite being on two oral agents. She is receptive to starting insulin.</a:t>
            </a:r>
          </a:p>
          <a:p>
            <a:pPr marL="285750" indent="-285750">
              <a:buFont typeface="Wingdings" pitchFamily="2" charset="2"/>
              <a:buChar char="§"/>
            </a:pPr>
            <a:r>
              <a:rPr lang="en-US" sz="1400" dirty="0">
                <a:solidFill>
                  <a:schemeClr val="tx2"/>
                </a:solidFill>
              </a:rPr>
              <a:t>This primary care physician works with a registered pharmacist who is in the same office and has a collaborative practice agreement allowing for diabetes co-management. The PCP explains to the patient that the RPH will be assisting in titrating the patient’s insulin dosing in between office visits. </a:t>
            </a:r>
          </a:p>
          <a:p>
            <a:pPr marL="742950" lvl="1" indent="-285750">
              <a:buFont typeface="Wingdings" pitchFamily="2" charset="2"/>
              <a:buChar char="§"/>
            </a:pPr>
            <a:r>
              <a:rPr lang="en-US" sz="1400" dirty="0">
                <a:solidFill>
                  <a:schemeClr val="tx2"/>
                </a:solidFill>
              </a:rPr>
              <a:t>The RPH follows up with the patient by phone at regular intervals over the next several weeks, adjusting insulin based on the patient’s blood sugar reports. </a:t>
            </a:r>
          </a:p>
          <a:p>
            <a:pPr marL="285750" indent="-285750">
              <a:buFont typeface="Wingdings" pitchFamily="2" charset="2"/>
              <a:buChar char="§"/>
            </a:pPr>
            <a:r>
              <a:rPr lang="en-US" sz="1400" dirty="0">
                <a:solidFill>
                  <a:schemeClr val="tx2"/>
                </a:solidFill>
              </a:rPr>
              <a:t>At the end of the month the RPH documents the total time spent during the past month, including the time on each individual date. The physician also documents his/her involvement in the remote monitoring, chronic disease management, and communication with the RPH with a templated dot phrase. </a:t>
            </a:r>
          </a:p>
        </p:txBody>
      </p:sp>
      <p:sp>
        <p:nvSpPr>
          <p:cNvPr id="5" name="TextBox 4">
            <a:extLst>
              <a:ext uri="{FF2B5EF4-FFF2-40B4-BE49-F238E27FC236}">
                <a16:creationId xmlns:a16="http://schemas.microsoft.com/office/drawing/2014/main" id="{AC4FB9FD-D4C7-40C6-94AB-B5C2DCB575F8}"/>
              </a:ext>
            </a:extLst>
          </p:cNvPr>
          <p:cNvSpPr txBox="1"/>
          <p:nvPr/>
        </p:nvSpPr>
        <p:spPr>
          <a:xfrm>
            <a:off x="305809" y="3997191"/>
            <a:ext cx="3290610" cy="400110"/>
          </a:xfrm>
          <a:prstGeom prst="rect">
            <a:avLst/>
          </a:prstGeom>
          <a:noFill/>
        </p:spPr>
        <p:txBody>
          <a:bodyPr wrap="square" rtlCol="0">
            <a:spAutoFit/>
          </a:bodyPr>
          <a:lstStyle/>
          <a:p>
            <a:r>
              <a:rPr lang="en-US" sz="2000" dirty="0">
                <a:solidFill>
                  <a:schemeClr val="accent1"/>
                </a:solidFill>
                <a:latin typeface="Berlin Sans FB Demi" panose="020E0802020502020306" pitchFamily="34" charset="0"/>
              </a:rPr>
              <a:t>What can be billed for?</a:t>
            </a:r>
          </a:p>
        </p:txBody>
      </p:sp>
    </p:spTree>
    <p:extLst>
      <p:ext uri="{BB962C8B-B14F-4D97-AF65-F5344CB8AC3E}">
        <p14:creationId xmlns:p14="http://schemas.microsoft.com/office/powerpoint/2010/main" val="104441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EE9C-8CC5-A74C-9964-AB858C3A432B}"/>
              </a:ext>
            </a:extLst>
          </p:cNvPr>
          <p:cNvSpPr>
            <a:spLocks noGrp="1"/>
          </p:cNvSpPr>
          <p:nvPr>
            <p:ph type="title" idx="4294967295"/>
          </p:nvPr>
        </p:nvSpPr>
        <p:spPr>
          <a:xfrm>
            <a:off x="854075" y="517525"/>
            <a:ext cx="8289925" cy="412750"/>
          </a:xfrm>
          <a:prstGeom prst="rect">
            <a:avLst/>
          </a:prstGeom>
        </p:spPr>
        <p:txBody>
          <a:bodyPr/>
          <a:lstStyle/>
          <a:p>
            <a:r>
              <a:rPr lang="en-US" dirty="0">
                <a:solidFill>
                  <a:schemeClr val="tx1"/>
                </a:solidFill>
                <a:latin typeface="Avenir Book" panose="02000503020000020003" pitchFamily="2" charset="0"/>
              </a:rPr>
              <a:t>Who’s here?</a:t>
            </a:r>
          </a:p>
        </p:txBody>
      </p:sp>
      <p:sp>
        <p:nvSpPr>
          <p:cNvPr id="3" name="Content Placeholder 2">
            <a:extLst>
              <a:ext uri="{FF2B5EF4-FFF2-40B4-BE49-F238E27FC236}">
                <a16:creationId xmlns:a16="http://schemas.microsoft.com/office/drawing/2014/main" id="{999CAF52-41D0-5242-8E3E-EC5323ADB43D}"/>
              </a:ext>
            </a:extLst>
          </p:cNvPr>
          <p:cNvSpPr>
            <a:spLocks noGrp="1"/>
          </p:cNvSpPr>
          <p:nvPr>
            <p:ph type="body" sz="quarter" idx="4294967295"/>
          </p:nvPr>
        </p:nvSpPr>
        <p:spPr>
          <a:xfrm>
            <a:off x="854075" y="1258888"/>
            <a:ext cx="8289925" cy="3373437"/>
          </a:xfrm>
          <a:prstGeom prst="rect">
            <a:avLst/>
          </a:prstGeom>
        </p:spPr>
        <p:txBody>
          <a:bodyPr>
            <a:normAutofit/>
          </a:bodyPr>
          <a:lstStyle/>
          <a:p>
            <a:pPr marL="0" indent="0">
              <a:buNone/>
            </a:pPr>
            <a:r>
              <a:rPr lang="en-US" dirty="0">
                <a:solidFill>
                  <a:schemeClr val="tx1"/>
                </a:solidFill>
                <a:latin typeface="Avenir Book" panose="02000503020000020003" pitchFamily="2" charset="0"/>
              </a:rPr>
              <a:t>Introduce yourself in the chat</a:t>
            </a:r>
          </a:p>
          <a:p>
            <a:r>
              <a:rPr lang="en-US" dirty="0">
                <a:latin typeface="Avenir Book" panose="02000503020000020003" pitchFamily="2" charset="0"/>
              </a:rPr>
              <a:t>Name</a:t>
            </a:r>
          </a:p>
          <a:p>
            <a:r>
              <a:rPr lang="en-US" dirty="0">
                <a:latin typeface="Avenir Book" panose="02000503020000020003" pitchFamily="2" charset="0"/>
              </a:rPr>
              <a:t>Role</a:t>
            </a:r>
          </a:p>
          <a:p>
            <a:r>
              <a:rPr lang="en-US" dirty="0">
                <a:latin typeface="Avenir Book" panose="02000503020000020003" pitchFamily="2" charset="0"/>
              </a:rPr>
              <a:t>Where you’re joining us from</a:t>
            </a:r>
          </a:p>
          <a:p>
            <a:r>
              <a:rPr lang="en-US" dirty="0">
                <a:latin typeface="Avenir Book" panose="02000503020000020003" pitchFamily="2" charset="0"/>
              </a:rPr>
              <a:t>One thing you hope to learn or hear about today</a:t>
            </a:r>
          </a:p>
        </p:txBody>
      </p:sp>
      <p:sp>
        <p:nvSpPr>
          <p:cNvPr id="4" name="Slide Number Placeholder 3">
            <a:extLst>
              <a:ext uri="{FF2B5EF4-FFF2-40B4-BE49-F238E27FC236}">
                <a16:creationId xmlns:a16="http://schemas.microsoft.com/office/drawing/2014/main" id="{7D00AAD8-AD94-0C48-BD8A-152F7EE8A2F5}"/>
              </a:ext>
            </a:extLst>
          </p:cNvPr>
          <p:cNvSpPr>
            <a:spLocks noGrp="1"/>
          </p:cNvSpPr>
          <p:nvPr>
            <p:ph type="sldNum" sz="quarter" idx="4294967295"/>
          </p:nvPr>
        </p:nvSpPr>
        <p:spPr>
          <a:xfrm>
            <a:off x="8642350" y="4927600"/>
            <a:ext cx="501650" cy="274638"/>
          </a:xfrm>
        </p:spPr>
        <p:txBody>
          <a:bodyPr/>
          <a:lstStyle/>
          <a:p>
            <a:fld id="{971CCA2B-54D1-E841-A2C2-6C9D278ABD41}" type="slidenum">
              <a:rPr lang="en-US" smtClean="0"/>
              <a:t>3</a:t>
            </a:fld>
            <a:endParaRPr lang="en-US"/>
          </a:p>
        </p:txBody>
      </p:sp>
    </p:spTree>
    <p:extLst>
      <p:ext uri="{BB962C8B-B14F-4D97-AF65-F5344CB8AC3E}">
        <p14:creationId xmlns:p14="http://schemas.microsoft.com/office/powerpoint/2010/main" val="243637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48DD-43A2-4CA3-8A53-B9E2A306F96E}"/>
              </a:ext>
            </a:extLst>
          </p:cNvPr>
          <p:cNvSpPr>
            <a:spLocks noGrp="1"/>
          </p:cNvSpPr>
          <p:nvPr>
            <p:ph type="title"/>
          </p:nvPr>
        </p:nvSpPr>
        <p:spPr/>
        <p:txBody>
          <a:bodyPr/>
          <a:lstStyle/>
          <a:p>
            <a:r>
              <a:rPr lang="en-US" dirty="0"/>
              <a:t>Case 9</a:t>
            </a:r>
          </a:p>
        </p:txBody>
      </p:sp>
      <p:sp>
        <p:nvSpPr>
          <p:cNvPr id="3" name="Slide Number Placeholder 2">
            <a:extLst>
              <a:ext uri="{FF2B5EF4-FFF2-40B4-BE49-F238E27FC236}">
                <a16:creationId xmlns:a16="http://schemas.microsoft.com/office/drawing/2014/main" id="{10D71F48-9730-4BF8-8100-C4A61B639E69}"/>
              </a:ext>
            </a:extLst>
          </p:cNvPr>
          <p:cNvSpPr>
            <a:spLocks noGrp="1"/>
          </p:cNvSpPr>
          <p:nvPr>
            <p:ph type="sldNum" sz="quarter" idx="4"/>
          </p:nvPr>
        </p:nvSpPr>
        <p:spPr/>
        <p:txBody>
          <a:bodyPr/>
          <a:lstStyle/>
          <a:p>
            <a:fld id="{7E993FB2-EC5E-684F-95B2-25F06CCD4945}" type="slidenum">
              <a:rPr lang="en-US" smtClean="0"/>
              <a:pPr/>
              <a:t>30</a:t>
            </a:fld>
            <a:r>
              <a:rPr lang="en-US">
                <a:solidFill>
                  <a:schemeClr val="accent1"/>
                </a:solidFill>
              </a:rPr>
              <a:t>  |</a:t>
            </a:r>
            <a:endParaRPr lang="en-US" dirty="0">
              <a:solidFill>
                <a:schemeClr val="accent1"/>
              </a:solidFill>
            </a:endParaRPr>
          </a:p>
        </p:txBody>
      </p:sp>
      <p:sp>
        <p:nvSpPr>
          <p:cNvPr id="6" name="TextBox 5">
            <a:extLst>
              <a:ext uri="{FF2B5EF4-FFF2-40B4-BE49-F238E27FC236}">
                <a16:creationId xmlns:a16="http://schemas.microsoft.com/office/drawing/2014/main" id="{EA8BDF3D-E4E7-4A31-3E49-91ED8DBDDA93}"/>
              </a:ext>
            </a:extLst>
          </p:cNvPr>
          <p:cNvSpPr txBox="1"/>
          <p:nvPr/>
        </p:nvSpPr>
        <p:spPr>
          <a:xfrm>
            <a:off x="382994" y="1309421"/>
            <a:ext cx="8259376" cy="2031325"/>
          </a:xfrm>
          <a:prstGeom prst="rect">
            <a:avLst/>
          </a:prstGeom>
          <a:noFill/>
        </p:spPr>
        <p:txBody>
          <a:bodyPr wrap="square" rtlCol="0">
            <a:spAutoFit/>
          </a:bodyPr>
          <a:lstStyle/>
          <a:p>
            <a:pPr marL="285750" indent="-285750">
              <a:buFont typeface="Wingdings" pitchFamily="2" charset="2"/>
              <a:buChar char="§"/>
            </a:pPr>
            <a:r>
              <a:rPr lang="en-US" dirty="0">
                <a:solidFill>
                  <a:schemeClr val="tx2"/>
                </a:solidFill>
              </a:rPr>
              <a:t>ICD-10 CM</a:t>
            </a:r>
          </a:p>
          <a:p>
            <a:pPr marL="742950" lvl="1" indent="-285750">
              <a:buFont typeface="Wingdings" pitchFamily="2" charset="2"/>
              <a:buChar char="§"/>
            </a:pPr>
            <a:r>
              <a:rPr lang="en-US" dirty="0">
                <a:solidFill>
                  <a:schemeClr val="tx2"/>
                </a:solidFill>
              </a:rPr>
              <a:t>E11.9 Type 2 diabetes without complication with long term use of insulin</a:t>
            </a:r>
          </a:p>
          <a:p>
            <a:pPr lvl="1"/>
            <a:endParaRPr lang="en-US" dirty="0">
              <a:solidFill>
                <a:schemeClr val="tx2"/>
              </a:solidFill>
            </a:endParaRPr>
          </a:p>
          <a:p>
            <a:pPr marL="285750" indent="-285750">
              <a:buFont typeface="Wingdings" pitchFamily="2" charset="2"/>
              <a:buChar char="§"/>
            </a:pPr>
            <a:r>
              <a:rPr lang="en-US" dirty="0">
                <a:solidFill>
                  <a:schemeClr val="tx2"/>
                </a:solidFill>
              </a:rPr>
              <a:t>Coding</a:t>
            </a:r>
          </a:p>
          <a:p>
            <a:pPr marL="742950" lvl="1" indent="-285750">
              <a:buFont typeface="Wingdings" pitchFamily="2" charset="2"/>
              <a:buChar char="§"/>
            </a:pPr>
            <a:r>
              <a:rPr lang="en-US" dirty="0">
                <a:solidFill>
                  <a:schemeClr val="tx2"/>
                </a:solidFill>
              </a:rPr>
              <a:t>CPT 99457 – billed by the pharmacy team for remote monitoring</a:t>
            </a:r>
          </a:p>
          <a:p>
            <a:pPr marL="1200150" lvl="2" indent="-285750">
              <a:buFont typeface="Wingdings" pitchFamily="2" charset="2"/>
              <a:buChar char="§"/>
            </a:pPr>
            <a:r>
              <a:rPr lang="en-US" dirty="0">
                <a:solidFill>
                  <a:schemeClr val="tx2"/>
                </a:solidFill>
              </a:rPr>
              <a:t>Billed monthly based on time</a:t>
            </a:r>
          </a:p>
          <a:p>
            <a:endParaRPr lang="en-US" dirty="0"/>
          </a:p>
        </p:txBody>
      </p:sp>
    </p:spTree>
    <p:extLst>
      <p:ext uri="{BB962C8B-B14F-4D97-AF65-F5344CB8AC3E}">
        <p14:creationId xmlns:p14="http://schemas.microsoft.com/office/powerpoint/2010/main" val="1482733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5F91-7941-4B79-8327-A8BD2E304A7E}"/>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26EA4773-DAEC-4E45-B310-91980613138E}"/>
              </a:ext>
            </a:extLst>
          </p:cNvPr>
          <p:cNvSpPr>
            <a:spLocks noGrp="1"/>
          </p:cNvSpPr>
          <p:nvPr>
            <p:ph type="sldNum" sz="quarter" idx="4"/>
          </p:nvPr>
        </p:nvSpPr>
        <p:spPr/>
        <p:txBody>
          <a:bodyPr/>
          <a:lstStyle/>
          <a:p>
            <a:fld id="{7E993FB2-EC5E-684F-95B2-25F06CCD4945}" type="slidenum">
              <a:rPr lang="en-US" smtClean="0"/>
              <a:pPr/>
              <a:t>31</a:t>
            </a:fld>
            <a:r>
              <a:rPr lang="en-US">
                <a:solidFill>
                  <a:schemeClr val="accent1"/>
                </a:solidFill>
              </a:rPr>
              <a:t>  |</a:t>
            </a:r>
            <a:endParaRPr lang="en-US" dirty="0">
              <a:solidFill>
                <a:schemeClr val="accent1"/>
              </a:solidFill>
            </a:endParaRPr>
          </a:p>
        </p:txBody>
      </p:sp>
      <p:sp>
        <p:nvSpPr>
          <p:cNvPr id="5" name="TextBox 4">
            <a:extLst>
              <a:ext uri="{FF2B5EF4-FFF2-40B4-BE49-F238E27FC236}">
                <a16:creationId xmlns:a16="http://schemas.microsoft.com/office/drawing/2014/main" id="{5D8E5251-8D79-4420-B436-9451E14A1554}"/>
              </a:ext>
            </a:extLst>
          </p:cNvPr>
          <p:cNvSpPr txBox="1"/>
          <p:nvPr/>
        </p:nvSpPr>
        <p:spPr>
          <a:xfrm>
            <a:off x="1685696" y="1341042"/>
            <a:ext cx="6613855" cy="646331"/>
          </a:xfrm>
          <a:prstGeom prst="rect">
            <a:avLst/>
          </a:prstGeom>
          <a:noFill/>
        </p:spPr>
        <p:txBody>
          <a:bodyPr wrap="square">
            <a:spAutoFit/>
          </a:bodyPr>
          <a:lstStyle/>
          <a:p>
            <a:pPr marL="0" indent="0" algn="ctr">
              <a:buFont typeface="Wingdings" pitchFamily="2" charset="2"/>
              <a:buNone/>
            </a:pPr>
            <a:r>
              <a:rPr lang="en-US" dirty="0">
                <a:hlinkClick r:id="rId2">
                  <a:extLst>
                    <a:ext uri="{A12FA001-AC4F-418D-AE19-62706E023703}">
                      <ahyp:hlinkClr xmlns:ahyp="http://schemas.microsoft.com/office/drawing/2018/hyperlinkcolor" val="tx"/>
                    </a:ext>
                  </a:extLst>
                </a:hlinkClick>
              </a:rPr>
              <a:t>Tip</a:t>
            </a:r>
            <a:r>
              <a:rPr lang="en-US" dirty="0">
                <a:solidFill>
                  <a:srgbClr val="4B79A5"/>
                </a:solidFill>
                <a:hlinkClick r:id="rId2">
                  <a:extLst>
                    <a:ext uri="{A12FA001-AC4F-418D-AE19-62706E023703}">
                      <ahyp:hlinkClr xmlns:ahyp="http://schemas.microsoft.com/office/drawing/2018/hyperlinkcolor" val="tx"/>
                    </a:ext>
                  </a:extLst>
                </a:hlinkClick>
              </a:rPr>
              <a:t> </a:t>
            </a:r>
            <a:r>
              <a:rPr lang="en-US" dirty="0">
                <a:hlinkClick r:id="rId2">
                  <a:extLst>
                    <a:ext uri="{A12FA001-AC4F-418D-AE19-62706E023703}">
                      <ahyp:hlinkClr xmlns:ahyp="http://schemas.microsoft.com/office/drawing/2018/hyperlinkcolor" val="tx"/>
                    </a:ext>
                  </a:extLst>
                </a:hlinkClick>
              </a:rPr>
              <a:t>Sheet</a:t>
            </a:r>
            <a:r>
              <a:rPr lang="en-US" dirty="0">
                <a:solidFill>
                  <a:srgbClr val="4B79A5"/>
                </a:solidFill>
                <a:hlinkClick r:id="rId2">
                  <a:extLst>
                    <a:ext uri="{A12FA001-AC4F-418D-AE19-62706E023703}">
                      <ahyp:hlinkClr xmlns:ahyp="http://schemas.microsoft.com/office/drawing/2018/hyperlinkcolor" val="tx"/>
                    </a:ext>
                  </a:extLst>
                </a:hlinkClick>
              </a:rPr>
              <a:t>  </a:t>
            </a:r>
          </a:p>
          <a:p>
            <a:pPr marL="0" indent="0" algn="ctr">
              <a:buFont typeface="Wingdings" pitchFamily="2" charset="2"/>
              <a:buNone/>
            </a:pPr>
            <a:r>
              <a:rPr lang="en-US" dirty="0">
                <a:solidFill>
                  <a:srgbClr val="4B79A5"/>
                </a:solidFill>
                <a:hlinkClick r:id="rId2">
                  <a:extLst>
                    <a:ext uri="{A12FA001-AC4F-418D-AE19-62706E023703}">
                      <ahyp:hlinkClr xmlns:ahyp="http://schemas.microsoft.com/office/drawing/2018/hyperlinkcolor" val="tx"/>
                    </a:ext>
                  </a:extLst>
                </a:hlinkClick>
              </a:rPr>
              <a:t>https://gottransition.org/resource/?2022-coding-tip-sheet</a:t>
            </a:r>
            <a:r>
              <a:rPr lang="en-US" dirty="0"/>
              <a:t> </a:t>
            </a:r>
          </a:p>
        </p:txBody>
      </p:sp>
      <p:sp>
        <p:nvSpPr>
          <p:cNvPr id="7" name="TextBox 6">
            <a:extLst>
              <a:ext uri="{FF2B5EF4-FFF2-40B4-BE49-F238E27FC236}">
                <a16:creationId xmlns:a16="http://schemas.microsoft.com/office/drawing/2014/main" id="{F38A38E1-600B-427C-88E3-58E2C3018C07}"/>
              </a:ext>
            </a:extLst>
          </p:cNvPr>
          <p:cNvSpPr txBox="1"/>
          <p:nvPr/>
        </p:nvSpPr>
        <p:spPr>
          <a:xfrm>
            <a:off x="2457907" y="2754630"/>
            <a:ext cx="5069434" cy="646331"/>
          </a:xfrm>
          <a:prstGeom prst="rect">
            <a:avLst/>
          </a:prstGeom>
          <a:noFill/>
        </p:spPr>
        <p:txBody>
          <a:bodyPr wrap="square" rtlCol="0">
            <a:spAutoFit/>
          </a:bodyPr>
          <a:lstStyle/>
          <a:p>
            <a:pPr algn="ctr"/>
            <a:r>
              <a:rPr lang="en-US" dirty="0"/>
              <a:t>The Center for Autism Services and Transition</a:t>
            </a:r>
          </a:p>
          <a:p>
            <a:pPr algn="ctr"/>
            <a:r>
              <a:rPr lang="en-US" dirty="0">
                <a:hlinkClick r:id="rId3" action="ppaction://hlinkfile"/>
              </a:rPr>
              <a:t>Go.osu.edu/cast </a:t>
            </a:r>
            <a:endParaRPr lang="en-US" dirty="0"/>
          </a:p>
        </p:txBody>
      </p:sp>
    </p:spTree>
    <p:extLst>
      <p:ext uri="{BB962C8B-B14F-4D97-AF65-F5344CB8AC3E}">
        <p14:creationId xmlns:p14="http://schemas.microsoft.com/office/powerpoint/2010/main" val="270849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a:t>wexnermedical.osu.edu</a:t>
            </a:r>
            <a:endParaRPr lang="en-US" dirty="0"/>
          </a:p>
        </p:txBody>
      </p:sp>
    </p:spTree>
    <p:extLst>
      <p:ext uri="{BB962C8B-B14F-4D97-AF65-F5344CB8AC3E}">
        <p14:creationId xmlns:p14="http://schemas.microsoft.com/office/powerpoint/2010/main" val="77794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EE9C-8CC5-A74C-9964-AB858C3A432B}"/>
              </a:ext>
            </a:extLst>
          </p:cNvPr>
          <p:cNvSpPr>
            <a:spLocks noGrp="1"/>
          </p:cNvSpPr>
          <p:nvPr>
            <p:ph type="title" idx="4294967295"/>
          </p:nvPr>
        </p:nvSpPr>
        <p:spPr>
          <a:xfrm>
            <a:off x="854075" y="517525"/>
            <a:ext cx="8289925" cy="412750"/>
          </a:xfrm>
          <a:prstGeom prst="rect">
            <a:avLst/>
          </a:prstGeom>
        </p:spPr>
        <p:txBody>
          <a:bodyPr/>
          <a:lstStyle/>
          <a:p>
            <a:r>
              <a:rPr lang="en-US" dirty="0">
                <a:solidFill>
                  <a:schemeClr val="tx1"/>
                </a:solidFill>
                <a:latin typeface="Avenir Book" panose="02000503020000020003" pitchFamily="2" charset="0"/>
              </a:rPr>
              <a:t>Learning Objectives</a:t>
            </a:r>
          </a:p>
        </p:txBody>
      </p:sp>
      <p:sp>
        <p:nvSpPr>
          <p:cNvPr id="3" name="Content Placeholder 2">
            <a:extLst>
              <a:ext uri="{FF2B5EF4-FFF2-40B4-BE49-F238E27FC236}">
                <a16:creationId xmlns:a16="http://schemas.microsoft.com/office/drawing/2014/main" id="{999CAF52-41D0-5242-8E3E-EC5323ADB43D}"/>
              </a:ext>
            </a:extLst>
          </p:cNvPr>
          <p:cNvSpPr>
            <a:spLocks noGrp="1"/>
          </p:cNvSpPr>
          <p:nvPr>
            <p:ph type="body" sz="quarter" idx="4294967295"/>
          </p:nvPr>
        </p:nvSpPr>
        <p:spPr>
          <a:xfrm>
            <a:off x="854076" y="1258888"/>
            <a:ext cx="7275164" cy="3373437"/>
          </a:xfrm>
          <a:prstGeom prst="rect">
            <a:avLst/>
          </a:prstGeom>
        </p:spPr>
        <p:txBody>
          <a:bodyPr>
            <a:normAutofit fontScale="62500" lnSpcReduction="20000"/>
          </a:bodyPr>
          <a:lstStyle/>
          <a:p>
            <a:pPr marL="0" indent="0">
              <a:lnSpc>
                <a:spcPct val="120000"/>
              </a:lnSpc>
              <a:buNone/>
            </a:pPr>
            <a:r>
              <a:rPr lang="en-US" i="1" dirty="0">
                <a:latin typeface="Avenir Book" panose="02000503020000020003" pitchFamily="2" charset="0"/>
              </a:rPr>
              <a:t>After completing this training, attendees will:</a:t>
            </a:r>
          </a:p>
          <a:p>
            <a:pPr>
              <a:lnSpc>
                <a:spcPct val="120000"/>
              </a:lnSpc>
            </a:pPr>
            <a:r>
              <a:rPr lang="en-US" dirty="0">
                <a:latin typeface="Avenir Book" panose="02000503020000020003" pitchFamily="2" charset="0"/>
              </a:rPr>
              <a:t>List coding/billing mechanisms to improve care coordination and team-based care.</a:t>
            </a:r>
          </a:p>
          <a:p>
            <a:pPr>
              <a:lnSpc>
                <a:spcPct val="120000"/>
              </a:lnSpc>
            </a:pPr>
            <a:r>
              <a:rPr lang="en-US" dirty="0">
                <a:latin typeface="Avenir Book" panose="02000503020000020003" pitchFamily="2" charset="0"/>
              </a:rPr>
              <a:t>Discuss strategies to improve referral and follow up.</a:t>
            </a:r>
          </a:p>
          <a:p>
            <a:pPr>
              <a:lnSpc>
                <a:spcPct val="120000"/>
              </a:lnSpc>
            </a:pPr>
            <a:r>
              <a:rPr lang="en-US" dirty="0">
                <a:latin typeface="Avenir Book" panose="02000503020000020003" pitchFamily="2" charset="0"/>
              </a:rPr>
              <a:t>Identify ways to keep patients (and families/guardians as appropriate) informed and aware of referrals, health care records, electronic communication, etc.</a:t>
            </a:r>
          </a:p>
          <a:p>
            <a:pPr>
              <a:lnSpc>
                <a:spcPct val="120000"/>
              </a:lnSpc>
            </a:pPr>
            <a:r>
              <a:rPr lang="en-US" dirty="0">
                <a:latin typeface="Avenir Book" panose="02000503020000020003" pitchFamily="2" charset="0"/>
              </a:rPr>
              <a:t>Describe systems of community-based services and supports that may be useful for patients with disabilities outside of the clinical care system. Be prepared to consider cultural factors and interact with these systems and make relevant referrals to ensure comprehensive care coordination, particularly during times of transition.</a:t>
            </a:r>
          </a:p>
          <a:p>
            <a:pPr marL="0" indent="0">
              <a:lnSpc>
                <a:spcPct val="120000"/>
              </a:lnSpc>
              <a:buNone/>
            </a:pPr>
            <a:endParaRPr lang="en-US" i="1" dirty="0">
              <a:latin typeface="Avenir Book" panose="02000503020000020003" pitchFamily="2" charset="0"/>
            </a:endParaRPr>
          </a:p>
        </p:txBody>
      </p:sp>
      <p:sp>
        <p:nvSpPr>
          <p:cNvPr id="4" name="Slide Number Placeholder 3">
            <a:extLst>
              <a:ext uri="{FF2B5EF4-FFF2-40B4-BE49-F238E27FC236}">
                <a16:creationId xmlns:a16="http://schemas.microsoft.com/office/drawing/2014/main" id="{7D00AAD8-AD94-0C48-BD8A-152F7EE8A2F5}"/>
              </a:ext>
            </a:extLst>
          </p:cNvPr>
          <p:cNvSpPr>
            <a:spLocks noGrp="1"/>
          </p:cNvSpPr>
          <p:nvPr>
            <p:ph type="sldNum" sz="quarter" idx="4294967295"/>
          </p:nvPr>
        </p:nvSpPr>
        <p:spPr>
          <a:xfrm>
            <a:off x="0" y="4927600"/>
            <a:ext cx="593725" cy="274638"/>
          </a:xfrm>
        </p:spPr>
        <p:txBody>
          <a:bodyPr/>
          <a:lstStyle/>
          <a:p>
            <a:fld id="{971CCA2B-54D1-E841-A2C2-6C9D278ABD41}" type="slidenum">
              <a:rPr lang="en-US" smtClean="0"/>
              <a:t>4</a:t>
            </a:fld>
            <a:endParaRPr lang="en-US"/>
          </a:p>
        </p:txBody>
      </p:sp>
    </p:spTree>
    <p:extLst>
      <p:ext uri="{BB962C8B-B14F-4D97-AF65-F5344CB8AC3E}">
        <p14:creationId xmlns:p14="http://schemas.microsoft.com/office/powerpoint/2010/main" val="186921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Teams &amp; Systems-Based Practice</a:t>
            </a:r>
            <a:br>
              <a:rPr lang="en-US" dirty="0">
                <a:solidFill>
                  <a:schemeClr val="accent1"/>
                </a:solidFill>
              </a:rPr>
            </a:br>
            <a:r>
              <a:rPr lang="en-US" sz="1800" dirty="0">
                <a:solidFill>
                  <a:schemeClr val="accent1"/>
                </a:solidFill>
              </a:rPr>
              <a:t>Billing, coding, referring, coordinating care</a:t>
            </a:r>
            <a:endParaRPr lang="en-US" dirty="0">
              <a:solidFill>
                <a:schemeClr val="accent1"/>
              </a:solidFill>
            </a:endParaRPr>
          </a:p>
        </p:txBody>
      </p:sp>
      <p:sp>
        <p:nvSpPr>
          <p:cNvPr id="3" name="Subtitle 2"/>
          <p:cNvSpPr>
            <a:spLocks noGrp="1"/>
          </p:cNvSpPr>
          <p:nvPr>
            <p:ph type="subTitle" idx="1"/>
          </p:nvPr>
        </p:nvSpPr>
        <p:spPr/>
        <p:txBody>
          <a:bodyPr/>
          <a:lstStyle/>
          <a:p>
            <a:r>
              <a:rPr lang="en-US" dirty="0"/>
              <a:t>Christopher Hanks MD and Heather Saha MD</a:t>
            </a:r>
          </a:p>
          <a:p>
            <a:r>
              <a:rPr lang="en-US" dirty="0"/>
              <a:t>7/12/2022</a:t>
            </a:r>
          </a:p>
        </p:txBody>
      </p:sp>
    </p:spTree>
    <p:extLst>
      <p:ext uri="{BB962C8B-B14F-4D97-AF65-F5344CB8AC3E}">
        <p14:creationId xmlns:p14="http://schemas.microsoft.com/office/powerpoint/2010/main" val="176391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Slide Number Placeholder 5"/>
          <p:cNvSpPr>
            <a:spLocks noGrp="1"/>
          </p:cNvSpPr>
          <p:nvPr>
            <p:ph type="sldNum" sz="quarter" idx="4294967295"/>
          </p:nvPr>
        </p:nvSpPr>
        <p:spPr>
          <a:xfrm>
            <a:off x="-195387" y="4927600"/>
            <a:ext cx="593725" cy="274638"/>
          </a:xfrm>
          <a:prstGeom prst="rect">
            <a:avLst/>
          </a:prstGeom>
        </p:spPr>
        <p:txBody>
          <a:bodyPr/>
          <a:lstStyle>
            <a:lvl1pPr algn="r">
              <a:defRPr sz="800">
                <a:solidFill>
                  <a:srgbClr val="666666"/>
                </a:solidFill>
              </a:defRPr>
            </a:lvl1pPr>
          </a:lstStyle>
          <a:p>
            <a:fld id="{7E993FB2-EC5E-684F-95B2-25F06CCD4945}" type="slidenum">
              <a:rPr lang="en-US" smtClean="0"/>
              <a:pPr/>
              <a:t>6</a:t>
            </a:fld>
            <a:r>
              <a:rPr lang="en-US" dirty="0">
                <a:solidFill>
                  <a:schemeClr val="accent1"/>
                </a:solidFill>
              </a:rPr>
              <a:t>  |</a:t>
            </a:r>
          </a:p>
        </p:txBody>
      </p:sp>
      <p:sp>
        <p:nvSpPr>
          <p:cNvPr id="2" name="TextBox 1">
            <a:extLst>
              <a:ext uri="{FF2B5EF4-FFF2-40B4-BE49-F238E27FC236}">
                <a16:creationId xmlns:a16="http://schemas.microsoft.com/office/drawing/2014/main" id="{1F7105AF-0A9B-4A7C-BA49-58265D450895}"/>
              </a:ext>
            </a:extLst>
          </p:cNvPr>
          <p:cNvSpPr txBox="1"/>
          <p:nvPr/>
        </p:nvSpPr>
        <p:spPr>
          <a:xfrm>
            <a:off x="496004" y="1323975"/>
            <a:ext cx="8009821" cy="2308324"/>
          </a:xfrm>
          <a:prstGeom prst="rect">
            <a:avLst/>
          </a:prstGeom>
          <a:noFill/>
        </p:spPr>
        <p:txBody>
          <a:bodyPr wrap="square" rtlCol="0">
            <a:spAutoFit/>
          </a:bodyPr>
          <a:lstStyle/>
          <a:p>
            <a:pPr marL="342900" indent="-342900">
              <a:buFont typeface="+mj-lt"/>
              <a:buAutoNum type="arabicPeriod"/>
            </a:pPr>
            <a:r>
              <a:rPr lang="en-US" dirty="0"/>
              <a:t>Introduce CAST – how our clinic formed and functions</a:t>
            </a:r>
          </a:p>
          <a:p>
            <a:pPr marL="342900" indent="-342900">
              <a:buFont typeface="+mj-lt"/>
              <a:buAutoNum type="arabicPeriod"/>
            </a:pPr>
            <a:r>
              <a:rPr lang="en-US" dirty="0"/>
              <a:t>Discuss developing our processes and care coordination efforts</a:t>
            </a:r>
          </a:p>
          <a:p>
            <a:pPr marL="342900" indent="-342900">
              <a:buFont typeface="+mj-lt"/>
              <a:buAutoNum type="arabicPeriod"/>
            </a:pPr>
            <a:r>
              <a:rPr lang="en-US" dirty="0"/>
              <a:t>Discuss billing and coding for different services (beyond the ‘standard’)</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r>
              <a:rPr lang="en-US" dirty="0"/>
              <a:t>We have no conflicts of interest to disclose </a:t>
            </a:r>
          </a:p>
        </p:txBody>
      </p:sp>
    </p:spTree>
    <p:extLst>
      <p:ext uri="{BB962C8B-B14F-4D97-AF65-F5344CB8AC3E}">
        <p14:creationId xmlns:p14="http://schemas.microsoft.com/office/powerpoint/2010/main" val="176930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8E36-B143-4115-A569-726AEC937A15}"/>
              </a:ext>
            </a:extLst>
          </p:cNvPr>
          <p:cNvSpPr>
            <a:spLocks noGrp="1"/>
          </p:cNvSpPr>
          <p:nvPr>
            <p:ph type="title"/>
          </p:nvPr>
        </p:nvSpPr>
        <p:spPr/>
        <p:txBody>
          <a:bodyPr/>
          <a:lstStyle/>
          <a:p>
            <a:r>
              <a:rPr lang="en-US" sz="2400" dirty="0"/>
              <a:t>The Center for Autism Services and Transition (CAST)</a:t>
            </a:r>
          </a:p>
        </p:txBody>
      </p:sp>
      <p:sp>
        <p:nvSpPr>
          <p:cNvPr id="3" name="Slide Number Placeholder 2">
            <a:extLst>
              <a:ext uri="{FF2B5EF4-FFF2-40B4-BE49-F238E27FC236}">
                <a16:creationId xmlns:a16="http://schemas.microsoft.com/office/drawing/2014/main" id="{7E776362-885D-4AD0-963C-F72F0A4785EF}"/>
              </a:ext>
            </a:extLst>
          </p:cNvPr>
          <p:cNvSpPr>
            <a:spLocks noGrp="1"/>
          </p:cNvSpPr>
          <p:nvPr>
            <p:ph type="sldNum" sz="quarter" idx="4"/>
          </p:nvPr>
        </p:nvSpPr>
        <p:spPr/>
        <p:txBody>
          <a:bodyPr/>
          <a:lstStyle/>
          <a:p>
            <a:fld id="{7E993FB2-EC5E-684F-95B2-25F06CCD4945}" type="slidenum">
              <a:rPr lang="en-US" smtClean="0"/>
              <a:pPr/>
              <a:t>7</a:t>
            </a:fld>
            <a:r>
              <a:rPr lang="en-US">
                <a:solidFill>
                  <a:schemeClr val="accent1"/>
                </a:solidFill>
              </a:rPr>
              <a:t>  |</a:t>
            </a:r>
            <a:endParaRPr lang="en-US" dirty="0">
              <a:solidFill>
                <a:schemeClr val="accent1"/>
              </a:solidFill>
            </a:endParaRPr>
          </a:p>
        </p:txBody>
      </p:sp>
      <p:sp>
        <p:nvSpPr>
          <p:cNvPr id="5" name="TextBox 4">
            <a:extLst>
              <a:ext uri="{FF2B5EF4-FFF2-40B4-BE49-F238E27FC236}">
                <a16:creationId xmlns:a16="http://schemas.microsoft.com/office/drawing/2014/main" id="{0E6CF35C-0C7F-43B1-AF66-18C3E8F0EBB8}"/>
              </a:ext>
            </a:extLst>
          </p:cNvPr>
          <p:cNvSpPr txBox="1"/>
          <p:nvPr/>
        </p:nvSpPr>
        <p:spPr>
          <a:xfrm>
            <a:off x="496003" y="1343025"/>
            <a:ext cx="8259375" cy="2862322"/>
          </a:xfrm>
          <a:prstGeom prst="rect">
            <a:avLst/>
          </a:prstGeom>
          <a:noFill/>
        </p:spPr>
        <p:txBody>
          <a:bodyPr wrap="square">
            <a:spAutoFit/>
          </a:bodyPr>
          <a:lstStyle/>
          <a:p>
            <a:pPr marL="285750" indent="-285750">
              <a:buFont typeface="Arial" panose="020B0604020202020204" pitchFamily="34" charset="0"/>
              <a:buChar char="•"/>
            </a:pPr>
            <a:r>
              <a:rPr lang="en-US" dirty="0"/>
              <a:t>Primary-care based setting</a:t>
            </a:r>
          </a:p>
          <a:p>
            <a:pPr marL="285750" indent="-285750">
              <a:buFont typeface="Arial" panose="020B0604020202020204" pitchFamily="34" charset="0"/>
              <a:buChar char="•"/>
            </a:pPr>
            <a:r>
              <a:rPr lang="en-US" dirty="0"/>
              <a:t>Goal:  Improve care for autistic adults as they transition to adult healthcare settings and beyond</a:t>
            </a:r>
          </a:p>
          <a:p>
            <a:pPr marL="285750" indent="-285750">
              <a:buFont typeface="Arial" panose="020B0604020202020204" pitchFamily="34" charset="0"/>
              <a:buChar char="•"/>
            </a:pPr>
            <a:r>
              <a:rPr lang="en-US" dirty="0"/>
              <a:t>Opened in 2014</a:t>
            </a:r>
          </a:p>
          <a:p>
            <a:pPr marL="285750" indent="-285750">
              <a:buFont typeface="Arial" panose="020B0604020202020204" pitchFamily="34" charset="0"/>
              <a:buChar char="•"/>
            </a:pPr>
            <a:r>
              <a:rPr lang="en-US" dirty="0"/>
              <a:t>Have served over 1000 patients, continue to see over 700 of them.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Funding for CAST is generously provided by an Endowment from Bill and Marci Ingram and The White Castle Foundation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6705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C567-FAF3-4654-B3CC-04D64EEDC2ED}"/>
              </a:ext>
            </a:extLst>
          </p:cNvPr>
          <p:cNvSpPr>
            <a:spLocks noGrp="1"/>
          </p:cNvSpPr>
          <p:nvPr>
            <p:ph type="title"/>
          </p:nvPr>
        </p:nvSpPr>
        <p:spPr>
          <a:xfrm>
            <a:off x="630644" y="164307"/>
            <a:ext cx="7886700" cy="824001"/>
          </a:xfrm>
        </p:spPr>
        <p:txBody>
          <a:bodyPr/>
          <a:lstStyle/>
          <a:p>
            <a:r>
              <a:rPr lang="en-US" dirty="0"/>
              <a:t>CAST Staffing Over Time</a:t>
            </a:r>
          </a:p>
        </p:txBody>
      </p:sp>
      <p:graphicFrame>
        <p:nvGraphicFramePr>
          <p:cNvPr id="4" name="Table 4">
            <a:extLst>
              <a:ext uri="{FF2B5EF4-FFF2-40B4-BE49-F238E27FC236}">
                <a16:creationId xmlns:a16="http://schemas.microsoft.com/office/drawing/2014/main" id="{28AAF4AC-BD91-473D-81BA-445CC10FB6AA}"/>
              </a:ext>
            </a:extLst>
          </p:cNvPr>
          <p:cNvGraphicFramePr>
            <a:graphicFrameLocks noGrp="1"/>
          </p:cNvGraphicFramePr>
          <p:nvPr>
            <p:ph idx="1"/>
            <p:extLst>
              <p:ext uri="{D42A27DB-BD31-4B8C-83A1-F6EECF244321}">
                <p14:modId xmlns:p14="http://schemas.microsoft.com/office/powerpoint/2010/main" val="3759197721"/>
              </p:ext>
            </p:extLst>
          </p:nvPr>
        </p:nvGraphicFramePr>
        <p:xfrm>
          <a:off x="98354" y="657886"/>
          <a:ext cx="8953633" cy="4156049"/>
        </p:xfrm>
        <a:graphic>
          <a:graphicData uri="http://schemas.openxmlformats.org/drawingml/2006/table">
            <a:tbl>
              <a:tblPr firstRow="1" bandRow="1">
                <a:tableStyleId>{5C22544A-7EE6-4342-B048-85BDC9FD1C3A}</a:tableStyleId>
              </a:tblPr>
              <a:tblGrid>
                <a:gridCol w="962203">
                  <a:extLst>
                    <a:ext uri="{9D8B030D-6E8A-4147-A177-3AD203B41FA5}">
                      <a16:colId xmlns:a16="http://schemas.microsoft.com/office/drawing/2014/main" val="251253329"/>
                    </a:ext>
                  </a:extLst>
                </a:gridCol>
                <a:gridCol w="162560">
                  <a:extLst>
                    <a:ext uri="{9D8B030D-6E8A-4147-A177-3AD203B41FA5}">
                      <a16:colId xmlns:a16="http://schemas.microsoft.com/office/drawing/2014/main" val="2828125564"/>
                    </a:ext>
                  </a:extLst>
                </a:gridCol>
                <a:gridCol w="223682">
                  <a:extLst>
                    <a:ext uri="{9D8B030D-6E8A-4147-A177-3AD203B41FA5}">
                      <a16:colId xmlns:a16="http://schemas.microsoft.com/office/drawing/2014/main" val="1976111853"/>
                    </a:ext>
                  </a:extLst>
                </a:gridCol>
                <a:gridCol w="223682">
                  <a:extLst>
                    <a:ext uri="{9D8B030D-6E8A-4147-A177-3AD203B41FA5}">
                      <a16:colId xmlns:a16="http://schemas.microsoft.com/office/drawing/2014/main" val="3621958964"/>
                    </a:ext>
                  </a:extLst>
                </a:gridCol>
                <a:gridCol w="223682">
                  <a:extLst>
                    <a:ext uri="{9D8B030D-6E8A-4147-A177-3AD203B41FA5}">
                      <a16:colId xmlns:a16="http://schemas.microsoft.com/office/drawing/2014/main" val="2032358421"/>
                    </a:ext>
                  </a:extLst>
                </a:gridCol>
                <a:gridCol w="223682">
                  <a:extLst>
                    <a:ext uri="{9D8B030D-6E8A-4147-A177-3AD203B41FA5}">
                      <a16:colId xmlns:a16="http://schemas.microsoft.com/office/drawing/2014/main" val="1985122769"/>
                    </a:ext>
                  </a:extLst>
                </a:gridCol>
                <a:gridCol w="223682">
                  <a:extLst>
                    <a:ext uri="{9D8B030D-6E8A-4147-A177-3AD203B41FA5}">
                      <a16:colId xmlns:a16="http://schemas.microsoft.com/office/drawing/2014/main" val="394603811"/>
                    </a:ext>
                  </a:extLst>
                </a:gridCol>
                <a:gridCol w="223682">
                  <a:extLst>
                    <a:ext uri="{9D8B030D-6E8A-4147-A177-3AD203B41FA5}">
                      <a16:colId xmlns:a16="http://schemas.microsoft.com/office/drawing/2014/main" val="245838447"/>
                    </a:ext>
                  </a:extLst>
                </a:gridCol>
                <a:gridCol w="223682">
                  <a:extLst>
                    <a:ext uri="{9D8B030D-6E8A-4147-A177-3AD203B41FA5}">
                      <a16:colId xmlns:a16="http://schemas.microsoft.com/office/drawing/2014/main" val="4243667065"/>
                    </a:ext>
                  </a:extLst>
                </a:gridCol>
                <a:gridCol w="223682">
                  <a:extLst>
                    <a:ext uri="{9D8B030D-6E8A-4147-A177-3AD203B41FA5}">
                      <a16:colId xmlns:a16="http://schemas.microsoft.com/office/drawing/2014/main" val="1583704638"/>
                    </a:ext>
                  </a:extLst>
                </a:gridCol>
                <a:gridCol w="223682">
                  <a:extLst>
                    <a:ext uri="{9D8B030D-6E8A-4147-A177-3AD203B41FA5}">
                      <a16:colId xmlns:a16="http://schemas.microsoft.com/office/drawing/2014/main" val="2470249656"/>
                    </a:ext>
                  </a:extLst>
                </a:gridCol>
                <a:gridCol w="223682">
                  <a:extLst>
                    <a:ext uri="{9D8B030D-6E8A-4147-A177-3AD203B41FA5}">
                      <a16:colId xmlns:a16="http://schemas.microsoft.com/office/drawing/2014/main" val="2220219915"/>
                    </a:ext>
                  </a:extLst>
                </a:gridCol>
                <a:gridCol w="223682">
                  <a:extLst>
                    <a:ext uri="{9D8B030D-6E8A-4147-A177-3AD203B41FA5}">
                      <a16:colId xmlns:a16="http://schemas.microsoft.com/office/drawing/2014/main" val="414963201"/>
                    </a:ext>
                  </a:extLst>
                </a:gridCol>
                <a:gridCol w="223682">
                  <a:extLst>
                    <a:ext uri="{9D8B030D-6E8A-4147-A177-3AD203B41FA5}">
                      <a16:colId xmlns:a16="http://schemas.microsoft.com/office/drawing/2014/main" val="319054200"/>
                    </a:ext>
                  </a:extLst>
                </a:gridCol>
                <a:gridCol w="223682">
                  <a:extLst>
                    <a:ext uri="{9D8B030D-6E8A-4147-A177-3AD203B41FA5}">
                      <a16:colId xmlns:a16="http://schemas.microsoft.com/office/drawing/2014/main" val="1444544482"/>
                    </a:ext>
                  </a:extLst>
                </a:gridCol>
                <a:gridCol w="223682">
                  <a:extLst>
                    <a:ext uri="{9D8B030D-6E8A-4147-A177-3AD203B41FA5}">
                      <a16:colId xmlns:a16="http://schemas.microsoft.com/office/drawing/2014/main" val="17646571"/>
                    </a:ext>
                  </a:extLst>
                </a:gridCol>
                <a:gridCol w="223682">
                  <a:extLst>
                    <a:ext uri="{9D8B030D-6E8A-4147-A177-3AD203B41FA5}">
                      <a16:colId xmlns:a16="http://schemas.microsoft.com/office/drawing/2014/main" val="1174818096"/>
                    </a:ext>
                  </a:extLst>
                </a:gridCol>
                <a:gridCol w="223682">
                  <a:extLst>
                    <a:ext uri="{9D8B030D-6E8A-4147-A177-3AD203B41FA5}">
                      <a16:colId xmlns:a16="http://schemas.microsoft.com/office/drawing/2014/main" val="1853036333"/>
                    </a:ext>
                  </a:extLst>
                </a:gridCol>
                <a:gridCol w="223682">
                  <a:extLst>
                    <a:ext uri="{9D8B030D-6E8A-4147-A177-3AD203B41FA5}">
                      <a16:colId xmlns:a16="http://schemas.microsoft.com/office/drawing/2014/main" val="516306124"/>
                    </a:ext>
                  </a:extLst>
                </a:gridCol>
                <a:gridCol w="223682">
                  <a:extLst>
                    <a:ext uri="{9D8B030D-6E8A-4147-A177-3AD203B41FA5}">
                      <a16:colId xmlns:a16="http://schemas.microsoft.com/office/drawing/2014/main" val="2056634192"/>
                    </a:ext>
                  </a:extLst>
                </a:gridCol>
                <a:gridCol w="223682">
                  <a:extLst>
                    <a:ext uri="{9D8B030D-6E8A-4147-A177-3AD203B41FA5}">
                      <a16:colId xmlns:a16="http://schemas.microsoft.com/office/drawing/2014/main" val="4183905836"/>
                    </a:ext>
                  </a:extLst>
                </a:gridCol>
                <a:gridCol w="223682">
                  <a:extLst>
                    <a:ext uri="{9D8B030D-6E8A-4147-A177-3AD203B41FA5}">
                      <a16:colId xmlns:a16="http://schemas.microsoft.com/office/drawing/2014/main" val="2932207662"/>
                    </a:ext>
                  </a:extLst>
                </a:gridCol>
                <a:gridCol w="223682">
                  <a:extLst>
                    <a:ext uri="{9D8B030D-6E8A-4147-A177-3AD203B41FA5}">
                      <a16:colId xmlns:a16="http://schemas.microsoft.com/office/drawing/2014/main" val="679164176"/>
                    </a:ext>
                  </a:extLst>
                </a:gridCol>
                <a:gridCol w="223682">
                  <a:extLst>
                    <a:ext uri="{9D8B030D-6E8A-4147-A177-3AD203B41FA5}">
                      <a16:colId xmlns:a16="http://schemas.microsoft.com/office/drawing/2014/main" val="2407749567"/>
                    </a:ext>
                  </a:extLst>
                </a:gridCol>
                <a:gridCol w="223682">
                  <a:extLst>
                    <a:ext uri="{9D8B030D-6E8A-4147-A177-3AD203B41FA5}">
                      <a16:colId xmlns:a16="http://schemas.microsoft.com/office/drawing/2014/main" val="3748562129"/>
                    </a:ext>
                  </a:extLst>
                </a:gridCol>
                <a:gridCol w="223682">
                  <a:extLst>
                    <a:ext uri="{9D8B030D-6E8A-4147-A177-3AD203B41FA5}">
                      <a16:colId xmlns:a16="http://schemas.microsoft.com/office/drawing/2014/main" val="1264076765"/>
                    </a:ext>
                  </a:extLst>
                </a:gridCol>
                <a:gridCol w="223682">
                  <a:extLst>
                    <a:ext uri="{9D8B030D-6E8A-4147-A177-3AD203B41FA5}">
                      <a16:colId xmlns:a16="http://schemas.microsoft.com/office/drawing/2014/main" val="3938590835"/>
                    </a:ext>
                  </a:extLst>
                </a:gridCol>
                <a:gridCol w="223682">
                  <a:extLst>
                    <a:ext uri="{9D8B030D-6E8A-4147-A177-3AD203B41FA5}">
                      <a16:colId xmlns:a16="http://schemas.microsoft.com/office/drawing/2014/main" val="3265630941"/>
                    </a:ext>
                  </a:extLst>
                </a:gridCol>
                <a:gridCol w="223682">
                  <a:extLst>
                    <a:ext uri="{9D8B030D-6E8A-4147-A177-3AD203B41FA5}">
                      <a16:colId xmlns:a16="http://schemas.microsoft.com/office/drawing/2014/main" val="2386932655"/>
                    </a:ext>
                  </a:extLst>
                </a:gridCol>
                <a:gridCol w="223682">
                  <a:extLst>
                    <a:ext uri="{9D8B030D-6E8A-4147-A177-3AD203B41FA5}">
                      <a16:colId xmlns:a16="http://schemas.microsoft.com/office/drawing/2014/main" val="2681758888"/>
                    </a:ext>
                  </a:extLst>
                </a:gridCol>
                <a:gridCol w="223682">
                  <a:extLst>
                    <a:ext uri="{9D8B030D-6E8A-4147-A177-3AD203B41FA5}">
                      <a16:colId xmlns:a16="http://schemas.microsoft.com/office/drawing/2014/main" val="866341941"/>
                    </a:ext>
                  </a:extLst>
                </a:gridCol>
                <a:gridCol w="223682">
                  <a:extLst>
                    <a:ext uri="{9D8B030D-6E8A-4147-A177-3AD203B41FA5}">
                      <a16:colId xmlns:a16="http://schemas.microsoft.com/office/drawing/2014/main" val="347287008"/>
                    </a:ext>
                  </a:extLst>
                </a:gridCol>
                <a:gridCol w="223682">
                  <a:extLst>
                    <a:ext uri="{9D8B030D-6E8A-4147-A177-3AD203B41FA5}">
                      <a16:colId xmlns:a16="http://schemas.microsoft.com/office/drawing/2014/main" val="3474006349"/>
                    </a:ext>
                  </a:extLst>
                </a:gridCol>
                <a:gridCol w="223682">
                  <a:extLst>
                    <a:ext uri="{9D8B030D-6E8A-4147-A177-3AD203B41FA5}">
                      <a16:colId xmlns:a16="http://schemas.microsoft.com/office/drawing/2014/main" val="2672042890"/>
                    </a:ext>
                  </a:extLst>
                </a:gridCol>
                <a:gridCol w="223682">
                  <a:extLst>
                    <a:ext uri="{9D8B030D-6E8A-4147-A177-3AD203B41FA5}">
                      <a16:colId xmlns:a16="http://schemas.microsoft.com/office/drawing/2014/main" val="2574433292"/>
                    </a:ext>
                  </a:extLst>
                </a:gridCol>
                <a:gridCol w="223682">
                  <a:extLst>
                    <a:ext uri="{9D8B030D-6E8A-4147-A177-3AD203B41FA5}">
                      <a16:colId xmlns:a16="http://schemas.microsoft.com/office/drawing/2014/main" val="2063717253"/>
                    </a:ext>
                  </a:extLst>
                </a:gridCol>
                <a:gridCol w="223682">
                  <a:extLst>
                    <a:ext uri="{9D8B030D-6E8A-4147-A177-3AD203B41FA5}">
                      <a16:colId xmlns:a16="http://schemas.microsoft.com/office/drawing/2014/main" val="4139488408"/>
                    </a:ext>
                  </a:extLst>
                </a:gridCol>
              </a:tblGrid>
              <a:tr h="293690">
                <a:tc rowSpan="2">
                  <a:txBody>
                    <a:bodyPr/>
                    <a:lstStyle/>
                    <a:p>
                      <a:r>
                        <a:rPr lang="en-US" sz="1400" dirty="0"/>
                        <a:t>Staff Member</a:t>
                      </a:r>
                    </a:p>
                  </a:txBody>
                  <a:tcPr marL="68580" marR="68580" marT="34290" marB="34290"/>
                </a:tc>
                <a:tc gridSpan="4">
                  <a:txBody>
                    <a:bodyPr/>
                    <a:lstStyle/>
                    <a:p>
                      <a:r>
                        <a:rPr lang="en-US" sz="1400" dirty="0"/>
                        <a:t>2014</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2015</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2016</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2017</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2018</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2019</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2020</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2021</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400" dirty="0"/>
                        <a:t>2022</a:t>
                      </a:r>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7469954"/>
                  </a:ext>
                </a:extLst>
              </a:tr>
              <a:tr h="330401">
                <a:tc vMerge="1">
                  <a:txBody>
                    <a:bodyPr/>
                    <a:lstStyle/>
                    <a:p>
                      <a:endParaRPr lang="en-US" dirty="0"/>
                    </a:p>
                  </a:txBody>
                  <a:tcPr/>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tc>
                  <a:txBody>
                    <a:bodyPr/>
                    <a:lstStyle/>
                    <a:p>
                      <a:r>
                        <a:rPr lang="en-US" sz="800" dirty="0"/>
                        <a:t>Q1</a:t>
                      </a:r>
                    </a:p>
                  </a:txBody>
                  <a:tcPr marL="68580" marR="68580" marT="34290" marB="34290"/>
                </a:tc>
                <a:tc>
                  <a:txBody>
                    <a:bodyPr/>
                    <a:lstStyle/>
                    <a:p>
                      <a:r>
                        <a:rPr lang="en-US" sz="800" dirty="0"/>
                        <a:t>Q2</a:t>
                      </a:r>
                    </a:p>
                  </a:txBody>
                  <a:tcPr marL="68580" marR="68580" marT="34290" marB="34290"/>
                </a:tc>
                <a:tc>
                  <a:txBody>
                    <a:bodyPr/>
                    <a:lstStyle/>
                    <a:p>
                      <a:r>
                        <a:rPr lang="en-US" sz="800" dirty="0"/>
                        <a:t>Q3</a:t>
                      </a:r>
                    </a:p>
                  </a:txBody>
                  <a:tcPr marL="68580" marR="68580" marT="34290" marB="34290"/>
                </a:tc>
                <a:tc>
                  <a:txBody>
                    <a:bodyPr/>
                    <a:lstStyle/>
                    <a:p>
                      <a:r>
                        <a:rPr lang="en-US" sz="800" dirty="0"/>
                        <a:t>Q4</a:t>
                      </a:r>
                    </a:p>
                  </a:txBody>
                  <a:tcPr marL="68580" marR="68580" marT="34290" marB="34290"/>
                </a:tc>
                <a:extLst>
                  <a:ext uri="{0D108BD9-81ED-4DB2-BD59-A6C34878D82A}">
                    <a16:rowId xmlns:a16="http://schemas.microsoft.com/office/drawing/2014/main" val="2511308087"/>
                  </a:ext>
                </a:extLst>
              </a:tr>
              <a:tr h="234403">
                <a:tc>
                  <a:txBody>
                    <a:bodyPr/>
                    <a:lstStyle/>
                    <a:p>
                      <a:r>
                        <a:rPr lang="en-US" sz="1200" dirty="0"/>
                        <a:t>RN </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019324"/>
                  </a:ext>
                </a:extLst>
              </a:tr>
              <a:tr h="283933">
                <a:tc>
                  <a:txBody>
                    <a:bodyPr/>
                    <a:lstStyle/>
                    <a:p>
                      <a:r>
                        <a:rPr lang="en-US" sz="1200" dirty="0"/>
                        <a:t>Physician 1</a:t>
                      </a:r>
                    </a:p>
                  </a:txBody>
                  <a:tcPr marL="68580" marR="68580" marT="34290" marB="34290"/>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392223"/>
                  </a:ext>
                </a:extLst>
              </a:tr>
              <a:tr h="285750">
                <a:tc>
                  <a:txBody>
                    <a:bodyPr/>
                    <a:lstStyle/>
                    <a:p>
                      <a:r>
                        <a:rPr lang="en-US" sz="1200" dirty="0"/>
                        <a:t>Physician 2</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7222206"/>
                  </a:ext>
                </a:extLst>
              </a:tr>
              <a:tr h="266700">
                <a:tc>
                  <a:txBody>
                    <a:bodyPr/>
                    <a:lstStyle/>
                    <a:p>
                      <a:r>
                        <a:rPr lang="en-US" sz="1200" dirty="0"/>
                        <a:t>Physician 3</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9364485"/>
                  </a:ext>
                </a:extLst>
              </a:tr>
              <a:tr h="144780">
                <a:tc>
                  <a:txBody>
                    <a:bodyPr/>
                    <a:lstStyle/>
                    <a:p>
                      <a:r>
                        <a:rPr lang="en-US" sz="1200" dirty="0"/>
                        <a:t>Physician 4</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3024327"/>
                  </a:ext>
                </a:extLst>
              </a:tr>
              <a:tr h="426720">
                <a:tc>
                  <a:txBody>
                    <a:bodyPr/>
                    <a:lstStyle/>
                    <a:p>
                      <a:r>
                        <a:rPr lang="en-US" sz="1200" dirty="0"/>
                        <a:t>Admin Assistant</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749671"/>
                  </a:ext>
                </a:extLst>
              </a:tr>
              <a:tr h="401955">
                <a:tc>
                  <a:txBody>
                    <a:bodyPr/>
                    <a:lstStyle/>
                    <a:p>
                      <a:r>
                        <a:rPr lang="en-US" sz="1200" dirty="0"/>
                        <a:t>Social worker</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2136448"/>
                  </a:ext>
                </a:extLst>
              </a:tr>
              <a:tr h="329565">
                <a:tc>
                  <a:txBody>
                    <a:bodyPr/>
                    <a:lstStyle/>
                    <a:p>
                      <a:r>
                        <a:rPr lang="en-US" sz="1200" dirty="0"/>
                        <a:t>Psychiatrist</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7753300"/>
                  </a:ext>
                </a:extLst>
              </a:tr>
              <a:tr h="438150">
                <a:tc>
                  <a:txBody>
                    <a:bodyPr/>
                    <a:lstStyle/>
                    <a:p>
                      <a:r>
                        <a:rPr lang="en-US" sz="1200" dirty="0"/>
                        <a:t>Program Director</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5436256"/>
                  </a:ext>
                </a:extLst>
              </a:tr>
              <a:tr h="480060">
                <a:tc>
                  <a:txBody>
                    <a:bodyPr/>
                    <a:lstStyle/>
                    <a:p>
                      <a:r>
                        <a:rPr lang="en-US" sz="1200" dirty="0"/>
                        <a:t>Expand to 2</a:t>
                      </a:r>
                      <a:r>
                        <a:rPr lang="en-US" sz="1200" baseline="30000" dirty="0"/>
                        <a:t>nd</a:t>
                      </a:r>
                      <a:r>
                        <a:rPr lang="en-US" sz="1200" dirty="0"/>
                        <a:t> office</a:t>
                      </a:r>
                    </a:p>
                  </a:txBody>
                  <a:tcPr marL="68580" marR="68580" marT="34290" marB="34290"/>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sz="1400" dirty="0"/>
                    </a:p>
                  </a:txBody>
                  <a:tcPr marL="68580" marR="68580" marT="34290" marB="3429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3530184"/>
                  </a:ext>
                </a:extLst>
              </a:tr>
            </a:tbl>
          </a:graphicData>
        </a:graphic>
      </p:graphicFrame>
      <p:sp>
        <p:nvSpPr>
          <p:cNvPr id="5" name="Arrow: Right 4">
            <a:extLst>
              <a:ext uri="{FF2B5EF4-FFF2-40B4-BE49-F238E27FC236}">
                <a16:creationId xmlns:a16="http://schemas.microsoft.com/office/drawing/2014/main" id="{105AB56C-2BCA-4465-BA3A-C825160EFA67}"/>
              </a:ext>
            </a:extLst>
          </p:cNvPr>
          <p:cNvSpPr/>
          <p:nvPr/>
        </p:nvSpPr>
        <p:spPr>
          <a:xfrm>
            <a:off x="1220086" y="1321791"/>
            <a:ext cx="7456082" cy="1913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9DF21E7-602B-438D-9AD9-1C6CBFB38A2B}"/>
              </a:ext>
            </a:extLst>
          </p:cNvPr>
          <p:cNvSpPr/>
          <p:nvPr/>
        </p:nvSpPr>
        <p:spPr>
          <a:xfrm>
            <a:off x="1220086" y="1603965"/>
            <a:ext cx="7456082" cy="19138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A2FD6D0-0F38-48F1-9462-D668DBF97148}"/>
              </a:ext>
            </a:extLst>
          </p:cNvPr>
          <p:cNvSpPr/>
          <p:nvPr/>
        </p:nvSpPr>
        <p:spPr>
          <a:xfrm>
            <a:off x="2076009" y="2155096"/>
            <a:ext cx="6600160" cy="19138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CEC9BEA-F70E-4347-9A09-0654CFEADEB5}"/>
              </a:ext>
            </a:extLst>
          </p:cNvPr>
          <p:cNvSpPr/>
          <p:nvPr/>
        </p:nvSpPr>
        <p:spPr>
          <a:xfrm>
            <a:off x="3234956" y="2421289"/>
            <a:ext cx="5441211" cy="19138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911CC3A-8CD5-44BB-B18F-3BA09C025AA1}"/>
              </a:ext>
            </a:extLst>
          </p:cNvPr>
          <p:cNvSpPr/>
          <p:nvPr/>
        </p:nvSpPr>
        <p:spPr>
          <a:xfrm>
            <a:off x="8358520" y="3661185"/>
            <a:ext cx="317647" cy="19138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BD4DDA3-7218-4906-8778-DDE24F4B7C88}"/>
              </a:ext>
            </a:extLst>
          </p:cNvPr>
          <p:cNvSpPr/>
          <p:nvPr/>
        </p:nvSpPr>
        <p:spPr>
          <a:xfrm>
            <a:off x="8851606" y="4545476"/>
            <a:ext cx="169451" cy="1913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E1F040-2B52-4E12-9C59-576D0AABED17}"/>
              </a:ext>
            </a:extLst>
          </p:cNvPr>
          <p:cNvSpPr/>
          <p:nvPr/>
        </p:nvSpPr>
        <p:spPr>
          <a:xfrm>
            <a:off x="1440382" y="1930087"/>
            <a:ext cx="5170412" cy="908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494E2-CE62-4539-8E09-1539F82CEC4D}"/>
              </a:ext>
            </a:extLst>
          </p:cNvPr>
          <p:cNvSpPr/>
          <p:nvPr/>
        </p:nvSpPr>
        <p:spPr>
          <a:xfrm>
            <a:off x="1220086" y="2828003"/>
            <a:ext cx="2429539" cy="1236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DDA224-2E97-49DE-A158-15C6805998E8}"/>
              </a:ext>
            </a:extLst>
          </p:cNvPr>
          <p:cNvSpPr/>
          <p:nvPr/>
        </p:nvSpPr>
        <p:spPr>
          <a:xfrm>
            <a:off x="1537734" y="3281352"/>
            <a:ext cx="3410393" cy="1236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5C8181-368C-46FF-9EF8-73E53FFC0100}"/>
              </a:ext>
            </a:extLst>
          </p:cNvPr>
          <p:cNvSpPr/>
          <p:nvPr/>
        </p:nvSpPr>
        <p:spPr>
          <a:xfrm>
            <a:off x="5244507" y="3281352"/>
            <a:ext cx="640615" cy="12368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DC5C93-DED1-4186-8528-613211177C1D}"/>
              </a:ext>
            </a:extLst>
          </p:cNvPr>
          <p:cNvSpPr/>
          <p:nvPr/>
        </p:nvSpPr>
        <p:spPr>
          <a:xfrm>
            <a:off x="2076008" y="3672821"/>
            <a:ext cx="978195" cy="1211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58481D-C882-41ED-A3D6-AE8DB4BA8A7B}"/>
              </a:ext>
            </a:extLst>
          </p:cNvPr>
          <p:cNvSpPr/>
          <p:nvPr/>
        </p:nvSpPr>
        <p:spPr>
          <a:xfrm>
            <a:off x="3054203" y="4065659"/>
            <a:ext cx="2671430" cy="1211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AB6D82-1045-45BA-B692-22CE467A74B1}"/>
              </a:ext>
            </a:extLst>
          </p:cNvPr>
          <p:cNvSpPr/>
          <p:nvPr/>
        </p:nvSpPr>
        <p:spPr>
          <a:xfrm>
            <a:off x="3450268" y="4545476"/>
            <a:ext cx="3160526" cy="121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D23FAC-555B-48E4-94CE-B324E45D3BC0}"/>
              </a:ext>
            </a:extLst>
          </p:cNvPr>
          <p:cNvSpPr/>
          <p:nvPr/>
        </p:nvSpPr>
        <p:spPr>
          <a:xfrm>
            <a:off x="3482164" y="3688775"/>
            <a:ext cx="1762343" cy="1143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94B4AD3-A59A-4ED9-B942-B5AD0FE6CDB4}"/>
              </a:ext>
            </a:extLst>
          </p:cNvPr>
          <p:cNvSpPr/>
          <p:nvPr/>
        </p:nvSpPr>
        <p:spPr>
          <a:xfrm>
            <a:off x="7447443" y="3266244"/>
            <a:ext cx="1228724" cy="19138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25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68B0-DEA3-42AE-B9CB-DF874713E7B9}"/>
              </a:ext>
            </a:extLst>
          </p:cNvPr>
          <p:cNvSpPr>
            <a:spLocks noGrp="1"/>
          </p:cNvSpPr>
          <p:nvPr>
            <p:ph type="title"/>
          </p:nvPr>
        </p:nvSpPr>
        <p:spPr/>
        <p:txBody>
          <a:bodyPr/>
          <a:lstStyle/>
          <a:p>
            <a:r>
              <a:rPr lang="en-US" dirty="0"/>
              <a:t>Number of Patients Seen in CAST</a:t>
            </a:r>
          </a:p>
        </p:txBody>
      </p:sp>
      <p:sp>
        <p:nvSpPr>
          <p:cNvPr id="3" name="Slide Number Placeholder 2">
            <a:extLst>
              <a:ext uri="{FF2B5EF4-FFF2-40B4-BE49-F238E27FC236}">
                <a16:creationId xmlns:a16="http://schemas.microsoft.com/office/drawing/2014/main" id="{9732659F-C944-498A-B838-6F155D6390F9}"/>
              </a:ext>
            </a:extLst>
          </p:cNvPr>
          <p:cNvSpPr>
            <a:spLocks noGrp="1"/>
          </p:cNvSpPr>
          <p:nvPr>
            <p:ph type="sldNum" sz="quarter" idx="4"/>
          </p:nvPr>
        </p:nvSpPr>
        <p:spPr/>
        <p:txBody>
          <a:bodyPr/>
          <a:lstStyle/>
          <a:p>
            <a:fld id="{7E993FB2-EC5E-684F-95B2-25F06CCD4945}" type="slidenum">
              <a:rPr lang="en-US" smtClean="0"/>
              <a:pPr/>
              <a:t>9</a:t>
            </a:fld>
            <a:r>
              <a:rPr lang="en-US">
                <a:solidFill>
                  <a:schemeClr val="accent1"/>
                </a:solidFill>
              </a:rPr>
              <a:t>  |</a:t>
            </a:r>
            <a:endParaRPr lang="en-US" dirty="0">
              <a:solidFill>
                <a:schemeClr val="accent1"/>
              </a:solidFill>
            </a:endParaRPr>
          </a:p>
        </p:txBody>
      </p:sp>
      <p:graphicFrame>
        <p:nvGraphicFramePr>
          <p:cNvPr id="4" name="Content Placeholder 3">
            <a:extLst>
              <a:ext uri="{FF2B5EF4-FFF2-40B4-BE49-F238E27FC236}">
                <a16:creationId xmlns:a16="http://schemas.microsoft.com/office/drawing/2014/main" id="{69F8D3CA-E8AB-47E4-85F2-8C983B5F13D4}"/>
              </a:ext>
            </a:extLst>
          </p:cNvPr>
          <p:cNvGraphicFramePr>
            <a:graphicFrameLocks/>
          </p:cNvGraphicFramePr>
          <p:nvPr>
            <p:extLst>
              <p:ext uri="{D42A27DB-BD31-4B8C-83A1-F6EECF244321}">
                <p14:modId xmlns:p14="http://schemas.microsoft.com/office/powerpoint/2010/main" val="3921231405"/>
              </p:ext>
            </p:extLst>
          </p:nvPr>
        </p:nvGraphicFramePr>
        <p:xfrm>
          <a:off x="496004" y="929955"/>
          <a:ext cx="5962650" cy="3467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29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57&quot;&gt;&lt;property id=&quot;20148&quot; value=&quot;5&quot;/&gt;&lt;property id=&quot;20300&quot; value=&quot;Slide 1 - &amp;quot;The Ohio State University&amp;#x0D;&amp;#x0A;College of Medicine&amp;quot;&quot;/&gt;&lt;property id=&quot;20307&quot; value=&quot;256&quot;/&gt;&lt;/object&gt;&lt;object type=&quot;3&quot; unique_id=&quot;11758&quot;&gt;&lt;property id=&quot;20148&quot; value=&quot;5&quot;/&gt;&lt;property id=&quot;20300&quot; value=&quot;Slide 2 - &amp;quot;Outline&amp;quot;&quot;/&gt;&lt;property id=&quot;20307&quot; value=&quot;257&quot;/&gt;&lt;/object&gt;&lt;object type=&quot;3&quot; unique_id=&quot;11759&quot;&gt;&lt;property id=&quot;20148&quot; value=&quot;5&quot;/&gt;&lt;property id=&quot;20300&quot; value=&quot;Slide 3 - &amp;quot;College of Medicine&amp;quot;&quot;/&gt;&lt;property id=&quot;20307&quot; value=&quot;258&quot;/&gt;&lt;/object&gt;&lt;object type=&quot;3&quot; unique_id=&quot;11760&quot;&gt;&lt;property id=&quot;20148&quot; value=&quot;5&quot;/&gt;&lt;property id=&quot;20300&quot; value=&quot;Slide 4 - &amp;quot;College of Medicine&amp;quot;&quot;/&gt;&lt;property id=&quot;20307&quot; value=&quot;259&quot;/&gt;&lt;/object&gt;&lt;object type=&quot;3&quot; unique_id=&quot;11761&quot;&gt;&lt;property id=&quot;20148&quot; value=&quot;5&quot;/&gt;&lt;property id=&quot;20300&quot; value=&quot;Slide 5 - &amp;quot;Curricular Components&amp;quot;&quot;/&gt;&lt;property id=&quot;20307&quot; value=&quot;260&quot;/&gt;&lt;/object&gt;&lt;object type=&quot;3&quot; unique_id=&quot;11762&quot;&gt;&lt;property id=&quot;20148&quot; value=&quot;5&quot;/&gt;&lt;property id=&quot;20300&quot; value=&quot;Slide 6 - &amp;quot;Anatomy&amp;quot;&quot;/&gt;&lt;property id=&quot;20307&quot; value=&quot;261&quot;/&gt;&lt;/object&gt;&lt;object type=&quot;3&quot; unique_id=&quot;11763&quot;&gt;&lt;property id=&quot;20148&quot; value=&quot;5&quot;/&gt;&lt;property id=&quot;20300&quot; value=&quot;Slide 7 - &amp;quot;Integrated Pathway&amp;quot;&quot;/&gt;&lt;property id=&quot;20307&quot; value=&quot;262&quot;/&gt;&lt;/object&gt;&lt;object type=&quot;3&quot; unique_id=&quot;11764&quot;&gt;&lt;property id=&quot;20148&quot; value=&quot;5&quot;/&gt;&lt;property id=&quot;20300&quot; value=&quot;Slide 8 - &amp;quot;Independent Study Pathway&amp;quot;&quot;/&gt;&lt;property id=&quot;20307&quot; value=&quot;263&quot;/&gt;&lt;/object&gt;&lt;object type=&quot;3&quot; unique_id=&quot;11765&quot;&gt;&lt;property id=&quot;20148&quot; value=&quot;5&quot;/&gt;&lt;property id=&quot;20300&quot; value=&quot;Slide 9 - &amp;quot;Clinical Assessment &amp;amp; Problem Solving  (CAPS)&amp;quot;&quot;/&gt;&lt;property id=&quot;20307&quot; value=&quot;264&quot;/&gt;&lt;/object&gt;&lt;object type=&quot;3&quot; unique_id=&quot;11766&quot;&gt;&lt;property id=&quot;20148&quot; value=&quot;5&quot;/&gt;&lt;property id=&quot;20300&quot; value=&quot;Slide 10 - &amp;quot;CAPS continued&amp;quot;&quot;/&gt;&lt;property id=&quot;20307&quot; value=&quot;265&quot;/&gt;&lt;/object&gt;&lt;object type=&quot;3&quot; unique_id=&quot;11767&quot;&gt;&lt;property id=&quot;20148&quot; value=&quot;5&quot;/&gt;&lt;property id=&quot;20300&quot; value=&quot;Slide 11 - &amp;quot;Service Learning&amp;quot;&quot;/&gt;&lt;property id=&quot;20307&quot; value=&quot;266&quot;/&gt;&lt;/object&gt;&lt;object type=&quot;3&quot; unique_id=&quot;11768&quot;&gt;&lt;property id=&quot;20148&quot; value=&quot;5&quot;/&gt;&lt;property id=&quot;20300&quot; value=&quot;Slide 12 - &amp;quot;Opportunities&amp;quot;&quot;/&gt;&lt;property id=&quot;20307&quot; value=&quot;267&quot;/&gt;&lt;/object&gt;&lt;object type=&quot;3&quot; unique_id=&quot;11769&quot;&gt;&lt;property id=&quot;20148&quot; value=&quot;5&quot;/&gt;&lt;property id=&quot;20300&quot; value=&quot;Slide 13 - &amp;quot;Student Wellness&amp;quot;&quot;/&gt;&lt;property id=&quot;20307&quot; value=&quot;268&quot;/&gt;&lt;/object&gt;&lt;object type=&quot;3&quot; unique_id=&quot;11770&quot;&gt;&lt;property id=&quot;20148&quot; value=&quot;5&quot;/&gt;&lt;property id=&quot;20300&quot; value=&quot;Slide 14 - &amp;quot;Med 3 Year&amp;quot;&quot;/&gt;&lt;property id=&quot;20307&quot; value=&quot;269&quot;/&gt;&lt;/object&gt;&lt;object type=&quot;3&quot; unique_id=&quot;11771&quot;&gt;&lt;property id=&quot;20148&quot; value=&quot;5&quot;/&gt;&lt;property id=&quot;20300&quot; value=&quot;Slide 15 - &amp;quot;Hospital Locations&amp;quot;&quot;/&gt;&lt;property id=&quot;20307&quot; value=&quot;270&quot;/&gt;&lt;/object&gt;&lt;object type=&quot;3&quot; unique_id=&quot;11772&quot;&gt;&lt;property id=&quot;20148&quot; value=&quot;5&quot;/&gt;&lt;property id=&quot;20300&quot; value=&quot;Slide 16&quot;/&gt;&lt;property id=&quot;20307&quot; value=&quot;271&quot;/&gt;&lt;/object&gt;&lt;object type=&quot;3&quot; unique_id=&quot;11773&quot;&gt;&lt;property id=&quot;20148&quot; value=&quot;5&quot;/&gt;&lt;property id=&quot;20300&quot; value=&quot;Slide 17&quot;/&gt;&lt;property id=&quot;20307&quot; value=&quot;272&quot;/&gt;&lt;/object&gt;&lt;object type=&quot;3&quot; unique_id=&quot;11775&quot;&gt;&lt;property id=&quot;20148&quot; value=&quot;5&quot;/&gt;&lt;property id=&quot;20300&quot; value=&quot;Slide 19 - &amp;quot;Med&amp;#x0D;&amp;#x0A;4 Year&amp;quot;&quot;/&gt;&lt;property id=&quot;20307&quot; value=&quot;274&quot;/&gt;&lt;/object&gt;&lt;object type=&quot;3&quot; unique_id=&quot;11776&quot;&gt;&lt;property id=&quot;20148&quot; value=&quot;5&quot;/&gt;&lt;property id=&quot;20300&quot; value=&quot;Slide 20 - &amp;quot;2009 Residency MATCH&amp;quot;&quot;/&gt;&lt;property id=&quot;20307&quot; value=&quot;275&quot;/&gt;&lt;/object&gt;&lt;object type=&quot;3&quot; unique_id=&quot;11777&quot;&gt;&lt;property id=&quot;20148&quot; value=&quot;5&quot;/&gt;&lt;property id=&quot;20300&quot; value=&quot;Slide 21 - &amp;quot;2009 PGY-1 Specialty Distribution&amp;quot;&quot;/&gt;&lt;property id=&quot;20307&quot; value=&quot;276&quot;/&gt;&lt;/object&gt;&lt;object type=&quot;3&quot; unique_id=&quot;11778&quot;&gt;&lt;property id=&quot;20148&quot; value=&quot;5&quot;/&gt;&lt;property id=&quot;20300&quot; value=&quot;Slide 22 - &amp;quot;USMLE&amp;quot;&quot;/&gt;&lt;property id=&quot;20307&quot; value=&quot;277&quot;/&gt;&lt;/object&gt;&lt;object type=&quot;3&quot; unique_id=&quot;11779&quot;&gt;&lt;property id=&quot;20148&quot; value=&quot;5&quot;/&gt;&lt;property id=&quot;20300&quot; value=&quot;Slide 23 - &amp;quot;Key Initiatives&amp;quot;&quot;/&gt;&lt;property id=&quot;20307&quot; value=&quot;278&quot;/&gt;&lt;/object&gt;&lt;object type=&quot;3&quot; unique_id=&quot;11780&quot;&gt;&lt;property id=&quot;20148&quot; value=&quot;5&quot;/&gt;&lt;property id=&quot;20300&quot; value=&quot;Slide 24 - &amp;quot;Signature Programs&amp;quot;&quot;/&gt;&lt;property id=&quot;20307&quot; value=&quot;279&quot;/&gt;&lt;/object&gt;&lt;object type=&quot;3&quot; unique_id=&quot;11781&quot;&gt;&lt;property id=&quot;20148&quot; value=&quot;5&quot;/&gt;&lt;property id=&quot;20300&quot; value=&quot;Slide 25 - &amp;quot;The Ohio State University&amp;quot;&quot;/&gt;&lt;property id=&quot;20307&quot; value=&quot;280&quot;/&gt;&lt;/object&gt;&lt;object type=&quot;3&quot; unique_id=&quot;11782&quot;&gt;&lt;property id=&quot;20148&quot; value=&quot;5&quot;/&gt;&lt;property id=&quot;20300&quot; value=&quot;Slide 26 - &amp;quot;Columbus, Ohio&amp;quot;&quot;/&gt;&lt;property id=&quot;20307&quot; value=&quot;281&quot;/&gt;&lt;/object&gt;&lt;object type=&quot;3&quot; unique_id=&quot;11783&quot;&gt;&lt;property id=&quot;20148&quot; value=&quot;5&quot;/&gt;&lt;property id=&quot;20300&quot; value=&quot;Slide 27 - &amp;quot;http://medicine.osu.edu&amp;quot;&quot;/&gt;&lt;property id=&quot;20307&quot; value=&quot;282&quot;/&gt;&lt;/object&gt;&lt;object type=&quot;3&quot; unique_id=&quot;11784&quot;&gt;&lt;property id=&quot;20148&quot; value=&quot;5&quot;/&gt;&lt;property id=&quot;20300&quot; value=&quot;Slide 28&quot;/&gt;&lt;property id=&quot;20307&quot; value=&quot;283&quot;/&gt;&lt;/object&gt;&lt;object type=&quot;3&quot; unique_id=&quot;12607&quot;&gt;&lt;property id=&quot;20148&quot; value=&quot;5&quot;/&gt;&lt;property id=&quot;20300&quot; value=&quot;Slide 18 - &amp;quot;ProjectONE: Creating the Future of Medicine&amp;quot;&quot;/&gt;&lt;property id=&quot;20307&quot; value=&quot;284&quot;/&gt;&lt;/object&gt;&lt;/object&gt;&lt;/object&gt;&lt;/database&gt;"/>
  <p:tag name="SECTOMILLISECCONVERTED" val="1"/>
</p:tagLst>
</file>

<file path=ppt/theme/theme1.xml><?xml version="1.0" encoding="utf-8"?>
<a:theme xmlns:a="http://schemas.openxmlformats.org/drawingml/2006/main" name="2016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view xmlns="2789d12c-9c7d-485e-80e7-093e7df1ec59">
      <Url xsi:nil="true"/>
      <Description xsi:nil="true"/>
    </Preview>
    <Data_x0020_Classification xmlns="2789d12c-9c7d-485e-80e7-093e7df1ec59">Public</Data_x0020_Classification>
    <Thumbnail xmlns="2789d12c-9c7d-485e-80e7-093e7df1ec59">
      <Url xsi:nil="true"/>
      <Description xsi:nil="true"/>
    </Thumbnail>
    <Security_x0020_Disclaimer xmlns="2789d12c-9c7d-485e-80e7-093e7df1ec59">Yes</Security_x0020_Disclaim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9990401DE874BA94FAA5CA5B76D50" ma:contentTypeVersion="4" ma:contentTypeDescription="Create a new document." ma:contentTypeScope="" ma:versionID="16da7db7a4546f8497b2d46606256eb6">
  <xsd:schema xmlns:xsd="http://www.w3.org/2001/XMLSchema" xmlns:xs="http://www.w3.org/2001/XMLSchema" xmlns:p="http://schemas.microsoft.com/office/2006/metadata/properties" xmlns:ns2="2789d12c-9c7d-485e-80e7-093e7df1ec59" targetNamespace="http://schemas.microsoft.com/office/2006/metadata/properties" ma:root="true" ma:fieldsID="6c94f50a99228b69898bdc9cd9e52dd1" ns2:_="">
    <xsd:import namespace="2789d12c-9c7d-485e-80e7-093e7df1ec59"/>
    <xsd:element name="properties">
      <xsd:complexType>
        <xsd:sequence>
          <xsd:element name="documentManagement">
            <xsd:complexType>
              <xsd:all>
                <xsd:element ref="ns2:Thumbnail" minOccurs="0"/>
                <xsd:element ref="ns2:Preview" minOccurs="0"/>
                <xsd:element ref="ns2:Data_x0020_Classification"/>
                <xsd:element ref="ns2:Security_x0020_Disclaim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9d12c-9c7d-485e-80e7-093e7df1ec59"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Preview" ma:index="9" nillable="true" ma:displayName="Preview" ma:format="Hyperlink"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Data_x0020_Classification" ma:index="10" ma:displayName="Data Classification" ma:default="Limited Access" ma:format="Dropdown" ma:internalName="Data_x0020_Classification">
      <xsd:simpleType>
        <xsd:restriction base="dms:Choice">
          <xsd:enumeration value="Public"/>
          <xsd:enumeration value="Limited Access"/>
        </xsd:restriction>
      </xsd:simpleType>
    </xsd:element>
    <xsd:element name="Security_x0020_Disclaimer" ma:index="11" ma:displayName="Security Disclaimer" ma:description="This document does not contain Personal Health Information (PHI) or other restricted data." ma:format="Dropdown" ma:internalName="Security_x0020_Disclaimer">
      <xsd:simpleType>
        <xsd:restriction base="dms:Choice">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29293-7E1B-4A6B-92D3-D74CA4C4BB6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2789d12c-9c7d-485e-80e7-093e7df1ec5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711592-5AD4-4971-9B2B-16F922E6A91C}">
  <ds:schemaRefs>
    <ds:schemaRef ds:uri="http://schemas.microsoft.com/sharepoint/v3/contenttype/forms"/>
  </ds:schemaRefs>
</ds:datastoreItem>
</file>

<file path=customXml/itemProps3.xml><?xml version="1.0" encoding="utf-8"?>
<ds:datastoreItem xmlns:ds="http://schemas.openxmlformats.org/officeDocument/2006/customXml" ds:itemID="{4BD7C0C7-1138-4DCA-8FEB-CF2D3102C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9d12c-9c7d-485e-80e7-093e7df1ec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49762</TotalTime>
  <Words>3449</Words>
  <Application>Microsoft Macintosh PowerPoint</Application>
  <PresentationFormat>On-screen Show (16:9)</PresentationFormat>
  <Paragraphs>329</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Avenir Book</vt:lpstr>
      <vt:lpstr>Berlin Sans FB Demi</vt:lpstr>
      <vt:lpstr>Calibri</vt:lpstr>
      <vt:lpstr>Wingdings</vt:lpstr>
      <vt:lpstr>2016 OSUWMC Template</vt:lpstr>
      <vt:lpstr>Improving Outcomes for People with Disabilities</vt:lpstr>
      <vt:lpstr>Today</vt:lpstr>
      <vt:lpstr>Who’s here?</vt:lpstr>
      <vt:lpstr>Learning Objectives</vt:lpstr>
      <vt:lpstr>Teams &amp; Systems-Based Practice Billing, coding, referring, coordinating care</vt:lpstr>
      <vt:lpstr>Agenda</vt:lpstr>
      <vt:lpstr>The Center for Autism Services and Transition (CAST)</vt:lpstr>
      <vt:lpstr>CAST Staffing Over Time</vt:lpstr>
      <vt:lpstr>Number of Patients Seen in CAST</vt:lpstr>
      <vt:lpstr>Number of Visits per Month</vt:lpstr>
      <vt:lpstr>CAST – managing access and referring to specialists</vt:lpstr>
      <vt:lpstr>How to get paid for the (extra) work that you do…</vt:lpstr>
      <vt:lpstr>Case 1</vt:lpstr>
      <vt:lpstr>Case 1</vt:lpstr>
      <vt:lpstr>Case 2</vt:lpstr>
      <vt:lpstr>Case 2</vt:lpstr>
      <vt:lpstr>Case 3</vt:lpstr>
      <vt:lpstr>Case 3</vt:lpstr>
      <vt:lpstr>Case 4</vt:lpstr>
      <vt:lpstr>Case 4</vt:lpstr>
      <vt:lpstr>Case 5</vt:lpstr>
      <vt:lpstr>Case 5</vt:lpstr>
      <vt:lpstr>Case 6</vt:lpstr>
      <vt:lpstr>Case 6</vt:lpstr>
      <vt:lpstr>Case 7</vt:lpstr>
      <vt:lpstr>Case 7</vt:lpstr>
      <vt:lpstr>Case 8</vt:lpstr>
      <vt:lpstr>Case 8</vt:lpstr>
      <vt:lpstr>Case 9</vt:lpstr>
      <vt:lpstr>Case 9</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2018_OSUWMC WIDESCREEN Presentation Template</dc:title>
  <dc:creator>ClarityPresentations</dc:creator>
  <cp:lastModifiedBy>Teresa Kobelt</cp:lastModifiedBy>
  <cp:revision>1137</cp:revision>
  <cp:lastPrinted>2016-07-14T12:47:40Z</cp:lastPrinted>
  <dcterms:created xsi:type="dcterms:W3CDTF">2010-06-18T15:19:42Z</dcterms:created>
  <dcterms:modified xsi:type="dcterms:W3CDTF">2022-07-18T12:57:08Z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0x01010009B9990401DE874BA94FAA5CA5B76D50</vt:lpwstr>
  </property>
</Properties>
</file>