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57" r:id="rId4"/>
    <p:sldId id="263" r:id="rId5"/>
    <p:sldId id="264" r:id="rId6"/>
    <p:sldId id="270" r:id="rId7"/>
    <p:sldId id="274" r:id="rId8"/>
    <p:sldId id="290" r:id="rId9"/>
    <p:sldId id="271" r:id="rId10"/>
    <p:sldId id="276" r:id="rId11"/>
    <p:sldId id="277" r:id="rId12"/>
    <p:sldId id="289" r:id="rId13"/>
    <p:sldId id="280" r:id="rId14"/>
    <p:sldId id="278" r:id="rId15"/>
    <p:sldId id="279" r:id="rId16"/>
    <p:sldId id="281" r:id="rId17"/>
    <p:sldId id="282" r:id="rId18"/>
    <p:sldId id="283" r:id="rId19"/>
    <p:sldId id="284" r:id="rId20"/>
    <p:sldId id="262" r:id="rId21"/>
    <p:sldId id="285" r:id="rId22"/>
    <p:sldId id="286" r:id="rId23"/>
    <p:sldId id="287" r:id="rId24"/>
    <p:sldId id="288" r:id="rId25"/>
    <p:sldId id="272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675"/>
    <a:srgbClr val="1B5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/>
    <p:restoredTop sz="74043"/>
  </p:normalViewPr>
  <p:slideViewPr>
    <p:cSldViewPr snapToGrid="0" snapToObjects="1">
      <p:cViewPr varScale="1">
        <p:scale>
          <a:sx n="82" d="100"/>
          <a:sy n="82" d="100"/>
        </p:scale>
        <p:origin x="15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8C452-DE08-43BB-ACB0-3AD08FD5C8F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1F8CBFD-123A-4B3D-A914-C897E4FA05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venir Book" panose="02000503020000020003" pitchFamily="2" charset="0"/>
            </a:rPr>
            <a:t>Closed Captions &amp; Interpreter</a:t>
          </a:r>
        </a:p>
      </dgm:t>
    </dgm:pt>
    <dgm:pt modelId="{C48DC9E8-8F59-45AB-9A25-E70A67CE2315}" type="parTrans" cxnId="{9B8B8167-EE15-4879-94FB-26BBDB655340}">
      <dgm:prSet/>
      <dgm:spPr/>
      <dgm:t>
        <a:bodyPr/>
        <a:lstStyle/>
        <a:p>
          <a:endParaRPr lang="en-US"/>
        </a:p>
      </dgm:t>
    </dgm:pt>
    <dgm:pt modelId="{6FF1FD22-A752-44E4-9D33-107D64817F05}" type="sibTrans" cxnId="{9B8B8167-EE15-4879-94FB-26BBDB655340}">
      <dgm:prSet/>
      <dgm:spPr/>
      <dgm:t>
        <a:bodyPr/>
        <a:lstStyle/>
        <a:p>
          <a:endParaRPr lang="en-US"/>
        </a:p>
      </dgm:t>
    </dgm:pt>
    <dgm:pt modelId="{2190D676-B980-4830-9AAF-0D79CE16F0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venir Book" panose="02000503020000020003" pitchFamily="2" charset="0"/>
            </a:rPr>
            <a:t>Chat or Raise Hand</a:t>
          </a:r>
        </a:p>
      </dgm:t>
    </dgm:pt>
    <dgm:pt modelId="{7E4290C0-31F1-4D2C-9A62-62CBFCCCE673}" type="parTrans" cxnId="{C337B4C9-6E72-461F-9BA5-B90F0E80E8B4}">
      <dgm:prSet/>
      <dgm:spPr/>
      <dgm:t>
        <a:bodyPr/>
        <a:lstStyle/>
        <a:p>
          <a:endParaRPr lang="en-US"/>
        </a:p>
      </dgm:t>
    </dgm:pt>
    <dgm:pt modelId="{EE38D80F-6856-4551-BA52-CD8283FEAC90}" type="sibTrans" cxnId="{C337B4C9-6E72-461F-9BA5-B90F0E80E8B4}">
      <dgm:prSet/>
      <dgm:spPr/>
      <dgm:t>
        <a:bodyPr/>
        <a:lstStyle/>
        <a:p>
          <a:endParaRPr lang="en-US"/>
        </a:p>
      </dgm:t>
    </dgm:pt>
    <dgm:pt modelId="{13801954-88B2-2348-A144-E2F86207DD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venir Book" panose="02000503020000020003" pitchFamily="2" charset="0"/>
            </a:rPr>
            <a:t>Continuing Education</a:t>
          </a:r>
        </a:p>
      </dgm:t>
    </dgm:pt>
    <dgm:pt modelId="{41EF58F9-0252-9545-988F-7008C171E79B}" type="parTrans" cxnId="{633864F4-560A-1E46-8FAE-AB211895579E}">
      <dgm:prSet/>
      <dgm:spPr/>
      <dgm:t>
        <a:bodyPr/>
        <a:lstStyle/>
        <a:p>
          <a:endParaRPr lang="en-US"/>
        </a:p>
      </dgm:t>
    </dgm:pt>
    <dgm:pt modelId="{CC3F1351-CF24-9C41-9A89-BBEA57ABBBA2}" type="sibTrans" cxnId="{633864F4-560A-1E46-8FAE-AB211895579E}">
      <dgm:prSet/>
      <dgm:spPr/>
      <dgm:t>
        <a:bodyPr/>
        <a:lstStyle/>
        <a:p>
          <a:endParaRPr lang="en-US"/>
        </a:p>
      </dgm:t>
    </dgm:pt>
    <dgm:pt modelId="{87B975B3-D12E-9846-A26C-E0993285FE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venir Book" panose="02000503020000020003" pitchFamily="2" charset="0"/>
            </a:rPr>
            <a:t>Introductions</a:t>
          </a:r>
        </a:p>
      </dgm:t>
    </dgm:pt>
    <dgm:pt modelId="{8162A287-E2B9-4842-9070-9AE44E13C292}" type="parTrans" cxnId="{26786B7B-1ED8-EF43-B071-393BE0D5F2F9}">
      <dgm:prSet/>
      <dgm:spPr/>
      <dgm:t>
        <a:bodyPr/>
        <a:lstStyle/>
        <a:p>
          <a:endParaRPr lang="en-US"/>
        </a:p>
      </dgm:t>
    </dgm:pt>
    <dgm:pt modelId="{E0EFECF0-6DA3-0E48-A32B-88D3A79E9729}" type="sibTrans" cxnId="{26786B7B-1ED8-EF43-B071-393BE0D5F2F9}">
      <dgm:prSet/>
      <dgm:spPr/>
      <dgm:t>
        <a:bodyPr/>
        <a:lstStyle/>
        <a:p>
          <a:endParaRPr lang="en-US"/>
        </a:p>
      </dgm:t>
    </dgm:pt>
    <dgm:pt modelId="{E04538EB-36E5-41C6-8B0C-E97C60B01ADF}" type="pres">
      <dgm:prSet presAssocID="{4498C452-DE08-43BB-ACB0-3AD08FD5C8FE}" presName="root" presStyleCnt="0">
        <dgm:presLayoutVars>
          <dgm:dir/>
          <dgm:resizeHandles val="exact"/>
        </dgm:presLayoutVars>
      </dgm:prSet>
      <dgm:spPr/>
    </dgm:pt>
    <dgm:pt modelId="{D1112083-7C41-4E12-BAB3-48CE4CE007BC}" type="pres">
      <dgm:prSet presAssocID="{F1F8CBFD-123A-4B3D-A914-C897E4FA052F}" presName="compNode" presStyleCnt="0"/>
      <dgm:spPr/>
    </dgm:pt>
    <dgm:pt modelId="{D9431B60-B3C8-465D-90F2-9D861483128C}" type="pres">
      <dgm:prSet presAssocID="{F1F8CBFD-123A-4B3D-A914-C897E4FA052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66D7CF6B-7198-4F2A-A6F7-5A10A5240C47}" type="pres">
      <dgm:prSet presAssocID="{F1F8CBFD-123A-4B3D-A914-C897E4FA052F}" presName="spaceRect" presStyleCnt="0"/>
      <dgm:spPr/>
    </dgm:pt>
    <dgm:pt modelId="{15847D38-A9B4-4A65-9F9E-6658C601C167}" type="pres">
      <dgm:prSet presAssocID="{F1F8CBFD-123A-4B3D-A914-C897E4FA052F}" presName="textRect" presStyleLbl="revTx" presStyleIdx="0" presStyleCnt="4">
        <dgm:presLayoutVars>
          <dgm:chMax val="1"/>
          <dgm:chPref val="1"/>
        </dgm:presLayoutVars>
      </dgm:prSet>
      <dgm:spPr/>
    </dgm:pt>
    <dgm:pt modelId="{03E078F9-EC9B-41BB-A57A-A0378838FDFF}" type="pres">
      <dgm:prSet presAssocID="{6FF1FD22-A752-44E4-9D33-107D64817F05}" presName="sibTrans" presStyleCnt="0"/>
      <dgm:spPr/>
    </dgm:pt>
    <dgm:pt modelId="{40412DDD-7AFC-4066-AF02-DB75937A640D}" type="pres">
      <dgm:prSet presAssocID="{2190D676-B980-4830-9AAF-0D79CE16F017}" presName="compNode" presStyleCnt="0"/>
      <dgm:spPr/>
    </dgm:pt>
    <dgm:pt modelId="{8F58C938-FE54-4B21-BCAB-4AEB3AA7133C}" type="pres">
      <dgm:prSet presAssocID="{2190D676-B980-4830-9AAF-0D79CE16F01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444F6DA-F4D8-4AAD-A115-BC60837A5C31}" type="pres">
      <dgm:prSet presAssocID="{2190D676-B980-4830-9AAF-0D79CE16F017}" presName="spaceRect" presStyleCnt="0"/>
      <dgm:spPr/>
    </dgm:pt>
    <dgm:pt modelId="{754C3592-E94D-4135-8ABD-84192A9955E1}" type="pres">
      <dgm:prSet presAssocID="{2190D676-B980-4830-9AAF-0D79CE16F017}" presName="textRect" presStyleLbl="revTx" presStyleIdx="1" presStyleCnt="4">
        <dgm:presLayoutVars>
          <dgm:chMax val="1"/>
          <dgm:chPref val="1"/>
        </dgm:presLayoutVars>
      </dgm:prSet>
      <dgm:spPr/>
    </dgm:pt>
    <dgm:pt modelId="{15AF3EF8-CB0C-4824-89C7-EB7E689E9685}" type="pres">
      <dgm:prSet presAssocID="{EE38D80F-6856-4551-BA52-CD8283FEAC90}" presName="sibTrans" presStyleCnt="0"/>
      <dgm:spPr/>
    </dgm:pt>
    <dgm:pt modelId="{6C68781F-D0EA-0A41-9BB0-228965369A4A}" type="pres">
      <dgm:prSet presAssocID="{13801954-88B2-2348-A144-E2F86207DD5E}" presName="compNode" presStyleCnt="0"/>
      <dgm:spPr/>
    </dgm:pt>
    <dgm:pt modelId="{728787EE-5D8E-774D-B190-7551373BDCF2}" type="pres">
      <dgm:prSet presAssocID="{13801954-88B2-2348-A144-E2F86207DD5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 with solid fill"/>
        </a:ext>
      </dgm:extLst>
    </dgm:pt>
    <dgm:pt modelId="{2AF125A3-4CEC-D849-8744-2790539DDC00}" type="pres">
      <dgm:prSet presAssocID="{13801954-88B2-2348-A144-E2F86207DD5E}" presName="spaceRect" presStyleCnt="0"/>
      <dgm:spPr/>
    </dgm:pt>
    <dgm:pt modelId="{FF15DEBF-7808-2142-8BEC-5D0A3F2DD1C2}" type="pres">
      <dgm:prSet presAssocID="{13801954-88B2-2348-A144-E2F86207DD5E}" presName="textRect" presStyleLbl="revTx" presStyleIdx="2" presStyleCnt="4">
        <dgm:presLayoutVars>
          <dgm:chMax val="1"/>
          <dgm:chPref val="1"/>
        </dgm:presLayoutVars>
      </dgm:prSet>
      <dgm:spPr/>
    </dgm:pt>
    <dgm:pt modelId="{49BF4B2A-9429-BB45-8A5A-92B785500286}" type="pres">
      <dgm:prSet presAssocID="{CC3F1351-CF24-9C41-9A89-BBEA57ABBBA2}" presName="sibTrans" presStyleCnt="0"/>
      <dgm:spPr/>
    </dgm:pt>
    <dgm:pt modelId="{1E46711B-9046-204F-9F7E-6914685015B5}" type="pres">
      <dgm:prSet presAssocID="{87B975B3-D12E-9846-A26C-E0993285FE2D}" presName="compNode" presStyleCnt="0"/>
      <dgm:spPr/>
    </dgm:pt>
    <dgm:pt modelId="{F8892059-C6C7-8949-9931-FF1EBF12A517}" type="pres">
      <dgm:prSet presAssocID="{87B975B3-D12E-9846-A26C-E0993285FE2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ve Gesture with solid fill"/>
        </a:ext>
      </dgm:extLst>
    </dgm:pt>
    <dgm:pt modelId="{42656681-79D6-C14C-8FE7-C48648847FC0}" type="pres">
      <dgm:prSet presAssocID="{87B975B3-D12E-9846-A26C-E0993285FE2D}" presName="spaceRect" presStyleCnt="0"/>
      <dgm:spPr/>
    </dgm:pt>
    <dgm:pt modelId="{CD304100-FC86-9B45-9457-A2AB5C352978}" type="pres">
      <dgm:prSet presAssocID="{87B975B3-D12E-9846-A26C-E0993285FE2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73DB24D-E978-1C4C-8370-CD04CEB54CC8}" type="presOf" srcId="{4498C452-DE08-43BB-ACB0-3AD08FD5C8FE}" destId="{E04538EB-36E5-41C6-8B0C-E97C60B01ADF}" srcOrd="0" destOrd="0" presId="urn:microsoft.com/office/officeart/2018/2/layout/IconLabelList"/>
    <dgm:cxn modelId="{14A6385B-A8DD-2049-9F29-9352185E80DD}" type="presOf" srcId="{87B975B3-D12E-9846-A26C-E0993285FE2D}" destId="{CD304100-FC86-9B45-9457-A2AB5C352978}" srcOrd="0" destOrd="0" presId="urn:microsoft.com/office/officeart/2018/2/layout/IconLabelList"/>
    <dgm:cxn modelId="{9B8B8167-EE15-4879-94FB-26BBDB655340}" srcId="{4498C452-DE08-43BB-ACB0-3AD08FD5C8FE}" destId="{F1F8CBFD-123A-4B3D-A914-C897E4FA052F}" srcOrd="0" destOrd="0" parTransId="{C48DC9E8-8F59-45AB-9A25-E70A67CE2315}" sibTransId="{6FF1FD22-A752-44E4-9D33-107D64817F05}"/>
    <dgm:cxn modelId="{26786B7B-1ED8-EF43-B071-393BE0D5F2F9}" srcId="{4498C452-DE08-43BB-ACB0-3AD08FD5C8FE}" destId="{87B975B3-D12E-9846-A26C-E0993285FE2D}" srcOrd="3" destOrd="0" parTransId="{8162A287-E2B9-4842-9070-9AE44E13C292}" sibTransId="{E0EFECF0-6DA3-0E48-A32B-88D3A79E9729}"/>
    <dgm:cxn modelId="{B05C0FAA-F1BD-5549-8E0C-1FE98F48C84B}" type="presOf" srcId="{2190D676-B980-4830-9AAF-0D79CE16F017}" destId="{754C3592-E94D-4135-8ABD-84192A9955E1}" srcOrd="0" destOrd="0" presId="urn:microsoft.com/office/officeart/2018/2/layout/IconLabelList"/>
    <dgm:cxn modelId="{D3BBD5C4-55DA-C847-8DEB-7E3703FA2F09}" type="presOf" srcId="{13801954-88B2-2348-A144-E2F86207DD5E}" destId="{FF15DEBF-7808-2142-8BEC-5D0A3F2DD1C2}" srcOrd="0" destOrd="0" presId="urn:microsoft.com/office/officeart/2018/2/layout/IconLabelList"/>
    <dgm:cxn modelId="{C337B4C9-6E72-461F-9BA5-B90F0E80E8B4}" srcId="{4498C452-DE08-43BB-ACB0-3AD08FD5C8FE}" destId="{2190D676-B980-4830-9AAF-0D79CE16F017}" srcOrd="1" destOrd="0" parTransId="{7E4290C0-31F1-4D2C-9A62-62CBFCCCE673}" sibTransId="{EE38D80F-6856-4551-BA52-CD8283FEAC90}"/>
    <dgm:cxn modelId="{70EC5AE7-DD8C-1D40-BF3B-D09622CD4CB2}" type="presOf" srcId="{F1F8CBFD-123A-4B3D-A914-C897E4FA052F}" destId="{15847D38-A9B4-4A65-9F9E-6658C601C167}" srcOrd="0" destOrd="0" presId="urn:microsoft.com/office/officeart/2018/2/layout/IconLabelList"/>
    <dgm:cxn modelId="{633864F4-560A-1E46-8FAE-AB211895579E}" srcId="{4498C452-DE08-43BB-ACB0-3AD08FD5C8FE}" destId="{13801954-88B2-2348-A144-E2F86207DD5E}" srcOrd="2" destOrd="0" parTransId="{41EF58F9-0252-9545-988F-7008C171E79B}" sibTransId="{CC3F1351-CF24-9C41-9A89-BBEA57ABBBA2}"/>
    <dgm:cxn modelId="{8F2EDBC2-ADC3-4346-8535-7736241AD8B0}" type="presParOf" srcId="{E04538EB-36E5-41C6-8B0C-E97C60B01ADF}" destId="{D1112083-7C41-4E12-BAB3-48CE4CE007BC}" srcOrd="0" destOrd="0" presId="urn:microsoft.com/office/officeart/2018/2/layout/IconLabelList"/>
    <dgm:cxn modelId="{790D3016-7344-354E-A56A-09EA639FF383}" type="presParOf" srcId="{D1112083-7C41-4E12-BAB3-48CE4CE007BC}" destId="{D9431B60-B3C8-465D-90F2-9D861483128C}" srcOrd="0" destOrd="0" presId="urn:microsoft.com/office/officeart/2018/2/layout/IconLabelList"/>
    <dgm:cxn modelId="{358ABF30-0A82-8149-8C66-C02B25B3016C}" type="presParOf" srcId="{D1112083-7C41-4E12-BAB3-48CE4CE007BC}" destId="{66D7CF6B-7198-4F2A-A6F7-5A10A5240C47}" srcOrd="1" destOrd="0" presId="urn:microsoft.com/office/officeart/2018/2/layout/IconLabelList"/>
    <dgm:cxn modelId="{9B9D3E4B-1DA7-1041-B0C3-E464D5F48352}" type="presParOf" srcId="{D1112083-7C41-4E12-BAB3-48CE4CE007BC}" destId="{15847D38-A9B4-4A65-9F9E-6658C601C167}" srcOrd="2" destOrd="0" presId="urn:microsoft.com/office/officeart/2018/2/layout/IconLabelList"/>
    <dgm:cxn modelId="{27BCCC5E-CF06-A346-BEA8-17AE03200A1D}" type="presParOf" srcId="{E04538EB-36E5-41C6-8B0C-E97C60B01ADF}" destId="{03E078F9-EC9B-41BB-A57A-A0378838FDFF}" srcOrd="1" destOrd="0" presId="urn:microsoft.com/office/officeart/2018/2/layout/IconLabelList"/>
    <dgm:cxn modelId="{F5882952-43A0-E446-BCD2-E39544527F03}" type="presParOf" srcId="{E04538EB-36E5-41C6-8B0C-E97C60B01ADF}" destId="{40412DDD-7AFC-4066-AF02-DB75937A640D}" srcOrd="2" destOrd="0" presId="urn:microsoft.com/office/officeart/2018/2/layout/IconLabelList"/>
    <dgm:cxn modelId="{89E385E6-92C7-3741-A30D-C68775FF9666}" type="presParOf" srcId="{40412DDD-7AFC-4066-AF02-DB75937A640D}" destId="{8F58C938-FE54-4B21-BCAB-4AEB3AA7133C}" srcOrd="0" destOrd="0" presId="urn:microsoft.com/office/officeart/2018/2/layout/IconLabelList"/>
    <dgm:cxn modelId="{80E3013D-B34F-284F-A2B9-94A1E51F8DF2}" type="presParOf" srcId="{40412DDD-7AFC-4066-AF02-DB75937A640D}" destId="{3444F6DA-F4D8-4AAD-A115-BC60837A5C31}" srcOrd="1" destOrd="0" presId="urn:microsoft.com/office/officeart/2018/2/layout/IconLabelList"/>
    <dgm:cxn modelId="{159E2A09-A5B8-8F46-9318-3F946A84804D}" type="presParOf" srcId="{40412DDD-7AFC-4066-AF02-DB75937A640D}" destId="{754C3592-E94D-4135-8ABD-84192A9955E1}" srcOrd="2" destOrd="0" presId="urn:microsoft.com/office/officeart/2018/2/layout/IconLabelList"/>
    <dgm:cxn modelId="{CA6050FC-743D-2049-9F7D-A4896C445964}" type="presParOf" srcId="{E04538EB-36E5-41C6-8B0C-E97C60B01ADF}" destId="{15AF3EF8-CB0C-4824-89C7-EB7E689E9685}" srcOrd="3" destOrd="0" presId="urn:microsoft.com/office/officeart/2018/2/layout/IconLabelList"/>
    <dgm:cxn modelId="{75410591-AE7F-6D40-9C75-E6FD4E660362}" type="presParOf" srcId="{E04538EB-36E5-41C6-8B0C-E97C60B01ADF}" destId="{6C68781F-D0EA-0A41-9BB0-228965369A4A}" srcOrd="4" destOrd="0" presId="urn:microsoft.com/office/officeart/2018/2/layout/IconLabelList"/>
    <dgm:cxn modelId="{28CAA68C-4F67-8843-AD9D-8E794499A13C}" type="presParOf" srcId="{6C68781F-D0EA-0A41-9BB0-228965369A4A}" destId="{728787EE-5D8E-774D-B190-7551373BDCF2}" srcOrd="0" destOrd="0" presId="urn:microsoft.com/office/officeart/2018/2/layout/IconLabelList"/>
    <dgm:cxn modelId="{E9FA810D-91C4-F84E-A1E1-338A910C1A6A}" type="presParOf" srcId="{6C68781F-D0EA-0A41-9BB0-228965369A4A}" destId="{2AF125A3-4CEC-D849-8744-2790539DDC00}" srcOrd="1" destOrd="0" presId="urn:microsoft.com/office/officeart/2018/2/layout/IconLabelList"/>
    <dgm:cxn modelId="{F5E6689F-04EF-564A-B014-11C66F4A391E}" type="presParOf" srcId="{6C68781F-D0EA-0A41-9BB0-228965369A4A}" destId="{FF15DEBF-7808-2142-8BEC-5D0A3F2DD1C2}" srcOrd="2" destOrd="0" presId="urn:microsoft.com/office/officeart/2018/2/layout/IconLabelList"/>
    <dgm:cxn modelId="{7C05E687-AC22-2649-BB1A-9E33E1A74482}" type="presParOf" srcId="{E04538EB-36E5-41C6-8B0C-E97C60B01ADF}" destId="{49BF4B2A-9429-BB45-8A5A-92B785500286}" srcOrd="5" destOrd="0" presId="urn:microsoft.com/office/officeart/2018/2/layout/IconLabelList"/>
    <dgm:cxn modelId="{63E32F98-021C-674F-A5F9-266132BEBD1E}" type="presParOf" srcId="{E04538EB-36E5-41C6-8B0C-E97C60B01ADF}" destId="{1E46711B-9046-204F-9F7E-6914685015B5}" srcOrd="6" destOrd="0" presId="urn:microsoft.com/office/officeart/2018/2/layout/IconLabelList"/>
    <dgm:cxn modelId="{CE7D20DB-534F-AE45-8D8B-D24147FB9DC3}" type="presParOf" srcId="{1E46711B-9046-204F-9F7E-6914685015B5}" destId="{F8892059-C6C7-8949-9931-FF1EBF12A517}" srcOrd="0" destOrd="0" presId="urn:microsoft.com/office/officeart/2018/2/layout/IconLabelList"/>
    <dgm:cxn modelId="{28D416E6-AD72-2045-8013-0CE10E39A7A9}" type="presParOf" srcId="{1E46711B-9046-204F-9F7E-6914685015B5}" destId="{42656681-79D6-C14C-8FE7-C48648847FC0}" srcOrd="1" destOrd="0" presId="urn:microsoft.com/office/officeart/2018/2/layout/IconLabelList"/>
    <dgm:cxn modelId="{3CEEC2DD-C2CE-6B46-ADC8-F48F7450FB36}" type="presParOf" srcId="{1E46711B-9046-204F-9F7E-6914685015B5}" destId="{CD304100-FC86-9B45-9457-A2AB5C35297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31B60-B3C8-465D-90F2-9D861483128C}">
      <dsp:nvSpPr>
        <dsp:cNvPr id="0" name=""/>
        <dsp:cNvSpPr/>
      </dsp:nvSpPr>
      <dsp:spPr>
        <a:xfrm>
          <a:off x="1138979" y="1204112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47D38-A9B4-4A65-9F9E-6658C601C167}">
      <dsp:nvSpPr>
        <dsp:cNvPr id="0" name=""/>
        <dsp:cNvSpPr/>
      </dsp:nvSpPr>
      <dsp:spPr>
        <a:xfrm>
          <a:off x="569079" y="242843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ook" panose="02000503020000020003" pitchFamily="2" charset="0"/>
            </a:rPr>
            <a:t>Closed Captions &amp; Interpreter</a:t>
          </a:r>
        </a:p>
      </dsp:txBody>
      <dsp:txXfrm>
        <a:off x="569079" y="2428431"/>
        <a:ext cx="2072362" cy="720000"/>
      </dsp:txXfrm>
    </dsp:sp>
    <dsp:sp modelId="{8F58C938-FE54-4B21-BCAB-4AEB3AA7133C}">
      <dsp:nvSpPr>
        <dsp:cNvPr id="0" name=""/>
        <dsp:cNvSpPr/>
      </dsp:nvSpPr>
      <dsp:spPr>
        <a:xfrm>
          <a:off x="3574005" y="1204112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C3592-E94D-4135-8ABD-84192A9955E1}">
      <dsp:nvSpPr>
        <dsp:cNvPr id="0" name=""/>
        <dsp:cNvSpPr/>
      </dsp:nvSpPr>
      <dsp:spPr>
        <a:xfrm>
          <a:off x="3004105" y="242843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ook" panose="02000503020000020003" pitchFamily="2" charset="0"/>
            </a:rPr>
            <a:t>Chat or Raise Hand</a:t>
          </a:r>
        </a:p>
      </dsp:txBody>
      <dsp:txXfrm>
        <a:off x="3004105" y="2428431"/>
        <a:ext cx="2072362" cy="720000"/>
      </dsp:txXfrm>
    </dsp:sp>
    <dsp:sp modelId="{728787EE-5D8E-774D-B190-7551373BDCF2}">
      <dsp:nvSpPr>
        <dsp:cNvPr id="0" name=""/>
        <dsp:cNvSpPr/>
      </dsp:nvSpPr>
      <dsp:spPr>
        <a:xfrm>
          <a:off x="6009031" y="1204112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5DEBF-7808-2142-8BEC-5D0A3F2DD1C2}">
      <dsp:nvSpPr>
        <dsp:cNvPr id="0" name=""/>
        <dsp:cNvSpPr/>
      </dsp:nvSpPr>
      <dsp:spPr>
        <a:xfrm>
          <a:off x="5439131" y="242843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ook" panose="02000503020000020003" pitchFamily="2" charset="0"/>
            </a:rPr>
            <a:t>Continuing Education</a:t>
          </a:r>
        </a:p>
      </dsp:txBody>
      <dsp:txXfrm>
        <a:off x="5439131" y="2428431"/>
        <a:ext cx="2072362" cy="720000"/>
      </dsp:txXfrm>
    </dsp:sp>
    <dsp:sp modelId="{F8892059-C6C7-8949-9931-FF1EBF12A517}">
      <dsp:nvSpPr>
        <dsp:cNvPr id="0" name=""/>
        <dsp:cNvSpPr/>
      </dsp:nvSpPr>
      <dsp:spPr>
        <a:xfrm>
          <a:off x="8444057" y="1204112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04100-FC86-9B45-9457-A2AB5C352978}">
      <dsp:nvSpPr>
        <dsp:cNvPr id="0" name=""/>
        <dsp:cNvSpPr/>
      </dsp:nvSpPr>
      <dsp:spPr>
        <a:xfrm>
          <a:off x="7874157" y="242843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ook" panose="02000503020000020003" pitchFamily="2" charset="0"/>
            </a:rPr>
            <a:t>Introductions</a:t>
          </a:r>
        </a:p>
      </dsp:txBody>
      <dsp:txXfrm>
        <a:off x="7874157" y="2428431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B3E2-D8CF-8843-9BEE-8CC7AE5580E9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9B75-9B7B-2F42-99D9-2E6A7EE7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5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67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35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62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98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5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9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0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1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87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87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71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8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1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09B75-9B7B-2F42-99D9-2E6A7EE7C5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5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73C5-698B-AE47-AA76-E92EDB734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7B6A1-8203-014E-87A2-25C48424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0F77B-8079-0F4C-91B2-CD5384FE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D809-B7AB-064E-A07A-B1F4F4332A4C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CFAAD-D1FB-6B4A-9B77-78598089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40C40-58CE-8E47-96E0-FA98E1A3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A2B-54D1-E841-A2C2-6C9D278A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1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2B31-130C-424C-980E-BEC59A6C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B3691-82E0-9E48-85C7-533B3785A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4DBEE-FA6A-CA46-BF5B-15C243AD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D809-B7AB-064E-A07A-B1F4F4332A4C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4A8C4-5ACF-F346-BB33-8FA41364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10081-D136-B643-BAA9-9DF203BC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A2B-54D1-E841-A2C2-6C9D278A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8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8846DD-D48F-9C4A-A8B3-CE90AC7CD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EC679-49A1-AF46-BB46-453080ED0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5B2AF-991B-094C-880F-CBDAE977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D809-B7AB-064E-A07A-B1F4F4332A4C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F7AA5-8B6C-7947-AD8E-DAAD5A0E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73F64-14AA-7A44-8800-31E12F5B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A2B-54D1-E841-A2C2-6C9D278A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3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9EAE-E04D-9E4A-9ED4-0D227B0A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465BC-CEEF-F543-9F90-F083EF319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D3217-B787-6645-81E8-FB6DC59FC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D809-B7AB-064E-A07A-B1F4F4332A4C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7540F-2DBA-B940-BF6A-F2D8042E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7EDC2-72A5-8949-B41F-6F53D185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A2B-54D1-E841-A2C2-6C9D278A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1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BF70-5EA6-1D4F-8040-20B38D70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7030E-4F64-C247-AE19-FE69D1E58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33586-61F2-DA45-9EED-2F9ABD2A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D809-B7AB-064E-A07A-B1F4F4332A4C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42513-12E3-954E-9D10-D30549A0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F1F60-EE89-D04C-892D-F9643F3D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A2B-54D1-E841-A2C2-6C9D278A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6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34A4-77AF-404C-9741-029B5A8B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C998D-F2DF-3D4C-8A93-C3836A521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D62A3-333E-8849-A6C9-95ECF14A9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CF484-4BB6-5944-A820-6556B98E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D809-B7AB-064E-A07A-B1F4F4332A4C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8D084-68E9-BD4C-8C6A-CBC1B8F8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91FDA-3D3E-174E-BBCD-23FFC6DF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A2B-54D1-E841-A2C2-6C9D278A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3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49A9-4B2B-AD40-B279-E4D69E27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54D2D-FB60-D143-A195-74D0928B1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3F20F-5B0B-7A43-8AD0-D3654D974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1524D-BFAD-CF41-B370-E9A44DA5D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52CB71-328A-004B-B72E-98E351AE6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26B8C-CF23-714C-98A6-7DDB04B6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D809-B7AB-064E-A07A-B1F4F4332A4C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618CB-3E60-F649-A065-E4C7F337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766BB-763A-1D4E-A1FB-63157A27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A2B-54D1-E841-A2C2-6C9D278A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4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9B37-A25D-A34C-96ED-4EC160A1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4E98A-BFB9-2C4B-817D-2B5D7A48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D809-B7AB-064E-A07A-B1F4F4332A4C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57AAE-D581-5348-A73F-1352AC21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53A83-469E-0843-9DE2-C4276BD3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A2B-54D1-E841-A2C2-6C9D278A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0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30C3B-DE5A-5840-8383-699A8517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D809-B7AB-064E-A07A-B1F4F4332A4C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C93AB-7BD5-A64F-91B3-EED9F1207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28B31-2EBE-A34D-AEAE-38E6849D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A2B-54D1-E841-A2C2-6C9D278A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0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BA6A-9234-174D-B766-13AE8B82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80207-4101-4C43-8632-C2FF5324C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92424-B005-C045-A98C-60CFAA6AC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F7375-285A-B548-A0DD-B4223283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D809-B7AB-064E-A07A-B1F4F4332A4C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46882-01E2-CC4C-8514-98F221CE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B966F-26C5-8347-83CF-29A0D099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A2B-54D1-E841-A2C2-6C9D278A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9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C8CB1-7A64-DB4A-9A14-8A03DAF2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0C50A-A6EF-2649-BB97-6B51B9318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2D6F1-0EE6-F54D-93E7-97E9763EF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79AC2-417D-A34E-A741-26F1EF42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D809-B7AB-064E-A07A-B1F4F4332A4C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1926D-5DF2-924E-9A69-4B1796430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0A00-3C39-D446-976C-81223DCA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A2B-54D1-E841-A2C2-6C9D278A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5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75B119-77FA-814F-B279-5FF08DD1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BDC49-8F1D-6544-B3F8-00E574B03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0ADBF-AC4C-EC46-BFA6-FFAFABB9F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0D809-B7AB-064E-A07A-B1F4F4332A4C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6305E-99CC-C544-9882-9FCC94A1D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43EDE-508C-0A43-94B4-2ED7381D2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CCA2B-54D1-E841-A2C2-6C9D278A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ingchild.harvard.ed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ingchild.harvard.edu/resources/brain-her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FEFC-318D-0548-B722-3F4F7AFB2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1934"/>
            <a:ext cx="9144000" cy="185630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venir Book" panose="02000503020000020003" pitchFamily="2" charset="0"/>
              </a:rPr>
              <a:t>Improving Outcomes for People with Disabilities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8DE8B-A339-7E4A-ABE3-CED57F1CE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8773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Health Care Professional Virtual Roundtables</a:t>
            </a:r>
          </a:p>
          <a:p>
            <a:r>
              <a:rPr lang="en-US" dirty="0">
                <a:latin typeface="Avenir Book" panose="02000503020000020003" pitchFamily="2" charset="0"/>
              </a:rPr>
              <a:t>Intervening Early</a:t>
            </a:r>
          </a:p>
          <a:p>
            <a:r>
              <a:rPr lang="en-US" dirty="0">
                <a:latin typeface="Avenir Book" panose="02000503020000020003" pitchFamily="2" charset="0"/>
              </a:rPr>
              <a:t>October 11, 2022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46487A0-970B-D340-A989-41EDFF9E3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429" y="5839191"/>
            <a:ext cx="2844800" cy="5334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CE5BDA-42C2-9347-A71A-97D112C02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773" y="5896341"/>
            <a:ext cx="2197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8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phic showing the sequence of human brain development over time with.">
            <a:extLst>
              <a:ext uri="{FF2B5EF4-FFF2-40B4-BE49-F238E27FC236}">
                <a16:creationId xmlns:a16="http://schemas.microsoft.com/office/drawing/2014/main" id="{E6378C43-21E3-1B93-1DC5-3ED927DA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238250"/>
            <a:ext cx="63246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AE81D1-13B7-6782-C25E-D2F6337B6EB1}"/>
              </a:ext>
            </a:extLst>
          </p:cNvPr>
          <p:cNvSpPr txBox="1"/>
          <p:nvPr/>
        </p:nvSpPr>
        <p:spPr>
          <a:xfrm>
            <a:off x="2933700" y="6080760"/>
            <a:ext cx="7417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3A3A3A"/>
                </a:solidFill>
                <a:effectLst/>
                <a:latin typeface="proxima-nova"/>
              </a:rPr>
              <a:t> Center on the Developing Child (2007). </a:t>
            </a:r>
            <a:r>
              <a:rPr lang="en-US" sz="800" b="0" i="1" dirty="0">
                <a:solidFill>
                  <a:srgbClr val="3A3A3A"/>
                </a:solidFill>
                <a:effectLst/>
                <a:latin typeface="proxima-nova"/>
              </a:rPr>
              <a:t>The Science of Early Childhood Development</a:t>
            </a:r>
            <a:r>
              <a:rPr lang="en-US" sz="800" b="0" i="0" dirty="0">
                <a:solidFill>
                  <a:srgbClr val="3A3A3A"/>
                </a:solidFill>
                <a:effectLst/>
                <a:latin typeface="proxima-nova"/>
              </a:rPr>
              <a:t> (</a:t>
            </a:r>
            <a:r>
              <a:rPr lang="en-US" sz="800" b="0" i="0" dirty="0" err="1">
                <a:solidFill>
                  <a:srgbClr val="3A3A3A"/>
                </a:solidFill>
                <a:effectLst/>
                <a:latin typeface="proxima-nova"/>
              </a:rPr>
              <a:t>InBrief</a:t>
            </a:r>
            <a:r>
              <a:rPr lang="en-US" sz="800" b="0" i="0" dirty="0">
                <a:solidFill>
                  <a:srgbClr val="3A3A3A"/>
                </a:solidFill>
                <a:effectLst/>
                <a:latin typeface="proxima-nova"/>
              </a:rPr>
              <a:t>). </a:t>
            </a:r>
            <a:r>
              <a:rPr lang="en-US" sz="800" dirty="0">
                <a:solidFill>
                  <a:srgbClr val="3A3A3A"/>
                </a:solidFill>
                <a:latin typeface="proxima-nova"/>
              </a:rPr>
              <a:t>F</a:t>
            </a:r>
            <a:r>
              <a:rPr lang="en-US" sz="800" b="0" i="0" dirty="0">
                <a:solidFill>
                  <a:srgbClr val="3A3A3A"/>
                </a:solidFill>
                <a:effectLst/>
                <a:latin typeface="proxima-nova"/>
              </a:rPr>
              <a:t>rom </a:t>
            </a:r>
            <a:r>
              <a:rPr lang="en-US" sz="800" b="0" i="0" u="none" strike="noStrike" dirty="0">
                <a:solidFill>
                  <a:srgbClr val="22585D"/>
                </a:solidFill>
                <a:effectLst/>
                <a:latin typeface="proxima-nova"/>
                <a:hlinkClick r:id="rId3"/>
              </a:rPr>
              <a:t>www.developingchild.harvard.edu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44650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CAE237B-B82A-CA56-E7F0-C9DEEF472B14}"/>
              </a:ext>
            </a:extLst>
          </p:cNvPr>
          <p:cNvSpPr txBox="1"/>
          <p:nvPr/>
        </p:nvSpPr>
        <p:spPr>
          <a:xfrm>
            <a:off x="3337560" y="6391656"/>
            <a:ext cx="683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https://developingchild.harvard.edu/resources/brain-hero/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 descr="Graphic with four concentric circles. The smallest circle is &quot;child&quot;, then &quot;family&quot;, &quot;community&quot;, and &quot;system&quot;. ">
            <a:extLst>
              <a:ext uri="{FF2B5EF4-FFF2-40B4-BE49-F238E27FC236}">
                <a16:creationId xmlns:a16="http://schemas.microsoft.com/office/drawing/2014/main" id="{DD6BEA6A-D90F-C649-CC21-28928EE63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952" y="1149477"/>
            <a:ext cx="5486400" cy="5162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4750DE-A2AB-CDD8-D09D-991B7B3FB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311" y="301752"/>
            <a:ext cx="30194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43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 showing early signs of autism and 6 months, 9 months, 12 months, 16 months, and 24 months.">
            <a:extLst>
              <a:ext uri="{FF2B5EF4-FFF2-40B4-BE49-F238E27FC236}">
                <a16:creationId xmlns:a16="http://schemas.microsoft.com/office/drawing/2014/main" id="{E83DEED3-03B2-58ED-2FC3-E53311C44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33" y="139260"/>
            <a:ext cx="9630943" cy="657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 showing early intervention window and the difference between parental first concerns and the average age of diagnosis.">
            <a:extLst>
              <a:ext uri="{FF2B5EF4-FFF2-40B4-BE49-F238E27FC236}">
                <a16:creationId xmlns:a16="http://schemas.microsoft.com/office/drawing/2014/main" id="{68912AC2-1136-42FB-CAEB-9C79A9127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07" y="402336"/>
            <a:ext cx="11433185" cy="58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713472-B358-3C16-12CB-57B3066AF978}"/>
              </a:ext>
            </a:extLst>
          </p:cNvPr>
          <p:cNvSpPr txBox="1"/>
          <p:nvPr/>
        </p:nvSpPr>
        <p:spPr>
          <a:xfrm>
            <a:off x="1271015" y="1435608"/>
            <a:ext cx="519177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The evaluation process may include a variety of assessment tools, such as: </a:t>
            </a:r>
          </a:p>
          <a:p>
            <a:endParaRPr lang="en-US" sz="2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Childhood Autism Rating Scale (CARS)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The Modified Checklist for Autism in Toddlers (M-CHAT)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The Social Communication Questionnaire (SCQ)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The Autism Diagnostic Observation Schedule (ADOS)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The Autism Diagnostic Interview – Revised (ADI-R)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Gilliam Autism Rating Scale (GARS)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Psychoeducational Profile, 3rd Edition (PEP-III)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Parent Interviews for Autism (PIA)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B8C0B-60D2-CF5D-E9A6-CE516DDCCF64}"/>
              </a:ext>
            </a:extLst>
          </p:cNvPr>
          <p:cNvSpPr txBox="1"/>
          <p:nvPr/>
        </p:nvSpPr>
        <p:spPr>
          <a:xfrm>
            <a:off x="1271016" y="689364"/>
            <a:ext cx="858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Screening Tools</a:t>
            </a:r>
            <a:r>
              <a:rPr lang="en-US" dirty="0">
                <a:latin typeface="Avenir Book" panose="02000503020000020003" pitchFamily="2" charset="0"/>
              </a:rPr>
              <a:t>:</a:t>
            </a:r>
          </a:p>
        </p:txBody>
      </p:sp>
      <p:pic>
        <p:nvPicPr>
          <p:cNvPr id="7170" name="Picture 2" descr="Image of the ADOS-2 book cover and inside pages.">
            <a:extLst>
              <a:ext uri="{FF2B5EF4-FFF2-40B4-BE49-F238E27FC236}">
                <a16:creationId xmlns:a16="http://schemas.microsoft.com/office/drawing/2014/main" id="{C4AF866B-C5C0-52ED-B936-8E92DD95F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43" y="2107499"/>
            <a:ext cx="5031867" cy="26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8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 of &quot;Assessing for Autism: ADOS-2/Autism Diagnostic Observation Schedule&quot;">
            <a:extLst>
              <a:ext uri="{FF2B5EF4-FFF2-40B4-BE49-F238E27FC236}">
                <a16:creationId xmlns:a16="http://schemas.microsoft.com/office/drawing/2014/main" id="{B1B5B9C5-0038-2129-4187-681A2BACB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839" y="219494"/>
            <a:ext cx="9444065" cy="663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9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AED70-5018-10EC-6C2C-22EC69FC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Parent Completed Screening Tools: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D80C6-55DB-08AE-6CD1-26752D54C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latin typeface="Avenir Book" panose="02000503020000020003" pitchFamily="2" charset="0"/>
              </a:rPr>
              <a:t>M-CHAT-R: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1ABE2-659D-B94A-5383-CC39C1D40F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272F37"/>
                </a:solidFill>
                <a:effectLst/>
                <a:latin typeface="Avenir Book" panose="02000503020000020003" pitchFamily="2" charset="0"/>
              </a:rPr>
              <a:t>The Modified Checklist for Autism in Toddlers, Revised (M-CHAT-R) is a screener</a:t>
            </a:r>
          </a:p>
          <a:p>
            <a:r>
              <a:rPr lang="en-US" dirty="0">
                <a:solidFill>
                  <a:srgbClr val="272F37"/>
                </a:solidFill>
                <a:latin typeface="Avenir Book" panose="02000503020000020003" pitchFamily="2" charset="0"/>
              </a:rPr>
              <a:t>Parent Completed</a:t>
            </a:r>
          </a:p>
          <a:p>
            <a:r>
              <a:rPr lang="en-US" b="0" i="0" dirty="0">
                <a:solidFill>
                  <a:srgbClr val="272F37"/>
                </a:solidFill>
                <a:effectLst/>
                <a:latin typeface="Avenir Book" panose="02000503020000020003" pitchFamily="2" charset="0"/>
              </a:rPr>
              <a:t>Asks a series of 20 questions about a child’s behavior. </a:t>
            </a:r>
            <a:endParaRPr lang="en-US" dirty="0">
              <a:solidFill>
                <a:srgbClr val="272F37"/>
              </a:solidFill>
              <a:latin typeface="Avenir Book" panose="02000503020000020003" pitchFamily="2" charset="0"/>
            </a:endParaRPr>
          </a:p>
          <a:p>
            <a:r>
              <a:rPr lang="en-US" b="0" i="0" dirty="0">
                <a:solidFill>
                  <a:srgbClr val="272F37"/>
                </a:solidFill>
                <a:effectLst/>
                <a:latin typeface="Avenir Book" panose="02000503020000020003" pitchFamily="2" charset="0"/>
              </a:rPr>
              <a:t>Intended for toddlers between 16 and 30 months of age. 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9" name="Picture 8" descr="Image of the M-CHAT">
            <a:extLst>
              <a:ext uri="{FF2B5EF4-FFF2-40B4-BE49-F238E27FC236}">
                <a16:creationId xmlns:a16="http://schemas.microsoft.com/office/drawing/2014/main" id="{52C7AA47-0E2F-D696-29E5-F2C3E0446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1499616"/>
            <a:ext cx="4018882" cy="51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84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66B3-9672-4441-3E44-0E8AE50E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Parent Completed Screenings: </a:t>
            </a:r>
            <a:r>
              <a:rPr lang="en-US" sz="4400" b="1" dirty="0">
                <a:latin typeface="Avenir Book" panose="02000503020000020003" pitchFamily="2" charset="0"/>
              </a:rPr>
              <a:t>ASQ-SE</a:t>
            </a:r>
            <a:r>
              <a:rPr lang="en-US" sz="4400" dirty="0">
                <a:latin typeface="Avenir Book" panose="02000503020000020003" pitchFamily="2" charset="0"/>
              </a:rPr>
              <a:t>:</a:t>
            </a:r>
            <a:endParaRPr lang="en-US" b="1" dirty="0">
              <a:latin typeface="Avenir Book" panose="02000503020000020003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451F8-F26F-DDA9-F75D-73194A811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7"/>
            <a:ext cx="7572692" cy="44989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venir Book" panose="02000503020000020003" pitchFamily="2" charset="0"/>
              </a:rPr>
              <a:t>The ASQ:SE-2 is </a:t>
            </a:r>
            <a:r>
              <a:rPr lang="en-US" u="sng" dirty="0">
                <a:latin typeface="Avenir Book" panose="02000503020000020003" pitchFamily="2" charset="0"/>
              </a:rPr>
              <a:t>not</a:t>
            </a:r>
            <a:r>
              <a:rPr lang="en-US" dirty="0">
                <a:latin typeface="Avenir Book" panose="02000503020000020003" pitchFamily="2" charset="0"/>
              </a:rPr>
              <a:t> an autism screener…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venir Book" panose="02000503020000020003" pitchFamily="2" charset="0"/>
              </a:rPr>
              <a:t>BUT, the questionnaires contain items designed to detect concerns that may point to autism.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venir Book" panose="02000503020000020003" pitchFamily="2" charset="0"/>
              </a:rPr>
              <a:t>Results from ASQ:SE-2 may assist programs in making decisions about referrals for autism spectrum disorder (ASD) testing.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venir Book" panose="02000503020000020003" pitchFamily="2" charset="0"/>
              </a:rPr>
              <a:t>Ongoing research is being conducted, but preliminary analyses suggest that ASQ:SE-2 should identify the majority of children with ASD.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venir Book" panose="02000503020000020003" pitchFamily="2" charset="0"/>
              </a:rPr>
              <a:t>The classification of children on ASQ:SE-2 was compared for 133 children between 18 and 60 months of age with a diagnosis of ASD. The overall agreement between a child’s ASQ:SE-2 classification and ASD classification was 83.5%.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94354C-B5F1-23C5-6DDD-8A079F53D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224" y="2549461"/>
            <a:ext cx="20097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9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7F81-80F6-D73B-83EC-D55CA036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7" y="2464231"/>
            <a:ext cx="10515600" cy="80978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333333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  <a:t>Individual with Disabilities Act, Part C: (IDEA, Part C)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02B08-D834-DEE6-68AB-5E218C105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543" y="3072384"/>
            <a:ext cx="9858375" cy="31272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Both early intervention and school-aged services are available through our nation’s special education law—the Individuals with Disabilities Education Act (IDEA).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Part C of IDEA deals with early intervention services (birth through 36 months of age).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Part B applies to services for school-aged children (3 through 21 years of age). 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AF210D-0F36-9457-ECAB-4700AF49D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265938"/>
            <a:ext cx="98583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 of Ohio State Regulations. Text can be found at: https://ohioearlyintervention.org/federal-and-state-regulations">
            <a:extLst>
              <a:ext uri="{FF2B5EF4-FFF2-40B4-BE49-F238E27FC236}">
                <a16:creationId xmlns:a16="http://schemas.microsoft.com/office/drawing/2014/main" id="{89078150-AE26-9A40-FD01-E6B2E9FC9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84" y="2143692"/>
            <a:ext cx="10433304" cy="4609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2372DA-4EB5-2FF0-DF79-0D96F8606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84" y="427292"/>
            <a:ext cx="92011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9FD1-FE47-FC48-9786-7E05A2E0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en-US" sz="5200" dirty="0">
                <a:latin typeface="Avenir Book" panose="02000503020000020003" pitchFamily="2" charset="0"/>
              </a:rPr>
              <a:t>Today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CE67358-F995-47A4-9F56-DC988E84E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71320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8779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of Help Me Grow/Early Intervention &quot;What are your expectations?&quot; A Road Map To Our Services. Original can be found at: https://www.blanchardvalley.org/wp-content/uploads/2020/08/EI-Road-Map.gif">
            <a:extLst>
              <a:ext uri="{FF2B5EF4-FFF2-40B4-BE49-F238E27FC236}">
                <a16:creationId xmlns:a16="http://schemas.microsoft.com/office/drawing/2014/main" id="{06B7D8C9-FE36-F5D0-BCC5-82F726178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9712" y="509172"/>
            <a:ext cx="4594207" cy="5839656"/>
          </a:xfrm>
        </p:spPr>
      </p:pic>
    </p:spTree>
    <p:extLst>
      <p:ext uri="{BB962C8B-B14F-4D97-AF65-F5344CB8AC3E}">
        <p14:creationId xmlns:p14="http://schemas.microsoft.com/office/powerpoint/2010/main" val="4108346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from Ohio's Early Intervention website with link to refer to early intervention: www.ohioearlyintervention.org&#10;">
            <a:extLst>
              <a:ext uri="{FF2B5EF4-FFF2-40B4-BE49-F238E27FC236}">
                <a16:creationId xmlns:a16="http://schemas.microsoft.com/office/drawing/2014/main" id="{0610D636-AA65-BA5A-2581-01246E63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18" y="478282"/>
            <a:ext cx="10824458" cy="590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1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 of Key Building Blocks of the Pathways for Developmental Screening, Referral and Follow Up">
            <a:extLst>
              <a:ext uri="{FF2B5EF4-FFF2-40B4-BE49-F238E27FC236}">
                <a16:creationId xmlns:a16="http://schemas.microsoft.com/office/drawing/2014/main" id="{3FF50F5B-3BE3-EE9F-98C4-97CEE0D6C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551" y="369548"/>
            <a:ext cx="7883377" cy="6333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139B77-12D5-548C-1533-4B5596CED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449" y="5305179"/>
            <a:ext cx="2242376" cy="11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18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C035B1-941A-3AB1-5480-B2975A7DB9B9}"/>
              </a:ext>
            </a:extLst>
          </p:cNvPr>
          <p:cNvSpPr txBox="1"/>
          <p:nvPr/>
        </p:nvSpPr>
        <p:spPr>
          <a:xfrm>
            <a:off x="1481328" y="1892808"/>
            <a:ext cx="76603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An Oregon Study Showed 2 out of 5 children referred to EI did not get evaluated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Some studies show that families decide on a referral in the first 48 hours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Phone follow-up (not necessarily contact) within two days of the referral significantly increased follow through</a:t>
            </a:r>
          </a:p>
        </p:txBody>
      </p:sp>
      <p:pic>
        <p:nvPicPr>
          <p:cNvPr id="6" name="Picture 5" descr="&quot;Increasing Equity In Early Intervention&quot;">
            <a:extLst>
              <a:ext uri="{FF2B5EF4-FFF2-40B4-BE49-F238E27FC236}">
                <a16:creationId xmlns:a16="http://schemas.microsoft.com/office/drawing/2014/main" id="{6B2D66D7-2937-0AD7-A427-3ED52FEA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16" y="234696"/>
            <a:ext cx="533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68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from the Center for Disease Control and prevention show &quot;Specific follow up: ASQ Learning Activities for the Specific Domains&quot; and &quot;CDC Milestone Tracker App: Help Parents Track, Coaching on When to Raise Concerns&quot;. Cdc.gov/MilestoneTracker">
            <a:extLst>
              <a:ext uri="{FF2B5EF4-FFF2-40B4-BE49-F238E27FC236}">
                <a16:creationId xmlns:a16="http://schemas.microsoft.com/office/drawing/2014/main" id="{889E930C-9097-DE3B-535F-99656CEAB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3" y="230314"/>
            <a:ext cx="9748375" cy="63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23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7C31-F803-E24A-9D3A-843DEC8F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Question &amp;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AF7A4-8872-BD43-A75B-878DFF6B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</a:rPr>
              <a:t>Post in chat or “raise hand” </a:t>
            </a:r>
          </a:p>
        </p:txBody>
      </p:sp>
      <p:pic>
        <p:nvPicPr>
          <p:cNvPr id="1026" name="Picture 2" descr="How to Raise Your Hand in a Zoom Meeting">
            <a:extLst>
              <a:ext uri="{FF2B5EF4-FFF2-40B4-BE49-F238E27FC236}">
                <a16:creationId xmlns:a16="http://schemas.microsoft.com/office/drawing/2014/main" id="{20C5BAF1-C4D0-B544-B448-8137B27779B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7069637" cy="26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22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D5C8-2E2E-0742-8DA5-2E53EB2C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095C4-DBED-074E-BB49-AFF72C0AB1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Atomic Chat: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Type your response in the chat box DON’T HIT SEND/RETURN!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When I say “go” hit send/return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Survey completion = CEUs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Upcoming sessions</a:t>
            </a:r>
          </a:p>
        </p:txBody>
      </p:sp>
      <p:pic>
        <p:nvPicPr>
          <p:cNvPr id="10242" name="Picture 2" descr="Girls with signs of autism can be identified and treated with ABA | Centria  Healthcare">
            <a:extLst>
              <a:ext uri="{FF2B5EF4-FFF2-40B4-BE49-F238E27FC236}">
                <a16:creationId xmlns:a16="http://schemas.microsoft.com/office/drawing/2014/main" id="{FAFEF10F-70A7-EB4F-E888-0923E206A0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8" y="1545337"/>
            <a:ext cx="5163245" cy="306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3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EE9C-8CC5-A74C-9964-AB858C3A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Breaking the 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CAF52-41D0-5242-8E3E-EC5323ADB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9967"/>
            <a:ext cx="6367272" cy="414699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</a:rPr>
              <a:t>Use the chat box:</a:t>
            </a: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</a:rPr>
              <a:t>What was the first or most memorable concert you ever attended?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92197-6E65-11ED-C174-733A7B4AB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126" y="480060"/>
            <a:ext cx="41529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0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351E-E04D-0E4C-B9C9-3B0216FC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Today’s Presenter: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BDCA2-78EE-9C46-B280-BCFC91F48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90688"/>
            <a:ext cx="7234646" cy="4486275"/>
          </a:xfrm>
        </p:spPr>
        <p:txBody>
          <a:bodyPr>
            <a:normAutofit fontScale="70000" lnSpcReduction="20000"/>
          </a:bodyPr>
          <a:lstStyle/>
          <a:p>
            <a:pPr algn="l" rtl="0">
              <a:lnSpc>
                <a:spcPct val="120000"/>
              </a:lnSpc>
            </a:pPr>
            <a:r>
              <a:rPr lang="en-US" b="0" i="0" dirty="0">
                <a:solidFill>
                  <a:srgbClr val="4A4A4A"/>
                </a:solidFill>
                <a:effectLst/>
                <a:latin typeface="Avenir Book" panose="02000503020000020003" pitchFamily="2" charset="0"/>
              </a:rPr>
              <a:t>Dr. Laura Sorg is the Medical Director for the Ohio Department of Developmental Disabilities. </a:t>
            </a:r>
            <a:endParaRPr lang="en-US" dirty="0">
              <a:solidFill>
                <a:srgbClr val="4A4A4A"/>
              </a:solidFill>
              <a:latin typeface="Avenir Book" panose="02000503020000020003" pitchFamily="2" charset="0"/>
            </a:endParaRPr>
          </a:p>
          <a:p>
            <a:pPr algn="l" rtl="0">
              <a:lnSpc>
                <a:spcPct val="120000"/>
              </a:lnSpc>
            </a:pPr>
            <a:r>
              <a:rPr lang="en-US" b="0" i="0" dirty="0">
                <a:solidFill>
                  <a:srgbClr val="4A4A4A"/>
                </a:solidFill>
                <a:effectLst/>
                <a:latin typeface="Avenir Book" panose="02000503020000020003" pitchFamily="2" charset="0"/>
              </a:rPr>
              <a:t>Dr. Laura is a family physician who has focused on care throughout the life span.</a:t>
            </a:r>
          </a:p>
          <a:p>
            <a:pPr algn="l" rtl="0">
              <a:lnSpc>
                <a:spcPct val="120000"/>
              </a:lnSpc>
            </a:pPr>
            <a:r>
              <a:rPr lang="en-US" b="0" i="0" dirty="0">
                <a:solidFill>
                  <a:srgbClr val="4A4A4A"/>
                </a:solidFill>
                <a:effectLst/>
                <a:latin typeface="Avenir Book" panose="02000503020000020003" pitchFamily="2" charset="0"/>
              </a:rPr>
              <a:t>Her goal is to expand awareness of preventative care to the over 90,000 Ohioans with developmental disabilities, as well as education to the health care professionals serving them.</a:t>
            </a:r>
          </a:p>
          <a:p>
            <a:pPr algn="l" rtl="0">
              <a:lnSpc>
                <a:spcPct val="120000"/>
              </a:lnSpc>
            </a:pPr>
            <a:r>
              <a:rPr lang="en-US" dirty="0">
                <a:solidFill>
                  <a:srgbClr val="4A4A4A"/>
                </a:solidFill>
                <a:latin typeface="Avenir Book" panose="02000503020000020003" pitchFamily="2" charset="0"/>
              </a:rPr>
              <a:t>R</a:t>
            </a:r>
            <a:r>
              <a:rPr lang="en-US" b="0" i="0" dirty="0">
                <a:solidFill>
                  <a:srgbClr val="4A4A4A"/>
                </a:solidFill>
                <a:effectLst/>
                <a:latin typeface="Avenir Book" panose="02000503020000020003" pitchFamily="2" charset="0"/>
              </a:rPr>
              <a:t>aised on a farm in Southwest Ohio, her passion for caring for others started as a classroom assistant in fourth grade to children with disabilities.  </a:t>
            </a:r>
          </a:p>
          <a:p>
            <a:pPr algn="l" rtl="0">
              <a:lnSpc>
                <a:spcPct val="120000"/>
              </a:lnSpc>
            </a:pPr>
            <a:r>
              <a:rPr lang="en-US" b="0" i="0" dirty="0">
                <a:solidFill>
                  <a:srgbClr val="4A4A4A"/>
                </a:solidFill>
                <a:effectLst/>
                <a:latin typeface="Avenir Book" panose="02000503020000020003" pitchFamily="2" charset="0"/>
              </a:rPr>
              <a:t>Dr. Laura’s devotion to the field was cemented when her youngest son was diagnosed with autism at the age of two.</a:t>
            </a:r>
          </a:p>
        </p:txBody>
      </p:sp>
      <p:pic>
        <p:nvPicPr>
          <p:cNvPr id="1026" name="Picture 2" descr="Picture of Doctor Sorg">
            <a:extLst>
              <a:ext uri="{FF2B5EF4-FFF2-40B4-BE49-F238E27FC236}">
                <a16:creationId xmlns:a16="http://schemas.microsoft.com/office/drawing/2014/main" id="{8F0F8F9A-1FA6-03EE-776A-C8DF9D9BF38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910" y="1825625"/>
            <a:ext cx="35732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72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BF6D-3BB1-484D-89B6-AC02E066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Today’s Learning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10A1-210A-1347-AC35-54521F053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400" i="1" dirty="0">
                <a:solidFill>
                  <a:srgbClr val="333333"/>
                </a:solidFill>
                <a:effectLst/>
                <a:latin typeface="Avenir Book" panose="02000503020000020003"/>
                <a:ea typeface="Calibri" panose="020F0502020204030204" pitchFamily="34" charset="0"/>
              </a:rPr>
              <a:t>After completing this training, attendees will: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33333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Describe how intervening early can change a child’s developmental trajectory.</a:t>
            </a:r>
            <a:endParaRPr lang="en-US" sz="2200" dirty="0">
              <a:solidFill>
                <a:srgbClr val="333333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33333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Discuss how intervening early can improve outcomes for children, families, and communities.</a:t>
            </a:r>
            <a:endParaRPr lang="en-US" sz="2200" dirty="0">
              <a:solidFill>
                <a:srgbClr val="333333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33333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Identify barriers families experience in referral and follow up.</a:t>
            </a:r>
            <a:endParaRPr lang="en-US" sz="2200" dirty="0">
              <a:solidFill>
                <a:srgbClr val="333333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33333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Demonstrate knowledge of validated screening tools and timelines for screening.</a:t>
            </a:r>
            <a:endParaRPr lang="en-US" sz="2200" dirty="0">
              <a:solidFill>
                <a:srgbClr val="333333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33333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Describe the importance of parent-completed tools.</a:t>
            </a:r>
            <a:endParaRPr lang="en-US" sz="2200" dirty="0">
              <a:solidFill>
                <a:srgbClr val="333333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33333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Compare and contrast available screening tools and the limitations and strengths of these tools.</a:t>
            </a:r>
            <a:endParaRPr lang="en-US" sz="2200" dirty="0">
              <a:solidFill>
                <a:srgbClr val="333333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33333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Summarize providers federal obligations related to Early Intervention under the Individual with Disabilities Act, Part C (IDEA, Part C).</a:t>
            </a:r>
            <a:endParaRPr lang="en-US" sz="2200" dirty="0">
              <a:solidFill>
                <a:srgbClr val="333333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33333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Demonstrate knowledge of how to make a referral to Ohio Early Intervention.</a:t>
            </a:r>
            <a:endParaRPr lang="en-US" sz="2200" dirty="0">
              <a:solidFill>
                <a:srgbClr val="333333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33333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Identify ways to improve the likelihood of follow up.</a:t>
            </a:r>
            <a:endParaRPr lang="en-US" sz="2200" dirty="0">
              <a:solidFill>
                <a:srgbClr val="333333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5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F14D1-245D-9B4A-B2D0-E86E5098D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7C657-CEC7-8E4D-9AC2-C9718AB5C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24-month-old male</a:t>
            </a:r>
          </a:p>
          <a:p>
            <a:r>
              <a:rPr lang="en-US" dirty="0">
                <a:latin typeface="Avenir Book" panose="02000503020000020003" pitchFamily="2" charset="0"/>
              </a:rPr>
              <a:t>Presents for Well Child Check</a:t>
            </a:r>
          </a:p>
          <a:p>
            <a:r>
              <a:rPr lang="en-US" dirty="0">
                <a:latin typeface="Avenir Book" panose="02000503020000020003" pitchFamily="2" charset="0"/>
              </a:rPr>
              <a:t>Mom concerned as speech has been “a bit delayed”.</a:t>
            </a:r>
          </a:p>
          <a:p>
            <a:r>
              <a:rPr lang="en-US" dirty="0">
                <a:latin typeface="Avenir Book" panose="02000503020000020003" pitchFamily="2" charset="0"/>
              </a:rPr>
              <a:t>Has about ten words and several sounds.</a:t>
            </a:r>
          </a:p>
          <a:p>
            <a:r>
              <a:rPr lang="en-US" dirty="0">
                <a:latin typeface="Avenir Book" panose="02000503020000020003" pitchFamily="2" charset="0"/>
              </a:rPr>
              <a:t>Likes lining up toys.</a:t>
            </a:r>
          </a:p>
          <a:p>
            <a:r>
              <a:rPr lang="en-US" dirty="0">
                <a:latin typeface="Avenir Book" panose="02000503020000020003" pitchFamily="2" charset="0"/>
              </a:rPr>
              <a:t>Loud noises bother him. Mom says her hair dryer makes him cry.</a:t>
            </a:r>
          </a:p>
        </p:txBody>
      </p:sp>
      <p:pic>
        <p:nvPicPr>
          <p:cNvPr id="6" name="Picture 2" descr="Found child playing with colored blocks">
            <a:extLst>
              <a:ext uri="{FF2B5EF4-FFF2-40B4-BE49-F238E27FC236}">
                <a16:creationId xmlns:a16="http://schemas.microsoft.com/office/drawing/2014/main" id="{5D2D376F-3FDF-466F-94C4-8E0AD3CD5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22" y="2664823"/>
            <a:ext cx="3584503" cy="23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9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345D-F0D3-7602-29A4-FF874F60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You Are The Clinician: What Do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DAA40-7663-569F-36A9-DDB7A6031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1469" cy="4351338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You decide to administer an MCHAT.</a:t>
            </a:r>
          </a:p>
          <a:p>
            <a:r>
              <a:rPr lang="en-US" dirty="0">
                <a:latin typeface="Avenir Book" panose="02000503020000020003" pitchFamily="2" charset="0"/>
              </a:rPr>
              <a:t>The patient “fails” by two points.</a:t>
            </a:r>
          </a:p>
          <a:p>
            <a:r>
              <a:rPr lang="en-US" dirty="0">
                <a:latin typeface="Avenir Book" panose="02000503020000020003" pitchFamily="2" charset="0"/>
              </a:rPr>
              <a:t>You and mom discuss the MCHAT and formulate a plan.</a:t>
            </a:r>
          </a:p>
          <a:p>
            <a:r>
              <a:rPr lang="en-US" dirty="0">
                <a:latin typeface="Avenir Book" panose="02000503020000020003" pitchFamily="2" charset="0"/>
              </a:rPr>
              <a:t>Mom agrees to not “wait and see”.  Referrals are placed to Early Intervention in your county.  </a:t>
            </a:r>
          </a:p>
          <a:p>
            <a:r>
              <a:rPr lang="en-US" dirty="0">
                <a:latin typeface="Avenir Book" panose="02000503020000020003" pitchFamily="2" charset="0"/>
              </a:rPr>
              <a:t>You and mom also decide on a referral to speech given his delay.</a:t>
            </a:r>
          </a:p>
        </p:txBody>
      </p:sp>
      <p:pic>
        <p:nvPicPr>
          <p:cNvPr id="3074" name="Picture 2" descr="Young child playing with colored blocks">
            <a:extLst>
              <a:ext uri="{FF2B5EF4-FFF2-40B4-BE49-F238E27FC236}">
                <a16:creationId xmlns:a16="http://schemas.microsoft.com/office/drawing/2014/main" id="{DDF4C1B0-333E-CF99-51C1-E06FBFBB5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75" y="2304739"/>
            <a:ext cx="3378925" cy="224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80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2EE4-ECE4-AC16-850C-B972186B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venir Book" panose="02000503020000020003" pitchFamily="2" charset="0"/>
              </a:rPr>
              <a:t>Early Intervention: Why Should We Intervene Early?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8EC5E-817A-5BFC-775A-F1CC4ED9D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Avenir Book" panose="02000503020000020003" pitchFamily="2" charset="0"/>
              </a:rPr>
              <a:t>Decades of rigorous research show that children’s earliest experiences play a critical role in brain development. The Center on the Developing Child at Harvard University has summarized this research: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venir Book" panose="02000503020000020003" pitchFamily="2" charset="0"/>
              </a:rPr>
              <a:t>Neural circuits, which create the foundation for learning, behavior, and health are most flexible or “plastic” during the </a:t>
            </a:r>
            <a:r>
              <a:rPr lang="en-US" b="1" dirty="0">
                <a:latin typeface="Avenir Heavy" panose="02000503020000020003" pitchFamily="2" charset="0"/>
              </a:rPr>
              <a:t>first three years </a:t>
            </a:r>
            <a:r>
              <a:rPr lang="en-US" dirty="0">
                <a:latin typeface="Avenir Book" panose="02000503020000020003" pitchFamily="2" charset="0"/>
              </a:rPr>
              <a:t>of life. Over time, they become increasingly difficult to change.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venir Book" panose="02000503020000020003" pitchFamily="2" charset="0"/>
              </a:rPr>
              <a:t>Persistent </a:t>
            </a:r>
            <a:r>
              <a:rPr lang="en-US" b="1" dirty="0">
                <a:latin typeface="Avenir Heavy" panose="02000503020000020003" pitchFamily="2" charset="0"/>
              </a:rPr>
              <a:t>“toxic” stress</a:t>
            </a:r>
            <a:r>
              <a:rPr lang="en-US" dirty="0">
                <a:latin typeface="Avenir Book" panose="02000503020000020003" pitchFamily="2" charset="0"/>
              </a:rPr>
              <a:t>, such as extreme poverty, abuse or neglect, or severe maternal depression can damage the developing brain, leading to lifelong problems in learning, behavior, and physical and mental health.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venir Book" panose="02000503020000020003" pitchFamily="2" charset="0"/>
              </a:rPr>
              <a:t> The brain is strengthened by </a:t>
            </a:r>
            <a:r>
              <a:rPr lang="en-US" b="1" dirty="0">
                <a:latin typeface="Avenir Heavy" panose="02000503020000020003" pitchFamily="2" charset="0"/>
              </a:rPr>
              <a:t>positive early experiences</a:t>
            </a:r>
            <a:r>
              <a:rPr lang="en-US" dirty="0">
                <a:latin typeface="Avenir Book" panose="02000503020000020003" pitchFamily="2" charset="0"/>
              </a:rPr>
              <a:t>, especially </a:t>
            </a:r>
            <a:r>
              <a:rPr lang="en-US" b="1" dirty="0">
                <a:latin typeface="Avenir Heavy" panose="02000503020000020003" pitchFamily="2" charset="0"/>
              </a:rPr>
              <a:t>stable relationships </a:t>
            </a:r>
            <a:r>
              <a:rPr lang="en-US" dirty="0">
                <a:latin typeface="Avenir Book" panose="02000503020000020003" pitchFamily="2" charset="0"/>
              </a:rPr>
              <a:t>with caring and responsive adults, safe and supportive environments, and appropriate nutrition.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venir Book" panose="02000503020000020003" pitchFamily="2" charset="0"/>
              </a:rPr>
              <a:t>Early social/emotional development and physical health provide the foundation upon which </a:t>
            </a:r>
            <a:r>
              <a:rPr lang="en-US" b="1" dirty="0">
                <a:latin typeface="Avenir Heavy" panose="02000503020000020003" pitchFamily="2" charset="0"/>
              </a:rPr>
              <a:t>cognitive and language skills</a:t>
            </a:r>
            <a:r>
              <a:rPr lang="en-US" dirty="0">
                <a:latin typeface="Avenir Book" panose="02000503020000020003" pitchFamily="2" charset="0"/>
              </a:rPr>
              <a:t> develop.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venir Book" panose="02000503020000020003" pitchFamily="2" charset="0"/>
              </a:rPr>
              <a:t>High quality early intervention services can </a:t>
            </a:r>
            <a:r>
              <a:rPr lang="en-US" b="1" dirty="0">
                <a:latin typeface="Avenir Heavy" panose="02000503020000020003" pitchFamily="2" charset="0"/>
              </a:rPr>
              <a:t>change a child’s developmental trajectory </a:t>
            </a:r>
            <a:r>
              <a:rPr lang="en-US" dirty="0">
                <a:latin typeface="Avenir Book" panose="02000503020000020003" pitchFamily="2" charset="0"/>
              </a:rPr>
              <a:t>and improve outcomes for children, families, and communities.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venir Book" panose="02000503020000020003" pitchFamily="2" charset="0"/>
              </a:rPr>
              <a:t>Intervention is likely to </a:t>
            </a:r>
            <a:r>
              <a:rPr lang="en-US" b="1" dirty="0">
                <a:latin typeface="Avenir Heavy" panose="02000503020000020003" pitchFamily="2" charset="0"/>
              </a:rPr>
              <a:t>more effective </a:t>
            </a:r>
            <a:r>
              <a:rPr lang="en-US" dirty="0">
                <a:latin typeface="Avenir Book" panose="02000503020000020003" pitchFamily="2" charset="0"/>
              </a:rPr>
              <a:t>and </a:t>
            </a:r>
            <a:r>
              <a:rPr lang="en-US" b="1" dirty="0">
                <a:latin typeface="Avenir Heavy" panose="02000503020000020003" pitchFamily="2" charset="0"/>
              </a:rPr>
              <a:t>less costly </a:t>
            </a:r>
            <a:r>
              <a:rPr lang="en-US" dirty="0">
                <a:latin typeface="Avenir Book" panose="02000503020000020003" pitchFamily="2" charset="0"/>
              </a:rPr>
              <a:t>when provided early in life rather than later.</a:t>
            </a:r>
          </a:p>
        </p:txBody>
      </p:sp>
    </p:spTree>
    <p:extLst>
      <p:ext uri="{BB962C8B-B14F-4D97-AF65-F5344CB8AC3E}">
        <p14:creationId xmlns:p14="http://schemas.microsoft.com/office/powerpoint/2010/main" val="298506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C26CB-ECF0-6A49-B41F-D36602C0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Avenir Book" panose="02000503020000020003"/>
                <a:ea typeface="Times New Roman" panose="02020603050405020304" pitchFamily="18" charset="0"/>
              </a:rPr>
              <a:t>Why Intervene Early?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C88CF-BF24-D645-8114-445D72673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440424" cy="44862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International Standard = Early Intervention</a:t>
            </a:r>
          </a:p>
          <a:p>
            <a:r>
              <a:rPr lang="en-US" b="0" i="0" dirty="0">
                <a:solidFill>
                  <a:srgbClr val="3A3A3A"/>
                </a:solidFill>
                <a:effectLst/>
                <a:latin typeface="Avenir Book" panose="02000503020000020003" pitchFamily="2" charset="0"/>
              </a:rPr>
              <a:t>The skills that emerge in the early years are important prerequisites for success in school and later in the workplace and community.</a:t>
            </a:r>
          </a:p>
          <a:p>
            <a:r>
              <a:rPr lang="en-US" b="0" i="0" dirty="0">
                <a:solidFill>
                  <a:srgbClr val="3A3A3A"/>
                </a:solidFill>
                <a:effectLst/>
                <a:latin typeface="Avenir Book" panose="02000503020000020003" pitchFamily="2" charset="0"/>
              </a:rPr>
              <a:t>The basic principles of neuroscience indicate that early preventive intervention will be more efficient and produce more favorable outcomes than remediation later in life.</a:t>
            </a:r>
          </a:p>
        </p:txBody>
      </p:sp>
      <p:pic>
        <p:nvPicPr>
          <p:cNvPr id="9218" name="Picture 2" descr="Graphic of a brain indicating 90% of a child's brain development happens before age 5">
            <a:extLst>
              <a:ext uri="{FF2B5EF4-FFF2-40B4-BE49-F238E27FC236}">
                <a16:creationId xmlns:a16="http://schemas.microsoft.com/office/drawing/2014/main" id="{133B7F4F-722E-9F89-42DC-1F623D482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88" y="1852568"/>
            <a:ext cx="4293380" cy="27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84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1133</Words>
  <Application>Microsoft Macintosh PowerPoint</Application>
  <PresentationFormat>Widescreen</PresentationFormat>
  <Paragraphs>116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Avenir Book</vt:lpstr>
      <vt:lpstr>Avenir Heavy</vt:lpstr>
      <vt:lpstr>Calibri</vt:lpstr>
      <vt:lpstr>Calibri Light</vt:lpstr>
      <vt:lpstr>proxima-nova</vt:lpstr>
      <vt:lpstr>Symbol</vt:lpstr>
      <vt:lpstr>Office Theme</vt:lpstr>
      <vt:lpstr>Improving Outcomes for People with Disabilities</vt:lpstr>
      <vt:lpstr>Today</vt:lpstr>
      <vt:lpstr>Breaking the Ice</vt:lpstr>
      <vt:lpstr>Today’s Presenter:</vt:lpstr>
      <vt:lpstr>Today’s Learning Objectives:</vt:lpstr>
      <vt:lpstr>Case Presentation</vt:lpstr>
      <vt:lpstr>You Are The Clinician: What Do You Do?</vt:lpstr>
      <vt:lpstr>Early Intervention: Why Should We Intervene Early?</vt:lpstr>
      <vt:lpstr>Why Intervene Early?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Parent Completed Screening Tools:</vt:lpstr>
      <vt:lpstr>Parent Completed Screenings: ASQ-SE:</vt:lpstr>
      <vt:lpstr>Individual with Disabilities Act, Part C: (IDEA, Part 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&amp; Answers</vt:lpstr>
      <vt:lpstr>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Outcomes for People with Disabilities</dc:title>
  <dc:creator>Teresa Kobelt</dc:creator>
  <cp:lastModifiedBy>Teresa Kobelt</cp:lastModifiedBy>
  <cp:revision>20</cp:revision>
  <dcterms:created xsi:type="dcterms:W3CDTF">2022-01-12T18:42:57Z</dcterms:created>
  <dcterms:modified xsi:type="dcterms:W3CDTF">2022-10-10T13:26:15Z</dcterms:modified>
</cp:coreProperties>
</file>