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261" r:id="rId3"/>
    <p:sldId id="257" r:id="rId4"/>
    <p:sldId id="263" r:id="rId5"/>
    <p:sldId id="293" r:id="rId6"/>
    <p:sldId id="264" r:id="rId7"/>
    <p:sldId id="306" r:id="rId8"/>
    <p:sldId id="280" r:id="rId9"/>
    <p:sldId id="268" r:id="rId10"/>
    <p:sldId id="313" r:id="rId11"/>
    <p:sldId id="310" r:id="rId12"/>
    <p:sldId id="317" r:id="rId13"/>
    <p:sldId id="284" r:id="rId14"/>
    <p:sldId id="319" r:id="rId15"/>
    <p:sldId id="266" r:id="rId16"/>
    <p:sldId id="295" r:id="rId17"/>
    <p:sldId id="296" r:id="rId18"/>
    <p:sldId id="297" r:id="rId19"/>
    <p:sldId id="298" r:id="rId20"/>
    <p:sldId id="299" r:id="rId21"/>
    <p:sldId id="300" r:id="rId22"/>
    <p:sldId id="301" r:id="rId23"/>
    <p:sldId id="302" r:id="rId24"/>
    <p:sldId id="303" r:id="rId25"/>
    <p:sldId id="304" r:id="rId26"/>
    <p:sldId id="305" r:id="rId27"/>
    <p:sldId id="294" r:id="rId28"/>
    <p:sldId id="315" r:id="rId29"/>
    <p:sldId id="283" r:id="rId30"/>
    <p:sldId id="272" r:id="rId31"/>
    <p:sldId id="273" r:id="rId32"/>
    <p:sldId id="316" r:id="rId33"/>
    <p:sldId id="31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675"/>
    <a:srgbClr val="1B57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p:restoredTop sz="74003"/>
  </p:normalViewPr>
  <p:slideViewPr>
    <p:cSldViewPr snapToGrid="0" snapToObjects="1">
      <p:cViewPr varScale="1">
        <p:scale>
          <a:sx n="77" d="100"/>
          <a:sy n="77" d="100"/>
        </p:scale>
        <p:origin x="648" y="184"/>
      </p:cViewPr>
      <p:guideLst/>
    </p:cSldViewPr>
  </p:slideViewPr>
  <p:outlineViewPr>
    <p:cViewPr>
      <p:scale>
        <a:sx n="33" d="100"/>
        <a:sy n="33" d="100"/>
      </p:scale>
      <p:origin x="0" y="-16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8C452-DE08-43BB-ACB0-3AD08FD5C8F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1F8CBFD-123A-4B3D-A914-C897E4FA052F}">
      <dgm:prSet custT="1"/>
      <dgm:spPr/>
      <dgm:t>
        <a:bodyPr/>
        <a:lstStyle/>
        <a:p>
          <a:pPr>
            <a:lnSpc>
              <a:spcPct val="100000"/>
            </a:lnSpc>
          </a:pPr>
          <a:r>
            <a:rPr lang="en-US" sz="1800" dirty="0">
              <a:latin typeface="Avenir Book" panose="02000503020000020003" pitchFamily="2" charset="0"/>
            </a:rPr>
            <a:t>Closed Captions &amp; Interpreter</a:t>
          </a:r>
        </a:p>
      </dgm:t>
    </dgm:pt>
    <dgm:pt modelId="{C48DC9E8-8F59-45AB-9A25-E70A67CE2315}" type="parTrans" cxnId="{9B8B8167-EE15-4879-94FB-26BBDB655340}">
      <dgm:prSet/>
      <dgm:spPr/>
      <dgm:t>
        <a:bodyPr/>
        <a:lstStyle/>
        <a:p>
          <a:endParaRPr lang="en-US"/>
        </a:p>
      </dgm:t>
    </dgm:pt>
    <dgm:pt modelId="{6FF1FD22-A752-44E4-9D33-107D64817F05}" type="sibTrans" cxnId="{9B8B8167-EE15-4879-94FB-26BBDB655340}">
      <dgm:prSet/>
      <dgm:spPr/>
      <dgm:t>
        <a:bodyPr/>
        <a:lstStyle/>
        <a:p>
          <a:endParaRPr lang="en-US"/>
        </a:p>
      </dgm:t>
    </dgm:pt>
    <dgm:pt modelId="{2190D676-B980-4830-9AAF-0D79CE16F017}">
      <dgm:prSet custT="1"/>
      <dgm:spPr/>
      <dgm:t>
        <a:bodyPr/>
        <a:lstStyle/>
        <a:p>
          <a:pPr>
            <a:lnSpc>
              <a:spcPct val="100000"/>
            </a:lnSpc>
          </a:pPr>
          <a:r>
            <a:rPr lang="en-US" sz="1800" dirty="0">
              <a:latin typeface="Avenir Book" panose="02000503020000020003" pitchFamily="2" charset="0"/>
            </a:rPr>
            <a:t>Chat or Raise Hand</a:t>
          </a:r>
        </a:p>
      </dgm:t>
    </dgm:pt>
    <dgm:pt modelId="{7E4290C0-31F1-4D2C-9A62-62CBFCCCE673}" type="parTrans" cxnId="{C337B4C9-6E72-461F-9BA5-B90F0E80E8B4}">
      <dgm:prSet/>
      <dgm:spPr/>
      <dgm:t>
        <a:bodyPr/>
        <a:lstStyle/>
        <a:p>
          <a:endParaRPr lang="en-US"/>
        </a:p>
      </dgm:t>
    </dgm:pt>
    <dgm:pt modelId="{EE38D80F-6856-4551-BA52-CD8283FEAC90}" type="sibTrans" cxnId="{C337B4C9-6E72-461F-9BA5-B90F0E80E8B4}">
      <dgm:prSet/>
      <dgm:spPr/>
      <dgm:t>
        <a:bodyPr/>
        <a:lstStyle/>
        <a:p>
          <a:endParaRPr lang="en-US"/>
        </a:p>
      </dgm:t>
    </dgm:pt>
    <dgm:pt modelId="{13801954-88B2-2348-A144-E2F86207DD5E}">
      <dgm:prSet custT="1"/>
      <dgm:spPr/>
      <dgm:t>
        <a:bodyPr/>
        <a:lstStyle/>
        <a:p>
          <a:pPr>
            <a:lnSpc>
              <a:spcPct val="100000"/>
            </a:lnSpc>
          </a:pPr>
          <a:r>
            <a:rPr lang="en-US" sz="1800" dirty="0">
              <a:latin typeface="Avenir Book" panose="02000503020000020003" pitchFamily="2" charset="0"/>
            </a:rPr>
            <a:t>Continuing Education</a:t>
          </a:r>
        </a:p>
      </dgm:t>
    </dgm:pt>
    <dgm:pt modelId="{41EF58F9-0252-9545-988F-7008C171E79B}" type="parTrans" cxnId="{633864F4-560A-1E46-8FAE-AB211895579E}">
      <dgm:prSet/>
      <dgm:spPr/>
      <dgm:t>
        <a:bodyPr/>
        <a:lstStyle/>
        <a:p>
          <a:endParaRPr lang="en-US"/>
        </a:p>
      </dgm:t>
    </dgm:pt>
    <dgm:pt modelId="{CC3F1351-CF24-9C41-9A89-BBEA57ABBBA2}" type="sibTrans" cxnId="{633864F4-560A-1E46-8FAE-AB211895579E}">
      <dgm:prSet/>
      <dgm:spPr/>
      <dgm:t>
        <a:bodyPr/>
        <a:lstStyle/>
        <a:p>
          <a:endParaRPr lang="en-US"/>
        </a:p>
      </dgm:t>
    </dgm:pt>
    <dgm:pt modelId="{87B975B3-D12E-9846-A26C-E0993285FE2D}">
      <dgm:prSet custT="1"/>
      <dgm:spPr/>
      <dgm:t>
        <a:bodyPr/>
        <a:lstStyle/>
        <a:p>
          <a:pPr>
            <a:lnSpc>
              <a:spcPct val="100000"/>
            </a:lnSpc>
          </a:pPr>
          <a:r>
            <a:rPr lang="en-US" sz="1800" dirty="0">
              <a:latin typeface="Avenir Book" panose="02000503020000020003" pitchFamily="2" charset="0"/>
            </a:rPr>
            <a:t>Introductions</a:t>
          </a:r>
        </a:p>
      </dgm:t>
    </dgm:pt>
    <dgm:pt modelId="{8162A287-E2B9-4842-9070-9AE44E13C292}" type="parTrans" cxnId="{26786B7B-1ED8-EF43-B071-393BE0D5F2F9}">
      <dgm:prSet/>
      <dgm:spPr/>
      <dgm:t>
        <a:bodyPr/>
        <a:lstStyle/>
        <a:p>
          <a:endParaRPr lang="en-US"/>
        </a:p>
      </dgm:t>
    </dgm:pt>
    <dgm:pt modelId="{E0EFECF0-6DA3-0E48-A32B-88D3A79E9729}" type="sibTrans" cxnId="{26786B7B-1ED8-EF43-B071-393BE0D5F2F9}">
      <dgm:prSet/>
      <dgm:spPr/>
      <dgm:t>
        <a:bodyPr/>
        <a:lstStyle/>
        <a:p>
          <a:endParaRPr lang="en-US"/>
        </a:p>
      </dgm:t>
    </dgm:pt>
    <dgm:pt modelId="{E04538EB-36E5-41C6-8B0C-E97C60B01ADF}" type="pres">
      <dgm:prSet presAssocID="{4498C452-DE08-43BB-ACB0-3AD08FD5C8FE}" presName="root" presStyleCnt="0">
        <dgm:presLayoutVars>
          <dgm:dir/>
          <dgm:resizeHandles val="exact"/>
        </dgm:presLayoutVars>
      </dgm:prSet>
      <dgm:spPr/>
    </dgm:pt>
    <dgm:pt modelId="{D1112083-7C41-4E12-BAB3-48CE4CE007BC}" type="pres">
      <dgm:prSet presAssocID="{F1F8CBFD-123A-4B3D-A914-C897E4FA052F}" presName="compNode" presStyleCnt="0"/>
      <dgm:spPr/>
    </dgm:pt>
    <dgm:pt modelId="{D9431B60-B3C8-465D-90F2-9D861483128C}" type="pres">
      <dgm:prSet presAssocID="{F1F8CBFD-123A-4B3D-A914-C897E4FA05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66D7CF6B-7198-4F2A-A6F7-5A10A5240C47}" type="pres">
      <dgm:prSet presAssocID="{F1F8CBFD-123A-4B3D-A914-C897E4FA052F}" presName="spaceRect" presStyleCnt="0"/>
      <dgm:spPr/>
    </dgm:pt>
    <dgm:pt modelId="{15847D38-A9B4-4A65-9F9E-6658C601C167}" type="pres">
      <dgm:prSet presAssocID="{F1F8CBFD-123A-4B3D-A914-C897E4FA052F}" presName="textRect" presStyleLbl="revTx" presStyleIdx="0" presStyleCnt="4">
        <dgm:presLayoutVars>
          <dgm:chMax val="1"/>
          <dgm:chPref val="1"/>
        </dgm:presLayoutVars>
      </dgm:prSet>
      <dgm:spPr/>
    </dgm:pt>
    <dgm:pt modelId="{03E078F9-EC9B-41BB-A57A-A0378838FDFF}" type="pres">
      <dgm:prSet presAssocID="{6FF1FD22-A752-44E4-9D33-107D64817F05}" presName="sibTrans" presStyleCnt="0"/>
      <dgm:spPr/>
    </dgm:pt>
    <dgm:pt modelId="{40412DDD-7AFC-4066-AF02-DB75937A640D}" type="pres">
      <dgm:prSet presAssocID="{2190D676-B980-4830-9AAF-0D79CE16F017}" presName="compNode" presStyleCnt="0"/>
      <dgm:spPr/>
    </dgm:pt>
    <dgm:pt modelId="{8F58C938-FE54-4B21-BCAB-4AEB3AA7133C}" type="pres">
      <dgm:prSet presAssocID="{2190D676-B980-4830-9AAF-0D79CE16F01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cons for closed captions and interpreter, chat or raise hand, continuing education, introductions."/>
        </a:ext>
      </dgm:extLst>
    </dgm:pt>
    <dgm:pt modelId="{3444F6DA-F4D8-4AAD-A115-BC60837A5C31}" type="pres">
      <dgm:prSet presAssocID="{2190D676-B980-4830-9AAF-0D79CE16F017}" presName="spaceRect" presStyleCnt="0"/>
      <dgm:spPr/>
    </dgm:pt>
    <dgm:pt modelId="{754C3592-E94D-4135-8ABD-84192A9955E1}" type="pres">
      <dgm:prSet presAssocID="{2190D676-B980-4830-9AAF-0D79CE16F017}" presName="textRect" presStyleLbl="revTx" presStyleIdx="1" presStyleCnt="4">
        <dgm:presLayoutVars>
          <dgm:chMax val="1"/>
          <dgm:chPref val="1"/>
        </dgm:presLayoutVars>
      </dgm:prSet>
      <dgm:spPr/>
    </dgm:pt>
    <dgm:pt modelId="{15AF3EF8-CB0C-4824-89C7-EB7E689E9685}" type="pres">
      <dgm:prSet presAssocID="{EE38D80F-6856-4551-BA52-CD8283FEAC90}" presName="sibTrans" presStyleCnt="0"/>
      <dgm:spPr/>
    </dgm:pt>
    <dgm:pt modelId="{6C68781F-D0EA-0A41-9BB0-228965369A4A}" type="pres">
      <dgm:prSet presAssocID="{13801954-88B2-2348-A144-E2F86207DD5E}" presName="compNode" presStyleCnt="0"/>
      <dgm:spPr/>
    </dgm:pt>
    <dgm:pt modelId="{728787EE-5D8E-774D-B190-7551373BDCF2}" type="pres">
      <dgm:prSet presAssocID="{13801954-88B2-2348-A144-E2F86207DD5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with solid fill"/>
        </a:ext>
      </dgm:extLst>
    </dgm:pt>
    <dgm:pt modelId="{2AF125A3-4CEC-D849-8744-2790539DDC00}" type="pres">
      <dgm:prSet presAssocID="{13801954-88B2-2348-A144-E2F86207DD5E}" presName="spaceRect" presStyleCnt="0"/>
      <dgm:spPr/>
    </dgm:pt>
    <dgm:pt modelId="{FF15DEBF-7808-2142-8BEC-5D0A3F2DD1C2}" type="pres">
      <dgm:prSet presAssocID="{13801954-88B2-2348-A144-E2F86207DD5E}" presName="textRect" presStyleLbl="revTx" presStyleIdx="2" presStyleCnt="4">
        <dgm:presLayoutVars>
          <dgm:chMax val="1"/>
          <dgm:chPref val="1"/>
        </dgm:presLayoutVars>
      </dgm:prSet>
      <dgm:spPr/>
    </dgm:pt>
    <dgm:pt modelId="{49BF4B2A-9429-BB45-8A5A-92B785500286}" type="pres">
      <dgm:prSet presAssocID="{CC3F1351-CF24-9C41-9A89-BBEA57ABBBA2}" presName="sibTrans" presStyleCnt="0"/>
      <dgm:spPr/>
    </dgm:pt>
    <dgm:pt modelId="{1E46711B-9046-204F-9F7E-6914685015B5}" type="pres">
      <dgm:prSet presAssocID="{87B975B3-D12E-9846-A26C-E0993285FE2D}" presName="compNode" presStyleCnt="0"/>
      <dgm:spPr/>
    </dgm:pt>
    <dgm:pt modelId="{F8892059-C6C7-8949-9931-FF1EBF12A517}" type="pres">
      <dgm:prSet presAssocID="{87B975B3-D12E-9846-A26C-E0993285FE2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ave Gesture with solid fill"/>
        </a:ext>
      </dgm:extLst>
    </dgm:pt>
    <dgm:pt modelId="{42656681-79D6-C14C-8FE7-C48648847FC0}" type="pres">
      <dgm:prSet presAssocID="{87B975B3-D12E-9846-A26C-E0993285FE2D}" presName="spaceRect" presStyleCnt="0"/>
      <dgm:spPr/>
    </dgm:pt>
    <dgm:pt modelId="{CD304100-FC86-9B45-9457-A2AB5C352978}" type="pres">
      <dgm:prSet presAssocID="{87B975B3-D12E-9846-A26C-E0993285FE2D}" presName="textRect" presStyleLbl="revTx" presStyleIdx="3" presStyleCnt="4">
        <dgm:presLayoutVars>
          <dgm:chMax val="1"/>
          <dgm:chPref val="1"/>
        </dgm:presLayoutVars>
      </dgm:prSet>
      <dgm:spPr/>
    </dgm:pt>
  </dgm:ptLst>
  <dgm:cxnLst>
    <dgm:cxn modelId="{673DB24D-E978-1C4C-8370-CD04CEB54CC8}" type="presOf" srcId="{4498C452-DE08-43BB-ACB0-3AD08FD5C8FE}" destId="{E04538EB-36E5-41C6-8B0C-E97C60B01ADF}" srcOrd="0" destOrd="0" presId="urn:microsoft.com/office/officeart/2018/2/layout/IconLabelList"/>
    <dgm:cxn modelId="{14A6385B-A8DD-2049-9F29-9352185E80DD}" type="presOf" srcId="{87B975B3-D12E-9846-A26C-E0993285FE2D}" destId="{CD304100-FC86-9B45-9457-A2AB5C352978}" srcOrd="0" destOrd="0" presId="urn:microsoft.com/office/officeart/2018/2/layout/IconLabelList"/>
    <dgm:cxn modelId="{9B8B8167-EE15-4879-94FB-26BBDB655340}" srcId="{4498C452-DE08-43BB-ACB0-3AD08FD5C8FE}" destId="{F1F8CBFD-123A-4B3D-A914-C897E4FA052F}" srcOrd="0" destOrd="0" parTransId="{C48DC9E8-8F59-45AB-9A25-E70A67CE2315}" sibTransId="{6FF1FD22-A752-44E4-9D33-107D64817F05}"/>
    <dgm:cxn modelId="{26786B7B-1ED8-EF43-B071-393BE0D5F2F9}" srcId="{4498C452-DE08-43BB-ACB0-3AD08FD5C8FE}" destId="{87B975B3-D12E-9846-A26C-E0993285FE2D}" srcOrd="3" destOrd="0" parTransId="{8162A287-E2B9-4842-9070-9AE44E13C292}" sibTransId="{E0EFECF0-6DA3-0E48-A32B-88D3A79E9729}"/>
    <dgm:cxn modelId="{B05C0FAA-F1BD-5549-8E0C-1FE98F48C84B}" type="presOf" srcId="{2190D676-B980-4830-9AAF-0D79CE16F017}" destId="{754C3592-E94D-4135-8ABD-84192A9955E1}" srcOrd="0" destOrd="0" presId="urn:microsoft.com/office/officeart/2018/2/layout/IconLabelList"/>
    <dgm:cxn modelId="{D3BBD5C4-55DA-C847-8DEB-7E3703FA2F09}" type="presOf" srcId="{13801954-88B2-2348-A144-E2F86207DD5E}" destId="{FF15DEBF-7808-2142-8BEC-5D0A3F2DD1C2}" srcOrd="0" destOrd="0" presId="urn:microsoft.com/office/officeart/2018/2/layout/IconLabelList"/>
    <dgm:cxn modelId="{C337B4C9-6E72-461F-9BA5-B90F0E80E8B4}" srcId="{4498C452-DE08-43BB-ACB0-3AD08FD5C8FE}" destId="{2190D676-B980-4830-9AAF-0D79CE16F017}" srcOrd="1" destOrd="0" parTransId="{7E4290C0-31F1-4D2C-9A62-62CBFCCCE673}" sibTransId="{EE38D80F-6856-4551-BA52-CD8283FEAC90}"/>
    <dgm:cxn modelId="{70EC5AE7-DD8C-1D40-BF3B-D09622CD4CB2}" type="presOf" srcId="{F1F8CBFD-123A-4B3D-A914-C897E4FA052F}" destId="{15847D38-A9B4-4A65-9F9E-6658C601C167}" srcOrd="0" destOrd="0" presId="urn:microsoft.com/office/officeart/2018/2/layout/IconLabelList"/>
    <dgm:cxn modelId="{633864F4-560A-1E46-8FAE-AB211895579E}" srcId="{4498C452-DE08-43BB-ACB0-3AD08FD5C8FE}" destId="{13801954-88B2-2348-A144-E2F86207DD5E}" srcOrd="2" destOrd="0" parTransId="{41EF58F9-0252-9545-988F-7008C171E79B}" sibTransId="{CC3F1351-CF24-9C41-9A89-BBEA57ABBBA2}"/>
    <dgm:cxn modelId="{8F2EDBC2-ADC3-4346-8535-7736241AD8B0}" type="presParOf" srcId="{E04538EB-36E5-41C6-8B0C-E97C60B01ADF}" destId="{D1112083-7C41-4E12-BAB3-48CE4CE007BC}" srcOrd="0" destOrd="0" presId="urn:microsoft.com/office/officeart/2018/2/layout/IconLabelList"/>
    <dgm:cxn modelId="{790D3016-7344-354E-A56A-09EA639FF383}" type="presParOf" srcId="{D1112083-7C41-4E12-BAB3-48CE4CE007BC}" destId="{D9431B60-B3C8-465D-90F2-9D861483128C}" srcOrd="0" destOrd="0" presId="urn:microsoft.com/office/officeart/2018/2/layout/IconLabelList"/>
    <dgm:cxn modelId="{358ABF30-0A82-8149-8C66-C02B25B3016C}" type="presParOf" srcId="{D1112083-7C41-4E12-BAB3-48CE4CE007BC}" destId="{66D7CF6B-7198-4F2A-A6F7-5A10A5240C47}" srcOrd="1" destOrd="0" presId="urn:microsoft.com/office/officeart/2018/2/layout/IconLabelList"/>
    <dgm:cxn modelId="{9B9D3E4B-1DA7-1041-B0C3-E464D5F48352}" type="presParOf" srcId="{D1112083-7C41-4E12-BAB3-48CE4CE007BC}" destId="{15847D38-A9B4-4A65-9F9E-6658C601C167}" srcOrd="2" destOrd="0" presId="urn:microsoft.com/office/officeart/2018/2/layout/IconLabelList"/>
    <dgm:cxn modelId="{27BCCC5E-CF06-A346-BEA8-17AE03200A1D}" type="presParOf" srcId="{E04538EB-36E5-41C6-8B0C-E97C60B01ADF}" destId="{03E078F9-EC9B-41BB-A57A-A0378838FDFF}" srcOrd="1" destOrd="0" presId="urn:microsoft.com/office/officeart/2018/2/layout/IconLabelList"/>
    <dgm:cxn modelId="{F5882952-43A0-E446-BCD2-E39544527F03}" type="presParOf" srcId="{E04538EB-36E5-41C6-8B0C-E97C60B01ADF}" destId="{40412DDD-7AFC-4066-AF02-DB75937A640D}" srcOrd="2" destOrd="0" presId="urn:microsoft.com/office/officeart/2018/2/layout/IconLabelList"/>
    <dgm:cxn modelId="{89E385E6-92C7-3741-A30D-C68775FF9666}" type="presParOf" srcId="{40412DDD-7AFC-4066-AF02-DB75937A640D}" destId="{8F58C938-FE54-4B21-BCAB-4AEB3AA7133C}" srcOrd="0" destOrd="0" presId="urn:microsoft.com/office/officeart/2018/2/layout/IconLabelList"/>
    <dgm:cxn modelId="{80E3013D-B34F-284F-A2B9-94A1E51F8DF2}" type="presParOf" srcId="{40412DDD-7AFC-4066-AF02-DB75937A640D}" destId="{3444F6DA-F4D8-4AAD-A115-BC60837A5C31}" srcOrd="1" destOrd="0" presId="urn:microsoft.com/office/officeart/2018/2/layout/IconLabelList"/>
    <dgm:cxn modelId="{159E2A09-A5B8-8F46-9318-3F946A84804D}" type="presParOf" srcId="{40412DDD-7AFC-4066-AF02-DB75937A640D}" destId="{754C3592-E94D-4135-8ABD-84192A9955E1}" srcOrd="2" destOrd="0" presId="urn:microsoft.com/office/officeart/2018/2/layout/IconLabelList"/>
    <dgm:cxn modelId="{CA6050FC-743D-2049-9F7D-A4896C445964}" type="presParOf" srcId="{E04538EB-36E5-41C6-8B0C-E97C60B01ADF}" destId="{15AF3EF8-CB0C-4824-89C7-EB7E689E9685}" srcOrd="3" destOrd="0" presId="urn:microsoft.com/office/officeart/2018/2/layout/IconLabelList"/>
    <dgm:cxn modelId="{75410591-AE7F-6D40-9C75-E6FD4E660362}" type="presParOf" srcId="{E04538EB-36E5-41C6-8B0C-E97C60B01ADF}" destId="{6C68781F-D0EA-0A41-9BB0-228965369A4A}" srcOrd="4" destOrd="0" presId="urn:microsoft.com/office/officeart/2018/2/layout/IconLabelList"/>
    <dgm:cxn modelId="{28CAA68C-4F67-8843-AD9D-8E794499A13C}" type="presParOf" srcId="{6C68781F-D0EA-0A41-9BB0-228965369A4A}" destId="{728787EE-5D8E-774D-B190-7551373BDCF2}" srcOrd="0" destOrd="0" presId="urn:microsoft.com/office/officeart/2018/2/layout/IconLabelList"/>
    <dgm:cxn modelId="{E9FA810D-91C4-F84E-A1E1-338A910C1A6A}" type="presParOf" srcId="{6C68781F-D0EA-0A41-9BB0-228965369A4A}" destId="{2AF125A3-4CEC-D849-8744-2790539DDC00}" srcOrd="1" destOrd="0" presId="urn:microsoft.com/office/officeart/2018/2/layout/IconLabelList"/>
    <dgm:cxn modelId="{F5E6689F-04EF-564A-B014-11C66F4A391E}" type="presParOf" srcId="{6C68781F-D0EA-0A41-9BB0-228965369A4A}" destId="{FF15DEBF-7808-2142-8BEC-5D0A3F2DD1C2}" srcOrd="2" destOrd="0" presId="urn:microsoft.com/office/officeart/2018/2/layout/IconLabelList"/>
    <dgm:cxn modelId="{7C05E687-AC22-2649-BB1A-9E33E1A74482}" type="presParOf" srcId="{E04538EB-36E5-41C6-8B0C-E97C60B01ADF}" destId="{49BF4B2A-9429-BB45-8A5A-92B785500286}" srcOrd="5" destOrd="0" presId="urn:microsoft.com/office/officeart/2018/2/layout/IconLabelList"/>
    <dgm:cxn modelId="{63E32F98-021C-674F-A5F9-266132BEBD1E}" type="presParOf" srcId="{E04538EB-36E5-41C6-8B0C-E97C60B01ADF}" destId="{1E46711B-9046-204F-9F7E-6914685015B5}" srcOrd="6" destOrd="0" presId="urn:microsoft.com/office/officeart/2018/2/layout/IconLabelList"/>
    <dgm:cxn modelId="{CE7D20DB-534F-AE45-8D8B-D24147FB9DC3}" type="presParOf" srcId="{1E46711B-9046-204F-9F7E-6914685015B5}" destId="{F8892059-C6C7-8949-9931-FF1EBF12A517}" srcOrd="0" destOrd="0" presId="urn:microsoft.com/office/officeart/2018/2/layout/IconLabelList"/>
    <dgm:cxn modelId="{28D416E6-AD72-2045-8013-0CE10E39A7A9}" type="presParOf" srcId="{1E46711B-9046-204F-9F7E-6914685015B5}" destId="{42656681-79D6-C14C-8FE7-C48648847FC0}" srcOrd="1" destOrd="0" presId="urn:microsoft.com/office/officeart/2018/2/layout/IconLabelList"/>
    <dgm:cxn modelId="{3CEEC2DD-C2CE-6B46-ADC8-F48F7450FB36}" type="presParOf" srcId="{1E46711B-9046-204F-9F7E-6914685015B5}" destId="{CD304100-FC86-9B45-9457-A2AB5C35297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31B60-B3C8-465D-90F2-9D861483128C}">
      <dsp:nvSpPr>
        <dsp:cNvPr id="0" name=""/>
        <dsp:cNvSpPr/>
      </dsp:nvSpPr>
      <dsp:spPr>
        <a:xfrm>
          <a:off x="1138979" y="1204112"/>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847D38-A9B4-4A65-9F9E-6658C601C167}">
      <dsp:nvSpPr>
        <dsp:cNvPr id="0" name=""/>
        <dsp:cNvSpPr/>
      </dsp:nvSpPr>
      <dsp:spPr>
        <a:xfrm>
          <a:off x="569079" y="242843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venir Book" panose="02000503020000020003" pitchFamily="2" charset="0"/>
            </a:rPr>
            <a:t>Closed Captions &amp; Interpreter</a:t>
          </a:r>
        </a:p>
      </dsp:txBody>
      <dsp:txXfrm>
        <a:off x="569079" y="2428431"/>
        <a:ext cx="2072362" cy="720000"/>
      </dsp:txXfrm>
    </dsp:sp>
    <dsp:sp modelId="{8F58C938-FE54-4B21-BCAB-4AEB3AA7133C}">
      <dsp:nvSpPr>
        <dsp:cNvPr id="0" name=""/>
        <dsp:cNvSpPr/>
      </dsp:nvSpPr>
      <dsp:spPr>
        <a:xfrm>
          <a:off x="3574005" y="1204112"/>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C3592-E94D-4135-8ABD-84192A9955E1}">
      <dsp:nvSpPr>
        <dsp:cNvPr id="0" name=""/>
        <dsp:cNvSpPr/>
      </dsp:nvSpPr>
      <dsp:spPr>
        <a:xfrm>
          <a:off x="3004105" y="242843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venir Book" panose="02000503020000020003" pitchFamily="2" charset="0"/>
            </a:rPr>
            <a:t>Chat or Raise Hand</a:t>
          </a:r>
        </a:p>
      </dsp:txBody>
      <dsp:txXfrm>
        <a:off x="3004105" y="2428431"/>
        <a:ext cx="2072362" cy="720000"/>
      </dsp:txXfrm>
    </dsp:sp>
    <dsp:sp modelId="{728787EE-5D8E-774D-B190-7551373BDCF2}">
      <dsp:nvSpPr>
        <dsp:cNvPr id="0" name=""/>
        <dsp:cNvSpPr/>
      </dsp:nvSpPr>
      <dsp:spPr>
        <a:xfrm>
          <a:off x="6009031" y="1204112"/>
          <a:ext cx="932563" cy="93256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5DEBF-7808-2142-8BEC-5D0A3F2DD1C2}">
      <dsp:nvSpPr>
        <dsp:cNvPr id="0" name=""/>
        <dsp:cNvSpPr/>
      </dsp:nvSpPr>
      <dsp:spPr>
        <a:xfrm>
          <a:off x="5439131" y="242843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venir Book" panose="02000503020000020003" pitchFamily="2" charset="0"/>
            </a:rPr>
            <a:t>Continuing Education</a:t>
          </a:r>
        </a:p>
      </dsp:txBody>
      <dsp:txXfrm>
        <a:off x="5439131" y="2428431"/>
        <a:ext cx="2072362" cy="720000"/>
      </dsp:txXfrm>
    </dsp:sp>
    <dsp:sp modelId="{F8892059-C6C7-8949-9931-FF1EBF12A517}">
      <dsp:nvSpPr>
        <dsp:cNvPr id="0" name=""/>
        <dsp:cNvSpPr/>
      </dsp:nvSpPr>
      <dsp:spPr>
        <a:xfrm>
          <a:off x="8444057" y="1204112"/>
          <a:ext cx="932563" cy="93256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04100-FC86-9B45-9457-A2AB5C352978}">
      <dsp:nvSpPr>
        <dsp:cNvPr id="0" name=""/>
        <dsp:cNvSpPr/>
      </dsp:nvSpPr>
      <dsp:spPr>
        <a:xfrm>
          <a:off x="7874157" y="242843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venir Book" panose="02000503020000020003" pitchFamily="2" charset="0"/>
            </a:rPr>
            <a:t>Introductions</a:t>
          </a:r>
        </a:p>
      </dsp:txBody>
      <dsp:txXfrm>
        <a:off x="7874157" y="2428431"/>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0B3E2-D8CF-8843-9BEE-8CC7AE5580E9}" type="datetimeFigureOut">
              <a:rPr lang="en-US" smtClean="0"/>
              <a:t>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09B75-9B7B-2F42-99D9-2E6A7EE7C5B0}" type="slidenum">
              <a:rPr lang="en-US" smtClean="0"/>
              <a:t>‹#›</a:t>
            </a:fld>
            <a:endParaRPr lang="en-US"/>
          </a:p>
        </p:txBody>
      </p:sp>
    </p:spTree>
    <p:extLst>
      <p:ext uri="{BB962C8B-B14F-4D97-AF65-F5344CB8AC3E}">
        <p14:creationId xmlns:p14="http://schemas.microsoft.com/office/powerpoint/2010/main" val="296135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1</a:t>
            </a:fld>
            <a:endParaRPr lang="en-US"/>
          </a:p>
        </p:txBody>
      </p:sp>
    </p:spTree>
    <p:extLst>
      <p:ext uri="{BB962C8B-B14F-4D97-AF65-F5344CB8AC3E}">
        <p14:creationId xmlns:p14="http://schemas.microsoft.com/office/powerpoint/2010/main" val="1009767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10</a:t>
            </a:fld>
            <a:endParaRPr lang="en-US"/>
          </a:p>
        </p:txBody>
      </p:sp>
    </p:spTree>
    <p:extLst>
      <p:ext uri="{BB962C8B-B14F-4D97-AF65-F5344CB8AC3E}">
        <p14:creationId xmlns:p14="http://schemas.microsoft.com/office/powerpoint/2010/main" val="289701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09B75-9B7B-2F42-99D9-2E6A7EE7C5B0}" type="slidenum">
              <a:rPr lang="en-US" smtClean="0"/>
              <a:t>11</a:t>
            </a:fld>
            <a:endParaRPr lang="en-US"/>
          </a:p>
        </p:txBody>
      </p:sp>
    </p:spTree>
    <p:extLst>
      <p:ext uri="{BB962C8B-B14F-4D97-AF65-F5344CB8AC3E}">
        <p14:creationId xmlns:p14="http://schemas.microsoft.com/office/powerpoint/2010/main" val="308402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09B75-9B7B-2F42-99D9-2E6A7EE7C5B0}" type="slidenum">
              <a:rPr lang="en-US" smtClean="0"/>
              <a:t>12</a:t>
            </a:fld>
            <a:endParaRPr lang="en-US"/>
          </a:p>
        </p:txBody>
      </p:sp>
    </p:spTree>
    <p:extLst>
      <p:ext uri="{BB962C8B-B14F-4D97-AF65-F5344CB8AC3E}">
        <p14:creationId xmlns:p14="http://schemas.microsoft.com/office/powerpoint/2010/main" val="105009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28f730edc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28f730edc_1_0:notes"/>
          <p:cNvSpPr txBox="1">
            <a:spLocks noGrp="1"/>
          </p:cNvSpPr>
          <p:nvPr>
            <p:ph type="body" idx="1"/>
          </p:nvPr>
        </p:nvSpPr>
        <p:spPr>
          <a:xfrm>
            <a:off x="701040" y="4415790"/>
            <a:ext cx="5608320" cy="4183500"/>
          </a:xfrm>
          <a:prstGeom prst="rect">
            <a:avLst/>
          </a:prstGeom>
        </p:spPr>
        <p:txBody>
          <a:bodyPr spcFirstLastPara="1" wrap="square" lIns="93175" tIns="46575" rIns="93175" bIns="46575" anchor="t" anchorCtr="0">
            <a:noAutofit/>
          </a:bodyPr>
          <a:lstStyle/>
          <a:p>
            <a:pPr marL="171450" indent="-171450">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p:txBody>
      </p:sp>
      <p:sp>
        <p:nvSpPr>
          <p:cNvPr id="75" name="Google Shape;75;g628f730edc_1_0:notes"/>
          <p:cNvSpPr txBox="1">
            <a:spLocks noGrp="1"/>
          </p:cNvSpPr>
          <p:nvPr>
            <p:ph type="sldNum" idx="12"/>
          </p:nvPr>
        </p:nvSpPr>
        <p:spPr>
          <a:xfrm>
            <a:off x="3970938" y="8829967"/>
            <a:ext cx="303784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85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15</a:t>
            </a:fld>
            <a:endParaRPr lang="en-US"/>
          </a:p>
        </p:txBody>
      </p:sp>
    </p:spTree>
    <p:extLst>
      <p:ext uri="{BB962C8B-B14F-4D97-AF65-F5344CB8AC3E}">
        <p14:creationId xmlns:p14="http://schemas.microsoft.com/office/powerpoint/2010/main" val="291703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16</a:t>
            </a:fld>
            <a:endParaRPr lang="en-US"/>
          </a:p>
        </p:txBody>
      </p:sp>
    </p:spTree>
    <p:extLst>
      <p:ext uri="{BB962C8B-B14F-4D97-AF65-F5344CB8AC3E}">
        <p14:creationId xmlns:p14="http://schemas.microsoft.com/office/powerpoint/2010/main" val="97722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09B75-9B7B-2F42-99D9-2E6A7EE7C5B0}" type="slidenum">
              <a:rPr lang="en-US" smtClean="0"/>
              <a:t>17</a:t>
            </a:fld>
            <a:endParaRPr lang="en-US"/>
          </a:p>
        </p:txBody>
      </p:sp>
    </p:spTree>
    <p:extLst>
      <p:ext uri="{BB962C8B-B14F-4D97-AF65-F5344CB8AC3E}">
        <p14:creationId xmlns:p14="http://schemas.microsoft.com/office/powerpoint/2010/main" val="353701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30</a:t>
            </a:fld>
            <a:endParaRPr lang="en-US"/>
          </a:p>
        </p:txBody>
      </p:sp>
    </p:spTree>
    <p:extLst>
      <p:ext uri="{BB962C8B-B14F-4D97-AF65-F5344CB8AC3E}">
        <p14:creationId xmlns:p14="http://schemas.microsoft.com/office/powerpoint/2010/main" val="134348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31</a:t>
            </a:fld>
            <a:endParaRPr lang="en-US"/>
          </a:p>
        </p:txBody>
      </p:sp>
    </p:spTree>
    <p:extLst>
      <p:ext uri="{BB962C8B-B14F-4D97-AF65-F5344CB8AC3E}">
        <p14:creationId xmlns:p14="http://schemas.microsoft.com/office/powerpoint/2010/main" val="346310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09B75-9B7B-2F42-99D9-2E6A7EE7C5B0}" type="slidenum">
              <a:rPr lang="en-US" smtClean="0"/>
              <a:t>32</a:t>
            </a:fld>
            <a:endParaRPr lang="en-US"/>
          </a:p>
        </p:txBody>
      </p:sp>
    </p:spTree>
    <p:extLst>
      <p:ext uri="{BB962C8B-B14F-4D97-AF65-F5344CB8AC3E}">
        <p14:creationId xmlns:p14="http://schemas.microsoft.com/office/powerpoint/2010/main" val="292333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2</a:t>
            </a:fld>
            <a:endParaRPr lang="en-US"/>
          </a:p>
        </p:txBody>
      </p:sp>
    </p:spTree>
    <p:extLst>
      <p:ext uri="{BB962C8B-B14F-4D97-AF65-F5344CB8AC3E}">
        <p14:creationId xmlns:p14="http://schemas.microsoft.com/office/powerpoint/2010/main" val="3829514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09B75-9B7B-2F42-99D9-2E6A7EE7C5B0}" type="slidenum">
              <a:rPr lang="en-US" smtClean="0"/>
              <a:t>33</a:t>
            </a:fld>
            <a:endParaRPr lang="en-US"/>
          </a:p>
        </p:txBody>
      </p:sp>
    </p:spTree>
    <p:extLst>
      <p:ext uri="{BB962C8B-B14F-4D97-AF65-F5344CB8AC3E}">
        <p14:creationId xmlns:p14="http://schemas.microsoft.com/office/powerpoint/2010/main" val="109038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3</a:t>
            </a:fld>
            <a:endParaRPr lang="en-US"/>
          </a:p>
        </p:txBody>
      </p:sp>
    </p:spTree>
    <p:extLst>
      <p:ext uri="{BB962C8B-B14F-4D97-AF65-F5344CB8AC3E}">
        <p14:creationId xmlns:p14="http://schemas.microsoft.com/office/powerpoint/2010/main" val="350018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4CA09B75-9B7B-2F42-99D9-2E6A7EE7C5B0}" type="slidenum">
              <a:rPr lang="en-US" smtClean="0"/>
              <a:t>4</a:t>
            </a:fld>
            <a:endParaRPr lang="en-US"/>
          </a:p>
        </p:txBody>
      </p:sp>
    </p:spTree>
    <p:extLst>
      <p:ext uri="{BB962C8B-B14F-4D97-AF65-F5344CB8AC3E}">
        <p14:creationId xmlns:p14="http://schemas.microsoft.com/office/powerpoint/2010/main" val="3998087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09B75-9B7B-2F42-99D9-2E6A7EE7C5B0}" type="slidenum">
              <a:rPr lang="en-US" smtClean="0"/>
              <a:t>5</a:t>
            </a:fld>
            <a:endParaRPr lang="en-US"/>
          </a:p>
        </p:txBody>
      </p:sp>
    </p:spTree>
    <p:extLst>
      <p:ext uri="{BB962C8B-B14F-4D97-AF65-F5344CB8AC3E}">
        <p14:creationId xmlns:p14="http://schemas.microsoft.com/office/powerpoint/2010/main" val="212561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6</a:t>
            </a:fld>
            <a:endParaRPr lang="en-US"/>
          </a:p>
        </p:txBody>
      </p:sp>
    </p:spTree>
    <p:extLst>
      <p:ext uri="{BB962C8B-B14F-4D97-AF65-F5344CB8AC3E}">
        <p14:creationId xmlns:p14="http://schemas.microsoft.com/office/powerpoint/2010/main" val="13188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09B75-9B7B-2F42-99D9-2E6A7EE7C5B0}" type="slidenum">
              <a:rPr lang="en-US" smtClean="0"/>
              <a:t>7</a:t>
            </a:fld>
            <a:endParaRPr lang="en-US"/>
          </a:p>
        </p:txBody>
      </p:sp>
    </p:spTree>
    <p:extLst>
      <p:ext uri="{BB962C8B-B14F-4D97-AF65-F5344CB8AC3E}">
        <p14:creationId xmlns:p14="http://schemas.microsoft.com/office/powerpoint/2010/main" val="404508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A09B75-9B7B-2F42-99D9-2E6A7EE7C5B0}" type="slidenum">
              <a:rPr lang="en-US" smtClean="0"/>
              <a:t>8</a:t>
            </a:fld>
            <a:endParaRPr lang="en-US"/>
          </a:p>
        </p:txBody>
      </p:sp>
    </p:spTree>
    <p:extLst>
      <p:ext uri="{BB962C8B-B14F-4D97-AF65-F5344CB8AC3E}">
        <p14:creationId xmlns:p14="http://schemas.microsoft.com/office/powerpoint/2010/main" val="416801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9</a:t>
            </a:fld>
            <a:endParaRPr lang="en-US"/>
          </a:p>
        </p:txBody>
      </p:sp>
    </p:spTree>
    <p:extLst>
      <p:ext uri="{BB962C8B-B14F-4D97-AF65-F5344CB8AC3E}">
        <p14:creationId xmlns:p14="http://schemas.microsoft.com/office/powerpoint/2010/main" val="413243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673C5-698B-AE47-AA76-E92EDB734A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67B6A1-8203-014E-87A2-25C48424B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A0F77B-8079-0F4C-91B2-CD5384FE2E88}"/>
              </a:ext>
            </a:extLst>
          </p:cNvPr>
          <p:cNvSpPr>
            <a:spLocks noGrp="1"/>
          </p:cNvSpPr>
          <p:nvPr>
            <p:ph type="dt" sz="half" idx="10"/>
          </p:nvPr>
        </p:nvSpPr>
        <p:spPr/>
        <p:txBody>
          <a:bodyPr/>
          <a:lstStyle/>
          <a:p>
            <a:fld id="{9801FAC8-B9F1-A249-B912-798D207827D1}" type="datetime1">
              <a:rPr lang="en-US" smtClean="0"/>
              <a:t>2/7/22</a:t>
            </a:fld>
            <a:endParaRPr lang="en-US"/>
          </a:p>
        </p:txBody>
      </p:sp>
      <p:sp>
        <p:nvSpPr>
          <p:cNvPr id="5" name="Footer Placeholder 4">
            <a:extLst>
              <a:ext uri="{FF2B5EF4-FFF2-40B4-BE49-F238E27FC236}">
                <a16:creationId xmlns:a16="http://schemas.microsoft.com/office/drawing/2014/main" id="{F95CFAAD-D1FB-6B4A-9B77-785980897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40C40-58CE-8E47-96E0-FA98E1A33510}"/>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145781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2B31-130C-424C-980E-BEC59A6C1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2B3691-82E0-9E48-85C7-533B3785A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4DBEE-FA6A-CA46-BF5B-15C243ADD3B2}"/>
              </a:ext>
            </a:extLst>
          </p:cNvPr>
          <p:cNvSpPr>
            <a:spLocks noGrp="1"/>
          </p:cNvSpPr>
          <p:nvPr>
            <p:ph type="dt" sz="half" idx="10"/>
          </p:nvPr>
        </p:nvSpPr>
        <p:spPr/>
        <p:txBody>
          <a:bodyPr/>
          <a:lstStyle/>
          <a:p>
            <a:fld id="{4504D101-70A5-2945-B1E8-19937A12FA5A}" type="datetime1">
              <a:rPr lang="en-US" smtClean="0"/>
              <a:t>2/7/22</a:t>
            </a:fld>
            <a:endParaRPr lang="en-US"/>
          </a:p>
        </p:txBody>
      </p:sp>
      <p:sp>
        <p:nvSpPr>
          <p:cNvPr id="5" name="Footer Placeholder 4">
            <a:extLst>
              <a:ext uri="{FF2B5EF4-FFF2-40B4-BE49-F238E27FC236}">
                <a16:creationId xmlns:a16="http://schemas.microsoft.com/office/drawing/2014/main" id="{79C4A8C4-5ACF-F346-BB33-8FA413641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0081-D136-B643-BAA9-9DF203BC210E}"/>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384798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8846DD-D48F-9C4A-A8B3-CE90AC7CD3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AEC679-49A1-AF46-BB46-453080ED08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5B2AF-991B-094C-880F-CBDAE9771FF3}"/>
              </a:ext>
            </a:extLst>
          </p:cNvPr>
          <p:cNvSpPr>
            <a:spLocks noGrp="1"/>
          </p:cNvSpPr>
          <p:nvPr>
            <p:ph type="dt" sz="half" idx="10"/>
          </p:nvPr>
        </p:nvSpPr>
        <p:spPr/>
        <p:txBody>
          <a:bodyPr/>
          <a:lstStyle/>
          <a:p>
            <a:fld id="{A993DEC1-ABAE-454F-A4C9-E9FCF348B4DF}" type="datetime1">
              <a:rPr lang="en-US" smtClean="0"/>
              <a:t>2/7/22</a:t>
            </a:fld>
            <a:endParaRPr lang="en-US"/>
          </a:p>
        </p:txBody>
      </p:sp>
      <p:sp>
        <p:nvSpPr>
          <p:cNvPr id="5" name="Footer Placeholder 4">
            <a:extLst>
              <a:ext uri="{FF2B5EF4-FFF2-40B4-BE49-F238E27FC236}">
                <a16:creationId xmlns:a16="http://schemas.microsoft.com/office/drawing/2014/main" id="{5B2F7AA5-8B6C-7947-AD8E-DAAD5A0E4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73F64-14AA-7A44-8800-31E12F5BA221}"/>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2499536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4"/>
            <a:r>
              <a:rPr lang="en-US"/>
              <a:t>Fifth level</a:t>
            </a:r>
          </a:p>
        </p:txBody>
      </p:sp>
      <p:sp>
        <p:nvSpPr>
          <p:cNvPr id="13" name="Content Placeholder 2"/>
          <p:cNvSpPr>
            <a:spLocks noGrp="1"/>
          </p:cNvSpPr>
          <p:nvPr>
            <p:ph idx="15" hasCustomPrompt="1"/>
          </p:nvPr>
        </p:nvSpPr>
        <p:spPr>
          <a:xfrm>
            <a:off x="7431851" y="229811"/>
            <a:ext cx="4522941" cy="668812"/>
          </a:xfrm>
          <a:prstGeom prst="rect">
            <a:avLst/>
          </a:prstGeom>
          <a:ln>
            <a:solidFill>
              <a:srgbClr val="BB0000"/>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14" name="Content Placeholder 2"/>
          <p:cNvSpPr>
            <a:spLocks noGrp="1"/>
          </p:cNvSpPr>
          <p:nvPr>
            <p:ph idx="16" hasCustomPrompt="1"/>
          </p:nvPr>
        </p:nvSpPr>
        <p:spPr>
          <a:xfrm>
            <a:off x="5753854" y="1052953"/>
            <a:ext cx="6190428" cy="636119"/>
          </a:xfrm>
          <a:prstGeom prst="rect">
            <a:avLst/>
          </a:prstGeom>
          <a:ln>
            <a:solidFill>
              <a:schemeClr val="bg1"/>
            </a:solidFill>
          </a:ln>
        </p:spPr>
        <p:txBody>
          <a:bodyPr/>
          <a:lstStyle>
            <a:lvl1pPr algn="r">
              <a:lnSpc>
                <a:spcPts val="2187"/>
              </a:lnSpc>
              <a:spcBef>
                <a:spcPts val="0"/>
              </a:spcBef>
              <a:defRPr sz="2133" b="1" baseline="0">
                <a:solidFill>
                  <a:schemeClr val="tx1">
                    <a:lumMod val="65000"/>
                    <a:lumOff val="35000"/>
                  </a:schemeClr>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TOPIC TITLE HERE</a:t>
            </a:r>
          </a:p>
        </p:txBody>
      </p:sp>
    </p:spTree>
    <p:extLst>
      <p:ext uri="{BB962C8B-B14F-4D97-AF65-F5344CB8AC3E}">
        <p14:creationId xmlns:p14="http://schemas.microsoft.com/office/powerpoint/2010/main" val="202549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910169"/>
            <a:ext cx="12192000" cy="5947833"/>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Content Placeholder 2"/>
          <p:cNvSpPr>
            <a:spLocks noGrp="1"/>
          </p:cNvSpPr>
          <p:nvPr>
            <p:ph idx="15" hasCustomPrompt="1"/>
          </p:nvPr>
        </p:nvSpPr>
        <p:spPr>
          <a:xfrm>
            <a:off x="7431851" y="242139"/>
            <a:ext cx="4522941" cy="668812"/>
          </a:xfrm>
          <a:prstGeom prst="rect">
            <a:avLst/>
          </a:prstGeom>
          <a:ln>
            <a:solidFill>
              <a:srgbClr val="BB0000"/>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9" name="Content Placeholder 2"/>
          <p:cNvSpPr>
            <a:spLocks noGrp="1"/>
          </p:cNvSpPr>
          <p:nvPr>
            <p:ph idx="16" hasCustomPrompt="1"/>
          </p:nvPr>
        </p:nvSpPr>
        <p:spPr>
          <a:xfrm>
            <a:off x="869009" y="1734522"/>
            <a:ext cx="9592027" cy="4417351"/>
          </a:xfrm>
          <a:prstGeom prst="rect">
            <a:avLst/>
          </a:prstGeom>
          <a:ln>
            <a:solidFill>
              <a:srgbClr val="BB0000"/>
            </a:solidFill>
          </a:ln>
        </p:spPr>
        <p:txBody>
          <a:bodyPr/>
          <a:lstStyle>
            <a:lvl1pPr algn="l">
              <a:lnSpc>
                <a:spcPts val="11200"/>
              </a:lnSpc>
              <a:spcBef>
                <a:spcPts val="0"/>
              </a:spcBef>
              <a:defRPr sz="10666" b="1"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BIG WORD</a:t>
            </a:r>
          </a:p>
          <a:p>
            <a:pPr lvl="0"/>
            <a:r>
              <a:rPr lang="en-US"/>
              <a:t>BIG PHRASE</a:t>
            </a:r>
            <a:br>
              <a:rPr lang="en-US"/>
            </a:br>
            <a:r>
              <a:rPr lang="en-US"/>
              <a:t>SLIDE</a:t>
            </a:r>
          </a:p>
        </p:txBody>
      </p:sp>
    </p:spTree>
    <p:extLst>
      <p:ext uri="{BB962C8B-B14F-4D97-AF65-F5344CB8AC3E}">
        <p14:creationId xmlns:p14="http://schemas.microsoft.com/office/powerpoint/2010/main" val="4219506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869009" y="1734522"/>
            <a:ext cx="9592027" cy="4417351"/>
          </a:xfrm>
          <a:prstGeom prst="rect">
            <a:avLst/>
          </a:prstGeom>
          <a:ln>
            <a:solidFill>
              <a:srgbClr val="FFFFFF"/>
            </a:solidFill>
          </a:ln>
        </p:spPr>
        <p:txBody>
          <a:bodyPr/>
          <a:lstStyle>
            <a:lvl1pPr algn="l">
              <a:lnSpc>
                <a:spcPts val="11200"/>
              </a:lnSpc>
              <a:spcBef>
                <a:spcPts val="0"/>
              </a:spcBef>
              <a:defRPr sz="10666" b="1" baseline="0">
                <a:solidFill>
                  <a:srgbClr val="BB0000"/>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BIG WORD BIG PHRASE</a:t>
            </a:r>
            <a:br>
              <a:rPr lang="en-US"/>
            </a:br>
            <a:r>
              <a:rPr lang="en-US"/>
              <a:t>SLIDE</a:t>
            </a:r>
          </a:p>
        </p:txBody>
      </p:sp>
      <p:sp>
        <p:nvSpPr>
          <p:cNvPr id="11" name="Content Placeholder 2"/>
          <p:cNvSpPr>
            <a:spLocks noGrp="1"/>
          </p:cNvSpPr>
          <p:nvPr>
            <p:ph idx="15" hasCustomPrompt="1"/>
          </p:nvPr>
        </p:nvSpPr>
        <p:spPr>
          <a:xfrm>
            <a:off x="7431851" y="229811"/>
            <a:ext cx="4522941" cy="668812"/>
          </a:xfrm>
          <a:prstGeom prst="rect">
            <a:avLst/>
          </a:prstGeom>
          <a:ln>
            <a:solidFill>
              <a:srgbClr val="BB0000"/>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Tree>
    <p:extLst>
      <p:ext uri="{BB962C8B-B14F-4D97-AF65-F5344CB8AC3E}">
        <p14:creationId xmlns:p14="http://schemas.microsoft.com/office/powerpoint/2010/main" val="3150244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Content Slide">
  <p:cSld name="Title and Content Slide">
    <p:spTree>
      <p:nvGrpSpPr>
        <p:cNvPr id="1" name="Shape 23"/>
        <p:cNvGrpSpPr/>
        <p:nvPr/>
      </p:nvGrpSpPr>
      <p:grpSpPr>
        <a:xfrm>
          <a:off x="0" y="0"/>
          <a:ext cx="0" cy="0"/>
          <a:chOff x="0" y="0"/>
          <a:chExt cx="0" cy="0"/>
        </a:xfrm>
      </p:grpSpPr>
      <p:sp>
        <p:nvSpPr>
          <p:cNvPr id="25" name="Google Shape;25;p8"/>
          <p:cNvSpPr txBox="1">
            <a:spLocks noGrp="1"/>
          </p:cNvSpPr>
          <p:nvPr>
            <p:ph type="title"/>
          </p:nvPr>
        </p:nvSpPr>
        <p:spPr>
          <a:xfrm>
            <a:off x="304800" y="8467"/>
            <a:ext cx="11582400" cy="1260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3200">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609600" y="6146800"/>
            <a:ext cx="11176000" cy="414339"/>
          </a:xfrm>
          <a:prstGeom prst="rect">
            <a:avLst/>
          </a:prstGeom>
          <a:noFill/>
          <a:ln>
            <a:noFill/>
          </a:ln>
        </p:spPr>
        <p:txBody>
          <a:bodyPr spcFirstLastPara="1" wrap="square" lIns="91425" tIns="45700" rIns="91425" bIns="45700" anchor="t" anchorCtr="0">
            <a:noAutofit/>
          </a:bodyPr>
          <a:lstStyle>
            <a:lvl1pPr marL="457189" lvl="0" indent="-228594" algn="l">
              <a:spcBef>
                <a:spcPts val="280"/>
              </a:spcBef>
              <a:spcAft>
                <a:spcPts val="0"/>
              </a:spcAft>
              <a:buSzPts val="1400"/>
              <a:buFont typeface="Calibri"/>
              <a:buNone/>
              <a:defRPr sz="1400" i="0">
                <a:solidFill>
                  <a:schemeClr val="lt1"/>
                </a:solidFill>
                <a:latin typeface="Calibri"/>
                <a:ea typeface="Calibri"/>
                <a:cs typeface="Calibri"/>
                <a:sym typeface="Calibri"/>
              </a:defRPr>
            </a:lvl1pPr>
            <a:lvl2pPr marL="914377" lvl="1" indent="-342891" algn="l">
              <a:spcBef>
                <a:spcPts val="360"/>
              </a:spcBef>
              <a:spcAft>
                <a:spcPts val="0"/>
              </a:spcAft>
              <a:buSzPts val="1800"/>
              <a:buChar char="⮚"/>
              <a:defRPr/>
            </a:lvl2pPr>
            <a:lvl3pPr marL="1371566" lvl="2" indent="-342891" algn="l">
              <a:spcBef>
                <a:spcPts val="360"/>
              </a:spcBef>
              <a:spcAft>
                <a:spcPts val="0"/>
              </a:spcAft>
              <a:buSzPts val="1800"/>
              <a:buChar char="▪"/>
              <a:defRPr/>
            </a:lvl3pPr>
            <a:lvl4pPr marL="1828754" lvl="3" indent="-342891" algn="l">
              <a:spcBef>
                <a:spcPts val="360"/>
              </a:spcBef>
              <a:spcAft>
                <a:spcPts val="0"/>
              </a:spcAft>
              <a:buSzPts val="1800"/>
              <a:buChar char="–"/>
              <a:defRPr/>
            </a:lvl4pPr>
            <a:lvl5pPr marL="2285943" lvl="4" indent="-342891" algn="l">
              <a:spcBef>
                <a:spcPts val="360"/>
              </a:spcBef>
              <a:spcAft>
                <a:spcPts val="0"/>
              </a:spcAft>
              <a:buSzPts val="1800"/>
              <a:buChar char="»"/>
              <a:defRPr/>
            </a:lvl5pPr>
            <a:lvl6pPr marL="2743131" lvl="5" indent="-342891" algn="l">
              <a:spcBef>
                <a:spcPts val="360"/>
              </a:spcBef>
              <a:spcAft>
                <a:spcPts val="0"/>
              </a:spcAft>
              <a:buSzPts val="1800"/>
              <a:buChar char="»"/>
              <a:defRPr/>
            </a:lvl6pPr>
            <a:lvl7pPr marL="3200320" lvl="6" indent="-342891" algn="l">
              <a:spcBef>
                <a:spcPts val="360"/>
              </a:spcBef>
              <a:spcAft>
                <a:spcPts val="0"/>
              </a:spcAft>
              <a:buSzPts val="1800"/>
              <a:buChar char="»"/>
              <a:defRPr/>
            </a:lvl7pPr>
            <a:lvl8pPr marL="3657509" lvl="7" indent="-342891" algn="l">
              <a:spcBef>
                <a:spcPts val="360"/>
              </a:spcBef>
              <a:spcAft>
                <a:spcPts val="0"/>
              </a:spcAft>
              <a:buSzPts val="1800"/>
              <a:buChar char="»"/>
              <a:defRPr/>
            </a:lvl8pPr>
            <a:lvl9pPr marL="4114697" lvl="8" indent="-342891" algn="l">
              <a:spcBef>
                <a:spcPts val="360"/>
              </a:spcBef>
              <a:spcAft>
                <a:spcPts val="0"/>
              </a:spcAft>
              <a:buSzPts val="1800"/>
              <a:buChar char="»"/>
              <a:defRPr/>
            </a:lvl9pPr>
          </a:lstStyle>
          <a:p>
            <a:endParaRPr/>
          </a:p>
        </p:txBody>
      </p:sp>
      <p:sp>
        <p:nvSpPr>
          <p:cNvPr id="28" name="Google Shape;28;p8"/>
          <p:cNvSpPr txBox="1">
            <a:spLocks noGrp="1"/>
          </p:cNvSpPr>
          <p:nvPr>
            <p:ph type="body" idx="2"/>
          </p:nvPr>
        </p:nvSpPr>
        <p:spPr>
          <a:xfrm>
            <a:off x="609600" y="1573882"/>
            <a:ext cx="10952136" cy="3857917"/>
          </a:xfrm>
          <a:prstGeom prst="rect">
            <a:avLst/>
          </a:prstGeom>
          <a:noFill/>
          <a:ln>
            <a:noFill/>
          </a:ln>
        </p:spPr>
        <p:txBody>
          <a:bodyPr spcFirstLastPara="1" wrap="square" lIns="91425" tIns="45700" rIns="91425" bIns="45700" anchor="t" anchorCtr="0">
            <a:noAutofit/>
          </a:bodyPr>
          <a:lstStyle>
            <a:lvl1pPr marL="457189" lvl="0" indent="-388610" algn="l">
              <a:spcBef>
                <a:spcPts val="0"/>
              </a:spcBef>
              <a:spcAft>
                <a:spcPts val="0"/>
              </a:spcAft>
              <a:buSzPts val="2520"/>
              <a:buFont typeface="Noto Sans Symbols"/>
              <a:buChar char="⮚"/>
              <a:defRPr sz="2800" b="1">
                <a:latin typeface="Calibri"/>
                <a:ea typeface="Calibri"/>
                <a:cs typeface="Calibri"/>
                <a:sym typeface="Calibri"/>
              </a:defRPr>
            </a:lvl1pPr>
            <a:lvl2pPr marL="914377" lvl="1" indent="-365751" algn="l">
              <a:spcBef>
                <a:spcPts val="300"/>
              </a:spcBef>
              <a:spcAft>
                <a:spcPts val="0"/>
              </a:spcAft>
              <a:buSzPts val="2160"/>
              <a:buFont typeface="Calibri"/>
              <a:buChar char="●"/>
              <a:defRPr sz="2400">
                <a:latin typeface="Calibri"/>
                <a:ea typeface="Calibri"/>
                <a:cs typeface="Calibri"/>
                <a:sym typeface="Calibri"/>
              </a:defRPr>
            </a:lvl2pPr>
            <a:lvl3pPr marL="1371566" lvl="2" indent="-317492" algn="l">
              <a:spcBef>
                <a:spcPts val="300"/>
              </a:spcBef>
              <a:spcAft>
                <a:spcPts val="0"/>
              </a:spcAft>
              <a:buSzPts val="1400"/>
              <a:buFont typeface="Noto Sans Symbols"/>
              <a:buChar char="❑"/>
              <a:defRPr sz="2000">
                <a:latin typeface="Calibri"/>
                <a:ea typeface="Calibri"/>
                <a:cs typeface="Calibri"/>
                <a:sym typeface="Calibri"/>
              </a:defRPr>
            </a:lvl3pPr>
            <a:lvl4pPr marL="1828754" lvl="3" indent="-342891" algn="l">
              <a:spcBef>
                <a:spcPts val="300"/>
              </a:spcBef>
              <a:spcAft>
                <a:spcPts val="0"/>
              </a:spcAft>
              <a:buSzPts val="1800"/>
              <a:buFont typeface="Calibri"/>
              <a:buChar char="–"/>
              <a:defRPr sz="1800">
                <a:latin typeface="Calibri"/>
                <a:ea typeface="Calibri"/>
                <a:cs typeface="Calibri"/>
                <a:sym typeface="Calibri"/>
              </a:defRPr>
            </a:lvl4pPr>
            <a:lvl5pPr marL="2285943" lvl="4" indent="-330192" algn="l">
              <a:spcBef>
                <a:spcPts val="300"/>
              </a:spcBef>
              <a:spcAft>
                <a:spcPts val="0"/>
              </a:spcAft>
              <a:buSzPts val="1600"/>
              <a:buFont typeface="Calibri"/>
              <a:buChar char="»"/>
              <a:defRPr sz="1600">
                <a:latin typeface="Calibri"/>
                <a:ea typeface="Calibri"/>
                <a:cs typeface="Calibri"/>
                <a:sym typeface="Calibri"/>
              </a:defRPr>
            </a:lvl5pPr>
            <a:lvl6pPr marL="2743131" lvl="5" indent="-342891" algn="l">
              <a:spcBef>
                <a:spcPts val="360"/>
              </a:spcBef>
              <a:spcAft>
                <a:spcPts val="0"/>
              </a:spcAft>
              <a:buSzPts val="1800"/>
              <a:buChar char="»"/>
              <a:defRPr/>
            </a:lvl6pPr>
            <a:lvl7pPr marL="3200320" lvl="6" indent="-342891" algn="l">
              <a:spcBef>
                <a:spcPts val="360"/>
              </a:spcBef>
              <a:spcAft>
                <a:spcPts val="0"/>
              </a:spcAft>
              <a:buSzPts val="1800"/>
              <a:buChar char="»"/>
              <a:defRPr/>
            </a:lvl7pPr>
            <a:lvl8pPr marL="3657509" lvl="7" indent="-342891" algn="l">
              <a:spcBef>
                <a:spcPts val="360"/>
              </a:spcBef>
              <a:spcAft>
                <a:spcPts val="0"/>
              </a:spcAft>
              <a:buSzPts val="1800"/>
              <a:buChar char="»"/>
              <a:defRPr/>
            </a:lvl8pPr>
            <a:lvl9pPr marL="4114697" lvl="8" indent="-342891" algn="l">
              <a:spcBef>
                <a:spcPts val="360"/>
              </a:spcBef>
              <a:spcAft>
                <a:spcPts val="0"/>
              </a:spcAft>
              <a:buSzPts val="1800"/>
              <a:buChar char="»"/>
              <a:defRPr/>
            </a:lvl9pPr>
          </a:lstStyle>
          <a:p>
            <a:endParaRPr/>
          </a:p>
        </p:txBody>
      </p:sp>
    </p:spTree>
    <p:extLst>
      <p:ext uri="{BB962C8B-B14F-4D97-AF65-F5344CB8AC3E}">
        <p14:creationId xmlns:p14="http://schemas.microsoft.com/office/powerpoint/2010/main" val="4094368354"/>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wo Content">
  <p:cSld name="1_Two Conten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04800" y="2"/>
            <a:ext cx="11582400" cy="120663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3200">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609602" y="1573882"/>
            <a:ext cx="5512231" cy="3857917"/>
          </a:xfrm>
          <a:prstGeom prst="rect">
            <a:avLst/>
          </a:prstGeom>
          <a:noFill/>
          <a:ln>
            <a:noFill/>
          </a:ln>
        </p:spPr>
        <p:txBody>
          <a:bodyPr spcFirstLastPara="1" wrap="square" lIns="91425" tIns="45700" rIns="91425" bIns="45700" anchor="t" anchorCtr="0">
            <a:noAutofit/>
          </a:bodyPr>
          <a:lstStyle>
            <a:lvl1pPr marL="457189" lvl="0" indent="-388610" algn="l">
              <a:spcBef>
                <a:spcPts val="0"/>
              </a:spcBef>
              <a:spcAft>
                <a:spcPts val="0"/>
              </a:spcAft>
              <a:buSzPts val="2520"/>
              <a:buFont typeface="Noto Sans Symbols"/>
              <a:buChar char="⮚"/>
              <a:defRPr sz="2800" b="1">
                <a:latin typeface="Calibri"/>
                <a:ea typeface="Calibri"/>
                <a:cs typeface="Calibri"/>
                <a:sym typeface="Calibri"/>
              </a:defRPr>
            </a:lvl1pPr>
            <a:lvl2pPr marL="914377" lvl="1" indent="-365751" algn="l">
              <a:spcBef>
                <a:spcPts val="300"/>
              </a:spcBef>
              <a:spcAft>
                <a:spcPts val="0"/>
              </a:spcAft>
              <a:buSzPts val="2160"/>
              <a:buFont typeface="Calibri"/>
              <a:buChar char="●"/>
              <a:defRPr sz="2400">
                <a:latin typeface="Calibri"/>
                <a:ea typeface="Calibri"/>
                <a:cs typeface="Calibri"/>
                <a:sym typeface="Calibri"/>
              </a:defRPr>
            </a:lvl2pPr>
            <a:lvl3pPr marL="1371566" lvl="2" indent="-317492" algn="l">
              <a:spcBef>
                <a:spcPts val="300"/>
              </a:spcBef>
              <a:spcAft>
                <a:spcPts val="0"/>
              </a:spcAft>
              <a:buSzPts val="1400"/>
              <a:buFont typeface="Noto Sans Symbols"/>
              <a:buChar char="❑"/>
              <a:defRPr sz="2000">
                <a:latin typeface="Calibri"/>
                <a:ea typeface="Calibri"/>
                <a:cs typeface="Calibri"/>
                <a:sym typeface="Calibri"/>
              </a:defRPr>
            </a:lvl3pPr>
            <a:lvl4pPr marL="1828754" lvl="3" indent="-342891" algn="l">
              <a:spcBef>
                <a:spcPts val="300"/>
              </a:spcBef>
              <a:spcAft>
                <a:spcPts val="0"/>
              </a:spcAft>
              <a:buSzPts val="1800"/>
              <a:buFont typeface="Calibri"/>
              <a:buChar char="–"/>
              <a:defRPr sz="1800">
                <a:latin typeface="Calibri"/>
                <a:ea typeface="Calibri"/>
                <a:cs typeface="Calibri"/>
                <a:sym typeface="Calibri"/>
              </a:defRPr>
            </a:lvl4pPr>
            <a:lvl5pPr marL="2285943" lvl="4" indent="-330192" algn="l">
              <a:spcBef>
                <a:spcPts val="300"/>
              </a:spcBef>
              <a:spcAft>
                <a:spcPts val="0"/>
              </a:spcAft>
              <a:buSzPts val="1600"/>
              <a:buFont typeface="Calibri"/>
              <a:buChar char="»"/>
              <a:defRPr sz="1600">
                <a:latin typeface="Calibri"/>
                <a:ea typeface="Calibri"/>
                <a:cs typeface="Calibri"/>
                <a:sym typeface="Calibri"/>
              </a:defRPr>
            </a:lvl5pPr>
            <a:lvl6pPr marL="2743131" lvl="5" indent="-342891" algn="l">
              <a:spcBef>
                <a:spcPts val="360"/>
              </a:spcBef>
              <a:spcAft>
                <a:spcPts val="0"/>
              </a:spcAft>
              <a:buSzPts val="1800"/>
              <a:buChar char="»"/>
              <a:defRPr/>
            </a:lvl6pPr>
            <a:lvl7pPr marL="3200320" lvl="6" indent="-342891" algn="l">
              <a:spcBef>
                <a:spcPts val="360"/>
              </a:spcBef>
              <a:spcAft>
                <a:spcPts val="0"/>
              </a:spcAft>
              <a:buSzPts val="1800"/>
              <a:buChar char="»"/>
              <a:defRPr/>
            </a:lvl7pPr>
            <a:lvl8pPr marL="3657509" lvl="7" indent="-342891" algn="l">
              <a:spcBef>
                <a:spcPts val="360"/>
              </a:spcBef>
              <a:spcAft>
                <a:spcPts val="0"/>
              </a:spcAft>
              <a:buSzPts val="1800"/>
              <a:buChar char="»"/>
              <a:defRPr/>
            </a:lvl8pPr>
            <a:lvl9pPr marL="4114697" lvl="8" indent="-342891" algn="l">
              <a:spcBef>
                <a:spcPts val="360"/>
              </a:spcBef>
              <a:spcAft>
                <a:spcPts val="0"/>
              </a:spcAft>
              <a:buSzPts val="1800"/>
              <a:buChar char="»"/>
              <a:defRPr/>
            </a:lvl9pPr>
          </a:lstStyle>
          <a:p>
            <a:endParaRPr/>
          </a:p>
        </p:txBody>
      </p:sp>
      <p:sp>
        <p:nvSpPr>
          <p:cNvPr id="32" name="Google Shape;32;p9"/>
          <p:cNvSpPr txBox="1">
            <a:spLocks noGrp="1"/>
          </p:cNvSpPr>
          <p:nvPr>
            <p:ph type="body" idx="2"/>
          </p:nvPr>
        </p:nvSpPr>
        <p:spPr>
          <a:xfrm>
            <a:off x="6137329" y="1573882"/>
            <a:ext cx="5695627" cy="3857917"/>
          </a:xfrm>
          <a:prstGeom prst="rect">
            <a:avLst/>
          </a:prstGeom>
          <a:noFill/>
          <a:ln>
            <a:noFill/>
          </a:ln>
        </p:spPr>
        <p:txBody>
          <a:bodyPr spcFirstLastPara="1" wrap="square" lIns="91425" tIns="45700" rIns="91425" bIns="45700" anchor="t" anchorCtr="0">
            <a:noAutofit/>
          </a:bodyPr>
          <a:lstStyle>
            <a:lvl1pPr marL="457189" lvl="0" indent="-388610" algn="l">
              <a:spcBef>
                <a:spcPts val="0"/>
              </a:spcBef>
              <a:spcAft>
                <a:spcPts val="0"/>
              </a:spcAft>
              <a:buSzPts val="2520"/>
              <a:buFont typeface="Noto Sans Symbols"/>
              <a:buChar char="⮚"/>
              <a:defRPr sz="2800" b="1">
                <a:latin typeface="Calibri"/>
                <a:ea typeface="Calibri"/>
                <a:cs typeface="Calibri"/>
                <a:sym typeface="Calibri"/>
              </a:defRPr>
            </a:lvl1pPr>
            <a:lvl2pPr marL="914377" lvl="1" indent="-365751" algn="l">
              <a:spcBef>
                <a:spcPts val="300"/>
              </a:spcBef>
              <a:spcAft>
                <a:spcPts val="0"/>
              </a:spcAft>
              <a:buSzPts val="2160"/>
              <a:buFont typeface="Calibri"/>
              <a:buChar char="●"/>
              <a:defRPr sz="2400">
                <a:latin typeface="Calibri"/>
                <a:ea typeface="Calibri"/>
                <a:cs typeface="Calibri"/>
                <a:sym typeface="Calibri"/>
              </a:defRPr>
            </a:lvl2pPr>
            <a:lvl3pPr marL="1371566" lvl="2" indent="-317492" algn="l">
              <a:spcBef>
                <a:spcPts val="300"/>
              </a:spcBef>
              <a:spcAft>
                <a:spcPts val="0"/>
              </a:spcAft>
              <a:buSzPts val="1400"/>
              <a:buFont typeface="Noto Sans Symbols"/>
              <a:buChar char="❑"/>
              <a:defRPr sz="2000">
                <a:latin typeface="Calibri"/>
                <a:ea typeface="Calibri"/>
                <a:cs typeface="Calibri"/>
                <a:sym typeface="Calibri"/>
              </a:defRPr>
            </a:lvl3pPr>
            <a:lvl4pPr marL="1828754" lvl="3" indent="-342891" algn="l">
              <a:spcBef>
                <a:spcPts val="300"/>
              </a:spcBef>
              <a:spcAft>
                <a:spcPts val="0"/>
              </a:spcAft>
              <a:buSzPts val="1800"/>
              <a:buFont typeface="Calibri"/>
              <a:buChar char="–"/>
              <a:defRPr sz="1800">
                <a:latin typeface="Calibri"/>
                <a:ea typeface="Calibri"/>
                <a:cs typeface="Calibri"/>
                <a:sym typeface="Calibri"/>
              </a:defRPr>
            </a:lvl4pPr>
            <a:lvl5pPr marL="2285943" lvl="4" indent="-330192" algn="l">
              <a:spcBef>
                <a:spcPts val="300"/>
              </a:spcBef>
              <a:spcAft>
                <a:spcPts val="0"/>
              </a:spcAft>
              <a:buSzPts val="1600"/>
              <a:buFont typeface="Calibri"/>
              <a:buChar char="»"/>
              <a:defRPr sz="1600">
                <a:latin typeface="Calibri"/>
                <a:ea typeface="Calibri"/>
                <a:cs typeface="Calibri"/>
                <a:sym typeface="Calibri"/>
              </a:defRPr>
            </a:lvl5pPr>
            <a:lvl6pPr marL="2743131" lvl="5" indent="-342891" algn="l">
              <a:spcBef>
                <a:spcPts val="360"/>
              </a:spcBef>
              <a:spcAft>
                <a:spcPts val="0"/>
              </a:spcAft>
              <a:buSzPts val="1800"/>
              <a:buChar char="»"/>
              <a:defRPr/>
            </a:lvl6pPr>
            <a:lvl7pPr marL="3200320" lvl="6" indent="-342891" algn="l">
              <a:spcBef>
                <a:spcPts val="360"/>
              </a:spcBef>
              <a:spcAft>
                <a:spcPts val="0"/>
              </a:spcAft>
              <a:buSzPts val="1800"/>
              <a:buChar char="»"/>
              <a:defRPr/>
            </a:lvl7pPr>
            <a:lvl8pPr marL="3657509" lvl="7" indent="-342891" algn="l">
              <a:spcBef>
                <a:spcPts val="360"/>
              </a:spcBef>
              <a:spcAft>
                <a:spcPts val="0"/>
              </a:spcAft>
              <a:buSzPts val="1800"/>
              <a:buChar char="»"/>
              <a:defRPr/>
            </a:lvl8pPr>
            <a:lvl9pPr marL="4114697" lvl="8" indent="-342891" algn="l">
              <a:spcBef>
                <a:spcPts val="360"/>
              </a:spcBef>
              <a:spcAft>
                <a:spcPts val="0"/>
              </a:spcAft>
              <a:buSzPts val="1800"/>
              <a:buChar char="»"/>
              <a:defRPr/>
            </a:lvl9pPr>
          </a:lstStyle>
          <a:p>
            <a:endParaRPr/>
          </a:p>
        </p:txBody>
      </p:sp>
      <p:sp>
        <p:nvSpPr>
          <p:cNvPr id="33" name="Google Shape;33;p9"/>
          <p:cNvSpPr txBox="1">
            <a:spLocks noGrp="1"/>
          </p:cNvSpPr>
          <p:nvPr>
            <p:ph type="body" idx="3"/>
          </p:nvPr>
        </p:nvSpPr>
        <p:spPr>
          <a:xfrm>
            <a:off x="609600" y="6146800"/>
            <a:ext cx="11176000" cy="414339"/>
          </a:xfrm>
          <a:prstGeom prst="rect">
            <a:avLst/>
          </a:prstGeom>
          <a:noFill/>
          <a:ln>
            <a:noFill/>
          </a:ln>
        </p:spPr>
        <p:txBody>
          <a:bodyPr spcFirstLastPara="1" wrap="square" lIns="91425" tIns="45700" rIns="91425" bIns="45700" anchor="t" anchorCtr="0">
            <a:noAutofit/>
          </a:bodyPr>
          <a:lstStyle>
            <a:lvl1pPr marL="457189" lvl="0" indent="-228594" algn="l">
              <a:spcBef>
                <a:spcPts val="280"/>
              </a:spcBef>
              <a:spcAft>
                <a:spcPts val="0"/>
              </a:spcAft>
              <a:buSzPts val="1400"/>
              <a:buFont typeface="Calibri"/>
              <a:buNone/>
              <a:defRPr sz="1400" i="0">
                <a:solidFill>
                  <a:schemeClr val="lt1"/>
                </a:solidFill>
                <a:latin typeface="Calibri"/>
                <a:ea typeface="Calibri"/>
                <a:cs typeface="Calibri"/>
                <a:sym typeface="Calibri"/>
              </a:defRPr>
            </a:lvl1pPr>
            <a:lvl2pPr marL="914377" lvl="1" indent="-342891" algn="l">
              <a:spcBef>
                <a:spcPts val="360"/>
              </a:spcBef>
              <a:spcAft>
                <a:spcPts val="0"/>
              </a:spcAft>
              <a:buSzPts val="1800"/>
              <a:buChar char="⮚"/>
              <a:defRPr/>
            </a:lvl2pPr>
            <a:lvl3pPr marL="1371566" lvl="2" indent="-342891" algn="l">
              <a:spcBef>
                <a:spcPts val="360"/>
              </a:spcBef>
              <a:spcAft>
                <a:spcPts val="0"/>
              </a:spcAft>
              <a:buSzPts val="1800"/>
              <a:buChar char="▪"/>
              <a:defRPr/>
            </a:lvl3pPr>
            <a:lvl4pPr marL="1828754" lvl="3" indent="-342891" algn="l">
              <a:spcBef>
                <a:spcPts val="360"/>
              </a:spcBef>
              <a:spcAft>
                <a:spcPts val="0"/>
              </a:spcAft>
              <a:buSzPts val="1800"/>
              <a:buChar char="–"/>
              <a:defRPr/>
            </a:lvl4pPr>
            <a:lvl5pPr marL="2285943" lvl="4" indent="-342891" algn="l">
              <a:spcBef>
                <a:spcPts val="360"/>
              </a:spcBef>
              <a:spcAft>
                <a:spcPts val="0"/>
              </a:spcAft>
              <a:buSzPts val="1800"/>
              <a:buChar char="»"/>
              <a:defRPr/>
            </a:lvl5pPr>
            <a:lvl6pPr marL="2743131" lvl="5" indent="-342891" algn="l">
              <a:spcBef>
                <a:spcPts val="360"/>
              </a:spcBef>
              <a:spcAft>
                <a:spcPts val="0"/>
              </a:spcAft>
              <a:buSzPts val="1800"/>
              <a:buChar char="»"/>
              <a:defRPr/>
            </a:lvl6pPr>
            <a:lvl7pPr marL="3200320" lvl="6" indent="-342891" algn="l">
              <a:spcBef>
                <a:spcPts val="360"/>
              </a:spcBef>
              <a:spcAft>
                <a:spcPts val="0"/>
              </a:spcAft>
              <a:buSzPts val="1800"/>
              <a:buChar char="»"/>
              <a:defRPr/>
            </a:lvl7pPr>
            <a:lvl8pPr marL="3657509" lvl="7" indent="-342891" algn="l">
              <a:spcBef>
                <a:spcPts val="360"/>
              </a:spcBef>
              <a:spcAft>
                <a:spcPts val="0"/>
              </a:spcAft>
              <a:buSzPts val="1800"/>
              <a:buChar char="»"/>
              <a:defRPr/>
            </a:lvl8pPr>
            <a:lvl9pPr marL="4114697" lvl="8" indent="-342891" algn="l">
              <a:spcBef>
                <a:spcPts val="360"/>
              </a:spcBef>
              <a:spcAft>
                <a:spcPts val="0"/>
              </a:spcAft>
              <a:buSzPts val="1800"/>
              <a:buChar char="»"/>
              <a:defRPr/>
            </a:lvl9pPr>
          </a:lstStyle>
          <a:p>
            <a:endParaRPr/>
          </a:p>
        </p:txBody>
      </p:sp>
    </p:spTree>
    <p:extLst>
      <p:ext uri="{BB962C8B-B14F-4D97-AF65-F5344CB8AC3E}">
        <p14:creationId xmlns:p14="http://schemas.microsoft.com/office/powerpoint/2010/main" val="83025315"/>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12192000" cy="5934064"/>
          </a:xfrm>
          <a:prstGeom prst="rect">
            <a:avLst/>
          </a:prstGeom>
        </p:spPr>
        <p:txBody>
          <a:bodyPr vert="horz"/>
          <a:lstStyle>
            <a:lvl1pPr>
              <a:defRPr>
                <a:solidFill>
                  <a:schemeClr val="bg1">
                    <a:lumMod val="75000"/>
                  </a:schemeClr>
                </a:solidFill>
              </a:defRPr>
            </a:lvl1pPr>
          </a:lstStyle>
          <a:p>
            <a:r>
              <a:rPr lang="en-US"/>
              <a:t>Full slide picture</a:t>
            </a:r>
          </a:p>
        </p:txBody>
      </p:sp>
      <p:sp>
        <p:nvSpPr>
          <p:cNvPr id="11" name="Content Placeholder 2"/>
          <p:cNvSpPr>
            <a:spLocks noGrp="1"/>
          </p:cNvSpPr>
          <p:nvPr>
            <p:ph idx="15" hasCustomPrompt="1"/>
          </p:nvPr>
        </p:nvSpPr>
        <p:spPr>
          <a:xfrm>
            <a:off x="7431851" y="229811"/>
            <a:ext cx="4522941" cy="668812"/>
          </a:xfrm>
          <a:prstGeom prst="rect">
            <a:avLst/>
          </a:prstGeom>
          <a:ln>
            <a:solidFill>
              <a:srgbClr val="BB0000"/>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12" name="Content Placeholder 2"/>
          <p:cNvSpPr>
            <a:spLocks noGrp="1"/>
          </p:cNvSpPr>
          <p:nvPr>
            <p:ph idx="14"/>
          </p:nvPr>
        </p:nvSpPr>
        <p:spPr>
          <a:xfrm>
            <a:off x="6491389" y="1436104"/>
            <a:ext cx="5331852" cy="1695867"/>
          </a:xfrm>
          <a:prstGeom prst="rect">
            <a:avLst/>
          </a:prstGeom>
          <a:ln w="38100" cmpd="sng">
            <a:solidFill>
              <a:schemeClr val="tx1">
                <a:lumMod val="50000"/>
                <a:lumOff val="50000"/>
              </a:schemeClr>
            </a:solidFill>
          </a:ln>
          <a:effectLst/>
        </p:spPr>
        <p:txBody>
          <a:bodyPr/>
          <a:lstStyle>
            <a:lvl1pPr marL="121917">
              <a:lnSpc>
                <a:spcPts val="4587"/>
              </a:lnSpc>
              <a:spcBef>
                <a:spcPts val="0"/>
              </a:spcBef>
              <a:defRPr sz="2667" b="1">
                <a:solidFill>
                  <a:srgbClr val="BB0000"/>
                </a:solidFill>
              </a:defRPr>
            </a:lvl1pPr>
            <a:lvl2pPr marL="121917" indent="243834">
              <a:spcBef>
                <a:spcPts val="267"/>
              </a:spcBef>
              <a:spcAft>
                <a:spcPts val="0"/>
              </a:spcAft>
              <a:buClr>
                <a:srgbClr val="BB0000"/>
              </a:buClr>
              <a:buFont typeface="Arial"/>
              <a:buChar char="•"/>
              <a:defRPr sz="2133">
                <a:solidFill>
                  <a:schemeClr val="tx1">
                    <a:lumMod val="65000"/>
                    <a:lumOff val="35000"/>
                  </a:schemeClr>
                </a:solidFill>
              </a:defRPr>
            </a:lvl2pPr>
            <a:lvl3pPr marL="121917" indent="243834">
              <a:spcBef>
                <a:spcPts val="267"/>
              </a:spcBef>
              <a:spcAft>
                <a:spcPts val="0"/>
              </a:spcAft>
              <a:buClr>
                <a:srgbClr val="BB0000"/>
              </a:buClr>
              <a:defRPr sz="2133">
                <a:solidFill>
                  <a:schemeClr val="tx1">
                    <a:lumMod val="65000"/>
                    <a:lumOff val="35000"/>
                  </a:schemeClr>
                </a:solidFill>
              </a:defRPr>
            </a:lvl3pPr>
            <a:lvl5pPr marL="670543" indent="0">
              <a:spcBef>
                <a:spcPts val="467"/>
              </a:spcBef>
              <a:buFont typeface="Arial"/>
              <a:buNone/>
              <a:defRPr sz="2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2"/>
            <a:r>
              <a:rPr lang="en-US"/>
              <a:t>Fifth level</a:t>
            </a:r>
          </a:p>
        </p:txBody>
      </p:sp>
    </p:spTree>
    <p:extLst>
      <p:ext uri="{BB962C8B-B14F-4D97-AF65-F5344CB8AC3E}">
        <p14:creationId xmlns:p14="http://schemas.microsoft.com/office/powerpoint/2010/main" val="330073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9EAE-E04D-9E4A-9ED4-0D227B0AA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465BC-CEEF-F543-9F90-F083EF319A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D3217-B787-6645-81E8-FB6DC59FC62A}"/>
              </a:ext>
            </a:extLst>
          </p:cNvPr>
          <p:cNvSpPr>
            <a:spLocks noGrp="1"/>
          </p:cNvSpPr>
          <p:nvPr>
            <p:ph type="dt" sz="half" idx="10"/>
          </p:nvPr>
        </p:nvSpPr>
        <p:spPr/>
        <p:txBody>
          <a:bodyPr/>
          <a:lstStyle/>
          <a:p>
            <a:fld id="{8A654569-BD17-C745-BFCD-69CB31E753C1}" type="datetime1">
              <a:rPr lang="en-US" smtClean="0"/>
              <a:t>2/7/22</a:t>
            </a:fld>
            <a:endParaRPr lang="en-US"/>
          </a:p>
        </p:txBody>
      </p:sp>
      <p:sp>
        <p:nvSpPr>
          <p:cNvPr id="5" name="Footer Placeholder 4">
            <a:extLst>
              <a:ext uri="{FF2B5EF4-FFF2-40B4-BE49-F238E27FC236}">
                <a16:creationId xmlns:a16="http://schemas.microsoft.com/office/drawing/2014/main" id="{B967540F-2DBA-B940-BF6A-F2D8042EC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EDC2-72A5-8949-B41F-6F53D185B012}"/>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375291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BF70-5EA6-1D4F-8040-20B38D70F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A7030E-4F64-C247-AE19-FE69D1E58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33586-61F2-DA45-9EED-2F9ABD2A89D5}"/>
              </a:ext>
            </a:extLst>
          </p:cNvPr>
          <p:cNvSpPr>
            <a:spLocks noGrp="1"/>
          </p:cNvSpPr>
          <p:nvPr>
            <p:ph type="dt" sz="half" idx="10"/>
          </p:nvPr>
        </p:nvSpPr>
        <p:spPr/>
        <p:txBody>
          <a:bodyPr/>
          <a:lstStyle/>
          <a:p>
            <a:fld id="{87BB2EA3-8328-994F-9999-1D95627B3486}" type="datetime1">
              <a:rPr lang="en-US" smtClean="0"/>
              <a:t>2/7/22</a:t>
            </a:fld>
            <a:endParaRPr lang="en-US"/>
          </a:p>
        </p:txBody>
      </p:sp>
      <p:sp>
        <p:nvSpPr>
          <p:cNvPr id="5" name="Footer Placeholder 4">
            <a:extLst>
              <a:ext uri="{FF2B5EF4-FFF2-40B4-BE49-F238E27FC236}">
                <a16:creationId xmlns:a16="http://schemas.microsoft.com/office/drawing/2014/main" id="{F9B42513-12E3-954E-9D10-D30549A06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F1F60-EE89-D04C-892D-F9643F3DB931}"/>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276016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34A4-77AF-404C-9741-029B5A8BA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CC998D-F2DF-3D4C-8A93-C3836A521B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0D62A3-333E-8849-A6C9-95ECF14A9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FCF484-4BB6-5944-A820-6556B98EBA90}"/>
              </a:ext>
            </a:extLst>
          </p:cNvPr>
          <p:cNvSpPr>
            <a:spLocks noGrp="1"/>
          </p:cNvSpPr>
          <p:nvPr>
            <p:ph type="dt" sz="half" idx="10"/>
          </p:nvPr>
        </p:nvSpPr>
        <p:spPr/>
        <p:txBody>
          <a:bodyPr/>
          <a:lstStyle/>
          <a:p>
            <a:fld id="{78604286-DF01-764A-A190-8BEDAE189317}" type="datetime1">
              <a:rPr lang="en-US" smtClean="0"/>
              <a:t>2/7/22</a:t>
            </a:fld>
            <a:endParaRPr lang="en-US"/>
          </a:p>
        </p:txBody>
      </p:sp>
      <p:sp>
        <p:nvSpPr>
          <p:cNvPr id="6" name="Footer Placeholder 5">
            <a:extLst>
              <a:ext uri="{FF2B5EF4-FFF2-40B4-BE49-F238E27FC236}">
                <a16:creationId xmlns:a16="http://schemas.microsoft.com/office/drawing/2014/main" id="{BD28D084-68E9-BD4C-8C6A-CBC1B8F81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91FDA-3D3E-174E-BBCD-23FFC6DFBB52}"/>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278673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49A9-4B2B-AD40-B279-E4D69E279B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54D2D-FB60-D143-A195-74D0928B1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3F20F-5B0B-7A43-8AD0-D3654D974D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1524D-BFAD-CF41-B370-E9A44DA5D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2CB71-328A-004B-B72E-98E351AE69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A26B8C-CF23-714C-98A6-7DDB04B6D59F}"/>
              </a:ext>
            </a:extLst>
          </p:cNvPr>
          <p:cNvSpPr>
            <a:spLocks noGrp="1"/>
          </p:cNvSpPr>
          <p:nvPr>
            <p:ph type="dt" sz="half" idx="10"/>
          </p:nvPr>
        </p:nvSpPr>
        <p:spPr/>
        <p:txBody>
          <a:bodyPr/>
          <a:lstStyle/>
          <a:p>
            <a:fld id="{5ED8E911-441A-0F4B-8F36-4324A12A69D4}" type="datetime1">
              <a:rPr lang="en-US" smtClean="0"/>
              <a:t>2/7/22</a:t>
            </a:fld>
            <a:endParaRPr lang="en-US"/>
          </a:p>
        </p:txBody>
      </p:sp>
      <p:sp>
        <p:nvSpPr>
          <p:cNvPr id="8" name="Footer Placeholder 7">
            <a:extLst>
              <a:ext uri="{FF2B5EF4-FFF2-40B4-BE49-F238E27FC236}">
                <a16:creationId xmlns:a16="http://schemas.microsoft.com/office/drawing/2014/main" id="{F40618CB-3E60-F649-A065-E4C7F3378B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0766BB-763A-1D4E-A1FB-63157A275761}"/>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84464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9B37-A25D-A34C-96ED-4EC160A19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4E98A-BFB9-2C4B-817D-2B5D7A485246}"/>
              </a:ext>
            </a:extLst>
          </p:cNvPr>
          <p:cNvSpPr>
            <a:spLocks noGrp="1"/>
          </p:cNvSpPr>
          <p:nvPr>
            <p:ph type="dt" sz="half" idx="10"/>
          </p:nvPr>
        </p:nvSpPr>
        <p:spPr/>
        <p:txBody>
          <a:bodyPr/>
          <a:lstStyle/>
          <a:p>
            <a:fld id="{84A288B2-46B5-A940-967F-FE6285DF570D}" type="datetime1">
              <a:rPr lang="en-US" smtClean="0"/>
              <a:t>2/7/22</a:t>
            </a:fld>
            <a:endParaRPr lang="en-US"/>
          </a:p>
        </p:txBody>
      </p:sp>
      <p:sp>
        <p:nvSpPr>
          <p:cNvPr id="4" name="Footer Placeholder 3">
            <a:extLst>
              <a:ext uri="{FF2B5EF4-FFF2-40B4-BE49-F238E27FC236}">
                <a16:creationId xmlns:a16="http://schemas.microsoft.com/office/drawing/2014/main" id="{B9E57AAE-D581-5348-A73F-1352AC2176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053A83-469E-0843-9DE2-C4276BD3B81C}"/>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350060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30C3B-DE5A-5840-8383-699A851759E7}"/>
              </a:ext>
            </a:extLst>
          </p:cNvPr>
          <p:cNvSpPr>
            <a:spLocks noGrp="1"/>
          </p:cNvSpPr>
          <p:nvPr>
            <p:ph type="dt" sz="half" idx="10"/>
          </p:nvPr>
        </p:nvSpPr>
        <p:spPr/>
        <p:txBody>
          <a:bodyPr/>
          <a:lstStyle/>
          <a:p>
            <a:fld id="{5260C6E3-ED3B-754C-9B5F-C4198D7AA764}" type="datetime1">
              <a:rPr lang="en-US" smtClean="0"/>
              <a:t>2/7/22</a:t>
            </a:fld>
            <a:endParaRPr lang="en-US"/>
          </a:p>
        </p:txBody>
      </p:sp>
      <p:sp>
        <p:nvSpPr>
          <p:cNvPr id="3" name="Footer Placeholder 2">
            <a:extLst>
              <a:ext uri="{FF2B5EF4-FFF2-40B4-BE49-F238E27FC236}">
                <a16:creationId xmlns:a16="http://schemas.microsoft.com/office/drawing/2014/main" id="{4D5C93AB-7BD5-A64F-91B3-EED9F1207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28B31-2EBE-A34D-AEAE-38E6849DEEBA}"/>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345080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BA6A-9234-174D-B766-13AE8B82A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80207-4101-4C43-8632-C2FF5324C9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A92424-B005-C045-A98C-60CFAA6AC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F7375-285A-B548-A0DD-B42232832D61}"/>
              </a:ext>
            </a:extLst>
          </p:cNvPr>
          <p:cNvSpPr>
            <a:spLocks noGrp="1"/>
          </p:cNvSpPr>
          <p:nvPr>
            <p:ph type="dt" sz="half" idx="10"/>
          </p:nvPr>
        </p:nvSpPr>
        <p:spPr/>
        <p:txBody>
          <a:bodyPr/>
          <a:lstStyle/>
          <a:p>
            <a:fld id="{25FFEF8F-72BE-8A41-A4BF-633C6E1FCC83}" type="datetime1">
              <a:rPr lang="en-US" smtClean="0"/>
              <a:t>2/7/22</a:t>
            </a:fld>
            <a:endParaRPr lang="en-US"/>
          </a:p>
        </p:txBody>
      </p:sp>
      <p:sp>
        <p:nvSpPr>
          <p:cNvPr id="6" name="Footer Placeholder 5">
            <a:extLst>
              <a:ext uri="{FF2B5EF4-FFF2-40B4-BE49-F238E27FC236}">
                <a16:creationId xmlns:a16="http://schemas.microsoft.com/office/drawing/2014/main" id="{0F346882-01E2-CC4C-8514-98F221CED9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B966F-26C5-8347-83CF-29A0D0998BF5}"/>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278299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B1-7A64-DB4A-9A14-8A03DAF20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60C50A-A6EF-2649-BB97-6B51B9318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D2D6F1-0EE6-F54D-93E7-97E9763EF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79AC2-417D-A34E-A741-26F1EF428B5D}"/>
              </a:ext>
            </a:extLst>
          </p:cNvPr>
          <p:cNvSpPr>
            <a:spLocks noGrp="1"/>
          </p:cNvSpPr>
          <p:nvPr>
            <p:ph type="dt" sz="half" idx="10"/>
          </p:nvPr>
        </p:nvSpPr>
        <p:spPr/>
        <p:txBody>
          <a:bodyPr/>
          <a:lstStyle/>
          <a:p>
            <a:fld id="{AA2417DF-0972-2C41-8150-437723358089}" type="datetime1">
              <a:rPr lang="en-US" smtClean="0"/>
              <a:t>2/7/22</a:t>
            </a:fld>
            <a:endParaRPr lang="en-US"/>
          </a:p>
        </p:txBody>
      </p:sp>
      <p:sp>
        <p:nvSpPr>
          <p:cNvPr id="6" name="Footer Placeholder 5">
            <a:extLst>
              <a:ext uri="{FF2B5EF4-FFF2-40B4-BE49-F238E27FC236}">
                <a16:creationId xmlns:a16="http://schemas.microsoft.com/office/drawing/2014/main" id="{EE51926D-5DF2-924E-9A69-4B1796430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10A00-3C39-D446-976C-81223DCA4E7B}"/>
              </a:ext>
            </a:extLst>
          </p:cNvPr>
          <p:cNvSpPr>
            <a:spLocks noGrp="1"/>
          </p:cNvSpPr>
          <p:nvPr>
            <p:ph type="sldNum" sz="quarter" idx="12"/>
          </p:nvPr>
        </p:nvSpPr>
        <p:spPr/>
        <p:txBody>
          <a:bodyPr/>
          <a:lstStyle/>
          <a:p>
            <a:fld id="{971CCA2B-54D1-E841-A2C2-6C9D278ABD41}" type="slidenum">
              <a:rPr lang="en-US" smtClean="0"/>
              <a:t>‹#›</a:t>
            </a:fld>
            <a:endParaRPr lang="en-US"/>
          </a:p>
        </p:txBody>
      </p:sp>
    </p:spTree>
    <p:extLst>
      <p:ext uri="{BB962C8B-B14F-4D97-AF65-F5344CB8AC3E}">
        <p14:creationId xmlns:p14="http://schemas.microsoft.com/office/powerpoint/2010/main" val="329735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5B119-77FA-814F-B279-5FF08DD1A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3BDC49-8F1D-6544-B3F8-00E574B03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0ADBF-AC4C-EC46-BFA6-FFAFABB9F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87C2A-2857-CE4F-AF12-75FC95513688}" type="datetime1">
              <a:rPr lang="en-US" smtClean="0"/>
              <a:t>2/7/22</a:t>
            </a:fld>
            <a:endParaRPr lang="en-US"/>
          </a:p>
        </p:txBody>
      </p:sp>
      <p:sp>
        <p:nvSpPr>
          <p:cNvPr id="5" name="Footer Placeholder 4">
            <a:extLst>
              <a:ext uri="{FF2B5EF4-FFF2-40B4-BE49-F238E27FC236}">
                <a16:creationId xmlns:a16="http://schemas.microsoft.com/office/drawing/2014/main" id="{5026305E-99CC-C544-9882-9FCC94A1D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243EDE-508C-0A43-94B4-2ED7381D2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CCA2B-54D1-E841-A2C2-6C9D278ABD41}" type="slidenum">
              <a:rPr lang="en-US" smtClean="0"/>
              <a:t>‹#›</a:t>
            </a:fld>
            <a:endParaRPr lang="en-US"/>
          </a:p>
        </p:txBody>
      </p:sp>
    </p:spTree>
    <p:extLst>
      <p:ext uri="{BB962C8B-B14F-4D97-AF65-F5344CB8AC3E}">
        <p14:creationId xmlns:p14="http://schemas.microsoft.com/office/powerpoint/2010/main" val="363614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x.doi.org/10.1097%2FMD.000000000001069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dc.gov/disabilitie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FEFC-318D-0548-B722-3F4F7AFB27FF}"/>
              </a:ext>
            </a:extLst>
          </p:cNvPr>
          <p:cNvSpPr>
            <a:spLocks noGrp="1"/>
          </p:cNvSpPr>
          <p:nvPr>
            <p:ph type="ctrTitle"/>
          </p:nvPr>
        </p:nvSpPr>
        <p:spPr>
          <a:xfrm>
            <a:off x="1524000" y="881934"/>
            <a:ext cx="9144000" cy="1856307"/>
          </a:xfrm>
        </p:spPr>
        <p:txBody>
          <a:bodyPr>
            <a:normAutofit/>
          </a:bodyPr>
          <a:lstStyle/>
          <a:p>
            <a:r>
              <a:rPr lang="en-US" sz="5400" dirty="0">
                <a:solidFill>
                  <a:schemeClr val="tx1"/>
                </a:solidFill>
                <a:latin typeface="Avenir Book" panose="02000503020000020003" pitchFamily="2" charset="0"/>
              </a:rPr>
              <a:t>Improving Outcomes for People with Disabilities</a:t>
            </a:r>
          </a:p>
        </p:txBody>
      </p:sp>
      <p:sp>
        <p:nvSpPr>
          <p:cNvPr id="3" name="Subtitle 2">
            <a:extLst>
              <a:ext uri="{FF2B5EF4-FFF2-40B4-BE49-F238E27FC236}">
                <a16:creationId xmlns:a16="http://schemas.microsoft.com/office/drawing/2014/main" id="{3B38DE8B-A339-7E4A-ABE3-CED57F1CE0FD}"/>
              </a:ext>
            </a:extLst>
          </p:cNvPr>
          <p:cNvSpPr>
            <a:spLocks noGrp="1"/>
          </p:cNvSpPr>
          <p:nvPr>
            <p:ph type="subTitle" idx="1"/>
          </p:nvPr>
        </p:nvSpPr>
        <p:spPr>
          <a:xfrm>
            <a:off x="1524000" y="2909455"/>
            <a:ext cx="9144000" cy="2593570"/>
          </a:xfrm>
        </p:spPr>
        <p:txBody>
          <a:bodyPr>
            <a:normAutofit lnSpcReduction="10000"/>
          </a:bodyPr>
          <a:lstStyle/>
          <a:p>
            <a:r>
              <a:rPr lang="en-US" dirty="0">
                <a:solidFill>
                  <a:schemeClr val="tx1"/>
                </a:solidFill>
                <a:latin typeface="Avenir Book" panose="02000503020000020003" pitchFamily="2" charset="0"/>
              </a:rPr>
              <a:t>Health Care Professional Virtual Roundtables</a:t>
            </a:r>
          </a:p>
          <a:p>
            <a:endParaRPr lang="en-US" dirty="0">
              <a:solidFill>
                <a:schemeClr val="tx1"/>
              </a:solidFill>
              <a:latin typeface="Avenir Book" panose="02000503020000020003" pitchFamily="2" charset="0"/>
            </a:endParaRPr>
          </a:p>
          <a:p>
            <a:r>
              <a:rPr lang="en-US" dirty="0">
                <a:solidFill>
                  <a:schemeClr val="tx1"/>
                </a:solidFill>
                <a:latin typeface="Avenir Book" panose="02000503020000020003" pitchFamily="2" charset="0"/>
              </a:rPr>
              <a:t>Core Competencies on Disability: Guiding Principles &amp; Values</a:t>
            </a:r>
          </a:p>
          <a:p>
            <a:r>
              <a:rPr lang="en-US" dirty="0">
                <a:solidFill>
                  <a:schemeClr val="tx1"/>
                </a:solidFill>
                <a:latin typeface="Avenir Book" panose="02000503020000020003" pitchFamily="2" charset="0"/>
              </a:rPr>
              <a:t>February 8, 2022</a:t>
            </a:r>
          </a:p>
          <a:p>
            <a:endParaRPr lang="en-US" dirty="0">
              <a:solidFill>
                <a:schemeClr val="tx1"/>
              </a:solidFill>
              <a:latin typeface="Avenir Book" panose="02000503020000020003" pitchFamily="2" charset="0"/>
            </a:endParaRPr>
          </a:p>
          <a:p>
            <a:r>
              <a:rPr lang="en-US" dirty="0">
                <a:solidFill>
                  <a:schemeClr val="tx1"/>
                </a:solidFill>
                <a:latin typeface="Avenir Book" panose="02000503020000020003" pitchFamily="2" charset="0"/>
              </a:rPr>
              <a:t>Susan M. </a:t>
            </a:r>
            <a:r>
              <a:rPr lang="en-US" dirty="0" err="1">
                <a:solidFill>
                  <a:schemeClr val="tx1"/>
                </a:solidFill>
                <a:latin typeface="Avenir Book" panose="02000503020000020003" pitchFamily="2" charset="0"/>
              </a:rPr>
              <a:t>Havercamp</a:t>
            </a:r>
            <a:r>
              <a:rPr lang="en-US" dirty="0">
                <a:solidFill>
                  <a:schemeClr val="tx1"/>
                </a:solidFill>
                <a:latin typeface="Avenir Book" panose="02000503020000020003" pitchFamily="2" charset="0"/>
              </a:rPr>
              <a:t>, PhD, FAAIDD, NADD-CC</a:t>
            </a:r>
          </a:p>
          <a:p>
            <a:endParaRPr lang="en-US" dirty="0">
              <a:solidFill>
                <a:schemeClr val="tx1"/>
              </a:solidFill>
              <a:latin typeface="Avenir Book" panose="02000503020000020003" pitchFamily="2" charset="0"/>
            </a:endParaRPr>
          </a:p>
        </p:txBody>
      </p:sp>
      <p:pic>
        <p:nvPicPr>
          <p:cNvPr id="7" name="Picture 6">
            <a:extLst>
              <a:ext uri="{FF2B5EF4-FFF2-40B4-BE49-F238E27FC236}">
                <a16:creationId xmlns:a16="http://schemas.microsoft.com/office/drawing/2014/main" id="{F46487A0-970B-D340-A989-41EDFF9E3C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94429" y="5839191"/>
            <a:ext cx="2844800" cy="533400"/>
          </a:xfrm>
          <a:prstGeom prst="rect">
            <a:avLst/>
          </a:prstGeom>
        </p:spPr>
      </p:pic>
      <p:pic>
        <p:nvPicPr>
          <p:cNvPr id="9" name="Picture 8">
            <a:extLst>
              <a:ext uri="{FF2B5EF4-FFF2-40B4-BE49-F238E27FC236}">
                <a16:creationId xmlns:a16="http://schemas.microsoft.com/office/drawing/2014/main" id="{73CE5BDA-42C2-9347-A71A-97D112C028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52773" y="5896341"/>
            <a:ext cx="2197100" cy="419100"/>
          </a:xfrm>
          <a:prstGeom prst="rect">
            <a:avLst/>
          </a:prstGeom>
        </p:spPr>
      </p:pic>
    </p:spTree>
    <p:extLst>
      <p:ext uri="{BB962C8B-B14F-4D97-AF65-F5344CB8AC3E}">
        <p14:creationId xmlns:p14="http://schemas.microsoft.com/office/powerpoint/2010/main" val="304658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6970CC-E2BB-5D48-B69F-D601209E731D}"/>
              </a:ext>
            </a:extLst>
          </p:cNvPr>
          <p:cNvSpPr>
            <a:spLocks noGrp="1"/>
          </p:cNvSpPr>
          <p:nvPr>
            <p:ph type="title"/>
          </p:nvPr>
        </p:nvSpPr>
        <p:spPr/>
        <p:txBody>
          <a:bodyPr/>
          <a:lstStyle/>
          <a:p>
            <a:r>
              <a:rPr lang="en-US" dirty="0">
                <a:solidFill>
                  <a:schemeClr val="tx1"/>
                </a:solidFill>
                <a:latin typeface="Avenir Book" panose="02000503020000020003" pitchFamily="2" charset="0"/>
                <a:cs typeface="Arial"/>
              </a:rPr>
              <a:t>Preventable Health Conditions</a:t>
            </a:r>
            <a:r>
              <a:rPr lang="en-US" baseline="30000" dirty="0">
                <a:solidFill>
                  <a:schemeClr val="tx1"/>
                </a:solidFill>
                <a:latin typeface="Avenir Book" panose="02000503020000020003" pitchFamily="2" charset="0"/>
                <a:cs typeface="Arial"/>
              </a:rPr>
              <a:t>2</a:t>
            </a:r>
            <a:endParaRPr lang="en-US" dirty="0">
              <a:solidFill>
                <a:schemeClr val="tx1"/>
              </a:solidFill>
              <a:latin typeface="Avenir Book" panose="02000503020000020003" pitchFamily="2" charset="0"/>
            </a:endParaRPr>
          </a:p>
        </p:txBody>
      </p:sp>
      <p:sp>
        <p:nvSpPr>
          <p:cNvPr id="2" name="Content Placeholder 1">
            <a:extLst>
              <a:ext uri="{FF2B5EF4-FFF2-40B4-BE49-F238E27FC236}">
                <a16:creationId xmlns:a16="http://schemas.microsoft.com/office/drawing/2014/main" id="{E09D3D29-51CF-413A-90E3-F5E1C810FAD5}"/>
              </a:ext>
            </a:extLst>
          </p:cNvPr>
          <p:cNvSpPr>
            <a:spLocks noGrp="1"/>
          </p:cNvSpPr>
          <p:nvPr>
            <p:ph idx="1"/>
          </p:nvPr>
        </p:nvSpPr>
        <p:spPr/>
        <p:txBody>
          <a:bodyPr vert="horz" lIns="121920" tIns="60960" rIns="121920" bIns="60960" rtlCol="0" anchor="t">
            <a:normAutofit fontScale="85000" lnSpcReduction="10000"/>
          </a:bodyPr>
          <a:lstStyle/>
          <a:p>
            <a:pPr marL="609585" indent="-609585">
              <a:lnSpc>
                <a:spcPct val="100000"/>
              </a:lnSpc>
            </a:pPr>
            <a:r>
              <a:rPr lang="en-US" sz="3200" dirty="0">
                <a:solidFill>
                  <a:schemeClr val="tx1"/>
                </a:solidFill>
                <a:latin typeface="Avenir Book" panose="02000503020000020003" pitchFamily="2" charset="0"/>
                <a:cs typeface="Calibri" panose="020F0502020204030204" pitchFamily="34" charset="0"/>
              </a:rPr>
              <a:t>Ambulatory Care Sensitive (ACS)</a:t>
            </a:r>
            <a:r>
              <a:rPr lang="en-US" sz="3200" dirty="0">
                <a:solidFill>
                  <a:schemeClr val="tx1"/>
                </a:solidFill>
                <a:latin typeface="Avenir Book" panose="02000503020000020003" pitchFamily="2" charset="0"/>
                <a:ea typeface="+mn-lt"/>
                <a:cs typeface="Calibri" panose="020F0502020204030204" pitchFamily="34" charset="0"/>
              </a:rPr>
              <a:t> </a:t>
            </a:r>
            <a:r>
              <a:rPr lang="en-US" sz="3200" dirty="0">
                <a:solidFill>
                  <a:schemeClr val="tx1"/>
                </a:solidFill>
                <a:latin typeface="Avenir Book" panose="02000503020000020003" pitchFamily="2" charset="0"/>
                <a:cs typeface="Calibri" panose="020F0502020204030204" pitchFamily="34" charset="0"/>
              </a:rPr>
              <a:t>hospitalizations are potentially preventable and may indicate reduced access to and a lower quality of ambulatory care.</a:t>
            </a:r>
          </a:p>
          <a:p>
            <a:pPr marL="0" indent="0">
              <a:lnSpc>
                <a:spcPct val="100000"/>
              </a:lnSpc>
              <a:buNone/>
            </a:pPr>
            <a:endParaRPr lang="en-US" sz="3200" dirty="0">
              <a:solidFill>
                <a:schemeClr val="tx1"/>
              </a:solidFill>
              <a:latin typeface="Avenir Book" panose="02000503020000020003" pitchFamily="2" charset="0"/>
              <a:cs typeface="Calibri" panose="020F0502020204030204" pitchFamily="34" charset="0"/>
            </a:endParaRPr>
          </a:p>
          <a:p>
            <a:pPr marL="609585" indent="-609585">
              <a:lnSpc>
                <a:spcPct val="100000"/>
              </a:lnSpc>
            </a:pPr>
            <a:r>
              <a:rPr lang="en-US" sz="3200" dirty="0">
                <a:solidFill>
                  <a:schemeClr val="tx1"/>
                </a:solidFill>
                <a:latin typeface="Avenir Book" panose="02000503020000020003" pitchFamily="2" charset="0"/>
                <a:cs typeface="Calibri" panose="020F0502020204030204" pitchFamily="34" charset="0"/>
              </a:rPr>
              <a:t>Disability status associated with substantially higher odds of ACS hospitalization and a 6-fold increase in cost of care. </a:t>
            </a:r>
          </a:p>
          <a:p>
            <a:pPr marL="0" indent="0">
              <a:lnSpc>
                <a:spcPct val="100000"/>
              </a:lnSpc>
              <a:buNone/>
            </a:pPr>
            <a:endParaRPr lang="en-US" sz="3200" dirty="0">
              <a:solidFill>
                <a:schemeClr val="tx1"/>
              </a:solidFill>
              <a:latin typeface="Avenir Book" panose="02000503020000020003" pitchFamily="2" charset="0"/>
              <a:cs typeface="Calibri" panose="020F0502020204030204" pitchFamily="34" charset="0"/>
            </a:endParaRPr>
          </a:p>
          <a:p>
            <a:pPr marL="609585" indent="-609585">
              <a:lnSpc>
                <a:spcPct val="100000"/>
              </a:lnSpc>
            </a:pPr>
            <a:r>
              <a:rPr lang="en-US" sz="3200" dirty="0">
                <a:solidFill>
                  <a:schemeClr val="tx1"/>
                </a:solidFill>
                <a:latin typeface="Avenir Book" panose="02000503020000020003" pitchFamily="2" charset="0"/>
                <a:cs typeface="Calibri" panose="020F0502020204030204" pitchFamily="34" charset="0"/>
              </a:rPr>
              <a:t>Barriers to care coordination and quality, access to care, transportation difficulty, and having financial barriers were associated with ACS hospitalization.</a:t>
            </a:r>
          </a:p>
        </p:txBody>
      </p:sp>
      <p:sp>
        <p:nvSpPr>
          <p:cNvPr id="4" name="Slide Number Placeholder 3">
            <a:extLst>
              <a:ext uri="{FF2B5EF4-FFF2-40B4-BE49-F238E27FC236}">
                <a16:creationId xmlns:a16="http://schemas.microsoft.com/office/drawing/2014/main" id="{DE0C0398-4E43-C644-ABA0-1C79C5260F55}"/>
              </a:ext>
            </a:extLst>
          </p:cNvPr>
          <p:cNvSpPr>
            <a:spLocks noGrp="1"/>
          </p:cNvSpPr>
          <p:nvPr>
            <p:ph type="sldNum" sz="quarter" idx="12"/>
          </p:nvPr>
        </p:nvSpPr>
        <p:spPr/>
        <p:txBody>
          <a:bodyPr/>
          <a:lstStyle/>
          <a:p>
            <a:fld id="{971CCA2B-54D1-E841-A2C2-6C9D278ABD41}" type="slidenum">
              <a:rPr lang="en-US" smtClean="0"/>
              <a:t>10</a:t>
            </a:fld>
            <a:endParaRPr lang="en-US"/>
          </a:p>
        </p:txBody>
      </p:sp>
    </p:spTree>
    <p:extLst>
      <p:ext uri="{BB962C8B-B14F-4D97-AF65-F5344CB8AC3E}">
        <p14:creationId xmlns:p14="http://schemas.microsoft.com/office/powerpoint/2010/main" val="159673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423ED-CAC6-4444-B8C7-4D46B17322FE}"/>
              </a:ext>
            </a:extLst>
          </p:cNvPr>
          <p:cNvSpPr>
            <a:spLocks noGrp="1"/>
          </p:cNvSpPr>
          <p:nvPr>
            <p:ph type="title"/>
          </p:nvPr>
        </p:nvSpPr>
        <p:spPr/>
        <p:txBody>
          <a:bodyPr/>
          <a:lstStyle/>
          <a:p>
            <a:r>
              <a:rPr lang="en-US" dirty="0">
                <a:solidFill>
                  <a:schemeClr val="tx1"/>
                </a:solidFill>
                <a:latin typeface="Avenir Book" panose="02000503020000020003" pitchFamily="2" charset="0"/>
              </a:rPr>
              <a:t>Health Care Providers</a:t>
            </a:r>
            <a:r>
              <a:rPr lang="en-US" baseline="30000" dirty="0">
                <a:solidFill>
                  <a:schemeClr val="tx1"/>
                </a:solidFill>
                <a:latin typeface="Avenir Book" panose="02000503020000020003" pitchFamily="2" charset="0"/>
              </a:rPr>
              <a:t>3</a:t>
            </a:r>
            <a:endParaRPr lang="en-US" dirty="0">
              <a:solidFill>
                <a:schemeClr val="tx1"/>
              </a:solidFill>
              <a:latin typeface="Avenir Book" panose="02000503020000020003" pitchFamily="2" charset="0"/>
            </a:endParaRPr>
          </a:p>
        </p:txBody>
      </p:sp>
      <p:sp>
        <p:nvSpPr>
          <p:cNvPr id="5" name="Content Placeholder 4">
            <a:extLst>
              <a:ext uri="{FF2B5EF4-FFF2-40B4-BE49-F238E27FC236}">
                <a16:creationId xmlns:a16="http://schemas.microsoft.com/office/drawing/2014/main" id="{EAF8A1A0-B107-1049-BD00-C3FFC7967946}"/>
              </a:ext>
            </a:extLst>
          </p:cNvPr>
          <p:cNvSpPr>
            <a:spLocks noGrp="1"/>
          </p:cNvSpPr>
          <p:nvPr>
            <p:ph sz="half" idx="1"/>
          </p:nvPr>
        </p:nvSpPr>
        <p:spPr>
          <a:xfrm>
            <a:off x="838200" y="1825625"/>
            <a:ext cx="6244244" cy="4351338"/>
          </a:xfrm>
        </p:spPr>
        <p:txBody>
          <a:bodyPr>
            <a:normAutofit/>
          </a:bodyPr>
          <a:lstStyle/>
          <a:p>
            <a:pPr marL="0" indent="0">
              <a:buNone/>
            </a:pPr>
            <a:r>
              <a:rPr lang="en-US" sz="3200" dirty="0">
                <a:solidFill>
                  <a:schemeClr val="tx1"/>
                </a:solidFill>
                <a:latin typeface="Avenir Book" panose="02000503020000020003" pitchFamily="2" charset="0"/>
                <a:cs typeface="Arial"/>
              </a:rPr>
              <a:t>Report they are </a:t>
            </a:r>
            <a:r>
              <a:rPr lang="en-US" sz="3200" b="1" dirty="0">
                <a:solidFill>
                  <a:schemeClr val="tx1"/>
                </a:solidFill>
                <a:latin typeface="Avenir Book" panose="02000503020000020003" pitchFamily="2" charset="0"/>
                <a:cs typeface="Arial"/>
              </a:rPr>
              <a:t>unprepared</a:t>
            </a:r>
            <a:r>
              <a:rPr lang="en-US" sz="3200" dirty="0">
                <a:solidFill>
                  <a:schemeClr val="tx1"/>
                </a:solidFill>
                <a:latin typeface="Avenir Book" panose="02000503020000020003" pitchFamily="2" charset="0"/>
                <a:cs typeface="Arial"/>
              </a:rPr>
              <a:t> and </a:t>
            </a:r>
            <a:r>
              <a:rPr lang="en-US" sz="3200" b="1" dirty="0">
                <a:solidFill>
                  <a:schemeClr val="tx1"/>
                </a:solidFill>
                <a:latin typeface="Avenir Book" panose="02000503020000020003" pitchFamily="2" charset="0"/>
                <a:cs typeface="Arial"/>
              </a:rPr>
              <a:t>uncomfortable</a:t>
            </a:r>
            <a:r>
              <a:rPr lang="en-US" sz="3200" dirty="0">
                <a:solidFill>
                  <a:schemeClr val="tx1"/>
                </a:solidFill>
                <a:latin typeface="Avenir Book" panose="02000503020000020003" pitchFamily="2" charset="0"/>
                <a:cs typeface="Arial"/>
              </a:rPr>
              <a:t> treating patients with disabilities</a:t>
            </a:r>
            <a:endParaRPr lang="en-US" sz="2000" dirty="0">
              <a:solidFill>
                <a:schemeClr val="tx1"/>
              </a:solidFill>
              <a:latin typeface="Avenir Book" panose="02000503020000020003" pitchFamily="2" charset="0"/>
            </a:endParaRPr>
          </a:p>
        </p:txBody>
      </p:sp>
      <p:pic>
        <p:nvPicPr>
          <p:cNvPr id="11" name="Picture 2">
            <a:extLst>
              <a:ext uri="{FF2B5EF4-FFF2-40B4-BE49-F238E27FC236}">
                <a16:creationId xmlns:a16="http://schemas.microsoft.com/office/drawing/2014/main" id="{8E9F02E5-7EE5-0D44-9128-756DB66B15D7}"/>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65671" y="1613694"/>
            <a:ext cx="3188037" cy="456326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260B8888-06F2-EB41-8457-0B6CAEBD67A5}"/>
              </a:ext>
            </a:extLst>
          </p:cNvPr>
          <p:cNvSpPr>
            <a:spLocks noGrp="1"/>
          </p:cNvSpPr>
          <p:nvPr>
            <p:ph type="sldNum" sz="quarter" idx="12"/>
          </p:nvPr>
        </p:nvSpPr>
        <p:spPr/>
        <p:txBody>
          <a:bodyPr/>
          <a:lstStyle/>
          <a:p>
            <a:fld id="{971CCA2B-54D1-E841-A2C2-6C9D278ABD41}" type="slidenum">
              <a:rPr lang="en-US" smtClean="0"/>
              <a:t>11</a:t>
            </a:fld>
            <a:endParaRPr lang="en-US"/>
          </a:p>
        </p:txBody>
      </p:sp>
    </p:spTree>
    <p:extLst>
      <p:ext uri="{BB962C8B-B14F-4D97-AF65-F5344CB8AC3E}">
        <p14:creationId xmlns:p14="http://schemas.microsoft.com/office/powerpoint/2010/main" val="405538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BA4F-2564-B148-BF73-BFF308DBE7EE}"/>
              </a:ext>
            </a:extLst>
          </p:cNvPr>
          <p:cNvSpPr>
            <a:spLocks noGrp="1"/>
          </p:cNvSpPr>
          <p:nvPr>
            <p:ph type="title"/>
          </p:nvPr>
        </p:nvSpPr>
        <p:spPr/>
        <p:txBody>
          <a:bodyPr/>
          <a:lstStyle/>
          <a:p>
            <a:r>
              <a:rPr lang="en-US" dirty="0">
                <a:solidFill>
                  <a:schemeClr val="tx1"/>
                </a:solidFill>
                <a:latin typeface="Avenir Book" panose="02000503020000020003" pitchFamily="2" charset="0"/>
              </a:rPr>
              <a:t>Centers for Disease Control (CDC)</a:t>
            </a:r>
            <a:r>
              <a:rPr lang="en-US" baseline="30000" dirty="0">
                <a:solidFill>
                  <a:schemeClr val="tx1"/>
                </a:solidFill>
                <a:latin typeface="Avenir Book" panose="02000503020000020003" pitchFamily="2" charset="0"/>
              </a:rPr>
              <a:t>4</a:t>
            </a:r>
            <a:endParaRPr lang="en-US" dirty="0">
              <a:solidFill>
                <a:schemeClr val="tx1"/>
              </a:solidFill>
              <a:latin typeface="Avenir Book" panose="02000503020000020003" pitchFamily="2" charset="0"/>
            </a:endParaRPr>
          </a:p>
        </p:txBody>
      </p:sp>
      <p:sp>
        <p:nvSpPr>
          <p:cNvPr id="4" name="Content Placeholder 3">
            <a:extLst>
              <a:ext uri="{FF2B5EF4-FFF2-40B4-BE49-F238E27FC236}">
                <a16:creationId xmlns:a16="http://schemas.microsoft.com/office/drawing/2014/main" id="{3E7D3836-08AF-BC49-A59B-6086033B41DB}"/>
              </a:ext>
            </a:extLst>
          </p:cNvPr>
          <p:cNvSpPr>
            <a:spLocks noGrp="1"/>
          </p:cNvSpPr>
          <p:nvPr>
            <p:ph sz="half" idx="1"/>
          </p:nvPr>
        </p:nvSpPr>
        <p:spPr/>
        <p:txBody>
          <a:bodyPr>
            <a:normAutofit fontScale="92500"/>
          </a:bodyPr>
          <a:lstStyle/>
          <a:p>
            <a:pPr>
              <a:lnSpc>
                <a:spcPct val="100000"/>
              </a:lnSpc>
            </a:pPr>
            <a:r>
              <a:rPr lang="en-US" sz="2400" dirty="0">
                <a:solidFill>
                  <a:schemeClr val="tx1"/>
                </a:solidFill>
                <a:latin typeface="Avenir Book" panose="02000503020000020003" pitchFamily="2" charset="0"/>
              </a:rPr>
              <a:t>According to the CDC’s Disability and Health data systems 2018 report, 26% of the US adult population has a disability. </a:t>
            </a:r>
            <a:endParaRPr lang="en-US" sz="2000" dirty="0">
              <a:solidFill>
                <a:schemeClr val="tx1"/>
              </a:solidFill>
              <a:latin typeface="Avenir Book" panose="02000503020000020003" pitchFamily="2" charset="0"/>
            </a:endParaRPr>
          </a:p>
          <a:p>
            <a:r>
              <a:rPr lang="en-US" sz="2400" dirty="0">
                <a:solidFill>
                  <a:schemeClr val="tx1"/>
                </a:solidFill>
                <a:latin typeface="Avenir Book" panose="02000503020000020003" pitchFamily="2" charset="0"/>
              </a:rPr>
              <a:t>Disability competent care is quality care for patients with disabilities.</a:t>
            </a:r>
            <a:endParaRPr lang="en-US" sz="1333" dirty="0">
              <a:solidFill>
                <a:schemeClr val="tx1"/>
              </a:solidFill>
              <a:latin typeface="Avenir Book" panose="02000503020000020003" pitchFamily="2" charset="0"/>
            </a:endParaRPr>
          </a:p>
        </p:txBody>
      </p:sp>
      <p:sp>
        <p:nvSpPr>
          <p:cNvPr id="5" name="Content Placeholder 4">
            <a:extLst>
              <a:ext uri="{FF2B5EF4-FFF2-40B4-BE49-F238E27FC236}">
                <a16:creationId xmlns:a16="http://schemas.microsoft.com/office/drawing/2014/main" id="{9C168097-DD4B-664C-9209-1DB3DD6599C9}"/>
              </a:ext>
            </a:extLst>
          </p:cNvPr>
          <p:cNvSpPr>
            <a:spLocks noGrp="1"/>
          </p:cNvSpPr>
          <p:nvPr>
            <p:ph sz="half" idx="2"/>
          </p:nvPr>
        </p:nvSpPr>
        <p:spPr/>
        <p:txBody>
          <a:bodyPr>
            <a:normAutofit fontScale="92500"/>
          </a:bodyPr>
          <a:lstStyle/>
          <a:p>
            <a:pPr marL="0" indent="0">
              <a:buNone/>
            </a:pPr>
            <a:endParaRPr lang="en-US" i="1" dirty="0">
              <a:solidFill>
                <a:srgbClr val="C00000"/>
              </a:solidFill>
              <a:latin typeface="Avenir Book" panose="02000503020000020003" pitchFamily="2" charset="0"/>
            </a:endParaRPr>
          </a:p>
          <a:p>
            <a:pPr marL="0" indent="0">
              <a:buNone/>
            </a:pPr>
            <a:endParaRPr lang="en-US" i="1" dirty="0">
              <a:solidFill>
                <a:srgbClr val="C00000"/>
              </a:solidFill>
              <a:latin typeface="Avenir Book" panose="02000503020000020003" pitchFamily="2" charset="0"/>
            </a:endParaRPr>
          </a:p>
          <a:p>
            <a:pPr marL="0" indent="0">
              <a:buNone/>
            </a:pPr>
            <a:endParaRPr lang="en-US" i="1" dirty="0">
              <a:solidFill>
                <a:srgbClr val="C00000"/>
              </a:solidFill>
              <a:latin typeface="Avenir Book" panose="02000503020000020003" pitchFamily="2" charset="0"/>
            </a:endParaRPr>
          </a:p>
          <a:p>
            <a:pPr marL="0" indent="0">
              <a:buNone/>
            </a:pPr>
            <a:endParaRPr lang="en-US" i="1" dirty="0">
              <a:solidFill>
                <a:srgbClr val="C00000"/>
              </a:solidFill>
              <a:latin typeface="Avenir Book" panose="02000503020000020003" pitchFamily="2" charset="0"/>
            </a:endParaRPr>
          </a:p>
          <a:p>
            <a:pPr marL="0" indent="0">
              <a:buNone/>
            </a:pPr>
            <a:endParaRPr lang="en-US" i="1" dirty="0">
              <a:solidFill>
                <a:srgbClr val="C00000"/>
              </a:solidFill>
              <a:latin typeface="Avenir Book" panose="02000503020000020003" pitchFamily="2" charset="0"/>
            </a:endParaRPr>
          </a:p>
          <a:p>
            <a:pPr marL="0" indent="0">
              <a:buNone/>
            </a:pPr>
            <a:endParaRPr lang="en-US" i="1" dirty="0">
              <a:solidFill>
                <a:srgbClr val="C00000"/>
              </a:solidFill>
              <a:latin typeface="Avenir Book" panose="02000503020000020003" pitchFamily="2" charset="0"/>
            </a:endParaRPr>
          </a:p>
          <a:p>
            <a:pPr marL="0" indent="0">
              <a:buNone/>
            </a:pPr>
            <a:endParaRPr lang="en-US" sz="2000" i="1" dirty="0">
              <a:solidFill>
                <a:srgbClr val="C00000"/>
              </a:solidFill>
              <a:latin typeface="Avenir Book" panose="02000503020000020003" pitchFamily="2" charset="0"/>
            </a:endParaRPr>
          </a:p>
          <a:p>
            <a:pPr marL="0" indent="0">
              <a:buNone/>
            </a:pPr>
            <a:endParaRPr lang="en-US" sz="2000" i="1" dirty="0">
              <a:solidFill>
                <a:srgbClr val="C00000"/>
              </a:solidFill>
              <a:latin typeface="Avenir Book" panose="02000503020000020003" pitchFamily="2" charset="0"/>
            </a:endParaRPr>
          </a:p>
          <a:p>
            <a:pPr marL="0" indent="0">
              <a:buNone/>
            </a:pPr>
            <a:r>
              <a:rPr lang="en-US" sz="2000" i="1" dirty="0">
                <a:solidFill>
                  <a:srgbClr val="C00000"/>
                </a:solidFill>
                <a:latin typeface="Avenir Book" panose="02000503020000020003" pitchFamily="2" charset="0"/>
              </a:rPr>
              <a:t>Physicians with 25 patient visits in a day would have approx. 7 patients with disabilities. </a:t>
            </a:r>
          </a:p>
          <a:p>
            <a:endParaRPr lang="en-US" i="1" dirty="0">
              <a:solidFill>
                <a:srgbClr val="C00000"/>
              </a:solidFill>
              <a:latin typeface="Avenir Book" panose="02000503020000020003" pitchFamily="2" charset="0"/>
            </a:endParaRPr>
          </a:p>
        </p:txBody>
      </p:sp>
      <p:pic>
        <p:nvPicPr>
          <p:cNvPr id="13" name="Picture 12" descr="Infographic showing 25 people. Seven of them are colored red, the rest are blue.">
            <a:extLst>
              <a:ext uri="{FF2B5EF4-FFF2-40B4-BE49-F238E27FC236}">
                <a16:creationId xmlns:a16="http://schemas.microsoft.com/office/drawing/2014/main" id="{EA6D1397-9F83-BF44-AA55-8814BB341D2C}"/>
              </a:ext>
            </a:extLst>
          </p:cNvPr>
          <p:cNvPicPr>
            <a:picLocks noChangeAspect="1"/>
          </p:cNvPicPr>
          <p:nvPr/>
        </p:nvPicPr>
        <p:blipFill>
          <a:blip r:embed="rId3"/>
          <a:stretch>
            <a:fillRect/>
          </a:stretch>
        </p:blipFill>
        <p:spPr>
          <a:xfrm>
            <a:off x="7553845" y="1638300"/>
            <a:ext cx="2171700" cy="3581400"/>
          </a:xfrm>
          <a:prstGeom prst="rect">
            <a:avLst/>
          </a:prstGeom>
        </p:spPr>
      </p:pic>
      <p:sp>
        <p:nvSpPr>
          <p:cNvPr id="14" name="Slide Number Placeholder 13">
            <a:extLst>
              <a:ext uri="{FF2B5EF4-FFF2-40B4-BE49-F238E27FC236}">
                <a16:creationId xmlns:a16="http://schemas.microsoft.com/office/drawing/2014/main" id="{AE0F0901-EB26-0E4B-80BA-1446EF32A70B}"/>
              </a:ext>
            </a:extLst>
          </p:cNvPr>
          <p:cNvSpPr>
            <a:spLocks noGrp="1"/>
          </p:cNvSpPr>
          <p:nvPr>
            <p:ph type="sldNum" sz="quarter" idx="12"/>
          </p:nvPr>
        </p:nvSpPr>
        <p:spPr/>
        <p:txBody>
          <a:bodyPr/>
          <a:lstStyle/>
          <a:p>
            <a:fld id="{971CCA2B-54D1-E841-A2C2-6C9D278ABD41}" type="slidenum">
              <a:rPr lang="en-US" smtClean="0"/>
              <a:t>12</a:t>
            </a:fld>
            <a:endParaRPr lang="en-US"/>
          </a:p>
        </p:txBody>
      </p:sp>
    </p:spTree>
    <p:extLst>
      <p:ext uri="{BB962C8B-B14F-4D97-AF65-F5344CB8AC3E}">
        <p14:creationId xmlns:p14="http://schemas.microsoft.com/office/powerpoint/2010/main" val="422727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76"/>
        <p:cNvGrpSpPr/>
        <p:nvPr/>
      </p:nvGrpSpPr>
      <p:grpSpPr>
        <a:xfrm>
          <a:off x="0" y="0"/>
          <a:ext cx="0" cy="0"/>
          <a:chOff x="0" y="0"/>
          <a:chExt cx="0" cy="0"/>
        </a:xfrm>
      </p:grpSpPr>
      <p:sp>
        <p:nvSpPr>
          <p:cNvPr id="77" name="Google Shape;77;g628f730edc_1_0"/>
          <p:cNvSpPr txBox="1">
            <a:spLocks noGrp="1"/>
          </p:cNvSpPr>
          <p:nvPr>
            <p:ph type="title"/>
          </p:nvPr>
        </p:nvSpPr>
        <p:spPr/>
        <p:txBody>
          <a:bodyPr/>
          <a:lstStyle/>
          <a:p>
            <a:pPr lvl="0"/>
            <a:r>
              <a:rPr lang="en-US" dirty="0">
                <a:solidFill>
                  <a:schemeClr val="tx1"/>
                </a:solidFill>
                <a:latin typeface="Avenir Book" panose="02000503020000020003" pitchFamily="2" charset="0"/>
              </a:rPr>
              <a:t>Training for Health Care Professionals</a:t>
            </a:r>
            <a:r>
              <a:rPr lang="en-US" baseline="30000" dirty="0">
                <a:solidFill>
                  <a:schemeClr val="tx1"/>
                </a:solidFill>
                <a:latin typeface="Avenir Book" panose="02000503020000020003" pitchFamily="2" charset="0"/>
              </a:rPr>
              <a:t>5</a:t>
            </a:r>
            <a:endParaRPr lang="en-US" dirty="0">
              <a:solidFill>
                <a:schemeClr val="tx1"/>
              </a:solidFill>
              <a:latin typeface="Avenir Book" panose="02000503020000020003" pitchFamily="2" charset="0"/>
            </a:endParaRPr>
          </a:p>
        </p:txBody>
      </p:sp>
      <p:sp>
        <p:nvSpPr>
          <p:cNvPr id="79" name="Google Shape;79;g628f730edc_1_0"/>
          <p:cNvSpPr txBox="1">
            <a:spLocks noGrp="1"/>
          </p:cNvSpPr>
          <p:nvPr>
            <p:ph sz="half" idx="1"/>
          </p:nvPr>
        </p:nvSpPr>
        <p:spPr/>
        <p:txBody>
          <a:bodyPr>
            <a:normAutofit fontScale="85000" lnSpcReduction="10000"/>
          </a:bodyPr>
          <a:lstStyle/>
          <a:p>
            <a:pPr>
              <a:lnSpc>
                <a:spcPct val="120000"/>
              </a:lnSpc>
              <a:buFont typeface="Arial" panose="020B0604020202020204" pitchFamily="34" charset="0"/>
              <a:buChar char="•"/>
            </a:pPr>
            <a:r>
              <a:rPr lang="en-US" sz="2133" b="0" dirty="0">
                <a:solidFill>
                  <a:schemeClr val="tx1"/>
                </a:solidFill>
                <a:latin typeface="Avenir Book" panose="02000503020000020003" pitchFamily="2" charset="0"/>
              </a:rPr>
              <a:t>We must address health inequities in training for the health care workforce to meet the needs of underserved populations, including people with disabilities</a:t>
            </a:r>
          </a:p>
          <a:p>
            <a:pPr marL="68578" indent="0">
              <a:buNone/>
            </a:pPr>
            <a:endParaRPr lang="en-US" sz="2133" b="0" dirty="0">
              <a:solidFill>
                <a:schemeClr val="tx1"/>
              </a:solidFill>
              <a:latin typeface="Avenir Book" panose="02000503020000020003" pitchFamily="2" charset="0"/>
            </a:endParaRPr>
          </a:p>
          <a:p>
            <a:pPr>
              <a:lnSpc>
                <a:spcPct val="110000"/>
              </a:lnSpc>
              <a:buFont typeface="Arial" panose="020B0604020202020204" pitchFamily="34" charset="0"/>
              <a:buChar char="•"/>
            </a:pPr>
            <a:r>
              <a:rPr lang="en-US" sz="2133" b="0" dirty="0">
                <a:solidFill>
                  <a:schemeClr val="tx1"/>
                </a:solidFill>
                <a:latin typeface="Avenir Book" panose="02000503020000020003" pitchFamily="2" charset="0"/>
              </a:rPr>
              <a:t>Alliance for Disability in Health Care Education addressed the question, </a:t>
            </a:r>
            <a:r>
              <a:rPr lang="en-US" sz="2133" b="0" i="1" dirty="0">
                <a:solidFill>
                  <a:schemeClr val="tx1"/>
                </a:solidFill>
                <a:latin typeface="Avenir Book" panose="02000503020000020003" pitchFamily="2" charset="0"/>
              </a:rPr>
              <a:t>“</a:t>
            </a:r>
          </a:p>
          <a:p>
            <a:pPr lvl="1">
              <a:lnSpc>
                <a:spcPct val="110000"/>
              </a:lnSpc>
              <a:buFont typeface="Arial" panose="020B0604020202020204" pitchFamily="34" charset="0"/>
              <a:buChar char="•"/>
            </a:pPr>
            <a:r>
              <a:rPr lang="en-US" sz="2133" i="1" dirty="0">
                <a:solidFill>
                  <a:schemeClr val="tx1"/>
                </a:solidFill>
                <a:latin typeface="Avenir Book" panose="02000503020000020003" pitchFamily="2" charset="0"/>
              </a:rPr>
              <a:t>What do health care professionals need to understand about disability to provide quality care to patients with disabilities?”</a:t>
            </a:r>
          </a:p>
          <a:p>
            <a:pPr lvl="0"/>
            <a:endParaRPr lang="en-US" sz="2133" b="0" dirty="0">
              <a:solidFill>
                <a:schemeClr val="tx1"/>
              </a:solidFill>
              <a:latin typeface="Avenir Book" panose="02000503020000020003" pitchFamily="2" charset="0"/>
            </a:endParaRPr>
          </a:p>
          <a:p>
            <a:pPr lvl="0">
              <a:lnSpc>
                <a:spcPct val="120000"/>
              </a:lnSpc>
              <a:buFont typeface="Arial" panose="020B0604020202020204" pitchFamily="34" charset="0"/>
              <a:buChar char="•"/>
            </a:pPr>
            <a:r>
              <a:rPr lang="en-US" sz="2133" b="0" dirty="0">
                <a:solidFill>
                  <a:schemeClr val="tx1"/>
                </a:solidFill>
                <a:latin typeface="Avenir Book" panose="02000503020000020003" pitchFamily="2" charset="0"/>
              </a:rPr>
              <a:t>Drafted core competencies on disability for health care education</a:t>
            </a:r>
          </a:p>
        </p:txBody>
      </p:sp>
      <p:pic>
        <p:nvPicPr>
          <p:cNvPr id="7" name="Picture 2">
            <a:extLst>
              <a:ext uri="{FF2B5EF4-FFF2-40B4-BE49-F238E27FC236}">
                <a16:creationId xmlns:a16="http://schemas.microsoft.com/office/drawing/2014/main" id="{EF3583A5-E001-BF40-B9AE-A4AB6FA92683}"/>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03926"/>
            <a:ext cx="5181600" cy="35947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DEFC214-F42C-0F4B-94BF-19811455A19C}"/>
              </a:ext>
            </a:extLst>
          </p:cNvPr>
          <p:cNvSpPr>
            <a:spLocks noGrp="1"/>
          </p:cNvSpPr>
          <p:nvPr>
            <p:ph type="sldNum" sz="quarter" idx="12"/>
          </p:nvPr>
        </p:nvSpPr>
        <p:spPr/>
        <p:txBody>
          <a:bodyPr/>
          <a:lstStyle/>
          <a:p>
            <a:fld id="{971CCA2B-54D1-E841-A2C2-6C9D278ABD41}" type="slidenum">
              <a:rPr lang="en-US" smtClean="0"/>
              <a:t>13</a:t>
            </a:fld>
            <a:endParaRPr lang="en-US"/>
          </a:p>
        </p:txBody>
      </p:sp>
    </p:spTree>
    <p:extLst>
      <p:ext uri="{BB962C8B-B14F-4D97-AF65-F5344CB8AC3E}">
        <p14:creationId xmlns:p14="http://schemas.microsoft.com/office/powerpoint/2010/main" val="94838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6839-82E9-F846-B762-8302A1B788CF}"/>
              </a:ext>
            </a:extLst>
          </p:cNvPr>
          <p:cNvSpPr>
            <a:spLocks noGrp="1"/>
          </p:cNvSpPr>
          <p:nvPr>
            <p:ph type="title"/>
          </p:nvPr>
        </p:nvSpPr>
        <p:spPr/>
        <p:txBody>
          <a:bodyPr/>
          <a:lstStyle/>
          <a:p>
            <a:r>
              <a:rPr lang="en-US" b="1" dirty="0">
                <a:solidFill>
                  <a:schemeClr val="tx1"/>
                </a:solidFill>
                <a:latin typeface="Avenir Book" panose="02000503020000020003" pitchFamily="2" charset="0"/>
              </a:rPr>
              <a:t>The Ohio Disability and Health Program</a:t>
            </a:r>
            <a:r>
              <a:rPr lang="en-US" b="1" baseline="30000" dirty="0">
                <a:solidFill>
                  <a:schemeClr val="tx1"/>
                </a:solidFill>
                <a:latin typeface="Avenir Book" panose="02000503020000020003" pitchFamily="2" charset="0"/>
              </a:rPr>
              <a:t>6</a:t>
            </a:r>
            <a:endParaRPr lang="en-US" dirty="0">
              <a:solidFill>
                <a:schemeClr val="tx1"/>
              </a:solidFill>
              <a:latin typeface="Avenir Book" panose="02000503020000020003" pitchFamily="2" charset="0"/>
            </a:endParaRPr>
          </a:p>
        </p:txBody>
      </p:sp>
      <p:sp>
        <p:nvSpPr>
          <p:cNvPr id="4" name="Content Placeholder 3">
            <a:extLst>
              <a:ext uri="{FF2B5EF4-FFF2-40B4-BE49-F238E27FC236}">
                <a16:creationId xmlns:a16="http://schemas.microsoft.com/office/drawing/2014/main" id="{DE1E3B08-F802-224A-97EA-F5E8798433C6}"/>
              </a:ext>
            </a:extLst>
          </p:cNvPr>
          <p:cNvSpPr>
            <a:spLocks noGrp="1"/>
          </p:cNvSpPr>
          <p:nvPr>
            <p:ph sz="half" idx="1"/>
          </p:nvPr>
        </p:nvSpPr>
        <p:spPr/>
        <p:txBody>
          <a:bodyPr/>
          <a:lstStyle/>
          <a:p>
            <a:r>
              <a:rPr lang="en-US" dirty="0">
                <a:solidFill>
                  <a:schemeClr val="tx1"/>
                </a:solidFill>
                <a:latin typeface="Avenir Book" panose="02000503020000020003" pitchFamily="2" charset="0"/>
              </a:rPr>
              <a:t>Broad stakeholder input</a:t>
            </a:r>
          </a:p>
          <a:p>
            <a:r>
              <a:rPr lang="en-US" dirty="0">
                <a:solidFill>
                  <a:schemeClr val="tx1"/>
                </a:solidFill>
                <a:latin typeface="Avenir Book" panose="02000503020000020003" pitchFamily="2" charset="0"/>
              </a:rPr>
              <a:t>National Delphi process</a:t>
            </a:r>
          </a:p>
          <a:p>
            <a:r>
              <a:rPr lang="en-US" dirty="0">
                <a:solidFill>
                  <a:schemeClr val="tx1"/>
                </a:solidFill>
                <a:latin typeface="Avenir Book" panose="02000503020000020003" pitchFamily="2" charset="0"/>
              </a:rPr>
              <a:t>Consensus</a:t>
            </a:r>
          </a:p>
        </p:txBody>
      </p:sp>
      <p:pic>
        <p:nvPicPr>
          <p:cNvPr id="7" name="Content Placeholder 6" descr="Diagram listing individuals with disabilities, family members, disability advocates, health educators, health care professionals, disability professionals. Shows an arrow as they go through the Delphi process and reach consensus">
            <a:extLst>
              <a:ext uri="{FF2B5EF4-FFF2-40B4-BE49-F238E27FC236}">
                <a16:creationId xmlns:a16="http://schemas.microsoft.com/office/drawing/2014/main" id="{3293D6CE-C8A0-6A4A-9E82-6514A8E5405E}"/>
              </a:ext>
            </a:extLst>
          </p:cNvPr>
          <p:cNvPicPr>
            <a:picLocks noGrp="1" noChangeAspect="1"/>
          </p:cNvPicPr>
          <p:nvPr>
            <p:ph sz="half" idx="2"/>
          </p:nvPr>
        </p:nvPicPr>
        <p:blipFill>
          <a:blip r:embed="rId2"/>
          <a:stretch>
            <a:fillRect/>
          </a:stretch>
        </p:blipFill>
        <p:spPr>
          <a:xfrm>
            <a:off x="5700193" y="2260758"/>
            <a:ext cx="5653607" cy="2336483"/>
          </a:xfrm>
        </p:spPr>
      </p:pic>
      <p:sp>
        <p:nvSpPr>
          <p:cNvPr id="8" name="Slide Number Placeholder 7">
            <a:extLst>
              <a:ext uri="{FF2B5EF4-FFF2-40B4-BE49-F238E27FC236}">
                <a16:creationId xmlns:a16="http://schemas.microsoft.com/office/drawing/2014/main" id="{E1B7CAED-33A6-D04D-9FBA-002041A9DB05}"/>
              </a:ext>
            </a:extLst>
          </p:cNvPr>
          <p:cNvSpPr>
            <a:spLocks noGrp="1"/>
          </p:cNvSpPr>
          <p:nvPr>
            <p:ph type="sldNum" sz="quarter" idx="12"/>
          </p:nvPr>
        </p:nvSpPr>
        <p:spPr/>
        <p:txBody>
          <a:bodyPr/>
          <a:lstStyle/>
          <a:p>
            <a:fld id="{971CCA2B-54D1-E841-A2C2-6C9D278ABD41}" type="slidenum">
              <a:rPr lang="en-US" smtClean="0"/>
              <a:t>14</a:t>
            </a:fld>
            <a:endParaRPr lang="en-US"/>
          </a:p>
        </p:txBody>
      </p:sp>
    </p:spTree>
    <p:extLst>
      <p:ext uri="{BB962C8B-B14F-4D97-AF65-F5344CB8AC3E}">
        <p14:creationId xmlns:p14="http://schemas.microsoft.com/office/powerpoint/2010/main" val="382898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F5407-4A95-4742-863C-05516522EE18}"/>
              </a:ext>
            </a:extLst>
          </p:cNvPr>
          <p:cNvSpPr>
            <a:spLocks noGrp="1"/>
          </p:cNvSpPr>
          <p:nvPr>
            <p:ph type="title"/>
          </p:nvPr>
        </p:nvSpPr>
        <p:spPr/>
        <p:txBody>
          <a:bodyPr/>
          <a:lstStyle/>
          <a:p>
            <a:r>
              <a:rPr lang="en-US" dirty="0">
                <a:solidFill>
                  <a:schemeClr val="tx1"/>
                </a:solidFill>
                <a:latin typeface="Avenir Book" panose="02000503020000020003" pitchFamily="2" charset="0"/>
              </a:rPr>
              <a:t>Six Core Competencies</a:t>
            </a:r>
          </a:p>
        </p:txBody>
      </p:sp>
      <p:sp>
        <p:nvSpPr>
          <p:cNvPr id="2" name="Content Placeholder 1"/>
          <p:cNvSpPr>
            <a:spLocks noGrp="1"/>
          </p:cNvSpPr>
          <p:nvPr>
            <p:ph idx="1"/>
          </p:nvPr>
        </p:nvSpPr>
        <p:spPr>
          <a:ln>
            <a:noFill/>
          </a:ln>
        </p:spPr>
        <p:txBody>
          <a:bodyPr>
            <a:normAutofit lnSpcReduction="10000"/>
          </a:bodyPr>
          <a:lstStyle/>
          <a:p>
            <a:pPr marL="0" indent="0">
              <a:buNone/>
            </a:pPr>
            <a:r>
              <a:rPr lang="en-US" dirty="0">
                <a:solidFill>
                  <a:schemeClr val="tx1"/>
                </a:solidFill>
                <a:latin typeface="Avenir Book" panose="02000503020000020003" pitchFamily="2" charset="0"/>
              </a:rPr>
              <a:t>Define the standard for disability training to improve health care for people with disabilities</a:t>
            </a:r>
          </a:p>
          <a:p>
            <a:pPr marL="0" indent="0">
              <a:buNone/>
            </a:pPr>
            <a:endParaRPr lang="en-US" dirty="0">
              <a:solidFill>
                <a:schemeClr val="tx1"/>
              </a:solidFill>
              <a:latin typeface="Avenir Book" panose="02000503020000020003" pitchFamily="2" charset="0"/>
            </a:endParaRPr>
          </a:p>
          <a:p>
            <a:pPr marL="514350" indent="-514350">
              <a:buFont typeface="+mj-lt"/>
              <a:buAutoNum type="arabicPeriod"/>
            </a:pPr>
            <a:r>
              <a:rPr lang="en-US" dirty="0">
                <a:solidFill>
                  <a:schemeClr val="tx1"/>
                </a:solidFill>
                <a:latin typeface="Avenir Book" panose="02000503020000020003" pitchFamily="2" charset="0"/>
              </a:rPr>
              <a:t>Contextual and conceptual framework on disabilities</a:t>
            </a:r>
          </a:p>
          <a:p>
            <a:pPr marL="514350" indent="-514350">
              <a:buFont typeface="+mj-lt"/>
              <a:buAutoNum type="arabicPeriod"/>
            </a:pPr>
            <a:r>
              <a:rPr lang="en-US" dirty="0">
                <a:solidFill>
                  <a:schemeClr val="tx1"/>
                </a:solidFill>
                <a:latin typeface="Avenir Book" panose="02000503020000020003" pitchFamily="2" charset="0"/>
              </a:rPr>
              <a:t>Professionalism and patient-centered care</a:t>
            </a:r>
          </a:p>
          <a:p>
            <a:pPr marL="514350" indent="-514350">
              <a:buFont typeface="+mj-lt"/>
              <a:buAutoNum type="arabicPeriod"/>
            </a:pPr>
            <a:r>
              <a:rPr lang="en-US" dirty="0">
                <a:solidFill>
                  <a:schemeClr val="tx1"/>
                </a:solidFill>
                <a:latin typeface="Avenir Book" panose="02000503020000020003" pitchFamily="2" charset="0"/>
              </a:rPr>
              <a:t>Legal obligations and responsibilities</a:t>
            </a:r>
          </a:p>
          <a:p>
            <a:pPr marL="514350" indent="-514350">
              <a:buFont typeface="+mj-lt"/>
              <a:buAutoNum type="arabicPeriod"/>
            </a:pPr>
            <a:r>
              <a:rPr lang="en-US" dirty="0">
                <a:solidFill>
                  <a:schemeClr val="tx1"/>
                </a:solidFill>
                <a:latin typeface="Avenir Book" panose="02000503020000020003" pitchFamily="2" charset="0"/>
              </a:rPr>
              <a:t>Teams and systems-based practice</a:t>
            </a:r>
          </a:p>
          <a:p>
            <a:pPr marL="514350" indent="-514350">
              <a:buFont typeface="+mj-lt"/>
              <a:buAutoNum type="arabicPeriod"/>
            </a:pPr>
            <a:r>
              <a:rPr lang="en-US" dirty="0">
                <a:solidFill>
                  <a:schemeClr val="tx1"/>
                </a:solidFill>
                <a:latin typeface="Avenir Book" panose="02000503020000020003" pitchFamily="2" charset="0"/>
              </a:rPr>
              <a:t>Clinical assessment</a:t>
            </a:r>
          </a:p>
          <a:p>
            <a:pPr marL="514350" indent="-514350">
              <a:buFont typeface="+mj-lt"/>
              <a:buAutoNum type="arabicPeriod"/>
            </a:pPr>
            <a:r>
              <a:rPr lang="en-US" dirty="0">
                <a:solidFill>
                  <a:schemeClr val="tx1"/>
                </a:solidFill>
                <a:latin typeface="Avenir Book" panose="02000503020000020003" pitchFamily="2" charset="0"/>
              </a:rPr>
              <a:t>Clinical care over the lifespan and during transitions.</a:t>
            </a:r>
          </a:p>
        </p:txBody>
      </p:sp>
      <p:sp>
        <p:nvSpPr>
          <p:cNvPr id="9" name="Slide Number Placeholder 8">
            <a:extLst>
              <a:ext uri="{FF2B5EF4-FFF2-40B4-BE49-F238E27FC236}">
                <a16:creationId xmlns:a16="http://schemas.microsoft.com/office/drawing/2014/main" id="{00667854-2524-1143-B11F-EC8DEE7C6733}"/>
              </a:ext>
            </a:extLst>
          </p:cNvPr>
          <p:cNvSpPr>
            <a:spLocks noGrp="1"/>
          </p:cNvSpPr>
          <p:nvPr>
            <p:ph type="sldNum" sz="quarter" idx="12"/>
          </p:nvPr>
        </p:nvSpPr>
        <p:spPr/>
        <p:txBody>
          <a:bodyPr/>
          <a:lstStyle/>
          <a:p>
            <a:fld id="{971CCA2B-54D1-E841-A2C2-6C9D278ABD41}" type="slidenum">
              <a:rPr lang="en-US" smtClean="0"/>
              <a:t>15</a:t>
            </a:fld>
            <a:endParaRPr lang="en-US"/>
          </a:p>
        </p:txBody>
      </p:sp>
    </p:spTree>
    <p:extLst>
      <p:ext uri="{BB962C8B-B14F-4D97-AF65-F5344CB8AC3E}">
        <p14:creationId xmlns:p14="http://schemas.microsoft.com/office/powerpoint/2010/main" val="329315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venir Book" panose="02000503020000020003" pitchFamily="2" charset="0"/>
              </a:rPr>
              <a:t>Guiding Principles and Values</a:t>
            </a:r>
          </a:p>
        </p:txBody>
      </p:sp>
      <p:sp>
        <p:nvSpPr>
          <p:cNvPr id="5" name="Content Placeholder 4">
            <a:extLst>
              <a:ext uri="{FF2B5EF4-FFF2-40B4-BE49-F238E27FC236}">
                <a16:creationId xmlns:a16="http://schemas.microsoft.com/office/drawing/2014/main" id="{47EFB294-B087-2D42-9F83-4B7C662091E1}"/>
              </a:ext>
            </a:extLst>
          </p:cNvPr>
          <p:cNvSpPr>
            <a:spLocks noGrp="1"/>
          </p:cNvSpPr>
          <p:nvPr>
            <p:ph idx="1"/>
          </p:nvPr>
        </p:nvSpPr>
        <p:spPr/>
        <p:txBody>
          <a:bodyPr/>
          <a:lstStyle/>
          <a:p>
            <a:pPr marL="15875" lvl="1" indent="0">
              <a:buNone/>
            </a:pPr>
            <a:r>
              <a:rPr lang="en-US" sz="3200" dirty="0">
                <a:solidFill>
                  <a:schemeClr val="tx1"/>
                </a:solidFill>
                <a:latin typeface="Avenir Book" panose="02000503020000020003" pitchFamily="2" charset="0"/>
              </a:rPr>
              <a:t>High quality health care for people with disabilities depends, in part, on the values held by health care providers. </a:t>
            </a:r>
          </a:p>
        </p:txBody>
      </p:sp>
      <p:sp>
        <p:nvSpPr>
          <p:cNvPr id="11" name="Slide Number Placeholder 10">
            <a:extLst>
              <a:ext uri="{FF2B5EF4-FFF2-40B4-BE49-F238E27FC236}">
                <a16:creationId xmlns:a16="http://schemas.microsoft.com/office/drawing/2014/main" id="{0BF94216-175F-2646-83DC-FA024F234DDD}"/>
              </a:ext>
            </a:extLst>
          </p:cNvPr>
          <p:cNvSpPr>
            <a:spLocks noGrp="1"/>
          </p:cNvSpPr>
          <p:nvPr>
            <p:ph type="sldNum" sz="quarter" idx="12"/>
          </p:nvPr>
        </p:nvSpPr>
        <p:spPr/>
        <p:txBody>
          <a:bodyPr/>
          <a:lstStyle/>
          <a:p>
            <a:fld id="{971CCA2B-54D1-E841-A2C2-6C9D278ABD41}" type="slidenum">
              <a:rPr lang="en-US" smtClean="0"/>
              <a:t>16</a:t>
            </a:fld>
            <a:endParaRPr lang="en-US"/>
          </a:p>
        </p:txBody>
      </p:sp>
    </p:spTree>
    <p:extLst>
      <p:ext uri="{BB962C8B-B14F-4D97-AF65-F5344CB8AC3E}">
        <p14:creationId xmlns:p14="http://schemas.microsoft.com/office/powerpoint/2010/main" val="258317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A8A0-5842-AA42-8F19-951BA0FBB295}"/>
              </a:ext>
            </a:extLst>
          </p:cNvPr>
          <p:cNvSpPr>
            <a:spLocks noGrp="1"/>
          </p:cNvSpPr>
          <p:nvPr>
            <p:ph type="title"/>
          </p:nvPr>
        </p:nvSpPr>
        <p:spPr/>
        <p:txBody>
          <a:bodyPr>
            <a:normAutofit/>
          </a:bodyPr>
          <a:lstStyle/>
          <a:p>
            <a:r>
              <a:rPr lang="en-US" sz="4000" dirty="0">
                <a:solidFill>
                  <a:schemeClr val="tx1"/>
                </a:solidFill>
                <a:latin typeface="Avenir Book" panose="02000503020000020003" pitchFamily="2" charset="0"/>
              </a:rPr>
              <a:t>Cultural and Linguistic Competence</a:t>
            </a:r>
          </a:p>
        </p:txBody>
      </p:sp>
      <p:sp>
        <p:nvSpPr>
          <p:cNvPr id="4" name="Text Placeholder 3"/>
          <p:cNvSpPr>
            <a:spLocks noGrp="1"/>
          </p:cNvSpPr>
          <p:nvPr>
            <p:ph sz="half" idx="1"/>
          </p:nvPr>
        </p:nvSpPr>
        <p:spPr/>
        <p:txBody>
          <a:bodyPr>
            <a:normAutofit fontScale="77500" lnSpcReduction="20000"/>
          </a:bodyPr>
          <a:lstStyle/>
          <a:p>
            <a:pPr marL="68578" indent="0">
              <a:lnSpc>
                <a:spcPct val="120000"/>
              </a:lnSpc>
              <a:buNone/>
            </a:pPr>
            <a:r>
              <a:rPr lang="en-US" sz="3200" dirty="0">
                <a:solidFill>
                  <a:schemeClr val="tx1"/>
                </a:solidFill>
                <a:latin typeface="Avenir Book" panose="02000503020000020003" pitchFamily="2" charset="0"/>
              </a:rPr>
              <a:t>C</a:t>
            </a:r>
            <a:r>
              <a:rPr lang="en-US" sz="3200" b="0" dirty="0">
                <a:solidFill>
                  <a:schemeClr val="tx1"/>
                </a:solidFill>
                <a:latin typeface="Avenir Book" panose="02000503020000020003" pitchFamily="2" charset="0"/>
              </a:rPr>
              <a:t>ulturally and linguistically competent care for patients with disabilities means recognizing that patients have diverse backgrounds and are influenced by multiple social, economic, and cultural factors, all of which should be included in a comprehensive view of a patient’s health status and treatment. </a:t>
            </a:r>
          </a:p>
        </p:txBody>
      </p:sp>
      <p:pic>
        <p:nvPicPr>
          <p:cNvPr id="11" name="Content Placeholder 10" descr="A latinx man in a wheelchair with a ventilator next to a woman. They are at a restaurant and appear to be toasting with friends.">
            <a:extLst>
              <a:ext uri="{FF2B5EF4-FFF2-40B4-BE49-F238E27FC236}">
                <a16:creationId xmlns:a16="http://schemas.microsoft.com/office/drawing/2014/main" id="{3D67A043-1651-D348-8C04-E8234FA6941C}"/>
              </a:ext>
            </a:extLst>
          </p:cNvPr>
          <p:cNvPicPr>
            <a:picLocks noGrp="1" noChangeAspect="1"/>
          </p:cNvPicPr>
          <p:nvPr>
            <p:ph sz="half" idx="2"/>
          </p:nvPr>
        </p:nvPicPr>
        <p:blipFill>
          <a:blip r:embed="rId3"/>
          <a:stretch>
            <a:fillRect/>
          </a:stretch>
        </p:blipFill>
        <p:spPr>
          <a:xfrm>
            <a:off x="6172200" y="2206445"/>
            <a:ext cx="5181600" cy="3589697"/>
          </a:xfrm>
        </p:spPr>
      </p:pic>
      <p:sp>
        <p:nvSpPr>
          <p:cNvPr id="12" name="Slide Number Placeholder 11">
            <a:extLst>
              <a:ext uri="{FF2B5EF4-FFF2-40B4-BE49-F238E27FC236}">
                <a16:creationId xmlns:a16="http://schemas.microsoft.com/office/drawing/2014/main" id="{722BEA85-5FBD-1749-9317-C95FB5DC1578}"/>
              </a:ext>
            </a:extLst>
          </p:cNvPr>
          <p:cNvSpPr>
            <a:spLocks noGrp="1"/>
          </p:cNvSpPr>
          <p:nvPr>
            <p:ph type="sldNum" sz="quarter" idx="12"/>
          </p:nvPr>
        </p:nvSpPr>
        <p:spPr/>
        <p:txBody>
          <a:bodyPr/>
          <a:lstStyle/>
          <a:p>
            <a:fld id="{971CCA2B-54D1-E841-A2C2-6C9D278ABD41}" type="slidenum">
              <a:rPr lang="en-US" smtClean="0"/>
              <a:t>17</a:t>
            </a:fld>
            <a:endParaRPr lang="en-US"/>
          </a:p>
        </p:txBody>
      </p:sp>
    </p:spTree>
    <p:extLst>
      <p:ext uri="{BB962C8B-B14F-4D97-AF65-F5344CB8AC3E}">
        <p14:creationId xmlns:p14="http://schemas.microsoft.com/office/powerpoint/2010/main" val="349313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E2EA-B4A8-C24C-876C-22A6F22014F7}"/>
              </a:ext>
            </a:extLst>
          </p:cNvPr>
          <p:cNvSpPr>
            <a:spLocks noGrp="1"/>
          </p:cNvSpPr>
          <p:nvPr>
            <p:ph type="title"/>
          </p:nvPr>
        </p:nvSpPr>
        <p:spPr/>
        <p:txBody>
          <a:bodyPr/>
          <a:lstStyle/>
          <a:p>
            <a:r>
              <a:rPr lang="en-US" dirty="0">
                <a:solidFill>
                  <a:schemeClr val="tx1"/>
                </a:solidFill>
                <a:latin typeface="Avenir Book" panose="02000503020000020003" pitchFamily="2" charset="0"/>
              </a:rPr>
              <a:t>Equitable Access – High Quality Care</a:t>
            </a:r>
          </a:p>
        </p:txBody>
      </p:sp>
      <p:sp>
        <p:nvSpPr>
          <p:cNvPr id="4" name="Text Placeholder 3"/>
          <p:cNvSpPr>
            <a:spLocks noGrp="1"/>
          </p:cNvSpPr>
          <p:nvPr>
            <p:ph idx="1"/>
          </p:nvPr>
        </p:nvSpPr>
        <p:spPr/>
        <p:txBody>
          <a:bodyPr/>
          <a:lstStyle/>
          <a:p>
            <a:pPr marL="68578" indent="0">
              <a:buNone/>
            </a:pPr>
            <a:r>
              <a:rPr lang="en-US" sz="4267" b="0" dirty="0">
                <a:solidFill>
                  <a:schemeClr val="tx1"/>
                </a:solidFill>
                <a:latin typeface="Avenir Book" panose="02000503020000020003" pitchFamily="2" charset="0"/>
              </a:rPr>
              <a:t>People with disabilities should have equitable access to appropriate, accessible, and high-quality health care. </a:t>
            </a:r>
            <a:endParaRPr lang="en-US" sz="4267" dirty="0">
              <a:solidFill>
                <a:schemeClr val="tx1"/>
              </a:solidFill>
              <a:latin typeface="Avenir Book" panose="02000503020000020003" pitchFamily="2" charset="0"/>
            </a:endParaRPr>
          </a:p>
        </p:txBody>
      </p:sp>
      <p:sp>
        <p:nvSpPr>
          <p:cNvPr id="5" name="Slide Number Placeholder 4">
            <a:extLst>
              <a:ext uri="{FF2B5EF4-FFF2-40B4-BE49-F238E27FC236}">
                <a16:creationId xmlns:a16="http://schemas.microsoft.com/office/drawing/2014/main" id="{DAB16E56-3031-5243-BDE9-250B09C454DF}"/>
              </a:ext>
            </a:extLst>
          </p:cNvPr>
          <p:cNvSpPr>
            <a:spLocks noGrp="1"/>
          </p:cNvSpPr>
          <p:nvPr>
            <p:ph type="sldNum" sz="quarter" idx="12"/>
          </p:nvPr>
        </p:nvSpPr>
        <p:spPr/>
        <p:txBody>
          <a:bodyPr/>
          <a:lstStyle/>
          <a:p>
            <a:fld id="{971CCA2B-54D1-E841-A2C2-6C9D278ABD41}" type="slidenum">
              <a:rPr lang="en-US" smtClean="0"/>
              <a:t>18</a:t>
            </a:fld>
            <a:endParaRPr lang="en-US"/>
          </a:p>
        </p:txBody>
      </p:sp>
    </p:spTree>
    <p:extLst>
      <p:ext uri="{BB962C8B-B14F-4D97-AF65-F5344CB8AC3E}">
        <p14:creationId xmlns:p14="http://schemas.microsoft.com/office/powerpoint/2010/main" val="226777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6838-A244-0949-B1C1-B97B4A8DFCA0}"/>
              </a:ext>
            </a:extLst>
          </p:cNvPr>
          <p:cNvSpPr>
            <a:spLocks noGrp="1"/>
          </p:cNvSpPr>
          <p:nvPr>
            <p:ph type="title"/>
          </p:nvPr>
        </p:nvSpPr>
        <p:spPr/>
        <p:txBody>
          <a:bodyPr/>
          <a:lstStyle/>
          <a:p>
            <a:r>
              <a:rPr lang="en-US" dirty="0">
                <a:solidFill>
                  <a:schemeClr val="tx1"/>
                </a:solidFill>
                <a:latin typeface="Avenir Book" panose="02000503020000020003" pitchFamily="2" charset="0"/>
              </a:rPr>
              <a:t>Barriers</a:t>
            </a:r>
          </a:p>
        </p:txBody>
      </p:sp>
      <p:sp>
        <p:nvSpPr>
          <p:cNvPr id="11" name="Content Placeholder 10">
            <a:extLst>
              <a:ext uri="{FF2B5EF4-FFF2-40B4-BE49-F238E27FC236}">
                <a16:creationId xmlns:a16="http://schemas.microsoft.com/office/drawing/2014/main" id="{955A36FE-C98B-004E-88B9-C47E545D282A}"/>
              </a:ext>
            </a:extLst>
          </p:cNvPr>
          <p:cNvSpPr>
            <a:spLocks noGrp="1"/>
          </p:cNvSpPr>
          <p:nvPr>
            <p:ph sz="half" idx="1"/>
          </p:nvPr>
        </p:nvSpPr>
        <p:spPr/>
        <p:txBody>
          <a:bodyPr/>
          <a:lstStyle/>
          <a:p>
            <a:r>
              <a:rPr lang="en-US" dirty="0">
                <a:latin typeface="Avenir Book" panose="02000503020000020003" pitchFamily="2" charset="0"/>
              </a:rPr>
              <a:t>People with disabilities face barriers in accessing effective health care that may or may not be associated with their disabilities. </a:t>
            </a:r>
          </a:p>
          <a:p>
            <a:endParaRPr lang="en-US" dirty="0"/>
          </a:p>
        </p:txBody>
      </p:sp>
      <p:pic>
        <p:nvPicPr>
          <p:cNvPr id="12" name="Content Placeholder 5" descr="Young girl sitting in a hospital bed. She is smiling, holding an iPad and drink. She appears to be having an EEG or other medical test. Her hair is covered with a guaze cap and wires are coming out of the cap.">
            <a:extLst>
              <a:ext uri="{FF2B5EF4-FFF2-40B4-BE49-F238E27FC236}">
                <a16:creationId xmlns:a16="http://schemas.microsoft.com/office/drawing/2014/main" id="{D69F4A54-F1B2-C44F-988F-BFA926B80EEB}"/>
              </a:ext>
            </a:extLst>
          </p:cNvPr>
          <p:cNvPicPr>
            <a:picLocks noGrp="1" noChangeAspect="1"/>
          </p:cNvPicPr>
          <p:nvPr>
            <p:ph sz="half" idx="2"/>
          </p:nvPr>
        </p:nvPicPr>
        <p:blipFill>
          <a:blip r:embed="rId2"/>
          <a:stretch>
            <a:fillRect/>
          </a:stretch>
        </p:blipFill>
        <p:spPr>
          <a:xfrm>
            <a:off x="7131248" y="1825625"/>
            <a:ext cx="3263503" cy="4351338"/>
          </a:xfrm>
          <a:prstGeom prst="rect">
            <a:avLst/>
          </a:prstGeom>
        </p:spPr>
      </p:pic>
      <p:sp>
        <p:nvSpPr>
          <p:cNvPr id="13" name="Slide Number Placeholder 12">
            <a:extLst>
              <a:ext uri="{FF2B5EF4-FFF2-40B4-BE49-F238E27FC236}">
                <a16:creationId xmlns:a16="http://schemas.microsoft.com/office/drawing/2014/main" id="{7CF731EA-BD60-764E-9875-960BB56C098B}"/>
              </a:ext>
            </a:extLst>
          </p:cNvPr>
          <p:cNvSpPr>
            <a:spLocks noGrp="1"/>
          </p:cNvSpPr>
          <p:nvPr>
            <p:ph type="sldNum" sz="quarter" idx="12"/>
          </p:nvPr>
        </p:nvSpPr>
        <p:spPr/>
        <p:txBody>
          <a:bodyPr/>
          <a:lstStyle/>
          <a:p>
            <a:fld id="{971CCA2B-54D1-E841-A2C2-6C9D278ABD41}" type="slidenum">
              <a:rPr lang="en-US" smtClean="0"/>
              <a:t>19</a:t>
            </a:fld>
            <a:endParaRPr lang="en-US"/>
          </a:p>
        </p:txBody>
      </p:sp>
    </p:spTree>
    <p:extLst>
      <p:ext uri="{BB962C8B-B14F-4D97-AF65-F5344CB8AC3E}">
        <p14:creationId xmlns:p14="http://schemas.microsoft.com/office/powerpoint/2010/main" val="221456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9FD1-FE47-FC48-9786-7E05A2E017DA}"/>
              </a:ext>
            </a:extLst>
          </p:cNvPr>
          <p:cNvSpPr>
            <a:spLocks noGrp="1"/>
          </p:cNvSpPr>
          <p:nvPr>
            <p:ph type="title"/>
          </p:nvPr>
        </p:nvSpPr>
        <p:spPr>
          <a:xfrm>
            <a:off x="838200" y="557188"/>
            <a:ext cx="10515600" cy="1133499"/>
          </a:xfrm>
        </p:spPr>
        <p:txBody>
          <a:bodyPr>
            <a:normAutofit/>
          </a:bodyPr>
          <a:lstStyle/>
          <a:p>
            <a:r>
              <a:rPr lang="en-US" sz="5200" dirty="0">
                <a:solidFill>
                  <a:schemeClr val="tx1"/>
                </a:solidFill>
                <a:latin typeface="Avenir Book" panose="02000503020000020003" pitchFamily="2" charset="0"/>
              </a:rPr>
              <a:t>Today</a:t>
            </a:r>
          </a:p>
        </p:txBody>
      </p:sp>
      <p:graphicFrame>
        <p:nvGraphicFramePr>
          <p:cNvPr id="6" name="Content Placeholder 3">
            <a:extLst>
              <a:ext uri="{FF2B5EF4-FFF2-40B4-BE49-F238E27FC236}">
                <a16:creationId xmlns:a16="http://schemas.microsoft.com/office/drawing/2014/main" id="{9CE67358-F995-47A4-9F56-DC988E84E74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2377123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FA7E5F3-3C03-B04B-BE47-419BA44DFB3E}"/>
              </a:ext>
            </a:extLst>
          </p:cNvPr>
          <p:cNvSpPr>
            <a:spLocks noGrp="1"/>
          </p:cNvSpPr>
          <p:nvPr>
            <p:ph type="sldNum" sz="quarter" idx="12"/>
          </p:nvPr>
        </p:nvSpPr>
        <p:spPr/>
        <p:txBody>
          <a:bodyPr/>
          <a:lstStyle/>
          <a:p>
            <a:fld id="{971CCA2B-54D1-E841-A2C2-6C9D278ABD41}" type="slidenum">
              <a:rPr lang="en-US" smtClean="0">
                <a:latin typeface="Avenir Book" panose="02000503020000020003" pitchFamily="2" charset="0"/>
              </a:rPr>
              <a:t>2</a:t>
            </a:fld>
            <a:endParaRPr lang="en-US" dirty="0">
              <a:latin typeface="Avenir Book" panose="02000503020000020003" pitchFamily="2" charset="0"/>
            </a:endParaRPr>
          </a:p>
        </p:txBody>
      </p:sp>
    </p:spTree>
    <p:extLst>
      <p:ext uri="{BB962C8B-B14F-4D97-AF65-F5344CB8AC3E}">
        <p14:creationId xmlns:p14="http://schemas.microsoft.com/office/powerpoint/2010/main" val="728779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1ECF-D494-1C47-AE6B-5E98D268029F}"/>
              </a:ext>
            </a:extLst>
          </p:cNvPr>
          <p:cNvSpPr>
            <a:spLocks noGrp="1"/>
          </p:cNvSpPr>
          <p:nvPr>
            <p:ph type="title"/>
          </p:nvPr>
        </p:nvSpPr>
        <p:spPr/>
        <p:txBody>
          <a:bodyPr/>
          <a:lstStyle/>
          <a:p>
            <a:r>
              <a:rPr lang="en-US" dirty="0">
                <a:solidFill>
                  <a:schemeClr val="tx1"/>
                </a:solidFill>
                <a:latin typeface="Avenir Book" panose="02000503020000020003" pitchFamily="2" charset="0"/>
              </a:rPr>
              <a:t>Training</a:t>
            </a:r>
          </a:p>
        </p:txBody>
      </p:sp>
      <p:sp>
        <p:nvSpPr>
          <p:cNvPr id="4" name="Text Placeholder 3"/>
          <p:cNvSpPr>
            <a:spLocks noGrp="1"/>
          </p:cNvSpPr>
          <p:nvPr>
            <p:ph idx="1"/>
          </p:nvPr>
        </p:nvSpPr>
        <p:spPr/>
        <p:txBody>
          <a:bodyPr/>
          <a:lstStyle/>
          <a:p>
            <a:pPr marL="68578" indent="0">
              <a:buNone/>
            </a:pPr>
            <a:r>
              <a:rPr lang="en-US" sz="3733" b="0" dirty="0">
                <a:solidFill>
                  <a:schemeClr val="tx1"/>
                </a:solidFill>
                <a:latin typeface="Avenir Book" panose="02000503020000020003" pitchFamily="2" charset="0"/>
              </a:rPr>
              <a:t>Training should be provided to all health care providers so that they are able to provide high-quality care to patients with disabilities. </a:t>
            </a:r>
            <a:endParaRPr lang="en-US" sz="3733" dirty="0">
              <a:solidFill>
                <a:schemeClr val="tx1"/>
              </a:solidFill>
              <a:latin typeface="Avenir Book" panose="02000503020000020003" pitchFamily="2" charset="0"/>
            </a:endParaRPr>
          </a:p>
        </p:txBody>
      </p:sp>
      <p:sp>
        <p:nvSpPr>
          <p:cNvPr id="5" name="Slide Number Placeholder 4">
            <a:extLst>
              <a:ext uri="{FF2B5EF4-FFF2-40B4-BE49-F238E27FC236}">
                <a16:creationId xmlns:a16="http://schemas.microsoft.com/office/drawing/2014/main" id="{66032514-44C9-7F49-ACF0-0220EE5B2FDE}"/>
              </a:ext>
            </a:extLst>
          </p:cNvPr>
          <p:cNvSpPr>
            <a:spLocks noGrp="1"/>
          </p:cNvSpPr>
          <p:nvPr>
            <p:ph type="sldNum" sz="quarter" idx="12"/>
          </p:nvPr>
        </p:nvSpPr>
        <p:spPr/>
        <p:txBody>
          <a:bodyPr/>
          <a:lstStyle/>
          <a:p>
            <a:fld id="{971CCA2B-54D1-E841-A2C2-6C9D278ABD41}" type="slidenum">
              <a:rPr lang="en-US" smtClean="0"/>
              <a:t>20</a:t>
            </a:fld>
            <a:endParaRPr lang="en-US"/>
          </a:p>
        </p:txBody>
      </p:sp>
    </p:spTree>
    <p:extLst>
      <p:ext uri="{BB962C8B-B14F-4D97-AF65-F5344CB8AC3E}">
        <p14:creationId xmlns:p14="http://schemas.microsoft.com/office/powerpoint/2010/main" val="117397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3A90-5278-5743-8436-BA1D4AB60F9A}"/>
              </a:ext>
            </a:extLst>
          </p:cNvPr>
          <p:cNvSpPr>
            <a:spLocks noGrp="1"/>
          </p:cNvSpPr>
          <p:nvPr>
            <p:ph type="title"/>
          </p:nvPr>
        </p:nvSpPr>
        <p:spPr/>
        <p:txBody>
          <a:bodyPr/>
          <a:lstStyle/>
          <a:p>
            <a:r>
              <a:rPr lang="en-US" dirty="0">
                <a:solidFill>
                  <a:schemeClr val="tx1"/>
                </a:solidFill>
                <a:latin typeface="Avenir Book" panose="02000503020000020003" pitchFamily="2" charset="0"/>
              </a:rPr>
              <a:t>Maximizing Quality of Life</a:t>
            </a:r>
          </a:p>
        </p:txBody>
      </p:sp>
      <p:sp>
        <p:nvSpPr>
          <p:cNvPr id="4" name="Text Placeholder 3"/>
          <p:cNvSpPr>
            <a:spLocks noGrp="1"/>
          </p:cNvSpPr>
          <p:nvPr>
            <p:ph sz="half" idx="1"/>
          </p:nvPr>
        </p:nvSpPr>
        <p:spPr/>
        <p:txBody>
          <a:bodyPr>
            <a:normAutofit lnSpcReduction="10000"/>
          </a:bodyPr>
          <a:lstStyle/>
          <a:p>
            <a:pPr marL="68578" indent="0">
              <a:lnSpc>
                <a:spcPct val="100000"/>
              </a:lnSpc>
              <a:buNone/>
            </a:pPr>
            <a:r>
              <a:rPr lang="en-US" sz="3733" b="0" dirty="0">
                <a:solidFill>
                  <a:schemeClr val="tx1"/>
                </a:solidFill>
                <a:latin typeface="Avenir Book" panose="02000503020000020003" pitchFamily="2" charset="0"/>
              </a:rPr>
              <a:t>Health care providers can maximize the quality of life of their patients with disabilities by preventing and treating health conditions. </a:t>
            </a:r>
            <a:endParaRPr lang="en-US" sz="3733" dirty="0">
              <a:solidFill>
                <a:schemeClr val="tx1"/>
              </a:solidFill>
              <a:latin typeface="Avenir Book" panose="02000503020000020003" pitchFamily="2" charset="0"/>
            </a:endParaRPr>
          </a:p>
        </p:txBody>
      </p:sp>
      <p:pic>
        <p:nvPicPr>
          <p:cNvPr id="7" name="Content Placeholder 6" descr="A man with a prothstetic leg sitting on a couch holding two children.">
            <a:extLst>
              <a:ext uri="{FF2B5EF4-FFF2-40B4-BE49-F238E27FC236}">
                <a16:creationId xmlns:a16="http://schemas.microsoft.com/office/drawing/2014/main" id="{76571998-6197-6C45-AF23-EB2DB5B81AD5}"/>
              </a:ext>
            </a:extLst>
          </p:cNvPr>
          <p:cNvPicPr>
            <a:picLocks noGrp="1" noChangeAspect="1"/>
          </p:cNvPicPr>
          <p:nvPr>
            <p:ph sz="half" idx="2"/>
          </p:nvPr>
        </p:nvPicPr>
        <p:blipFill>
          <a:blip r:embed="rId2"/>
          <a:stretch>
            <a:fillRect/>
          </a:stretch>
        </p:blipFill>
        <p:spPr>
          <a:xfrm>
            <a:off x="6766559" y="1326571"/>
            <a:ext cx="3491345" cy="4850392"/>
          </a:xfrm>
          <a:prstGeom prst="rect">
            <a:avLst/>
          </a:prstGeom>
        </p:spPr>
      </p:pic>
      <p:sp>
        <p:nvSpPr>
          <p:cNvPr id="8" name="Slide Number Placeholder 7">
            <a:extLst>
              <a:ext uri="{FF2B5EF4-FFF2-40B4-BE49-F238E27FC236}">
                <a16:creationId xmlns:a16="http://schemas.microsoft.com/office/drawing/2014/main" id="{693CCBD7-688B-B946-9346-8B721631CA8A}"/>
              </a:ext>
            </a:extLst>
          </p:cNvPr>
          <p:cNvSpPr>
            <a:spLocks noGrp="1"/>
          </p:cNvSpPr>
          <p:nvPr>
            <p:ph type="sldNum" sz="quarter" idx="12"/>
          </p:nvPr>
        </p:nvSpPr>
        <p:spPr/>
        <p:txBody>
          <a:bodyPr/>
          <a:lstStyle/>
          <a:p>
            <a:fld id="{971CCA2B-54D1-E841-A2C2-6C9D278ABD41}" type="slidenum">
              <a:rPr lang="en-US" smtClean="0"/>
              <a:t>21</a:t>
            </a:fld>
            <a:endParaRPr lang="en-US"/>
          </a:p>
        </p:txBody>
      </p:sp>
    </p:spTree>
    <p:extLst>
      <p:ext uri="{BB962C8B-B14F-4D97-AF65-F5344CB8AC3E}">
        <p14:creationId xmlns:p14="http://schemas.microsoft.com/office/powerpoint/2010/main" val="2243191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E66016-1978-B747-901B-E9DB80A81A25}"/>
              </a:ext>
            </a:extLst>
          </p:cNvPr>
          <p:cNvSpPr>
            <a:spLocks noGrp="1"/>
          </p:cNvSpPr>
          <p:nvPr>
            <p:ph type="title"/>
          </p:nvPr>
        </p:nvSpPr>
        <p:spPr/>
        <p:txBody>
          <a:bodyPr/>
          <a:lstStyle/>
          <a:p>
            <a:r>
              <a:rPr lang="en-US" dirty="0">
                <a:solidFill>
                  <a:schemeClr val="tx1"/>
                </a:solidFill>
                <a:latin typeface="Avenir Book" panose="02000503020000020003" pitchFamily="2" charset="0"/>
              </a:rPr>
              <a:t>People with Disabilities as Experts</a:t>
            </a:r>
          </a:p>
        </p:txBody>
      </p:sp>
      <p:sp>
        <p:nvSpPr>
          <p:cNvPr id="4" name="Text Placeholder 3"/>
          <p:cNvSpPr>
            <a:spLocks noGrp="1"/>
          </p:cNvSpPr>
          <p:nvPr>
            <p:ph idx="1"/>
          </p:nvPr>
        </p:nvSpPr>
        <p:spPr/>
        <p:txBody>
          <a:bodyPr/>
          <a:lstStyle/>
          <a:p>
            <a:pPr marL="68578" indent="0">
              <a:buNone/>
            </a:pPr>
            <a:r>
              <a:rPr lang="en-US" sz="3733" b="0" dirty="0">
                <a:solidFill>
                  <a:schemeClr val="tx1"/>
                </a:solidFill>
                <a:latin typeface="Avenir Book" panose="02000503020000020003" pitchFamily="2" charset="0"/>
              </a:rPr>
              <a:t>People with disabilities are typically knowledgeable about their condition, and this expertise should be respected and used to improve health care decisions and care.</a:t>
            </a:r>
            <a:r>
              <a:rPr lang="en-US" baseline="30000" dirty="0">
                <a:solidFill>
                  <a:schemeClr val="tx1"/>
                </a:solidFill>
                <a:latin typeface="Avenir Book" panose="02000503020000020003" pitchFamily="2" charset="0"/>
              </a:rPr>
              <a:t> </a:t>
            </a:r>
            <a:r>
              <a:rPr lang="en-US" sz="3733" b="0" dirty="0">
                <a:solidFill>
                  <a:schemeClr val="tx1"/>
                </a:solidFill>
                <a:latin typeface="Avenir Book" panose="02000503020000020003" pitchFamily="2" charset="0"/>
              </a:rPr>
              <a:t> </a:t>
            </a:r>
            <a:endParaRPr lang="en-US" sz="3733" dirty="0">
              <a:solidFill>
                <a:schemeClr val="tx1"/>
              </a:solidFill>
              <a:latin typeface="Avenir Book" panose="02000503020000020003" pitchFamily="2" charset="0"/>
            </a:endParaRPr>
          </a:p>
        </p:txBody>
      </p:sp>
      <p:sp>
        <p:nvSpPr>
          <p:cNvPr id="6" name="Slide Number Placeholder 5">
            <a:extLst>
              <a:ext uri="{FF2B5EF4-FFF2-40B4-BE49-F238E27FC236}">
                <a16:creationId xmlns:a16="http://schemas.microsoft.com/office/drawing/2014/main" id="{C109F86D-E337-9A4D-9CC8-04FFAB3F9C2A}"/>
              </a:ext>
            </a:extLst>
          </p:cNvPr>
          <p:cNvSpPr>
            <a:spLocks noGrp="1"/>
          </p:cNvSpPr>
          <p:nvPr>
            <p:ph type="sldNum" sz="quarter" idx="12"/>
          </p:nvPr>
        </p:nvSpPr>
        <p:spPr/>
        <p:txBody>
          <a:bodyPr/>
          <a:lstStyle/>
          <a:p>
            <a:fld id="{971CCA2B-54D1-E841-A2C2-6C9D278ABD41}" type="slidenum">
              <a:rPr lang="en-US" smtClean="0"/>
              <a:t>22</a:t>
            </a:fld>
            <a:endParaRPr lang="en-US"/>
          </a:p>
        </p:txBody>
      </p:sp>
    </p:spTree>
    <p:extLst>
      <p:ext uri="{BB962C8B-B14F-4D97-AF65-F5344CB8AC3E}">
        <p14:creationId xmlns:p14="http://schemas.microsoft.com/office/powerpoint/2010/main" val="2123666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B4FBB7-CCB4-A841-8B04-84AE16D15BD8}"/>
              </a:ext>
            </a:extLst>
          </p:cNvPr>
          <p:cNvSpPr>
            <a:spLocks noGrp="1"/>
          </p:cNvSpPr>
          <p:nvPr>
            <p:ph type="title"/>
          </p:nvPr>
        </p:nvSpPr>
        <p:spPr/>
        <p:txBody>
          <a:bodyPr/>
          <a:lstStyle/>
          <a:p>
            <a:r>
              <a:rPr lang="en-US" dirty="0">
                <a:solidFill>
                  <a:schemeClr val="tx1"/>
                </a:solidFill>
                <a:latin typeface="Avenir Book" panose="02000503020000020003" pitchFamily="2" charset="0"/>
              </a:rPr>
              <a:t>QOL &amp; Treatment Goals</a:t>
            </a:r>
          </a:p>
        </p:txBody>
      </p:sp>
      <p:sp>
        <p:nvSpPr>
          <p:cNvPr id="4" name="Text Placeholder 3"/>
          <p:cNvSpPr>
            <a:spLocks noGrp="1"/>
          </p:cNvSpPr>
          <p:nvPr>
            <p:ph sz="half" idx="1"/>
          </p:nvPr>
        </p:nvSpPr>
        <p:spPr/>
        <p:txBody>
          <a:bodyPr/>
          <a:lstStyle/>
          <a:p>
            <a:pPr marL="68578" indent="0">
              <a:buNone/>
            </a:pPr>
            <a:r>
              <a:rPr lang="en-US" sz="4267" b="0" dirty="0">
                <a:solidFill>
                  <a:schemeClr val="tx1"/>
                </a:solidFill>
                <a:latin typeface="Avenir Book" panose="02000503020000020003" pitchFamily="2" charset="0"/>
              </a:rPr>
              <a:t>Quality of life and treatment goals should incorporate and reflect the patient’s point of view. </a:t>
            </a:r>
            <a:endParaRPr lang="en-US" sz="4267" dirty="0">
              <a:solidFill>
                <a:schemeClr val="tx1"/>
              </a:solidFill>
              <a:latin typeface="Avenir Book" panose="02000503020000020003" pitchFamily="2" charset="0"/>
            </a:endParaRPr>
          </a:p>
        </p:txBody>
      </p:sp>
      <p:pic>
        <p:nvPicPr>
          <p:cNvPr id="8" name="Content Placeholder 7" descr="Young man standing in front of a microphone holding a guitar.">
            <a:extLst>
              <a:ext uri="{FF2B5EF4-FFF2-40B4-BE49-F238E27FC236}">
                <a16:creationId xmlns:a16="http://schemas.microsoft.com/office/drawing/2014/main" id="{36B3B2E0-EFA4-AF47-80C8-3BDC2B909C1B}"/>
              </a:ext>
              <a:ext uri="{C183D7F6-B498-43B3-948B-1728B52AA6E4}">
                <adec:decorative xmlns:adec="http://schemas.microsoft.com/office/drawing/2017/decorative" val="0"/>
              </a:ext>
            </a:extLst>
          </p:cNvPr>
          <p:cNvPicPr>
            <a:picLocks noGrp="1" noChangeAspect="1"/>
          </p:cNvPicPr>
          <p:nvPr>
            <p:ph sz="half" idx="2"/>
          </p:nvPr>
        </p:nvPicPr>
        <p:blipFill>
          <a:blip r:embed="rId2"/>
          <a:stretch>
            <a:fillRect/>
          </a:stretch>
        </p:blipFill>
        <p:spPr>
          <a:xfrm>
            <a:off x="7131248" y="1825625"/>
            <a:ext cx="3263503" cy="4351338"/>
          </a:xfrm>
          <a:prstGeom prst="rect">
            <a:avLst/>
          </a:prstGeom>
        </p:spPr>
      </p:pic>
      <p:sp>
        <p:nvSpPr>
          <p:cNvPr id="7" name="Slide Number Placeholder 6">
            <a:extLst>
              <a:ext uri="{FF2B5EF4-FFF2-40B4-BE49-F238E27FC236}">
                <a16:creationId xmlns:a16="http://schemas.microsoft.com/office/drawing/2014/main" id="{E4CA0195-05FD-6646-80BA-2B677E0EA76D}"/>
              </a:ext>
            </a:extLst>
          </p:cNvPr>
          <p:cNvSpPr>
            <a:spLocks noGrp="1"/>
          </p:cNvSpPr>
          <p:nvPr>
            <p:ph type="sldNum" sz="quarter" idx="12"/>
          </p:nvPr>
        </p:nvSpPr>
        <p:spPr/>
        <p:txBody>
          <a:bodyPr/>
          <a:lstStyle/>
          <a:p>
            <a:fld id="{971CCA2B-54D1-E841-A2C2-6C9D278ABD41}" type="slidenum">
              <a:rPr lang="en-US" smtClean="0"/>
              <a:t>23</a:t>
            </a:fld>
            <a:endParaRPr lang="en-US"/>
          </a:p>
        </p:txBody>
      </p:sp>
    </p:spTree>
    <p:extLst>
      <p:ext uri="{BB962C8B-B14F-4D97-AF65-F5344CB8AC3E}">
        <p14:creationId xmlns:p14="http://schemas.microsoft.com/office/powerpoint/2010/main" val="398101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C651C2-3E29-8741-A6FC-65619B465D05}"/>
              </a:ext>
            </a:extLst>
          </p:cNvPr>
          <p:cNvSpPr>
            <a:spLocks noGrp="1"/>
          </p:cNvSpPr>
          <p:nvPr>
            <p:ph type="title"/>
          </p:nvPr>
        </p:nvSpPr>
        <p:spPr/>
        <p:txBody>
          <a:bodyPr/>
          <a:lstStyle/>
          <a:p>
            <a:r>
              <a:rPr lang="en-US" dirty="0">
                <a:solidFill>
                  <a:schemeClr val="tx1"/>
                </a:solidFill>
                <a:latin typeface="Avenir Book" panose="02000503020000020003" pitchFamily="2" charset="0"/>
              </a:rPr>
              <a:t>Communication &amp; Decision-Making</a:t>
            </a:r>
          </a:p>
        </p:txBody>
      </p:sp>
      <p:sp>
        <p:nvSpPr>
          <p:cNvPr id="4" name="Text Placeholder 3"/>
          <p:cNvSpPr>
            <a:spLocks noGrp="1"/>
          </p:cNvSpPr>
          <p:nvPr>
            <p:ph idx="1"/>
          </p:nvPr>
        </p:nvSpPr>
        <p:spPr/>
        <p:txBody>
          <a:bodyPr/>
          <a:lstStyle/>
          <a:p>
            <a:pPr marL="68578" indent="0">
              <a:buNone/>
            </a:pPr>
            <a:r>
              <a:rPr lang="en-US" sz="4267" b="0" dirty="0">
                <a:solidFill>
                  <a:schemeClr val="tx1"/>
                </a:solidFill>
                <a:latin typeface="Avenir Book" panose="02000503020000020003" pitchFamily="2" charset="0"/>
              </a:rPr>
              <a:t>Health care providers should communicate directly and respectfully with patients with disabilities, including them in the decision-making process.</a:t>
            </a:r>
            <a:r>
              <a:rPr lang="en-US" baseline="30000" dirty="0">
                <a:solidFill>
                  <a:schemeClr val="tx1"/>
                </a:solidFill>
                <a:latin typeface="Avenir Book" panose="02000503020000020003" pitchFamily="2" charset="0"/>
              </a:rPr>
              <a:t> </a:t>
            </a:r>
            <a:endParaRPr lang="en-US" sz="4267" dirty="0">
              <a:solidFill>
                <a:schemeClr val="tx1"/>
              </a:solidFill>
              <a:latin typeface="Avenir Book" panose="02000503020000020003" pitchFamily="2" charset="0"/>
            </a:endParaRPr>
          </a:p>
        </p:txBody>
      </p:sp>
      <p:sp>
        <p:nvSpPr>
          <p:cNvPr id="6" name="Slide Number Placeholder 5">
            <a:extLst>
              <a:ext uri="{FF2B5EF4-FFF2-40B4-BE49-F238E27FC236}">
                <a16:creationId xmlns:a16="http://schemas.microsoft.com/office/drawing/2014/main" id="{ACD8F52D-8412-704C-A4F4-AE097D031C09}"/>
              </a:ext>
            </a:extLst>
          </p:cNvPr>
          <p:cNvSpPr>
            <a:spLocks noGrp="1"/>
          </p:cNvSpPr>
          <p:nvPr>
            <p:ph type="sldNum" sz="quarter" idx="12"/>
          </p:nvPr>
        </p:nvSpPr>
        <p:spPr/>
        <p:txBody>
          <a:bodyPr/>
          <a:lstStyle/>
          <a:p>
            <a:fld id="{971CCA2B-54D1-E841-A2C2-6C9D278ABD41}" type="slidenum">
              <a:rPr lang="en-US" smtClean="0"/>
              <a:t>24</a:t>
            </a:fld>
            <a:endParaRPr lang="en-US"/>
          </a:p>
        </p:txBody>
      </p:sp>
    </p:spTree>
    <p:extLst>
      <p:ext uri="{BB962C8B-B14F-4D97-AF65-F5344CB8AC3E}">
        <p14:creationId xmlns:p14="http://schemas.microsoft.com/office/powerpoint/2010/main" val="307492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FC8760-7CA9-CC42-8058-9FB486021158}"/>
              </a:ext>
            </a:extLst>
          </p:cNvPr>
          <p:cNvSpPr>
            <a:spLocks noGrp="1"/>
          </p:cNvSpPr>
          <p:nvPr>
            <p:ph type="title"/>
          </p:nvPr>
        </p:nvSpPr>
        <p:spPr/>
        <p:txBody>
          <a:bodyPr/>
          <a:lstStyle/>
          <a:p>
            <a:r>
              <a:rPr lang="en-US" dirty="0">
                <a:solidFill>
                  <a:schemeClr val="tx1"/>
                </a:solidFill>
                <a:latin typeface="Avenir Book" panose="02000503020000020003" pitchFamily="2" charset="0"/>
              </a:rPr>
              <a:t>Caregivers</a:t>
            </a:r>
          </a:p>
        </p:txBody>
      </p:sp>
      <p:sp>
        <p:nvSpPr>
          <p:cNvPr id="4" name="Text Placeholder 3"/>
          <p:cNvSpPr>
            <a:spLocks noGrp="1"/>
          </p:cNvSpPr>
          <p:nvPr>
            <p:ph sz="half" idx="1"/>
          </p:nvPr>
        </p:nvSpPr>
        <p:spPr/>
        <p:txBody>
          <a:bodyPr/>
          <a:lstStyle/>
          <a:p>
            <a:pPr marL="68578" indent="0">
              <a:buNone/>
            </a:pPr>
            <a:r>
              <a:rPr lang="en-US" sz="3733" b="0" dirty="0">
                <a:solidFill>
                  <a:schemeClr val="tx1"/>
                </a:solidFill>
                <a:latin typeface="Avenir Book" panose="02000503020000020003" pitchFamily="2" charset="0"/>
              </a:rPr>
              <a:t>Health care providers should know under what circumstances caregivers should be included in health care encounter and decision-making. </a:t>
            </a:r>
            <a:endParaRPr lang="en-US" sz="3733" dirty="0">
              <a:solidFill>
                <a:schemeClr val="tx1"/>
              </a:solidFill>
              <a:latin typeface="Avenir Book" panose="02000503020000020003" pitchFamily="2" charset="0"/>
            </a:endParaRPr>
          </a:p>
        </p:txBody>
      </p:sp>
      <p:pic>
        <p:nvPicPr>
          <p:cNvPr id="9" name="Content Placeholder 8" descr="Man kissing smiling woman on the cheek.">
            <a:extLst>
              <a:ext uri="{FF2B5EF4-FFF2-40B4-BE49-F238E27FC236}">
                <a16:creationId xmlns:a16="http://schemas.microsoft.com/office/drawing/2014/main" id="{3C0AEC1F-0A1C-2441-9E66-145179D08533}"/>
              </a:ext>
              <a:ext uri="{C183D7F6-B498-43B3-948B-1728B52AA6E4}">
                <adec:decorative xmlns:adec="http://schemas.microsoft.com/office/drawing/2017/decorative" val="0"/>
              </a:ext>
            </a:extLst>
          </p:cNvPr>
          <p:cNvPicPr>
            <a:picLocks noGrp="1" noChangeAspect="1"/>
          </p:cNvPicPr>
          <p:nvPr>
            <p:ph sz="half" idx="2"/>
          </p:nvPr>
        </p:nvPicPr>
        <p:blipFill>
          <a:blip r:embed="rId2"/>
          <a:stretch>
            <a:fillRect/>
          </a:stretch>
        </p:blipFill>
        <p:spPr>
          <a:xfrm>
            <a:off x="6172202" y="1825625"/>
            <a:ext cx="5512942" cy="3662708"/>
          </a:xfrm>
          <a:prstGeom prst="rect">
            <a:avLst/>
          </a:prstGeom>
        </p:spPr>
      </p:pic>
      <p:sp>
        <p:nvSpPr>
          <p:cNvPr id="8" name="Slide Number Placeholder 7">
            <a:extLst>
              <a:ext uri="{FF2B5EF4-FFF2-40B4-BE49-F238E27FC236}">
                <a16:creationId xmlns:a16="http://schemas.microsoft.com/office/drawing/2014/main" id="{54435E98-A73E-ED4D-8AE6-0B1DD06E5964}"/>
              </a:ext>
            </a:extLst>
          </p:cNvPr>
          <p:cNvSpPr>
            <a:spLocks noGrp="1"/>
          </p:cNvSpPr>
          <p:nvPr>
            <p:ph type="sldNum" sz="quarter" idx="12"/>
          </p:nvPr>
        </p:nvSpPr>
        <p:spPr/>
        <p:txBody>
          <a:bodyPr/>
          <a:lstStyle/>
          <a:p>
            <a:fld id="{971CCA2B-54D1-E841-A2C2-6C9D278ABD41}" type="slidenum">
              <a:rPr lang="en-US" smtClean="0"/>
              <a:t>25</a:t>
            </a:fld>
            <a:endParaRPr lang="en-US"/>
          </a:p>
        </p:txBody>
      </p:sp>
    </p:spTree>
    <p:extLst>
      <p:ext uri="{BB962C8B-B14F-4D97-AF65-F5344CB8AC3E}">
        <p14:creationId xmlns:p14="http://schemas.microsoft.com/office/powerpoint/2010/main" val="4105966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02F93-1C07-DC4F-AACA-9EA1544CA0A2}"/>
              </a:ext>
            </a:extLst>
          </p:cNvPr>
          <p:cNvSpPr>
            <a:spLocks noGrp="1"/>
          </p:cNvSpPr>
          <p:nvPr>
            <p:ph type="title"/>
          </p:nvPr>
        </p:nvSpPr>
        <p:spPr/>
        <p:txBody>
          <a:bodyPr/>
          <a:lstStyle/>
          <a:p>
            <a:r>
              <a:rPr lang="en-US" dirty="0">
                <a:solidFill>
                  <a:schemeClr val="tx1"/>
                </a:solidFill>
                <a:latin typeface="Avenir Book" panose="02000503020000020003" pitchFamily="2" charset="0"/>
              </a:rPr>
              <a:t>Access</a:t>
            </a:r>
          </a:p>
        </p:txBody>
      </p:sp>
      <p:sp>
        <p:nvSpPr>
          <p:cNvPr id="4" name="Text Placeholder 3"/>
          <p:cNvSpPr>
            <a:spLocks noGrp="1"/>
          </p:cNvSpPr>
          <p:nvPr>
            <p:ph idx="1"/>
          </p:nvPr>
        </p:nvSpPr>
        <p:spPr/>
        <p:txBody>
          <a:bodyPr>
            <a:normAutofit/>
          </a:bodyPr>
          <a:lstStyle/>
          <a:p>
            <a:pPr marL="68578" indent="0">
              <a:lnSpc>
                <a:spcPct val="100000"/>
              </a:lnSpc>
              <a:buNone/>
            </a:pPr>
            <a:r>
              <a:rPr lang="en-US" sz="3600" b="0" dirty="0">
                <a:solidFill>
                  <a:schemeClr val="tx1"/>
                </a:solidFill>
                <a:latin typeface="Avenir Book" panose="02000503020000020003" pitchFamily="2" charset="0"/>
              </a:rPr>
              <a:t>Provide the optimal patient experience by creating a </a:t>
            </a:r>
            <a:r>
              <a:rPr lang="en-US" sz="3600" dirty="0">
                <a:solidFill>
                  <a:schemeClr val="tx1"/>
                </a:solidFill>
                <a:latin typeface="Avenir Book" panose="02000503020000020003" pitchFamily="2" charset="0"/>
              </a:rPr>
              <a:t>respectful, accessible, and welcoming office </a:t>
            </a:r>
            <a:r>
              <a:rPr lang="en-US" sz="3600" b="0" dirty="0">
                <a:solidFill>
                  <a:schemeClr val="tx1"/>
                </a:solidFill>
                <a:latin typeface="Avenir Book" panose="02000503020000020003" pitchFamily="2" charset="0"/>
              </a:rPr>
              <a:t>environment using universal design principles. Accessible diagnostic/screening equipment and techniques are essential to quality health care for patients with disabilities. </a:t>
            </a:r>
            <a:endParaRPr lang="en-US" sz="3600" dirty="0">
              <a:solidFill>
                <a:schemeClr val="tx1"/>
              </a:solidFill>
              <a:latin typeface="Avenir Book" panose="02000503020000020003" pitchFamily="2" charset="0"/>
            </a:endParaRPr>
          </a:p>
        </p:txBody>
      </p:sp>
      <p:sp>
        <p:nvSpPr>
          <p:cNvPr id="6" name="Slide Number Placeholder 5">
            <a:extLst>
              <a:ext uri="{FF2B5EF4-FFF2-40B4-BE49-F238E27FC236}">
                <a16:creationId xmlns:a16="http://schemas.microsoft.com/office/drawing/2014/main" id="{7E4F11AC-A17C-0246-9996-EB2657976821}"/>
              </a:ext>
            </a:extLst>
          </p:cNvPr>
          <p:cNvSpPr>
            <a:spLocks noGrp="1"/>
          </p:cNvSpPr>
          <p:nvPr>
            <p:ph type="sldNum" sz="quarter" idx="12"/>
          </p:nvPr>
        </p:nvSpPr>
        <p:spPr/>
        <p:txBody>
          <a:bodyPr/>
          <a:lstStyle/>
          <a:p>
            <a:fld id="{971CCA2B-54D1-E841-A2C2-6C9D278ABD41}" type="slidenum">
              <a:rPr lang="en-US" smtClean="0"/>
              <a:t>26</a:t>
            </a:fld>
            <a:endParaRPr lang="en-US"/>
          </a:p>
        </p:txBody>
      </p:sp>
    </p:spTree>
    <p:extLst>
      <p:ext uri="{BB962C8B-B14F-4D97-AF65-F5344CB8AC3E}">
        <p14:creationId xmlns:p14="http://schemas.microsoft.com/office/powerpoint/2010/main" val="1638643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DD139C-EA1E-1C42-B505-8DC06464E9BA}"/>
              </a:ext>
            </a:extLst>
          </p:cNvPr>
          <p:cNvSpPr>
            <a:spLocks noGrp="1"/>
          </p:cNvSpPr>
          <p:nvPr>
            <p:ph type="title"/>
          </p:nvPr>
        </p:nvSpPr>
        <p:spPr/>
        <p:txBody>
          <a:bodyPr/>
          <a:lstStyle/>
          <a:p>
            <a:r>
              <a:rPr lang="en-US" dirty="0">
                <a:solidFill>
                  <a:schemeClr val="tx1"/>
                </a:solidFill>
                <a:latin typeface="Avenir Book" panose="02000503020000020003" pitchFamily="2" charset="0"/>
              </a:rPr>
              <a:t>We believe that…</a:t>
            </a:r>
          </a:p>
        </p:txBody>
      </p:sp>
      <p:sp>
        <p:nvSpPr>
          <p:cNvPr id="6" name="Content Placeholder 5">
            <a:extLst>
              <a:ext uri="{FF2B5EF4-FFF2-40B4-BE49-F238E27FC236}">
                <a16:creationId xmlns:a16="http://schemas.microsoft.com/office/drawing/2014/main" id="{4641E4E3-A61B-264D-A368-887932E84A93}"/>
              </a:ext>
            </a:extLst>
          </p:cNvPr>
          <p:cNvSpPr>
            <a:spLocks noGrp="1"/>
          </p:cNvSpPr>
          <p:nvPr>
            <p:ph idx="1"/>
          </p:nvPr>
        </p:nvSpPr>
        <p:spPr/>
        <p:txBody>
          <a:bodyPr/>
          <a:lstStyle/>
          <a:p>
            <a:pPr>
              <a:buFont typeface="Wingdings" pitchFamily="2" charset="2"/>
              <a:buChar char="ü"/>
            </a:pPr>
            <a:r>
              <a:rPr lang="en-US" dirty="0">
                <a:solidFill>
                  <a:schemeClr val="tx1"/>
                </a:solidFill>
                <a:latin typeface="Avenir Book" panose="02000503020000020003" pitchFamily="2" charset="0"/>
              </a:rPr>
              <a:t>Disability competence among health care professionals is essential to quality health care for people with disabilities</a:t>
            </a:r>
          </a:p>
          <a:p>
            <a:pPr marL="342891" indent="-342891">
              <a:buFont typeface="Wingdings" panose="05000000000000000000" pitchFamily="2" charset="2"/>
              <a:buChar char="ü"/>
            </a:pPr>
            <a:r>
              <a:rPr lang="en-US" dirty="0">
                <a:solidFill>
                  <a:schemeClr val="tx1"/>
                </a:solidFill>
                <a:latin typeface="Avenir Book" panose="02000503020000020003" pitchFamily="2" charset="0"/>
              </a:rPr>
              <a:t>Intentional disability training is needed to provide disability competent care</a:t>
            </a:r>
            <a:endParaRPr lang="en-US" dirty="0">
              <a:solidFill>
                <a:schemeClr val="tx1"/>
              </a:solidFill>
              <a:latin typeface="Avenir Book" panose="02000503020000020003" pitchFamily="2" charset="0"/>
              <a:cs typeface="Arial"/>
            </a:endParaRPr>
          </a:p>
          <a:p>
            <a:pPr marL="342891" indent="-342891">
              <a:buFont typeface="Wingdings" panose="05000000000000000000" pitchFamily="2" charset="2"/>
              <a:buChar char="ü"/>
            </a:pPr>
            <a:r>
              <a:rPr lang="en-US" dirty="0">
                <a:solidFill>
                  <a:schemeClr val="tx1"/>
                </a:solidFill>
                <a:latin typeface="Avenir Book" panose="02000503020000020003" pitchFamily="2" charset="0"/>
              </a:rPr>
              <a:t>If health plans promoted disability training, health disparities and health care costs for members with disabilities will shrink</a:t>
            </a:r>
          </a:p>
          <a:p>
            <a:pPr>
              <a:buFont typeface="Wingdings" pitchFamily="2" charset="2"/>
              <a:buChar char="ü"/>
            </a:pPr>
            <a:r>
              <a:rPr lang="en-US" b="1" dirty="0">
                <a:solidFill>
                  <a:schemeClr val="tx1"/>
                </a:solidFill>
                <a:latin typeface="Avenir Book" panose="02000503020000020003" pitchFamily="2" charset="0"/>
              </a:rPr>
              <a:t>Disability Competent Care is quality health care for patients with disabilities</a:t>
            </a:r>
            <a:endParaRPr lang="en-US" b="1" dirty="0">
              <a:solidFill>
                <a:schemeClr val="tx1"/>
              </a:solidFill>
              <a:latin typeface="Avenir Book" panose="02000503020000020003" pitchFamily="2" charset="0"/>
              <a:cs typeface="Arial"/>
            </a:endParaRPr>
          </a:p>
        </p:txBody>
      </p:sp>
      <p:sp>
        <p:nvSpPr>
          <p:cNvPr id="7" name="Slide Number Placeholder 6">
            <a:extLst>
              <a:ext uri="{FF2B5EF4-FFF2-40B4-BE49-F238E27FC236}">
                <a16:creationId xmlns:a16="http://schemas.microsoft.com/office/drawing/2014/main" id="{11197DB0-414C-2649-A68D-C5A770ABB667}"/>
              </a:ext>
            </a:extLst>
          </p:cNvPr>
          <p:cNvSpPr>
            <a:spLocks noGrp="1"/>
          </p:cNvSpPr>
          <p:nvPr>
            <p:ph type="sldNum" sz="quarter" idx="12"/>
          </p:nvPr>
        </p:nvSpPr>
        <p:spPr/>
        <p:txBody>
          <a:bodyPr/>
          <a:lstStyle/>
          <a:p>
            <a:fld id="{971CCA2B-54D1-E841-A2C2-6C9D278ABD41}" type="slidenum">
              <a:rPr lang="en-US" smtClean="0"/>
              <a:t>27</a:t>
            </a:fld>
            <a:endParaRPr lang="en-US"/>
          </a:p>
        </p:txBody>
      </p:sp>
    </p:spTree>
    <p:extLst>
      <p:ext uri="{BB962C8B-B14F-4D97-AF65-F5344CB8AC3E}">
        <p14:creationId xmlns:p14="http://schemas.microsoft.com/office/powerpoint/2010/main" val="2056448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3F38-EC48-4DFD-8F28-099026C047E8}"/>
              </a:ext>
            </a:extLst>
          </p:cNvPr>
          <p:cNvSpPr>
            <a:spLocks noGrp="1"/>
          </p:cNvSpPr>
          <p:nvPr>
            <p:ph type="title"/>
          </p:nvPr>
        </p:nvSpPr>
        <p:spPr/>
        <p:txBody>
          <a:bodyPr/>
          <a:lstStyle/>
          <a:p>
            <a:pPr algn="ctr"/>
            <a:r>
              <a:rPr lang="en-US" dirty="0">
                <a:solidFill>
                  <a:schemeClr val="tx1"/>
                </a:solidFill>
                <a:latin typeface="Avenir Book" panose="02000503020000020003" pitchFamily="2" charset="0"/>
              </a:rPr>
              <a:t>Welcome Karen Kostelac!</a:t>
            </a:r>
            <a:br>
              <a:rPr lang="en-US" dirty="0">
                <a:solidFill>
                  <a:schemeClr val="tx1"/>
                </a:solidFill>
                <a:latin typeface="Avenir Book" panose="02000503020000020003" pitchFamily="2" charset="0"/>
              </a:rPr>
            </a:br>
            <a:endParaRPr lang="en-US" dirty="0">
              <a:solidFill>
                <a:schemeClr val="tx1"/>
              </a:solidFill>
              <a:latin typeface="Avenir Book" panose="02000503020000020003" pitchFamily="2" charset="0"/>
            </a:endParaRPr>
          </a:p>
        </p:txBody>
      </p:sp>
      <p:sp>
        <p:nvSpPr>
          <p:cNvPr id="5" name="Text Placeholder 4">
            <a:extLst>
              <a:ext uri="{FF2B5EF4-FFF2-40B4-BE49-F238E27FC236}">
                <a16:creationId xmlns:a16="http://schemas.microsoft.com/office/drawing/2014/main" id="{FFF4ACFA-D3AD-DB4B-B43B-7756034F57D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543F2382-01EA-A744-A267-0A4877D267B3}"/>
              </a:ext>
            </a:extLst>
          </p:cNvPr>
          <p:cNvSpPr>
            <a:spLocks noGrp="1"/>
          </p:cNvSpPr>
          <p:nvPr>
            <p:ph type="sldNum" sz="quarter" idx="12"/>
          </p:nvPr>
        </p:nvSpPr>
        <p:spPr/>
        <p:txBody>
          <a:bodyPr/>
          <a:lstStyle/>
          <a:p>
            <a:fld id="{971CCA2B-54D1-E841-A2C2-6C9D278ABD41}" type="slidenum">
              <a:rPr lang="en-US" smtClean="0"/>
              <a:t>28</a:t>
            </a:fld>
            <a:endParaRPr lang="en-US"/>
          </a:p>
        </p:txBody>
      </p:sp>
    </p:spTree>
    <p:extLst>
      <p:ext uri="{BB962C8B-B14F-4D97-AF65-F5344CB8AC3E}">
        <p14:creationId xmlns:p14="http://schemas.microsoft.com/office/powerpoint/2010/main" val="2333871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FFBBD1-CAA6-B043-A08D-7F37660F2203}"/>
              </a:ext>
            </a:extLst>
          </p:cNvPr>
          <p:cNvSpPr>
            <a:spLocks noGrp="1"/>
          </p:cNvSpPr>
          <p:nvPr>
            <p:ph type="title"/>
          </p:nvPr>
        </p:nvSpPr>
        <p:spPr/>
        <p:txBody>
          <a:bodyPr>
            <a:normAutofit/>
          </a:bodyPr>
          <a:lstStyle/>
          <a:p>
            <a:r>
              <a:rPr lang="en-US" sz="5400" dirty="0">
                <a:solidFill>
                  <a:srgbClr val="C00000"/>
                </a:solidFill>
                <a:latin typeface="Avenir Book" panose="02000503020000020003" pitchFamily="2" charset="0"/>
              </a:rPr>
              <a:t>Thank you!</a:t>
            </a:r>
          </a:p>
        </p:txBody>
      </p:sp>
      <p:pic>
        <p:nvPicPr>
          <p:cNvPr id="5" name="Picture Placeholder 4" descr="Four people wearing Ohio State shirts, scarves, hats and gloves. They are in the snow at the entrance to a football stadium. They are holding their arms up to spell O H I O. One person is in a wheelchair.&#10;"/>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79" r="2379"/>
          <a:stretch/>
        </p:blipFill>
        <p:spPr/>
      </p:pic>
      <p:sp>
        <p:nvSpPr>
          <p:cNvPr id="9" name="Slide Number Placeholder 8">
            <a:extLst>
              <a:ext uri="{FF2B5EF4-FFF2-40B4-BE49-F238E27FC236}">
                <a16:creationId xmlns:a16="http://schemas.microsoft.com/office/drawing/2014/main" id="{530E7A72-EF8F-E044-A82D-712711612865}"/>
              </a:ext>
            </a:extLst>
          </p:cNvPr>
          <p:cNvSpPr>
            <a:spLocks noGrp="1"/>
          </p:cNvSpPr>
          <p:nvPr>
            <p:ph type="sldNum" sz="quarter" idx="12"/>
          </p:nvPr>
        </p:nvSpPr>
        <p:spPr/>
        <p:txBody>
          <a:bodyPr/>
          <a:lstStyle/>
          <a:p>
            <a:fld id="{971CCA2B-54D1-E841-A2C2-6C9D278ABD41}" type="slidenum">
              <a:rPr lang="en-US" smtClean="0"/>
              <a:t>29</a:t>
            </a:fld>
            <a:endParaRPr lang="en-US"/>
          </a:p>
        </p:txBody>
      </p:sp>
    </p:spTree>
    <p:extLst>
      <p:ext uri="{BB962C8B-B14F-4D97-AF65-F5344CB8AC3E}">
        <p14:creationId xmlns:p14="http://schemas.microsoft.com/office/powerpoint/2010/main" val="196118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EE9C-8CC5-A74C-9964-AB858C3A432B}"/>
              </a:ext>
            </a:extLst>
          </p:cNvPr>
          <p:cNvSpPr>
            <a:spLocks noGrp="1"/>
          </p:cNvSpPr>
          <p:nvPr>
            <p:ph type="title"/>
          </p:nvPr>
        </p:nvSpPr>
        <p:spPr/>
        <p:txBody>
          <a:bodyPr/>
          <a:lstStyle/>
          <a:p>
            <a:r>
              <a:rPr lang="en-US" dirty="0">
                <a:solidFill>
                  <a:schemeClr val="tx1"/>
                </a:solidFill>
                <a:latin typeface="Avenir Book" panose="02000503020000020003" pitchFamily="2" charset="0"/>
              </a:rPr>
              <a:t>Laughter is Good Medicine</a:t>
            </a:r>
          </a:p>
        </p:txBody>
      </p:sp>
      <p:sp>
        <p:nvSpPr>
          <p:cNvPr id="3" name="Content Placeholder 2">
            <a:extLst>
              <a:ext uri="{FF2B5EF4-FFF2-40B4-BE49-F238E27FC236}">
                <a16:creationId xmlns:a16="http://schemas.microsoft.com/office/drawing/2014/main" id="{999CAF52-41D0-5242-8E3E-EC5323ADB43D}"/>
              </a:ext>
            </a:extLst>
          </p:cNvPr>
          <p:cNvSpPr>
            <a:spLocks noGrp="1"/>
          </p:cNvSpPr>
          <p:nvPr>
            <p:ph idx="1"/>
          </p:nvPr>
        </p:nvSpPr>
        <p:spPr/>
        <p:txBody>
          <a:bodyPr/>
          <a:lstStyle/>
          <a:p>
            <a:pPr marL="0" indent="0">
              <a:buNone/>
            </a:pPr>
            <a:r>
              <a:rPr lang="en-US" dirty="0">
                <a:solidFill>
                  <a:schemeClr val="tx1"/>
                </a:solidFill>
                <a:latin typeface="Avenir Book" panose="02000503020000020003" pitchFamily="2" charset="0"/>
              </a:rPr>
              <a:t>Would you rather:</a:t>
            </a:r>
          </a:p>
          <a:p>
            <a:r>
              <a:rPr lang="en-US" dirty="0">
                <a:solidFill>
                  <a:schemeClr val="tx1"/>
                </a:solidFill>
                <a:latin typeface="Avenir Book" panose="02000503020000020003" pitchFamily="2" charset="0"/>
              </a:rPr>
              <a:t>Time travel or teleport?</a:t>
            </a:r>
          </a:p>
          <a:p>
            <a:r>
              <a:rPr lang="en-US" dirty="0">
                <a:solidFill>
                  <a:schemeClr val="tx1"/>
                </a:solidFill>
                <a:latin typeface="Avenir Book" panose="02000503020000020003" pitchFamily="2" charset="0"/>
              </a:rPr>
              <a:t>Have a root canal or a colonoscopy?</a:t>
            </a:r>
          </a:p>
          <a:p>
            <a:r>
              <a:rPr lang="en-US" dirty="0">
                <a:solidFill>
                  <a:schemeClr val="tx1"/>
                </a:solidFill>
                <a:latin typeface="Avenir Book" panose="02000503020000020003" pitchFamily="2" charset="0"/>
              </a:rPr>
              <a:t>Go to a Disney World or a deserted island?</a:t>
            </a:r>
          </a:p>
          <a:p>
            <a:r>
              <a:rPr lang="en-US" dirty="0">
                <a:solidFill>
                  <a:schemeClr val="tx1"/>
                </a:solidFill>
                <a:latin typeface="Avenir Book" panose="02000503020000020003" pitchFamily="2" charset="0"/>
              </a:rPr>
              <a:t>Take a shower or brush your teeth?</a:t>
            </a:r>
          </a:p>
          <a:p>
            <a:pPr marL="0" indent="0">
              <a:buNone/>
            </a:pPr>
            <a:endParaRPr lang="en-US" dirty="0">
              <a:solidFill>
                <a:schemeClr val="tx1"/>
              </a:solidFill>
              <a:latin typeface="Avenir Book" panose="02000503020000020003" pitchFamily="2" charset="0"/>
            </a:endParaRPr>
          </a:p>
          <a:p>
            <a:pPr marL="0" indent="0">
              <a:buNone/>
            </a:pPr>
            <a:r>
              <a:rPr lang="en-US" dirty="0">
                <a:solidFill>
                  <a:schemeClr val="tx1"/>
                </a:solidFill>
                <a:latin typeface="Avenir Book" panose="02000503020000020003" pitchFamily="2" charset="0"/>
              </a:rPr>
              <a:t>How long would you survive a zombie apocalypse?</a:t>
            </a:r>
          </a:p>
        </p:txBody>
      </p:sp>
      <p:sp>
        <p:nvSpPr>
          <p:cNvPr id="4" name="Slide Number Placeholder 3">
            <a:extLst>
              <a:ext uri="{FF2B5EF4-FFF2-40B4-BE49-F238E27FC236}">
                <a16:creationId xmlns:a16="http://schemas.microsoft.com/office/drawing/2014/main" id="{7D00AAD8-AD94-0C48-BD8A-152F7EE8A2F5}"/>
              </a:ext>
            </a:extLst>
          </p:cNvPr>
          <p:cNvSpPr>
            <a:spLocks noGrp="1"/>
          </p:cNvSpPr>
          <p:nvPr>
            <p:ph type="sldNum" sz="quarter" idx="12"/>
          </p:nvPr>
        </p:nvSpPr>
        <p:spPr/>
        <p:txBody>
          <a:bodyPr/>
          <a:lstStyle/>
          <a:p>
            <a:fld id="{971CCA2B-54D1-E841-A2C2-6C9D278ABD41}" type="slidenum">
              <a:rPr lang="en-US" smtClean="0"/>
              <a:t>3</a:t>
            </a:fld>
            <a:endParaRPr lang="en-US"/>
          </a:p>
        </p:txBody>
      </p:sp>
    </p:spTree>
    <p:extLst>
      <p:ext uri="{BB962C8B-B14F-4D97-AF65-F5344CB8AC3E}">
        <p14:creationId xmlns:p14="http://schemas.microsoft.com/office/powerpoint/2010/main" val="1515001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7C31-F803-E24A-9D3A-843DEC8FBDBD}"/>
              </a:ext>
            </a:extLst>
          </p:cNvPr>
          <p:cNvSpPr>
            <a:spLocks noGrp="1"/>
          </p:cNvSpPr>
          <p:nvPr>
            <p:ph type="title"/>
          </p:nvPr>
        </p:nvSpPr>
        <p:spPr/>
        <p:txBody>
          <a:bodyPr/>
          <a:lstStyle/>
          <a:p>
            <a:r>
              <a:rPr lang="en-US" dirty="0">
                <a:solidFill>
                  <a:schemeClr val="tx1"/>
                </a:solidFill>
                <a:latin typeface="Avenir Book" panose="02000503020000020003" pitchFamily="2" charset="0"/>
              </a:rPr>
              <a:t>Question &amp; Answers</a:t>
            </a:r>
          </a:p>
        </p:txBody>
      </p:sp>
      <p:sp>
        <p:nvSpPr>
          <p:cNvPr id="3" name="Content Placeholder 2">
            <a:extLst>
              <a:ext uri="{FF2B5EF4-FFF2-40B4-BE49-F238E27FC236}">
                <a16:creationId xmlns:a16="http://schemas.microsoft.com/office/drawing/2014/main" id="{476AF7A4-8872-BD43-A75B-878DFF6B4893}"/>
              </a:ext>
            </a:extLst>
          </p:cNvPr>
          <p:cNvSpPr>
            <a:spLocks noGrp="1"/>
          </p:cNvSpPr>
          <p:nvPr>
            <p:ph idx="1"/>
          </p:nvPr>
        </p:nvSpPr>
        <p:spPr/>
        <p:txBody>
          <a:bodyPr/>
          <a:lstStyle/>
          <a:p>
            <a:pPr marL="0" indent="0">
              <a:buNone/>
            </a:pPr>
            <a:r>
              <a:rPr lang="en-US" dirty="0">
                <a:solidFill>
                  <a:schemeClr val="tx1"/>
                </a:solidFill>
                <a:latin typeface="Avenir Book" panose="02000503020000020003" pitchFamily="2" charset="0"/>
              </a:rPr>
              <a:t>Post in chat or “raise hand” </a:t>
            </a:r>
          </a:p>
        </p:txBody>
      </p:sp>
      <p:pic>
        <p:nvPicPr>
          <p:cNvPr id="1026" name="Picture 2" descr="How to Raise Your Hand in a Zoom Meeting">
            <a:extLst>
              <a:ext uri="{FF2B5EF4-FFF2-40B4-BE49-F238E27FC236}">
                <a16:creationId xmlns:a16="http://schemas.microsoft.com/office/drawing/2014/main" id="{20C5BAF1-C4D0-B544-B448-8137B27779BC}"/>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838200" y="3429000"/>
            <a:ext cx="7069637" cy="26950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AC8E8D4-B8E5-014C-B60A-2F97FC30E708}"/>
              </a:ext>
            </a:extLst>
          </p:cNvPr>
          <p:cNvSpPr>
            <a:spLocks noGrp="1"/>
          </p:cNvSpPr>
          <p:nvPr>
            <p:ph type="sldNum" sz="quarter" idx="12"/>
          </p:nvPr>
        </p:nvSpPr>
        <p:spPr/>
        <p:txBody>
          <a:bodyPr/>
          <a:lstStyle/>
          <a:p>
            <a:fld id="{971CCA2B-54D1-E841-A2C2-6C9D278ABD41}" type="slidenum">
              <a:rPr lang="en-US" smtClean="0"/>
              <a:t>30</a:t>
            </a:fld>
            <a:endParaRPr lang="en-US"/>
          </a:p>
        </p:txBody>
      </p:sp>
    </p:spTree>
    <p:extLst>
      <p:ext uri="{BB962C8B-B14F-4D97-AF65-F5344CB8AC3E}">
        <p14:creationId xmlns:p14="http://schemas.microsoft.com/office/powerpoint/2010/main" val="115082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D5C8-2E2E-0742-8DA5-2E53EB2C8DEA}"/>
              </a:ext>
            </a:extLst>
          </p:cNvPr>
          <p:cNvSpPr>
            <a:spLocks noGrp="1"/>
          </p:cNvSpPr>
          <p:nvPr>
            <p:ph type="title"/>
          </p:nvPr>
        </p:nvSpPr>
        <p:spPr/>
        <p:txBody>
          <a:bodyPr/>
          <a:lstStyle/>
          <a:p>
            <a:r>
              <a:rPr lang="en-US" dirty="0">
                <a:solidFill>
                  <a:schemeClr val="tx1"/>
                </a:solidFill>
                <a:latin typeface="Avenir Book" panose="02000503020000020003" pitchFamily="2" charset="0"/>
              </a:rPr>
              <a:t>Closing</a:t>
            </a:r>
          </a:p>
        </p:txBody>
      </p:sp>
      <p:sp>
        <p:nvSpPr>
          <p:cNvPr id="3" name="Content Placeholder 2">
            <a:extLst>
              <a:ext uri="{FF2B5EF4-FFF2-40B4-BE49-F238E27FC236}">
                <a16:creationId xmlns:a16="http://schemas.microsoft.com/office/drawing/2014/main" id="{9AD095C4-DBED-074E-BB49-AFF72C0AB1DB}"/>
              </a:ext>
            </a:extLst>
          </p:cNvPr>
          <p:cNvSpPr>
            <a:spLocks noGrp="1"/>
          </p:cNvSpPr>
          <p:nvPr>
            <p:ph sz="half" idx="1"/>
          </p:nvPr>
        </p:nvSpPr>
        <p:spPr/>
        <p:txBody>
          <a:bodyPr>
            <a:normAutofit lnSpcReduction="10000"/>
          </a:bodyPr>
          <a:lstStyle/>
          <a:p>
            <a:r>
              <a:rPr lang="en-US" dirty="0">
                <a:solidFill>
                  <a:schemeClr val="tx1"/>
                </a:solidFill>
                <a:latin typeface="Avenir Book" panose="02000503020000020003" pitchFamily="2" charset="0"/>
              </a:rPr>
              <a:t>Atomic Chat:</a:t>
            </a:r>
          </a:p>
          <a:p>
            <a:pPr lvl="1">
              <a:lnSpc>
                <a:spcPct val="100000"/>
              </a:lnSpc>
            </a:pPr>
            <a:r>
              <a:rPr lang="en-US" dirty="0">
                <a:solidFill>
                  <a:schemeClr val="tx1"/>
                </a:solidFill>
                <a:latin typeface="Avenir Book" panose="02000503020000020003" pitchFamily="2" charset="0"/>
              </a:rPr>
              <a:t>Type your response in the chat box DON’T HIT SEND/RETURN!</a:t>
            </a:r>
          </a:p>
          <a:p>
            <a:pPr lvl="1">
              <a:lnSpc>
                <a:spcPct val="100000"/>
              </a:lnSpc>
            </a:pPr>
            <a:r>
              <a:rPr lang="en-US" dirty="0">
                <a:solidFill>
                  <a:schemeClr val="tx1"/>
                </a:solidFill>
                <a:latin typeface="Avenir Book" panose="02000503020000020003" pitchFamily="2" charset="0"/>
              </a:rPr>
              <a:t>When I say “go” hit send/return</a:t>
            </a:r>
          </a:p>
          <a:p>
            <a:pPr lvl="1"/>
            <a:endParaRPr lang="en-US" dirty="0">
              <a:solidFill>
                <a:schemeClr val="tx1"/>
              </a:solidFill>
              <a:latin typeface="Avenir Book" panose="02000503020000020003" pitchFamily="2" charset="0"/>
            </a:endParaRPr>
          </a:p>
          <a:p>
            <a:r>
              <a:rPr lang="en-US" dirty="0">
                <a:solidFill>
                  <a:schemeClr val="tx1"/>
                </a:solidFill>
                <a:latin typeface="Avenir Book" panose="02000503020000020003" pitchFamily="2" charset="0"/>
              </a:rPr>
              <a:t>Survey completion = CEUs</a:t>
            </a:r>
          </a:p>
          <a:p>
            <a:endParaRPr lang="en-US" dirty="0">
              <a:solidFill>
                <a:schemeClr val="tx1"/>
              </a:solidFill>
              <a:latin typeface="Avenir Book" panose="02000503020000020003" pitchFamily="2" charset="0"/>
            </a:endParaRPr>
          </a:p>
          <a:p>
            <a:r>
              <a:rPr lang="en-US" dirty="0">
                <a:solidFill>
                  <a:schemeClr val="tx1"/>
                </a:solidFill>
                <a:latin typeface="Avenir Book" panose="02000503020000020003" pitchFamily="2" charset="0"/>
              </a:rPr>
              <a:t>Upcoming sessions</a:t>
            </a:r>
          </a:p>
        </p:txBody>
      </p:sp>
      <p:pic>
        <p:nvPicPr>
          <p:cNvPr id="7" name="Content Placeholder 5" descr="A woman with Down syndrome wearing boxing gloves standing in front of a boxing ring.">
            <a:extLst>
              <a:ext uri="{FF2B5EF4-FFF2-40B4-BE49-F238E27FC236}">
                <a16:creationId xmlns:a16="http://schemas.microsoft.com/office/drawing/2014/main" id="{6AA5A33D-DE14-A947-8F28-585DE417127F}"/>
              </a:ext>
            </a:extLst>
          </p:cNvPr>
          <p:cNvPicPr>
            <a:picLocks noGrp="1" noChangeAspect="1"/>
          </p:cNvPicPr>
          <p:nvPr>
            <p:ph sz="half" idx="2"/>
          </p:nvPr>
        </p:nvPicPr>
        <p:blipFill>
          <a:blip r:embed="rId3"/>
          <a:stretch>
            <a:fillRect/>
          </a:stretch>
        </p:blipFill>
        <p:spPr>
          <a:xfrm>
            <a:off x="7311104" y="1825625"/>
            <a:ext cx="2903792" cy="4351338"/>
          </a:xfrm>
        </p:spPr>
      </p:pic>
      <p:sp>
        <p:nvSpPr>
          <p:cNvPr id="5" name="Slide Number Placeholder 4">
            <a:extLst>
              <a:ext uri="{FF2B5EF4-FFF2-40B4-BE49-F238E27FC236}">
                <a16:creationId xmlns:a16="http://schemas.microsoft.com/office/drawing/2014/main" id="{2AECDC18-D590-8246-901C-B0E258C8F0AD}"/>
              </a:ext>
            </a:extLst>
          </p:cNvPr>
          <p:cNvSpPr>
            <a:spLocks noGrp="1"/>
          </p:cNvSpPr>
          <p:nvPr>
            <p:ph type="sldNum" sz="quarter" idx="12"/>
          </p:nvPr>
        </p:nvSpPr>
        <p:spPr/>
        <p:txBody>
          <a:bodyPr/>
          <a:lstStyle/>
          <a:p>
            <a:fld id="{971CCA2B-54D1-E841-A2C2-6C9D278ABD41}" type="slidenum">
              <a:rPr lang="en-US" smtClean="0"/>
              <a:t>31</a:t>
            </a:fld>
            <a:endParaRPr lang="en-US"/>
          </a:p>
        </p:txBody>
      </p:sp>
    </p:spTree>
    <p:extLst>
      <p:ext uri="{BB962C8B-B14F-4D97-AF65-F5344CB8AC3E}">
        <p14:creationId xmlns:p14="http://schemas.microsoft.com/office/powerpoint/2010/main" val="795837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1002-E4D2-5A49-B133-30D0F8FE4748}"/>
              </a:ext>
            </a:extLst>
          </p:cNvPr>
          <p:cNvSpPr>
            <a:spLocks noGrp="1"/>
          </p:cNvSpPr>
          <p:nvPr>
            <p:ph type="title"/>
          </p:nvPr>
        </p:nvSpPr>
        <p:spPr/>
        <p:txBody>
          <a:bodyPr/>
          <a:lstStyle/>
          <a:p>
            <a:r>
              <a:rPr lang="en-US" dirty="0">
                <a:solidFill>
                  <a:schemeClr val="tx1"/>
                </a:solidFill>
                <a:latin typeface="Avenir Book" panose="02000503020000020003" pitchFamily="2" charset="0"/>
              </a:rPr>
              <a:t>References</a:t>
            </a:r>
          </a:p>
        </p:txBody>
      </p:sp>
      <p:sp>
        <p:nvSpPr>
          <p:cNvPr id="3" name="Content Placeholder 2">
            <a:extLst>
              <a:ext uri="{FF2B5EF4-FFF2-40B4-BE49-F238E27FC236}">
                <a16:creationId xmlns:a16="http://schemas.microsoft.com/office/drawing/2014/main" id="{DC4C62BA-CF88-CD45-B231-3DF2BF7CBC00}"/>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solidFill>
                  <a:schemeClr val="tx1"/>
                </a:solidFill>
                <a:latin typeface="Avenir Book" panose="02000503020000020003" pitchFamily="2" charset="0"/>
                <a:ea typeface="Calibri" panose="020F0502020204030204" pitchFamily="34" charset="0"/>
                <a:cs typeface="Calibri" panose="020F0502020204030204" pitchFamily="34" charset="0"/>
              </a:rPr>
              <a:t>World Health Organization. (2011). </a:t>
            </a:r>
            <a:r>
              <a:rPr lang="en-US" i="1" dirty="0">
                <a:solidFill>
                  <a:schemeClr val="tx1"/>
                </a:solidFill>
                <a:latin typeface="Avenir Book" panose="02000503020000020003" pitchFamily="2" charset="0"/>
                <a:ea typeface="Calibri" panose="020F0502020204030204" pitchFamily="34" charset="0"/>
                <a:cs typeface="Calibri" panose="020F0502020204030204" pitchFamily="34" charset="0"/>
              </a:rPr>
              <a:t>World report on disability 2011</a:t>
            </a:r>
            <a:r>
              <a:rPr lang="en-US" dirty="0">
                <a:solidFill>
                  <a:schemeClr val="tx1"/>
                </a:solidFill>
                <a:latin typeface="Avenir Book" panose="02000503020000020003" pitchFamily="2" charset="0"/>
                <a:ea typeface="Calibri" panose="020F0502020204030204" pitchFamily="34" charset="0"/>
                <a:cs typeface="Calibri" panose="020F0502020204030204" pitchFamily="34" charset="0"/>
              </a:rPr>
              <a:t>. World Health Organization.</a:t>
            </a:r>
          </a:p>
          <a:p>
            <a:pPr marL="514350" indent="-514350">
              <a:buFont typeface="+mj-lt"/>
              <a:buAutoNum type="arabicPeriod"/>
            </a:pPr>
            <a:r>
              <a:rPr lang="en-US" dirty="0" err="1">
                <a:solidFill>
                  <a:schemeClr val="tx1"/>
                </a:solidFill>
                <a:latin typeface="Avenir Book" panose="02000503020000020003" pitchFamily="2" charset="0"/>
                <a:cs typeface="Calibri" panose="020F0502020204030204" pitchFamily="34" charset="0"/>
              </a:rPr>
              <a:t>Pezzin</a:t>
            </a:r>
            <a:r>
              <a:rPr lang="en-US" dirty="0">
                <a:solidFill>
                  <a:schemeClr val="tx1"/>
                </a:solidFill>
                <a:latin typeface="Avenir Book" panose="02000503020000020003" pitchFamily="2" charset="0"/>
                <a:ea typeface="+mn-lt"/>
                <a:cs typeface="Calibri" panose="020F0502020204030204" pitchFamily="34" charset="0"/>
              </a:rPr>
              <a:t>, L. E., Bogner, H. R., </a:t>
            </a:r>
            <a:r>
              <a:rPr lang="en-US" dirty="0" err="1">
                <a:solidFill>
                  <a:schemeClr val="tx1"/>
                </a:solidFill>
                <a:latin typeface="Avenir Book" panose="02000503020000020003" pitchFamily="2" charset="0"/>
                <a:ea typeface="+mn-lt"/>
                <a:cs typeface="Calibri" panose="020F0502020204030204" pitchFamily="34" charset="0"/>
              </a:rPr>
              <a:t>Kurichi</a:t>
            </a:r>
            <a:r>
              <a:rPr lang="en-US" dirty="0">
                <a:solidFill>
                  <a:schemeClr val="tx1"/>
                </a:solidFill>
                <a:latin typeface="Avenir Book" panose="02000503020000020003" pitchFamily="2" charset="0"/>
                <a:ea typeface="+mn-lt"/>
                <a:cs typeface="Calibri" panose="020F0502020204030204" pitchFamily="34" charset="0"/>
              </a:rPr>
              <a:t>, J. E., </a:t>
            </a:r>
            <a:r>
              <a:rPr lang="en-US" dirty="0" err="1">
                <a:solidFill>
                  <a:schemeClr val="tx1"/>
                </a:solidFill>
                <a:latin typeface="Avenir Book" panose="02000503020000020003" pitchFamily="2" charset="0"/>
                <a:ea typeface="+mn-lt"/>
                <a:cs typeface="Calibri" panose="020F0502020204030204" pitchFamily="34" charset="0"/>
              </a:rPr>
              <a:t>Kwong</a:t>
            </a:r>
            <a:r>
              <a:rPr lang="en-US" dirty="0">
                <a:solidFill>
                  <a:schemeClr val="tx1"/>
                </a:solidFill>
                <a:latin typeface="Avenir Book" panose="02000503020000020003" pitchFamily="2" charset="0"/>
                <a:ea typeface="+mn-lt"/>
                <a:cs typeface="Calibri" panose="020F0502020204030204" pitchFamily="34" charset="0"/>
              </a:rPr>
              <a:t>, P. L., </a:t>
            </a:r>
            <a:r>
              <a:rPr lang="en-US" dirty="0" err="1">
                <a:solidFill>
                  <a:schemeClr val="tx1"/>
                </a:solidFill>
                <a:latin typeface="Avenir Book" panose="02000503020000020003" pitchFamily="2" charset="0"/>
                <a:ea typeface="+mn-lt"/>
                <a:cs typeface="Calibri" panose="020F0502020204030204" pitchFamily="34" charset="0"/>
              </a:rPr>
              <a:t>Streim</a:t>
            </a:r>
            <a:r>
              <a:rPr lang="en-US" dirty="0">
                <a:solidFill>
                  <a:schemeClr val="tx1"/>
                </a:solidFill>
                <a:latin typeface="Avenir Book" panose="02000503020000020003" pitchFamily="2" charset="0"/>
                <a:ea typeface="+mn-lt"/>
                <a:cs typeface="Calibri" panose="020F0502020204030204" pitchFamily="34" charset="0"/>
              </a:rPr>
              <a:t>, J. E., </a:t>
            </a:r>
            <a:r>
              <a:rPr lang="en-US" dirty="0" err="1">
                <a:solidFill>
                  <a:schemeClr val="tx1"/>
                </a:solidFill>
                <a:latin typeface="Avenir Book" panose="02000503020000020003" pitchFamily="2" charset="0"/>
                <a:ea typeface="+mn-lt"/>
                <a:cs typeface="Calibri" panose="020F0502020204030204" pitchFamily="34" charset="0"/>
              </a:rPr>
              <a:t>Xie</a:t>
            </a:r>
            <a:r>
              <a:rPr lang="en-US" dirty="0">
                <a:solidFill>
                  <a:schemeClr val="tx1"/>
                </a:solidFill>
                <a:latin typeface="Avenir Book" panose="02000503020000020003" pitchFamily="2" charset="0"/>
                <a:ea typeface="+mn-lt"/>
                <a:cs typeface="Calibri" panose="020F0502020204030204" pitchFamily="34" charset="0"/>
              </a:rPr>
              <a:t>, D., ... &amp; Hennessy, S. (2018). Preventable hospitalizations, barriers to care, and disability.  </a:t>
            </a:r>
            <a:r>
              <a:rPr lang="en-US" i="1" dirty="0">
                <a:solidFill>
                  <a:schemeClr val="tx1"/>
                </a:solidFill>
                <a:latin typeface="Avenir Book" panose="02000503020000020003" pitchFamily="2" charset="0"/>
                <a:ea typeface="+mn-lt"/>
                <a:cs typeface="Calibri" panose="020F0502020204030204" pitchFamily="34" charset="0"/>
              </a:rPr>
              <a:t>Medicine</a:t>
            </a:r>
            <a:r>
              <a:rPr lang="en-US" dirty="0">
                <a:solidFill>
                  <a:schemeClr val="tx1"/>
                </a:solidFill>
                <a:latin typeface="Avenir Book" panose="02000503020000020003" pitchFamily="2" charset="0"/>
                <a:ea typeface="+mn-lt"/>
                <a:cs typeface="Calibri" panose="020F0502020204030204" pitchFamily="34" charset="0"/>
              </a:rPr>
              <a:t>, </a:t>
            </a:r>
            <a:r>
              <a:rPr lang="en-US" i="1" dirty="0">
                <a:solidFill>
                  <a:schemeClr val="tx1"/>
                </a:solidFill>
                <a:latin typeface="Avenir Book" panose="02000503020000020003" pitchFamily="2" charset="0"/>
                <a:ea typeface="+mn-lt"/>
                <a:cs typeface="Calibri" panose="020F0502020204030204" pitchFamily="34" charset="0"/>
              </a:rPr>
              <a:t>97</a:t>
            </a:r>
            <a:r>
              <a:rPr lang="en-US" dirty="0">
                <a:solidFill>
                  <a:schemeClr val="tx1"/>
                </a:solidFill>
                <a:latin typeface="Avenir Book" panose="02000503020000020003" pitchFamily="2" charset="0"/>
                <a:ea typeface="+mn-lt"/>
                <a:cs typeface="Calibri" panose="020F0502020204030204" pitchFamily="34" charset="0"/>
              </a:rPr>
              <a:t>(19), </a:t>
            </a:r>
            <a:r>
              <a:rPr lang="en-US" dirty="0" err="1">
                <a:solidFill>
                  <a:schemeClr val="tx1"/>
                </a:solidFill>
                <a:latin typeface="Avenir Book" panose="02000503020000020003" pitchFamily="2" charset="0"/>
                <a:ea typeface="+mn-lt"/>
                <a:cs typeface="Calibri" panose="020F0502020204030204" pitchFamily="34" charset="0"/>
              </a:rPr>
              <a:t>doi</a:t>
            </a:r>
            <a:r>
              <a:rPr lang="en-US" dirty="0">
                <a:solidFill>
                  <a:schemeClr val="tx1"/>
                </a:solidFill>
                <a:latin typeface="Avenir Book" panose="02000503020000020003" pitchFamily="2" charset="0"/>
                <a:ea typeface="+mn-lt"/>
                <a:cs typeface="Calibri" panose="020F0502020204030204" pitchFamily="34" charset="0"/>
              </a:rPr>
              <a:t>: </a:t>
            </a:r>
            <a:r>
              <a:rPr lang="en-US" dirty="0">
                <a:solidFill>
                  <a:schemeClr val="tx1"/>
                </a:solidFill>
                <a:latin typeface="Avenir Book" panose="02000503020000020003" pitchFamily="2" charset="0"/>
                <a:ea typeface="+mn-lt"/>
                <a:cs typeface="Calibri" panose="020F0502020204030204" pitchFamily="34" charset="0"/>
                <a:hlinkClick r:id="rId3">
                  <a:extLst>
                    <a:ext uri="{A12FA001-AC4F-418D-AE19-62706E023703}">
                      <ahyp:hlinkClr xmlns:ahyp="http://schemas.microsoft.com/office/drawing/2018/hyperlinkcolor" val="tx"/>
                    </a:ext>
                  </a:extLst>
                </a:hlinkClick>
              </a:rPr>
              <a:t>10.1097/MD.0000000000010691</a:t>
            </a:r>
            <a:endParaRPr lang="en-US" dirty="0">
              <a:solidFill>
                <a:schemeClr val="tx1"/>
              </a:solidFill>
              <a:latin typeface="Avenir Book" panose="02000503020000020003" pitchFamily="2" charset="0"/>
              <a:ea typeface="+mn-lt"/>
              <a:cs typeface="Calibri" panose="020F0502020204030204" pitchFamily="34" charset="0"/>
            </a:endParaRPr>
          </a:p>
          <a:p>
            <a:pPr marL="514350" indent="-514350">
              <a:buFont typeface="+mj-lt"/>
              <a:buAutoNum type="arabicPeriod"/>
            </a:pPr>
            <a:r>
              <a:rPr lang="en-US" dirty="0">
                <a:solidFill>
                  <a:schemeClr val="tx1"/>
                </a:solidFill>
                <a:latin typeface="Avenir Book" panose="02000503020000020003" pitchFamily="2" charset="0"/>
                <a:ea typeface="+mn-lt"/>
                <a:cs typeface="Calibri" panose="020F0502020204030204" pitchFamily="34" charset="0"/>
              </a:rPr>
              <a:t>Shakespeare, T., </a:t>
            </a:r>
            <a:r>
              <a:rPr lang="en-US" dirty="0" err="1">
                <a:solidFill>
                  <a:schemeClr val="tx1"/>
                </a:solidFill>
                <a:latin typeface="Avenir Book" panose="02000503020000020003" pitchFamily="2" charset="0"/>
                <a:ea typeface="+mn-lt"/>
                <a:cs typeface="Calibri" panose="020F0502020204030204" pitchFamily="34" charset="0"/>
              </a:rPr>
              <a:t>Iezzoni</a:t>
            </a:r>
            <a:r>
              <a:rPr lang="en-US" dirty="0">
                <a:solidFill>
                  <a:schemeClr val="tx1"/>
                </a:solidFill>
                <a:latin typeface="Avenir Book" panose="02000503020000020003" pitchFamily="2" charset="0"/>
                <a:ea typeface="+mn-lt"/>
                <a:cs typeface="Calibri" panose="020F0502020204030204" pitchFamily="34" charset="0"/>
              </a:rPr>
              <a:t>, L. I., &amp; </a:t>
            </a:r>
            <a:r>
              <a:rPr lang="en-US" dirty="0" err="1">
                <a:solidFill>
                  <a:schemeClr val="tx1"/>
                </a:solidFill>
                <a:latin typeface="Avenir Book" panose="02000503020000020003" pitchFamily="2" charset="0"/>
                <a:ea typeface="+mn-lt"/>
                <a:cs typeface="Calibri" panose="020F0502020204030204" pitchFamily="34" charset="0"/>
              </a:rPr>
              <a:t>Groce</a:t>
            </a:r>
            <a:r>
              <a:rPr lang="en-US" dirty="0">
                <a:solidFill>
                  <a:schemeClr val="tx1"/>
                </a:solidFill>
                <a:latin typeface="Avenir Book" panose="02000503020000020003" pitchFamily="2" charset="0"/>
                <a:ea typeface="+mn-lt"/>
                <a:cs typeface="Calibri" panose="020F0502020204030204" pitchFamily="34" charset="0"/>
              </a:rPr>
              <a:t>, N. E. (2009). Disability and the training of health professionals. </a:t>
            </a:r>
            <a:r>
              <a:rPr lang="en-US" i="1" dirty="0">
                <a:solidFill>
                  <a:schemeClr val="tx1"/>
                </a:solidFill>
                <a:latin typeface="Avenir Book" panose="02000503020000020003" pitchFamily="2" charset="0"/>
                <a:ea typeface="+mn-lt"/>
                <a:cs typeface="Calibri" panose="020F0502020204030204" pitchFamily="34" charset="0"/>
              </a:rPr>
              <a:t>The Lancet</a:t>
            </a:r>
            <a:r>
              <a:rPr lang="en-US" dirty="0">
                <a:solidFill>
                  <a:schemeClr val="tx1"/>
                </a:solidFill>
                <a:latin typeface="Avenir Book" panose="02000503020000020003" pitchFamily="2" charset="0"/>
                <a:ea typeface="+mn-lt"/>
                <a:cs typeface="Calibri" panose="020F0502020204030204" pitchFamily="34" charset="0"/>
              </a:rPr>
              <a:t>, </a:t>
            </a:r>
            <a:r>
              <a:rPr lang="en-US" i="1" dirty="0">
                <a:solidFill>
                  <a:schemeClr val="tx1"/>
                </a:solidFill>
                <a:latin typeface="Avenir Book" panose="02000503020000020003" pitchFamily="2" charset="0"/>
                <a:ea typeface="+mn-lt"/>
                <a:cs typeface="Calibri" panose="020F0502020204030204" pitchFamily="34" charset="0"/>
              </a:rPr>
              <a:t>374</a:t>
            </a:r>
            <a:r>
              <a:rPr lang="en-US" dirty="0">
                <a:solidFill>
                  <a:schemeClr val="tx1"/>
                </a:solidFill>
                <a:latin typeface="Avenir Book" panose="02000503020000020003" pitchFamily="2" charset="0"/>
                <a:ea typeface="+mn-lt"/>
                <a:cs typeface="Calibri" panose="020F0502020204030204" pitchFamily="34" charset="0"/>
              </a:rPr>
              <a:t>(9704), 1815-1816.</a:t>
            </a:r>
          </a:p>
          <a:p>
            <a:pPr marL="514350" indent="-514350">
              <a:buFont typeface="+mj-lt"/>
              <a:buAutoNum type="arabicPeriod"/>
            </a:pPr>
            <a:r>
              <a:rPr lang="en-US" kern="0" dirty="0">
                <a:solidFill>
                  <a:schemeClr val="tx1"/>
                </a:solidFill>
                <a:latin typeface="Avenir Book" panose="02000503020000020003" pitchFamily="2" charset="0"/>
                <a:cs typeface="Calibri"/>
              </a:rPr>
              <a:t>Centers for Disease Control and Prevention,  </a:t>
            </a:r>
            <a:r>
              <a:rPr lang="en-US" kern="0" dirty="0">
                <a:solidFill>
                  <a:schemeClr val="tx1"/>
                </a:solidFill>
                <a:latin typeface="Avenir Book" panose="02000503020000020003" pitchFamily="2" charset="0"/>
                <a:cs typeface="Calibri"/>
                <a:hlinkClick r:id="rId4">
                  <a:extLst>
                    <a:ext uri="{A12FA001-AC4F-418D-AE19-62706E023703}">
                      <ahyp:hlinkClr xmlns:ahyp="http://schemas.microsoft.com/office/drawing/2018/hyperlinkcolor" val="tx"/>
                    </a:ext>
                  </a:extLst>
                </a:hlinkClick>
              </a:rPr>
              <a:t>www.cdc.gov/disabilities/</a:t>
            </a:r>
            <a:r>
              <a:rPr lang="en-US" kern="0" dirty="0">
                <a:solidFill>
                  <a:schemeClr val="tx1"/>
                </a:solidFill>
                <a:latin typeface="Avenir Book" panose="02000503020000020003" pitchFamily="2" charset="0"/>
                <a:cs typeface="Calibri"/>
              </a:rPr>
              <a:t> </a:t>
            </a:r>
            <a:endParaRPr lang="en-US" dirty="0">
              <a:solidFill>
                <a:schemeClr val="tx1"/>
              </a:solidFill>
              <a:latin typeface="Avenir Book" panose="02000503020000020003" pitchFamily="2"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4A9BCAA-D2EF-5049-A820-A73FA85C195F}"/>
              </a:ext>
            </a:extLst>
          </p:cNvPr>
          <p:cNvSpPr>
            <a:spLocks noGrp="1"/>
          </p:cNvSpPr>
          <p:nvPr>
            <p:ph type="sldNum" sz="quarter" idx="12"/>
          </p:nvPr>
        </p:nvSpPr>
        <p:spPr/>
        <p:txBody>
          <a:bodyPr/>
          <a:lstStyle/>
          <a:p>
            <a:fld id="{971CCA2B-54D1-E841-A2C2-6C9D278ABD41}" type="slidenum">
              <a:rPr lang="en-US" smtClean="0"/>
              <a:t>32</a:t>
            </a:fld>
            <a:endParaRPr lang="en-US"/>
          </a:p>
        </p:txBody>
      </p:sp>
    </p:spTree>
    <p:extLst>
      <p:ext uri="{BB962C8B-B14F-4D97-AF65-F5344CB8AC3E}">
        <p14:creationId xmlns:p14="http://schemas.microsoft.com/office/powerpoint/2010/main" val="396020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1002-E4D2-5A49-B133-30D0F8FE4748}"/>
              </a:ext>
            </a:extLst>
          </p:cNvPr>
          <p:cNvSpPr>
            <a:spLocks noGrp="1"/>
          </p:cNvSpPr>
          <p:nvPr>
            <p:ph type="title"/>
          </p:nvPr>
        </p:nvSpPr>
        <p:spPr/>
        <p:txBody>
          <a:bodyPr/>
          <a:lstStyle/>
          <a:p>
            <a:r>
              <a:rPr lang="en-US" dirty="0">
                <a:solidFill>
                  <a:schemeClr val="tx1"/>
                </a:solidFill>
                <a:latin typeface="Avenir Book" panose="02000503020000020003" pitchFamily="2" charset="0"/>
              </a:rPr>
              <a:t>References -  Continued</a:t>
            </a:r>
          </a:p>
        </p:txBody>
      </p:sp>
      <p:sp>
        <p:nvSpPr>
          <p:cNvPr id="3" name="Content Placeholder 2">
            <a:extLst>
              <a:ext uri="{FF2B5EF4-FFF2-40B4-BE49-F238E27FC236}">
                <a16:creationId xmlns:a16="http://schemas.microsoft.com/office/drawing/2014/main" id="{DC4C62BA-CF88-CD45-B231-3DF2BF7CBC00}"/>
              </a:ext>
            </a:extLst>
          </p:cNvPr>
          <p:cNvSpPr>
            <a:spLocks noGrp="1"/>
          </p:cNvSpPr>
          <p:nvPr>
            <p:ph idx="1"/>
          </p:nvPr>
        </p:nvSpPr>
        <p:spPr/>
        <p:txBody>
          <a:bodyPr>
            <a:normAutofit/>
          </a:bodyPr>
          <a:lstStyle/>
          <a:p>
            <a:pPr marL="514350" indent="-514350">
              <a:buFont typeface="+mj-lt"/>
              <a:buAutoNum type="arabicPeriod" startAt="5"/>
            </a:pPr>
            <a:r>
              <a:rPr lang="en-US" dirty="0" err="1">
                <a:solidFill>
                  <a:schemeClr val="tx1"/>
                </a:solidFill>
                <a:latin typeface="Avenir Book" panose="02000503020000020003" pitchFamily="2" charset="0"/>
              </a:rPr>
              <a:t>go.osu.edu</a:t>
            </a:r>
            <a:r>
              <a:rPr lang="en-US" dirty="0">
                <a:solidFill>
                  <a:schemeClr val="tx1"/>
                </a:solidFill>
                <a:latin typeface="Avenir Book" panose="02000503020000020003" pitchFamily="2" charset="0"/>
              </a:rPr>
              <a:t>/</a:t>
            </a:r>
            <a:r>
              <a:rPr lang="en-US" dirty="0" err="1">
                <a:solidFill>
                  <a:schemeClr val="tx1"/>
                </a:solidFill>
                <a:latin typeface="Avenir Book" panose="02000503020000020003" pitchFamily="2" charset="0"/>
              </a:rPr>
              <a:t>disabilitycompetencies</a:t>
            </a:r>
            <a:endParaRPr lang="en-US" dirty="0">
              <a:solidFill>
                <a:schemeClr val="tx1"/>
              </a:solidFill>
              <a:latin typeface="Avenir Book" panose="02000503020000020003" pitchFamily="2" charset="0"/>
            </a:endParaRPr>
          </a:p>
          <a:p>
            <a:pPr marL="514350" indent="-514350">
              <a:buFont typeface="+mj-lt"/>
              <a:buAutoNum type="arabicPeriod" startAt="5"/>
            </a:pPr>
            <a:r>
              <a:rPr lang="en-US" dirty="0" err="1">
                <a:solidFill>
                  <a:schemeClr val="tx1"/>
                </a:solidFill>
                <a:latin typeface="Avenir Book" panose="02000503020000020003" pitchFamily="2" charset="0"/>
                <a:cs typeface="Calibri" panose="020F0502020204030204" pitchFamily="34" charset="0"/>
              </a:rPr>
              <a:t>Havercamp</a:t>
            </a:r>
            <a:r>
              <a:rPr lang="en-US" dirty="0">
                <a:solidFill>
                  <a:schemeClr val="tx1"/>
                </a:solidFill>
                <a:latin typeface="Avenir Book" panose="02000503020000020003" pitchFamily="2" charset="0"/>
                <a:cs typeface="Calibri" panose="020F0502020204030204" pitchFamily="34" charset="0"/>
              </a:rPr>
              <a:t> SM, Barnhart WR, Robinson AC, Whalen Smith CN. What should we teach about disability? National consensus on disability competencies for health care education. </a:t>
            </a:r>
            <a:r>
              <a:rPr lang="en-US" i="1" dirty="0">
                <a:solidFill>
                  <a:schemeClr val="tx1"/>
                </a:solidFill>
                <a:latin typeface="Avenir Book" panose="02000503020000020003" pitchFamily="2" charset="0"/>
                <a:cs typeface="Calibri" panose="020F0502020204030204" pitchFamily="34" charset="0"/>
              </a:rPr>
              <a:t>Disability and Health Journal</a:t>
            </a:r>
            <a:r>
              <a:rPr lang="en-US" dirty="0">
                <a:solidFill>
                  <a:schemeClr val="tx1"/>
                </a:solidFill>
                <a:latin typeface="Avenir Book" panose="02000503020000020003" pitchFamily="2" charset="0"/>
                <a:cs typeface="Calibri" panose="020F0502020204030204" pitchFamily="34" charset="0"/>
              </a:rPr>
              <a:t>. 2020;14(2):100989. </a:t>
            </a:r>
          </a:p>
          <a:p>
            <a:pPr marL="514350" indent="-514350">
              <a:buFont typeface="+mj-lt"/>
              <a:buAutoNum type="arabicPeriod" startAt="5"/>
            </a:pPr>
            <a:endParaRPr lang="en-US" dirty="0">
              <a:solidFill>
                <a:schemeClr val="tx1"/>
              </a:solidFill>
              <a:latin typeface="Avenir Book" panose="02000503020000020003" pitchFamily="2" charset="0"/>
              <a:ea typeface="Calibri" panose="020F0502020204030204" pitchFamily="34" charset="0"/>
              <a:cs typeface="Calibri" panose="020F0502020204030204" pitchFamily="34" charset="0"/>
            </a:endParaRPr>
          </a:p>
          <a:p>
            <a:pPr marL="514350" indent="-514350">
              <a:buFont typeface="+mj-lt"/>
              <a:buAutoNum type="arabicPeriod" startAt="5"/>
            </a:pPr>
            <a:endParaRPr lang="en-US" dirty="0">
              <a:solidFill>
                <a:schemeClr val="tx1"/>
              </a:solidFill>
              <a:latin typeface="Avenir Book" panose="02000503020000020003" pitchFamily="2" charset="0"/>
            </a:endParaRPr>
          </a:p>
        </p:txBody>
      </p:sp>
      <p:sp>
        <p:nvSpPr>
          <p:cNvPr id="4" name="Slide Number Placeholder 3">
            <a:extLst>
              <a:ext uri="{FF2B5EF4-FFF2-40B4-BE49-F238E27FC236}">
                <a16:creationId xmlns:a16="http://schemas.microsoft.com/office/drawing/2014/main" id="{2FD0FFC9-E890-7742-84E3-430F0E3DDE23}"/>
              </a:ext>
            </a:extLst>
          </p:cNvPr>
          <p:cNvSpPr>
            <a:spLocks noGrp="1"/>
          </p:cNvSpPr>
          <p:nvPr>
            <p:ph type="sldNum" sz="quarter" idx="12"/>
          </p:nvPr>
        </p:nvSpPr>
        <p:spPr/>
        <p:txBody>
          <a:bodyPr/>
          <a:lstStyle/>
          <a:p>
            <a:fld id="{971CCA2B-54D1-E841-A2C2-6C9D278ABD41}" type="slidenum">
              <a:rPr lang="en-US" smtClean="0"/>
              <a:t>33</a:t>
            </a:fld>
            <a:endParaRPr lang="en-US"/>
          </a:p>
        </p:txBody>
      </p:sp>
    </p:spTree>
    <p:extLst>
      <p:ext uri="{BB962C8B-B14F-4D97-AF65-F5344CB8AC3E}">
        <p14:creationId xmlns:p14="http://schemas.microsoft.com/office/powerpoint/2010/main" val="112466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351E-E04D-0E4C-B9C9-3B0216FC89F1}"/>
              </a:ext>
            </a:extLst>
          </p:cNvPr>
          <p:cNvSpPr>
            <a:spLocks noGrp="1"/>
          </p:cNvSpPr>
          <p:nvPr>
            <p:ph type="title"/>
          </p:nvPr>
        </p:nvSpPr>
        <p:spPr/>
        <p:txBody>
          <a:bodyPr/>
          <a:lstStyle/>
          <a:p>
            <a:r>
              <a:rPr lang="en-US" dirty="0">
                <a:solidFill>
                  <a:schemeClr val="tx1"/>
                </a:solidFill>
                <a:latin typeface="Avenir Book" panose="02000503020000020003" pitchFamily="2" charset="0"/>
              </a:rPr>
              <a:t>Susan </a:t>
            </a:r>
            <a:r>
              <a:rPr lang="en-US" dirty="0" err="1">
                <a:solidFill>
                  <a:schemeClr val="tx1"/>
                </a:solidFill>
                <a:latin typeface="Avenir Book" panose="02000503020000020003" pitchFamily="2" charset="0"/>
              </a:rPr>
              <a:t>Havercamp</a:t>
            </a:r>
            <a:r>
              <a:rPr lang="en-US" dirty="0">
                <a:solidFill>
                  <a:schemeClr val="tx1"/>
                </a:solidFill>
                <a:latin typeface="Avenir Book" panose="02000503020000020003" pitchFamily="2" charset="0"/>
              </a:rPr>
              <a:t>, PhD</a:t>
            </a:r>
          </a:p>
        </p:txBody>
      </p:sp>
      <p:sp>
        <p:nvSpPr>
          <p:cNvPr id="3" name="Content Placeholder 2">
            <a:extLst>
              <a:ext uri="{FF2B5EF4-FFF2-40B4-BE49-F238E27FC236}">
                <a16:creationId xmlns:a16="http://schemas.microsoft.com/office/drawing/2014/main" id="{9058486C-732D-5541-82DA-132BC6BE7597}"/>
              </a:ext>
            </a:extLst>
          </p:cNvPr>
          <p:cNvSpPr>
            <a:spLocks noGrp="1"/>
          </p:cNvSpPr>
          <p:nvPr>
            <p:ph sz="half" idx="1"/>
          </p:nvPr>
        </p:nvSpPr>
        <p:spPr/>
        <p:txBody>
          <a:bodyPr>
            <a:normAutofit/>
          </a:bodyPr>
          <a:lstStyle/>
          <a:p>
            <a:r>
              <a:rPr lang="en-US" sz="1200" dirty="0">
                <a:solidFill>
                  <a:schemeClr val="tx1"/>
                </a:solidFill>
                <a:latin typeface="Avenir Book" panose="02000503020000020003" pitchFamily="2" charset="0"/>
              </a:rPr>
              <a:t>Director - Health Promotion and Healthcare Parity Program, Ohio State University </a:t>
            </a:r>
            <a:r>
              <a:rPr lang="en-US" sz="1200" dirty="0" err="1">
                <a:solidFill>
                  <a:schemeClr val="tx1"/>
                </a:solidFill>
                <a:latin typeface="Avenir Book" panose="02000503020000020003" pitchFamily="2" charset="0"/>
              </a:rPr>
              <a:t>Nisonger</a:t>
            </a:r>
            <a:r>
              <a:rPr lang="en-US" sz="1200" dirty="0">
                <a:solidFill>
                  <a:schemeClr val="tx1"/>
                </a:solidFill>
                <a:latin typeface="Avenir Book" panose="02000503020000020003" pitchFamily="2" charset="0"/>
              </a:rPr>
              <a:t> Center. </a:t>
            </a:r>
          </a:p>
          <a:p>
            <a:r>
              <a:rPr lang="en-US" sz="1200" dirty="0">
                <a:solidFill>
                  <a:schemeClr val="tx1"/>
                </a:solidFill>
                <a:latin typeface="Avenir Book" panose="02000503020000020003" pitchFamily="2" charset="0"/>
              </a:rPr>
              <a:t>Consulting editor for Intellectual and Developmental Disabilities and Inclusion, book review editor for the Journal on Mental Health Research in Intellectual Disabilities. </a:t>
            </a:r>
          </a:p>
          <a:p>
            <a:r>
              <a:rPr lang="en-US" sz="1200" dirty="0">
                <a:solidFill>
                  <a:schemeClr val="tx1"/>
                </a:solidFill>
                <a:latin typeface="Avenir Book" panose="02000503020000020003" pitchFamily="2" charset="0"/>
              </a:rPr>
              <a:t>Chair of the Research Committee for the National Association for Dual Diagnosis, on the Board of Directors of the Alliance for Disability in Health Care Education and the Human Services Research Institute.</a:t>
            </a:r>
          </a:p>
          <a:p>
            <a:r>
              <a:rPr lang="en-US" sz="1200" dirty="0">
                <a:solidFill>
                  <a:schemeClr val="tx1"/>
                </a:solidFill>
                <a:latin typeface="Avenir Book" panose="02000503020000020003" pitchFamily="2" charset="0"/>
              </a:rPr>
              <a:t>Recently elected to a four-year presidential term of the American Association on Intellectual and Developmental Disabilities (AAIDD), which is the largest and oldest interdisciplinary professional organization in intellectual and developmental disabilities.</a:t>
            </a:r>
          </a:p>
          <a:p>
            <a:r>
              <a:rPr lang="en-US" sz="1200" dirty="0">
                <a:solidFill>
                  <a:schemeClr val="tx1"/>
                </a:solidFill>
                <a:latin typeface="Avenir Book" panose="02000503020000020003" pitchFamily="2" charset="0"/>
              </a:rPr>
              <a:t>Founding member of the AAIDD Student and Early Career Professional Committee and serves as a member of the NADD Professional Certification Committee. </a:t>
            </a:r>
          </a:p>
          <a:p>
            <a:r>
              <a:rPr lang="en-US" sz="1200" dirty="0">
                <a:solidFill>
                  <a:schemeClr val="tx1"/>
                </a:solidFill>
                <a:latin typeface="Avenir Book" panose="02000503020000020003" pitchFamily="2" charset="0"/>
              </a:rPr>
              <a:t>Serves as the disability issue representative to the Group on Diversity and Inclusion at the Association of American Medical Colleges (AAMC). </a:t>
            </a:r>
          </a:p>
          <a:p>
            <a:r>
              <a:rPr lang="en-US" sz="1200" dirty="0">
                <a:solidFill>
                  <a:schemeClr val="tx1"/>
                </a:solidFill>
                <a:latin typeface="Avenir Book" panose="02000503020000020003" pitchFamily="2" charset="0"/>
              </a:rPr>
              <a:t>Dr. </a:t>
            </a:r>
            <a:r>
              <a:rPr lang="en-US" sz="1200" dirty="0" err="1">
                <a:solidFill>
                  <a:schemeClr val="tx1"/>
                </a:solidFill>
                <a:latin typeface="Avenir Book" panose="02000503020000020003" pitchFamily="2" charset="0"/>
              </a:rPr>
              <a:t>Havercamp</a:t>
            </a:r>
            <a:r>
              <a:rPr lang="en-US" sz="1200" dirty="0">
                <a:solidFill>
                  <a:schemeClr val="tx1"/>
                </a:solidFill>
                <a:latin typeface="Avenir Book" panose="02000503020000020003" pitchFamily="2" charset="0"/>
              </a:rPr>
              <a:t> directs a program to increase Ohio’s capacity to promote health, prevent chronic disease and improve emergency preparedness and quality of life for Ohioans with disabilities.</a:t>
            </a:r>
          </a:p>
        </p:txBody>
      </p:sp>
      <p:pic>
        <p:nvPicPr>
          <p:cNvPr id="1026" name="Picture 2" descr="Picture of presenter. White woman with short brown hair, blue eyes, smiling. She is wearing a light blue shirt and dark blue jacket.">
            <a:extLst>
              <a:ext uri="{FF2B5EF4-FFF2-40B4-BE49-F238E27FC236}">
                <a16:creationId xmlns:a16="http://schemas.microsoft.com/office/drawing/2014/main" id="{8CC0BA7C-B018-CB41-9011-BA213D2C225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09584BD-6D50-F445-968B-B414CC936F00}"/>
              </a:ext>
            </a:extLst>
          </p:cNvPr>
          <p:cNvSpPr>
            <a:spLocks noGrp="1"/>
          </p:cNvSpPr>
          <p:nvPr>
            <p:ph type="sldNum" sz="quarter" idx="12"/>
          </p:nvPr>
        </p:nvSpPr>
        <p:spPr/>
        <p:txBody>
          <a:bodyPr/>
          <a:lstStyle/>
          <a:p>
            <a:fld id="{971CCA2B-54D1-E841-A2C2-6C9D278ABD41}" type="slidenum">
              <a:rPr lang="en-US" smtClean="0"/>
              <a:t>4</a:t>
            </a:fld>
            <a:endParaRPr lang="en-US"/>
          </a:p>
        </p:txBody>
      </p:sp>
    </p:spTree>
    <p:extLst>
      <p:ext uri="{BB962C8B-B14F-4D97-AF65-F5344CB8AC3E}">
        <p14:creationId xmlns:p14="http://schemas.microsoft.com/office/powerpoint/2010/main" val="257872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F9143F-106F-7942-B527-D17AD7C3E13D}"/>
              </a:ext>
            </a:extLst>
          </p:cNvPr>
          <p:cNvSpPr>
            <a:spLocks noGrp="1"/>
          </p:cNvSpPr>
          <p:nvPr>
            <p:ph type="title"/>
          </p:nvPr>
        </p:nvSpPr>
        <p:spPr/>
        <p:txBody>
          <a:bodyPr/>
          <a:lstStyle/>
          <a:p>
            <a:r>
              <a:rPr lang="en-US" dirty="0">
                <a:solidFill>
                  <a:schemeClr val="tx1"/>
                </a:solidFill>
                <a:latin typeface="Avenir Book" panose="02000503020000020003" pitchFamily="2" charset="0"/>
              </a:rPr>
              <a:t>Partners</a:t>
            </a:r>
          </a:p>
        </p:txBody>
      </p:sp>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6550" y="1937544"/>
            <a:ext cx="8978900" cy="4127500"/>
          </a:xfrm>
        </p:spPr>
      </p:pic>
      <p:sp>
        <p:nvSpPr>
          <p:cNvPr id="7" name="Slide Number Placeholder 6">
            <a:extLst>
              <a:ext uri="{FF2B5EF4-FFF2-40B4-BE49-F238E27FC236}">
                <a16:creationId xmlns:a16="http://schemas.microsoft.com/office/drawing/2014/main" id="{1772F580-A914-8648-BC7D-428DB3A291C9}"/>
              </a:ext>
            </a:extLst>
          </p:cNvPr>
          <p:cNvSpPr>
            <a:spLocks noGrp="1"/>
          </p:cNvSpPr>
          <p:nvPr>
            <p:ph type="sldNum" sz="quarter" idx="12"/>
          </p:nvPr>
        </p:nvSpPr>
        <p:spPr/>
        <p:txBody>
          <a:bodyPr/>
          <a:lstStyle/>
          <a:p>
            <a:fld id="{971CCA2B-54D1-E841-A2C2-6C9D278ABD41}" type="slidenum">
              <a:rPr lang="en-US" smtClean="0"/>
              <a:t>5</a:t>
            </a:fld>
            <a:endParaRPr lang="en-US"/>
          </a:p>
        </p:txBody>
      </p:sp>
    </p:spTree>
    <p:extLst>
      <p:ext uri="{BB962C8B-B14F-4D97-AF65-F5344CB8AC3E}">
        <p14:creationId xmlns:p14="http://schemas.microsoft.com/office/powerpoint/2010/main" val="152405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BF6D-3BB1-484D-89B6-AC02E066B78B}"/>
              </a:ext>
            </a:extLst>
          </p:cNvPr>
          <p:cNvSpPr>
            <a:spLocks noGrp="1"/>
          </p:cNvSpPr>
          <p:nvPr>
            <p:ph type="title"/>
          </p:nvPr>
        </p:nvSpPr>
        <p:spPr/>
        <p:txBody>
          <a:bodyPr/>
          <a:lstStyle/>
          <a:p>
            <a:r>
              <a:rPr lang="en-US" dirty="0">
                <a:solidFill>
                  <a:schemeClr val="tx1"/>
                </a:solidFill>
                <a:latin typeface="Avenir Book" panose="02000503020000020003" pitchFamily="2" charset="0"/>
              </a:rPr>
              <a:t>Today’s Topic &amp; Learning Objectives</a:t>
            </a:r>
          </a:p>
        </p:txBody>
      </p:sp>
      <p:sp>
        <p:nvSpPr>
          <p:cNvPr id="4" name="Content Placeholder 3">
            <a:extLst>
              <a:ext uri="{FF2B5EF4-FFF2-40B4-BE49-F238E27FC236}">
                <a16:creationId xmlns:a16="http://schemas.microsoft.com/office/drawing/2014/main" id="{E1EB7A41-05FF-204C-86C7-57D046BFB110}"/>
              </a:ext>
            </a:extLst>
          </p:cNvPr>
          <p:cNvSpPr>
            <a:spLocks noGrp="1"/>
          </p:cNvSpPr>
          <p:nvPr>
            <p:ph idx="1"/>
          </p:nvPr>
        </p:nvSpPr>
        <p:spPr/>
        <p:txBody>
          <a:bodyPr>
            <a:normAutofit fontScale="62500" lnSpcReduction="20000"/>
          </a:bodyPr>
          <a:lstStyle/>
          <a:p>
            <a:pPr>
              <a:lnSpc>
                <a:spcPct val="120000"/>
              </a:lnSpc>
            </a:pPr>
            <a:r>
              <a:rPr lang="en-US" dirty="0">
                <a:solidFill>
                  <a:schemeClr val="tx1"/>
                </a:solidFill>
                <a:latin typeface="Avenir Book" panose="02000503020000020003" pitchFamily="2" charset="0"/>
              </a:rPr>
              <a:t>Recognize and describe the health disparities that exist for disadvantaged groups, including people with disabilities.</a:t>
            </a:r>
          </a:p>
          <a:p>
            <a:pPr>
              <a:lnSpc>
                <a:spcPct val="120000"/>
              </a:lnSpc>
            </a:pPr>
            <a:r>
              <a:rPr lang="en-US" dirty="0">
                <a:solidFill>
                  <a:schemeClr val="tx1"/>
                </a:solidFill>
                <a:latin typeface="Avenir Book" panose="02000503020000020003" pitchFamily="2" charset="0"/>
              </a:rPr>
              <a:t>Tell how Americans with disabilities experience barriers to routine clinical and preventive services and public health and wellness initiatives.</a:t>
            </a:r>
          </a:p>
          <a:p>
            <a:pPr>
              <a:lnSpc>
                <a:spcPct val="120000"/>
              </a:lnSpc>
            </a:pPr>
            <a:r>
              <a:rPr lang="en-US" dirty="0">
                <a:solidFill>
                  <a:schemeClr val="tx1"/>
                </a:solidFill>
                <a:latin typeface="Avenir Book" panose="02000503020000020003" pitchFamily="2" charset="0"/>
              </a:rPr>
              <a:t>Summarize how inadequate knowledge and limited skills in diagnosing, treating, and providing care to people with disabilities play a role in perpetuating health care inequalities for this population.</a:t>
            </a:r>
          </a:p>
          <a:p>
            <a:pPr>
              <a:lnSpc>
                <a:spcPct val="120000"/>
              </a:lnSpc>
            </a:pPr>
            <a:r>
              <a:rPr lang="en-US" dirty="0">
                <a:latin typeface="Avenir Book" panose="02000503020000020003" pitchFamily="2" charset="0"/>
              </a:rPr>
              <a:t>Identify how the Core Competencies define standards for disability training to improve health care for people with disabilities.</a:t>
            </a:r>
          </a:p>
          <a:p>
            <a:pPr>
              <a:lnSpc>
                <a:spcPct val="120000"/>
              </a:lnSpc>
            </a:pPr>
            <a:r>
              <a:rPr lang="en-US" dirty="0">
                <a:latin typeface="Avenir Book" panose="02000503020000020003" pitchFamily="2" charset="0"/>
              </a:rPr>
              <a:t>List some of the ways health care professionals may underestimate the capabilities, health, and quality of life experienced by people with disabilities.</a:t>
            </a:r>
          </a:p>
          <a:p>
            <a:pPr>
              <a:lnSpc>
                <a:spcPct val="120000"/>
              </a:lnSpc>
            </a:pPr>
            <a:r>
              <a:rPr lang="en-US" dirty="0">
                <a:latin typeface="Avenir Book" panose="02000503020000020003" pitchFamily="2" charset="0"/>
              </a:rPr>
              <a:t>Analyze how values held by health care providers impact high quality health care for people with disabilities.</a:t>
            </a:r>
          </a:p>
        </p:txBody>
      </p:sp>
      <p:sp>
        <p:nvSpPr>
          <p:cNvPr id="9" name="Slide Number Placeholder 8">
            <a:extLst>
              <a:ext uri="{FF2B5EF4-FFF2-40B4-BE49-F238E27FC236}">
                <a16:creationId xmlns:a16="http://schemas.microsoft.com/office/drawing/2014/main" id="{F571A74C-751A-804E-93DE-78E081045DF5}"/>
              </a:ext>
            </a:extLst>
          </p:cNvPr>
          <p:cNvSpPr>
            <a:spLocks noGrp="1"/>
          </p:cNvSpPr>
          <p:nvPr>
            <p:ph type="sldNum" sz="quarter" idx="12"/>
          </p:nvPr>
        </p:nvSpPr>
        <p:spPr/>
        <p:txBody>
          <a:bodyPr/>
          <a:lstStyle/>
          <a:p>
            <a:fld id="{971CCA2B-54D1-E841-A2C2-6C9D278ABD41}" type="slidenum">
              <a:rPr lang="en-US" smtClean="0"/>
              <a:t>6</a:t>
            </a:fld>
            <a:endParaRPr lang="en-US"/>
          </a:p>
        </p:txBody>
      </p:sp>
    </p:spTree>
    <p:extLst>
      <p:ext uri="{BB962C8B-B14F-4D97-AF65-F5344CB8AC3E}">
        <p14:creationId xmlns:p14="http://schemas.microsoft.com/office/powerpoint/2010/main" val="199005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779A-372E-084D-93BF-FA0ABBD04147}"/>
              </a:ext>
            </a:extLst>
          </p:cNvPr>
          <p:cNvSpPr>
            <a:spLocks noGrp="1"/>
          </p:cNvSpPr>
          <p:nvPr>
            <p:ph type="title"/>
          </p:nvPr>
        </p:nvSpPr>
        <p:spPr/>
        <p:txBody>
          <a:bodyPr/>
          <a:lstStyle/>
          <a:p>
            <a:r>
              <a:rPr lang="en-US" dirty="0">
                <a:solidFill>
                  <a:schemeClr val="tx1"/>
                </a:solidFill>
                <a:latin typeface="Avenir Book" panose="02000503020000020003" pitchFamily="2" charset="0"/>
              </a:rPr>
              <a:t>World Health Organization (WHO)</a:t>
            </a:r>
            <a:r>
              <a:rPr lang="en-US" baseline="30000" dirty="0">
                <a:solidFill>
                  <a:schemeClr val="tx1"/>
                </a:solidFill>
                <a:latin typeface="Avenir Book" panose="02000503020000020003" pitchFamily="2" charset="0"/>
              </a:rPr>
              <a:t>1</a:t>
            </a:r>
            <a:endParaRPr lang="en-US" dirty="0">
              <a:solidFill>
                <a:schemeClr val="tx1"/>
              </a:solidFill>
              <a:latin typeface="Avenir Book" panose="02000503020000020003" pitchFamily="2" charset="0"/>
            </a:endParaRPr>
          </a:p>
        </p:txBody>
      </p:sp>
      <p:sp>
        <p:nvSpPr>
          <p:cNvPr id="3" name="Content Placeholder 2"/>
          <p:cNvSpPr>
            <a:spLocks noGrp="1"/>
          </p:cNvSpPr>
          <p:nvPr>
            <p:ph idx="1"/>
          </p:nvPr>
        </p:nvSpPr>
        <p:spPr>
          <a:ln>
            <a:noFill/>
          </a:ln>
        </p:spPr>
        <p:txBody>
          <a:bodyPr>
            <a:normAutofit/>
          </a:bodyPr>
          <a:lstStyle/>
          <a:p>
            <a:pPr marL="15875" lvl="1" indent="0">
              <a:lnSpc>
                <a:spcPct val="100000"/>
              </a:lnSpc>
              <a:buNone/>
            </a:pPr>
            <a:r>
              <a:rPr lang="en-US" sz="4000" i="1" dirty="0">
                <a:solidFill>
                  <a:schemeClr val="tx1"/>
                </a:solidFill>
                <a:latin typeface="Avenir Book" panose="02000503020000020003" pitchFamily="2" charset="0"/>
              </a:rPr>
              <a:t>Disability</a:t>
            </a:r>
            <a:r>
              <a:rPr lang="en-US" sz="4000" i="1" dirty="0">
                <a:solidFill>
                  <a:schemeClr val="tx1"/>
                </a:solidFill>
                <a:latin typeface="Avenir Book" panose="02000503020000020003" pitchFamily="2" charset="0"/>
                <a:ea typeface="Calibri"/>
                <a:cs typeface="Calibri"/>
                <a:sym typeface="Calibri"/>
              </a:rPr>
              <a:t> is a dynamic </a:t>
            </a:r>
            <a:r>
              <a:rPr lang="en-US" sz="4000" i="1" dirty="0">
                <a:solidFill>
                  <a:schemeClr val="tx1"/>
                </a:solidFill>
                <a:latin typeface="Avenir Book" panose="02000503020000020003" pitchFamily="2" charset="0"/>
              </a:rPr>
              <a:t>interaction between health conditions (diseases, disorders, injuries, traumas, etc.), function, and limitations in activities and participation, as well as contextual factors</a:t>
            </a:r>
            <a:endParaRPr lang="en-US" sz="1400" dirty="0">
              <a:solidFill>
                <a:schemeClr val="tx1"/>
              </a:solidFill>
              <a:latin typeface="Avenir Book" panose="02000503020000020003" pitchFamily="2" charset="0"/>
            </a:endParaRPr>
          </a:p>
        </p:txBody>
      </p:sp>
      <p:sp>
        <p:nvSpPr>
          <p:cNvPr id="5" name="Slide Number Placeholder 4">
            <a:extLst>
              <a:ext uri="{FF2B5EF4-FFF2-40B4-BE49-F238E27FC236}">
                <a16:creationId xmlns:a16="http://schemas.microsoft.com/office/drawing/2014/main" id="{ABEA3AA8-1944-7744-92A1-F199EB5F729B}"/>
              </a:ext>
            </a:extLst>
          </p:cNvPr>
          <p:cNvSpPr>
            <a:spLocks noGrp="1"/>
          </p:cNvSpPr>
          <p:nvPr>
            <p:ph type="sldNum" sz="quarter" idx="12"/>
          </p:nvPr>
        </p:nvSpPr>
        <p:spPr/>
        <p:txBody>
          <a:bodyPr/>
          <a:lstStyle/>
          <a:p>
            <a:fld id="{971CCA2B-54D1-E841-A2C2-6C9D278ABD41}" type="slidenum">
              <a:rPr lang="en-US" smtClean="0"/>
              <a:t>7</a:t>
            </a:fld>
            <a:endParaRPr lang="en-US"/>
          </a:p>
        </p:txBody>
      </p:sp>
    </p:spTree>
    <p:extLst>
      <p:ext uri="{BB962C8B-B14F-4D97-AF65-F5344CB8AC3E}">
        <p14:creationId xmlns:p14="http://schemas.microsoft.com/office/powerpoint/2010/main" val="235774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D413E-FE87-5441-B8CC-96556FC22901}"/>
              </a:ext>
            </a:extLst>
          </p:cNvPr>
          <p:cNvSpPr>
            <a:spLocks noGrp="1"/>
          </p:cNvSpPr>
          <p:nvPr>
            <p:ph type="title"/>
          </p:nvPr>
        </p:nvSpPr>
        <p:spPr/>
        <p:txBody>
          <a:bodyPr/>
          <a:lstStyle/>
          <a:p>
            <a:r>
              <a:rPr lang="en-US" dirty="0">
                <a:solidFill>
                  <a:schemeClr val="tx1"/>
                </a:solidFill>
                <a:latin typeface="Avenir Book" panose="02000503020000020003" pitchFamily="2" charset="0"/>
              </a:rPr>
              <a:t>WHO – Health Care Providers</a:t>
            </a:r>
          </a:p>
        </p:txBody>
      </p:sp>
      <p:sp>
        <p:nvSpPr>
          <p:cNvPr id="2" name="Content Placeholder 1"/>
          <p:cNvSpPr>
            <a:spLocks noGrp="1"/>
          </p:cNvSpPr>
          <p:nvPr>
            <p:ph idx="1"/>
          </p:nvPr>
        </p:nvSpPr>
        <p:spPr/>
        <p:txBody>
          <a:bodyPr vert="horz" lIns="121920" tIns="60960" rIns="121920" bIns="60960" rtlCol="0" anchor="t">
            <a:normAutofit/>
          </a:bodyPr>
          <a:lstStyle/>
          <a:p>
            <a:pPr marL="0" indent="0">
              <a:lnSpc>
                <a:spcPct val="100000"/>
              </a:lnSpc>
              <a:buNone/>
            </a:pPr>
            <a:r>
              <a:rPr lang="en-US" sz="3200" dirty="0">
                <a:solidFill>
                  <a:schemeClr val="tx1"/>
                </a:solidFill>
                <a:latin typeface="Avenir Book" panose="02000503020000020003" pitchFamily="2" charset="0"/>
              </a:rPr>
              <a:t>Tend to:</a:t>
            </a:r>
          </a:p>
          <a:p>
            <a:pPr marL="609585" indent="-609585">
              <a:lnSpc>
                <a:spcPct val="100000"/>
              </a:lnSpc>
            </a:pPr>
            <a:r>
              <a:rPr lang="en-US" sz="3200" dirty="0">
                <a:solidFill>
                  <a:schemeClr val="tx1"/>
                </a:solidFill>
                <a:latin typeface="Avenir Book" panose="02000503020000020003" pitchFamily="2" charset="0"/>
              </a:rPr>
              <a:t>Underestimate function, health, quality of life experienced by people of disabilities</a:t>
            </a:r>
          </a:p>
          <a:p>
            <a:pPr marL="609585" indent="-609585">
              <a:lnSpc>
                <a:spcPct val="100000"/>
              </a:lnSpc>
            </a:pPr>
            <a:r>
              <a:rPr lang="en-US" sz="3200" dirty="0">
                <a:solidFill>
                  <a:schemeClr val="tx1"/>
                </a:solidFill>
                <a:latin typeface="Avenir Book" panose="02000503020000020003" pitchFamily="2" charset="0"/>
                <a:ea typeface="+mn-lt"/>
                <a:cs typeface="+mn-lt"/>
              </a:rPr>
              <a:t>Overlook health issues unrelated to a patient's disability</a:t>
            </a:r>
            <a:endParaRPr lang="en-US" sz="3200" dirty="0">
              <a:solidFill>
                <a:schemeClr val="tx1"/>
              </a:solidFill>
              <a:latin typeface="Avenir Book" panose="02000503020000020003" pitchFamily="2" charset="0"/>
            </a:endParaRPr>
          </a:p>
          <a:p>
            <a:pPr marL="609585" indent="-609585">
              <a:lnSpc>
                <a:spcPct val="100000"/>
              </a:lnSpc>
            </a:pPr>
            <a:r>
              <a:rPr lang="en-US" sz="3200" dirty="0">
                <a:solidFill>
                  <a:schemeClr val="tx1"/>
                </a:solidFill>
                <a:latin typeface="Avenir Book" panose="02000503020000020003" pitchFamily="2" charset="0"/>
              </a:rPr>
              <a:t>Overlook cultural, economic, social backgrounds</a:t>
            </a:r>
            <a:endParaRPr lang="en-US" dirty="0">
              <a:solidFill>
                <a:schemeClr val="tx1"/>
              </a:solidFill>
              <a:latin typeface="Avenir Book" panose="02000503020000020003" pitchFamily="2" charset="0"/>
            </a:endParaRPr>
          </a:p>
          <a:p>
            <a:pPr marL="609585" indent="-609585">
              <a:lnSpc>
                <a:spcPct val="100000"/>
              </a:lnSpc>
            </a:pPr>
            <a:r>
              <a:rPr lang="en-US" sz="3200" dirty="0">
                <a:solidFill>
                  <a:schemeClr val="tx1"/>
                </a:solidFill>
                <a:latin typeface="Avenir Book" panose="02000503020000020003" pitchFamily="2" charset="0"/>
              </a:rPr>
              <a:t>Speak to caregivers instead of directly to patient</a:t>
            </a:r>
          </a:p>
        </p:txBody>
      </p:sp>
      <p:sp>
        <p:nvSpPr>
          <p:cNvPr id="4" name="Slide Number Placeholder 3">
            <a:extLst>
              <a:ext uri="{FF2B5EF4-FFF2-40B4-BE49-F238E27FC236}">
                <a16:creationId xmlns:a16="http://schemas.microsoft.com/office/drawing/2014/main" id="{81DB9304-DAF5-5C43-BA06-9828668B8ECB}"/>
              </a:ext>
            </a:extLst>
          </p:cNvPr>
          <p:cNvSpPr>
            <a:spLocks noGrp="1"/>
          </p:cNvSpPr>
          <p:nvPr>
            <p:ph type="sldNum" sz="quarter" idx="12"/>
          </p:nvPr>
        </p:nvSpPr>
        <p:spPr/>
        <p:txBody>
          <a:bodyPr/>
          <a:lstStyle/>
          <a:p>
            <a:fld id="{971CCA2B-54D1-E841-A2C2-6C9D278ABD41}" type="slidenum">
              <a:rPr lang="en-US" smtClean="0"/>
              <a:t>8</a:t>
            </a:fld>
            <a:endParaRPr lang="en-US"/>
          </a:p>
        </p:txBody>
      </p:sp>
    </p:spTree>
    <p:extLst>
      <p:ext uri="{BB962C8B-B14F-4D97-AF65-F5344CB8AC3E}">
        <p14:creationId xmlns:p14="http://schemas.microsoft.com/office/powerpoint/2010/main" val="82785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362D-F4FB-B24E-A776-0702EB0CBC9E}"/>
              </a:ext>
            </a:extLst>
          </p:cNvPr>
          <p:cNvSpPr>
            <a:spLocks noGrp="1"/>
          </p:cNvSpPr>
          <p:nvPr>
            <p:ph type="title"/>
          </p:nvPr>
        </p:nvSpPr>
        <p:spPr/>
        <p:txBody>
          <a:bodyPr/>
          <a:lstStyle/>
          <a:p>
            <a:r>
              <a:rPr lang="en-US" dirty="0">
                <a:solidFill>
                  <a:schemeClr val="tx1"/>
                </a:solidFill>
                <a:latin typeface="Avenir Book" panose="02000503020000020003" pitchFamily="2" charset="0"/>
              </a:rPr>
              <a:t>WHO – People with Disabilities</a:t>
            </a:r>
          </a:p>
        </p:txBody>
      </p:sp>
      <p:sp>
        <p:nvSpPr>
          <p:cNvPr id="3" name="Content Placeholder 2"/>
          <p:cNvSpPr>
            <a:spLocks noGrp="1"/>
          </p:cNvSpPr>
          <p:nvPr>
            <p:ph idx="1"/>
          </p:nvPr>
        </p:nvSpPr>
        <p:spPr>
          <a:ln>
            <a:noFill/>
          </a:ln>
        </p:spPr>
        <p:txBody>
          <a:bodyPr>
            <a:normAutofit fontScale="70000" lnSpcReduction="20000"/>
          </a:bodyPr>
          <a:lstStyle/>
          <a:p>
            <a:pPr>
              <a:lnSpc>
                <a:spcPct val="120000"/>
              </a:lnSpc>
            </a:pPr>
            <a:r>
              <a:rPr lang="en-US" sz="5333" dirty="0">
                <a:solidFill>
                  <a:schemeClr val="tx1"/>
                </a:solidFill>
                <a:latin typeface="Avenir Book" panose="02000503020000020003" pitchFamily="2" charset="0"/>
              </a:rPr>
              <a:t>M</a:t>
            </a:r>
            <a:r>
              <a:rPr lang="en-US" sz="5333" b="0" dirty="0">
                <a:solidFill>
                  <a:schemeClr val="tx1"/>
                </a:solidFill>
                <a:latin typeface="Avenir Book" panose="02000503020000020003" pitchFamily="2" charset="0"/>
              </a:rPr>
              <a:t>ore than </a:t>
            </a:r>
            <a:r>
              <a:rPr lang="en-US" sz="5333" b="0" u="sng" dirty="0">
                <a:solidFill>
                  <a:schemeClr val="tx1"/>
                </a:solidFill>
                <a:latin typeface="Avenir Book" panose="02000503020000020003" pitchFamily="2" charset="0"/>
              </a:rPr>
              <a:t>twice</a:t>
            </a:r>
            <a:r>
              <a:rPr lang="en-US" sz="5333" b="0" dirty="0">
                <a:solidFill>
                  <a:schemeClr val="tx1"/>
                </a:solidFill>
                <a:latin typeface="Avenir Book" panose="02000503020000020003" pitchFamily="2" charset="0"/>
              </a:rPr>
              <a:t> as likely to report finding health care provider skills inadequate to meet their needs.</a:t>
            </a:r>
          </a:p>
          <a:p>
            <a:pPr>
              <a:lnSpc>
                <a:spcPct val="120000"/>
              </a:lnSpc>
            </a:pPr>
            <a:r>
              <a:rPr lang="en-US" sz="4800" dirty="0">
                <a:solidFill>
                  <a:schemeClr val="tx1"/>
                </a:solidFill>
                <a:latin typeface="Avenir Book" panose="02000503020000020003" pitchFamily="2" charset="0"/>
              </a:rPr>
              <a:t>Nearly </a:t>
            </a:r>
            <a:r>
              <a:rPr lang="en-US" sz="4800" u="sng" dirty="0">
                <a:solidFill>
                  <a:schemeClr val="tx1"/>
                </a:solidFill>
                <a:latin typeface="Avenir Book" panose="02000503020000020003" pitchFamily="2" charset="0"/>
              </a:rPr>
              <a:t>3 times</a:t>
            </a:r>
            <a:r>
              <a:rPr lang="en-US" sz="4800" dirty="0">
                <a:solidFill>
                  <a:schemeClr val="tx1"/>
                </a:solidFill>
                <a:latin typeface="Avenir Book" panose="02000503020000020003" pitchFamily="2" charset="0"/>
              </a:rPr>
              <a:t> more likely to report being denied care. </a:t>
            </a:r>
          </a:p>
          <a:p>
            <a:pPr>
              <a:lnSpc>
                <a:spcPct val="120000"/>
              </a:lnSpc>
            </a:pPr>
            <a:r>
              <a:rPr lang="en-US" sz="4800" dirty="0">
                <a:solidFill>
                  <a:schemeClr val="tx1"/>
                </a:solidFill>
                <a:latin typeface="Avenir Book" panose="02000503020000020003" pitchFamily="2" charset="0"/>
              </a:rPr>
              <a:t>More than </a:t>
            </a:r>
            <a:r>
              <a:rPr lang="en-US" sz="4800" u="sng" dirty="0">
                <a:solidFill>
                  <a:schemeClr val="tx1"/>
                </a:solidFill>
                <a:latin typeface="Avenir Book" panose="02000503020000020003" pitchFamily="2" charset="0"/>
              </a:rPr>
              <a:t>4 times</a:t>
            </a:r>
            <a:r>
              <a:rPr lang="en-US" sz="4800" dirty="0">
                <a:solidFill>
                  <a:schemeClr val="tx1"/>
                </a:solidFill>
                <a:latin typeface="Avenir Book" panose="02000503020000020003" pitchFamily="2" charset="0"/>
              </a:rPr>
              <a:t> more likely to report being treated badly.</a:t>
            </a:r>
            <a:r>
              <a:rPr lang="en-US" sz="4800" baseline="30000" dirty="0">
                <a:solidFill>
                  <a:schemeClr val="tx1"/>
                </a:solidFill>
                <a:latin typeface="Avenir Book" panose="02000503020000020003" pitchFamily="2" charset="0"/>
              </a:rPr>
              <a:t> </a:t>
            </a:r>
            <a:endParaRPr lang="en-US" sz="4800" dirty="0">
              <a:solidFill>
                <a:schemeClr val="tx1"/>
              </a:solidFill>
              <a:latin typeface="Avenir Book" panose="02000503020000020003" pitchFamily="2" charset="0"/>
            </a:endParaRPr>
          </a:p>
        </p:txBody>
      </p:sp>
      <p:sp>
        <p:nvSpPr>
          <p:cNvPr id="6" name="Slide Number Placeholder 5">
            <a:extLst>
              <a:ext uri="{FF2B5EF4-FFF2-40B4-BE49-F238E27FC236}">
                <a16:creationId xmlns:a16="http://schemas.microsoft.com/office/drawing/2014/main" id="{B4DEE4F7-70BB-2548-AEB6-32BA3654EC7E}"/>
              </a:ext>
            </a:extLst>
          </p:cNvPr>
          <p:cNvSpPr>
            <a:spLocks noGrp="1"/>
          </p:cNvSpPr>
          <p:nvPr>
            <p:ph type="sldNum" sz="quarter" idx="12"/>
          </p:nvPr>
        </p:nvSpPr>
        <p:spPr/>
        <p:txBody>
          <a:bodyPr/>
          <a:lstStyle/>
          <a:p>
            <a:fld id="{971CCA2B-54D1-E841-A2C2-6C9D278ABD41}" type="slidenum">
              <a:rPr lang="en-US" smtClean="0"/>
              <a:t>9</a:t>
            </a:fld>
            <a:endParaRPr lang="en-US"/>
          </a:p>
        </p:txBody>
      </p:sp>
    </p:spTree>
    <p:extLst>
      <p:ext uri="{BB962C8B-B14F-4D97-AF65-F5344CB8AC3E}">
        <p14:creationId xmlns:p14="http://schemas.microsoft.com/office/powerpoint/2010/main" val="770244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2995</TotalTime>
  <Words>1467</Words>
  <Application>Microsoft Macintosh PowerPoint</Application>
  <PresentationFormat>Widescreen</PresentationFormat>
  <Paragraphs>190</Paragraphs>
  <Slides>33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Avenir Book</vt:lpstr>
      <vt:lpstr>Calibri</vt:lpstr>
      <vt:lpstr>Calibri Light</vt:lpstr>
      <vt:lpstr>Noto Sans Symbols</vt:lpstr>
      <vt:lpstr>Wingdings</vt:lpstr>
      <vt:lpstr>Office Theme</vt:lpstr>
      <vt:lpstr>Improving Outcomes for People with Disabilities</vt:lpstr>
      <vt:lpstr>Today</vt:lpstr>
      <vt:lpstr>Laughter is Good Medicine</vt:lpstr>
      <vt:lpstr>Susan Havercamp, PhD</vt:lpstr>
      <vt:lpstr>Partners</vt:lpstr>
      <vt:lpstr>Today’s Topic &amp; Learning Objectives</vt:lpstr>
      <vt:lpstr>World Health Organization (WHO)1</vt:lpstr>
      <vt:lpstr>WHO – Health Care Providers</vt:lpstr>
      <vt:lpstr>WHO – People with Disabilities</vt:lpstr>
      <vt:lpstr>Preventable Health Conditions2</vt:lpstr>
      <vt:lpstr>Health Care Providers3</vt:lpstr>
      <vt:lpstr>Centers for Disease Control (CDC)4</vt:lpstr>
      <vt:lpstr>Training for Health Care Professionals5</vt:lpstr>
      <vt:lpstr>The Ohio Disability and Health Program6</vt:lpstr>
      <vt:lpstr>Six Core Competencies</vt:lpstr>
      <vt:lpstr>Guiding Principles and Values</vt:lpstr>
      <vt:lpstr>Cultural and Linguistic Competence</vt:lpstr>
      <vt:lpstr>Equitable Access – High Quality Care</vt:lpstr>
      <vt:lpstr>Barriers</vt:lpstr>
      <vt:lpstr>Training</vt:lpstr>
      <vt:lpstr>Maximizing Quality of Life</vt:lpstr>
      <vt:lpstr>People with Disabilities as Experts</vt:lpstr>
      <vt:lpstr>QOL &amp; Treatment Goals</vt:lpstr>
      <vt:lpstr>Communication &amp; Decision-Making</vt:lpstr>
      <vt:lpstr>Caregivers</vt:lpstr>
      <vt:lpstr>Access</vt:lpstr>
      <vt:lpstr>We believe that…</vt:lpstr>
      <vt:lpstr>Welcome Karen Kostelac! </vt:lpstr>
      <vt:lpstr>Thank you!</vt:lpstr>
      <vt:lpstr>Question &amp; Answers</vt:lpstr>
      <vt:lpstr>Closing</vt:lpstr>
      <vt:lpstr>References</vt:lpstr>
      <vt:lpstr>References -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Outcomes for People with Disabilities</dc:title>
  <dc:creator>Teresa Kobelt</dc:creator>
  <cp:lastModifiedBy>Teresa Kobelt</cp:lastModifiedBy>
  <cp:revision>14</cp:revision>
  <dcterms:created xsi:type="dcterms:W3CDTF">2022-01-12T18:42:57Z</dcterms:created>
  <dcterms:modified xsi:type="dcterms:W3CDTF">2022-02-07T20:37:07Z</dcterms:modified>
</cp:coreProperties>
</file>