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handoutMasterIdLst>
    <p:handoutMasterId r:id="rId68"/>
  </p:handoutMasterIdLst>
  <p:sldIdLst>
    <p:sldId id="371" r:id="rId5"/>
    <p:sldId id="584" r:id="rId6"/>
    <p:sldId id="585" r:id="rId7"/>
    <p:sldId id="586" r:id="rId8"/>
    <p:sldId id="587" r:id="rId9"/>
    <p:sldId id="588" r:id="rId10"/>
    <p:sldId id="590" r:id="rId11"/>
    <p:sldId id="631" r:id="rId12"/>
    <p:sldId id="630" r:id="rId13"/>
    <p:sldId id="633" r:id="rId14"/>
    <p:sldId id="593" r:id="rId15"/>
    <p:sldId id="596" r:id="rId16"/>
    <p:sldId id="594" r:id="rId17"/>
    <p:sldId id="595" r:id="rId18"/>
    <p:sldId id="601" r:id="rId19"/>
    <p:sldId id="597" r:id="rId20"/>
    <p:sldId id="602" r:id="rId21"/>
    <p:sldId id="598" r:id="rId22"/>
    <p:sldId id="599" r:id="rId23"/>
    <p:sldId id="603" r:id="rId24"/>
    <p:sldId id="600" r:id="rId25"/>
    <p:sldId id="582" r:id="rId26"/>
    <p:sldId id="581" r:id="rId27"/>
    <p:sldId id="604" r:id="rId28"/>
    <p:sldId id="605" r:id="rId29"/>
    <p:sldId id="279" r:id="rId30"/>
    <p:sldId id="280" r:id="rId31"/>
    <p:sldId id="281" r:id="rId32"/>
    <p:sldId id="282" r:id="rId33"/>
    <p:sldId id="283" r:id="rId34"/>
    <p:sldId id="284" r:id="rId35"/>
    <p:sldId id="607" r:id="rId36"/>
    <p:sldId id="285" r:id="rId37"/>
    <p:sldId id="287" r:id="rId38"/>
    <p:sldId id="608" r:id="rId39"/>
    <p:sldId id="609" r:id="rId40"/>
    <p:sldId id="610" r:id="rId41"/>
    <p:sldId id="612" r:id="rId42"/>
    <p:sldId id="613" r:id="rId43"/>
    <p:sldId id="294" r:id="rId44"/>
    <p:sldId id="295" r:id="rId45"/>
    <p:sldId id="290" r:id="rId46"/>
    <p:sldId id="634" r:id="rId47"/>
    <p:sldId id="292" r:id="rId48"/>
    <p:sldId id="296" r:id="rId49"/>
    <p:sldId id="297" r:id="rId50"/>
    <p:sldId id="298" r:id="rId51"/>
    <p:sldId id="614" r:id="rId52"/>
    <p:sldId id="619" r:id="rId53"/>
    <p:sldId id="618" r:id="rId54"/>
    <p:sldId id="632" r:id="rId55"/>
    <p:sldId id="620" r:id="rId56"/>
    <p:sldId id="621" r:id="rId57"/>
    <p:sldId id="622" r:id="rId58"/>
    <p:sldId id="623" r:id="rId59"/>
    <p:sldId id="625" r:id="rId60"/>
    <p:sldId id="627" r:id="rId61"/>
    <p:sldId id="628" r:id="rId62"/>
    <p:sldId id="303" r:id="rId63"/>
    <p:sldId id="616" r:id="rId64"/>
    <p:sldId id="615" r:id="rId65"/>
    <p:sldId id="306"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rr Dobush" initials="SD" lastIdx="2" clrIdx="0">
    <p:extLst>
      <p:ext uri="{19B8F6BF-5375-455C-9EA6-DF929625EA0E}">
        <p15:presenceInfo xmlns:p15="http://schemas.microsoft.com/office/powerpoint/2012/main" userId="S::starr_dobush@ocali.org::7accac3c-7d3f-42e9-b068-363d2309f4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0"/>
    <a:srgbClr val="CFDA33"/>
    <a:srgbClr val="269828"/>
    <a:srgbClr val="E514E0"/>
    <a:srgbClr val="CBCC03"/>
    <a:srgbClr val="C713C0"/>
    <a:srgbClr val="2575CD"/>
    <a:srgbClr val="235963"/>
    <a:srgbClr val="CDD6E1"/>
    <a:srgbClr val="D556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CA83F4-36C7-B3FD-DBE5-2C48AB0E3DFE}" v="1" dt="2021-11-02T15:39:01.376"/>
    <p1510:client id="{7952D0B5-6C6C-F54F-A186-2A00DD083447}" v="121" dt="2021-10-20T17:24:26.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42"/>
    <p:restoredTop sz="94717"/>
  </p:normalViewPr>
  <p:slideViewPr>
    <p:cSldViewPr snapToGrid="0">
      <p:cViewPr varScale="1">
        <p:scale>
          <a:sx n="122" d="100"/>
          <a:sy n="122" d="100"/>
        </p:scale>
        <p:origin x="208" y="76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Allen" userId="63fbe083-e6c6-4b49-9fa9-4985f4e51761" providerId="ADAL" clId="{DE584CAA-1967-C44C-991A-3CB802A8BA87}"/>
    <pc:docChg chg="undo redo custSel addSld delSld modSld">
      <pc:chgData name="Jenna Allen" userId="63fbe083-e6c6-4b49-9fa9-4985f4e51761" providerId="ADAL" clId="{DE584CAA-1967-C44C-991A-3CB802A8BA87}" dt="2021-10-12T17:31:01.016" v="817" actId="20577"/>
      <pc:docMkLst>
        <pc:docMk/>
      </pc:docMkLst>
      <pc:sldChg chg="modNotesTx">
        <pc:chgData name="Jenna Allen" userId="63fbe083-e6c6-4b49-9fa9-4985f4e51761" providerId="ADAL" clId="{DE584CAA-1967-C44C-991A-3CB802A8BA87}" dt="2021-10-12T17:28:34.400" v="774" actId="20577"/>
        <pc:sldMkLst>
          <pc:docMk/>
          <pc:sldMk cId="427539777" sldId="279"/>
        </pc:sldMkLst>
      </pc:sldChg>
      <pc:sldChg chg="modSp">
        <pc:chgData name="Jenna Allen" userId="63fbe083-e6c6-4b49-9fa9-4985f4e51761" providerId="ADAL" clId="{DE584CAA-1967-C44C-991A-3CB802A8BA87}" dt="2021-10-07T19:44:13.166" v="155" actId="20577"/>
        <pc:sldMkLst>
          <pc:docMk/>
          <pc:sldMk cId="3329944453" sldId="284"/>
        </pc:sldMkLst>
        <pc:spChg chg="mod">
          <ac:chgData name="Jenna Allen" userId="63fbe083-e6c6-4b49-9fa9-4985f4e51761" providerId="ADAL" clId="{DE584CAA-1967-C44C-991A-3CB802A8BA87}" dt="2021-10-07T19:44:13.166" v="155" actId="20577"/>
          <ac:spMkLst>
            <pc:docMk/>
            <pc:sldMk cId="3329944453" sldId="284"/>
            <ac:spMk id="3" creationId="{00000000-0000-0000-0000-000000000000}"/>
          </ac:spMkLst>
        </pc:spChg>
      </pc:sldChg>
      <pc:sldChg chg="modNotesTx">
        <pc:chgData name="Jenna Allen" userId="63fbe083-e6c6-4b49-9fa9-4985f4e51761" providerId="ADAL" clId="{DE584CAA-1967-C44C-991A-3CB802A8BA87}" dt="2021-10-07T19:51:59.142" v="165" actId="20577"/>
        <pc:sldMkLst>
          <pc:docMk/>
          <pc:sldMk cId="1359683382" sldId="287"/>
        </pc:sldMkLst>
      </pc:sldChg>
      <pc:sldChg chg="addSp delSp modSp mod modNotesTx">
        <pc:chgData name="Jenna Allen" userId="63fbe083-e6c6-4b49-9fa9-4985f4e51761" providerId="ADAL" clId="{DE584CAA-1967-C44C-991A-3CB802A8BA87}" dt="2021-10-08T15:50:42.114" v="335" actId="20577"/>
        <pc:sldMkLst>
          <pc:docMk/>
          <pc:sldMk cId="630773604" sldId="290"/>
        </pc:sldMkLst>
        <pc:spChg chg="add del mod">
          <ac:chgData name="Jenna Allen" userId="63fbe083-e6c6-4b49-9fa9-4985f4e51761" providerId="ADAL" clId="{DE584CAA-1967-C44C-991A-3CB802A8BA87}" dt="2021-10-08T15:44:57.691" v="170" actId="478"/>
          <ac:spMkLst>
            <pc:docMk/>
            <pc:sldMk cId="630773604" sldId="290"/>
            <ac:spMk id="4" creationId="{EEA47DC4-40AE-B74C-ACB6-F24879FF7181}"/>
          </ac:spMkLst>
        </pc:spChg>
        <pc:spChg chg="add del mod">
          <ac:chgData name="Jenna Allen" userId="63fbe083-e6c6-4b49-9fa9-4985f4e51761" providerId="ADAL" clId="{DE584CAA-1967-C44C-991A-3CB802A8BA87}" dt="2021-10-08T15:44:54.933" v="169" actId="478"/>
          <ac:spMkLst>
            <pc:docMk/>
            <pc:sldMk cId="630773604" sldId="290"/>
            <ac:spMk id="7" creationId="{20234FDC-F5C6-9945-9B77-31F4BB42AD51}"/>
          </ac:spMkLst>
        </pc:spChg>
        <pc:spChg chg="mod">
          <ac:chgData name="Jenna Allen" userId="63fbe083-e6c6-4b49-9fa9-4985f4e51761" providerId="ADAL" clId="{DE584CAA-1967-C44C-991A-3CB802A8BA87}" dt="2021-10-08T15:45:08.748" v="172" actId="1076"/>
          <ac:spMkLst>
            <pc:docMk/>
            <pc:sldMk cId="630773604" sldId="290"/>
            <ac:spMk id="11" creationId="{97A112B9-EC0A-334E-9A3A-3C9FE6C95383}"/>
          </ac:spMkLst>
        </pc:spChg>
        <pc:spChg chg="del">
          <ac:chgData name="Jenna Allen" userId="63fbe083-e6c6-4b49-9fa9-4985f4e51761" providerId="ADAL" clId="{DE584CAA-1967-C44C-991A-3CB802A8BA87}" dt="2021-10-08T15:44:47.941" v="167" actId="478"/>
          <ac:spMkLst>
            <pc:docMk/>
            <pc:sldMk cId="630773604" sldId="290"/>
            <ac:spMk id="12" creationId="{71E5E4E1-EEF4-E14E-BCCF-333E6B116BCE}"/>
          </ac:spMkLst>
        </pc:spChg>
        <pc:spChg chg="del">
          <ac:chgData name="Jenna Allen" userId="63fbe083-e6c6-4b49-9fa9-4985f4e51761" providerId="ADAL" clId="{DE584CAA-1967-C44C-991A-3CB802A8BA87}" dt="2021-10-08T15:44:51.523" v="168" actId="478"/>
          <ac:spMkLst>
            <pc:docMk/>
            <pc:sldMk cId="630773604" sldId="290"/>
            <ac:spMk id="13" creationId="{3B6F5083-9D74-9A47-956C-A5CE37EEDD7D}"/>
          </ac:spMkLst>
        </pc:spChg>
        <pc:picChg chg="mod">
          <ac:chgData name="Jenna Allen" userId="63fbe083-e6c6-4b49-9fa9-4985f4e51761" providerId="ADAL" clId="{DE584CAA-1967-C44C-991A-3CB802A8BA87}" dt="2021-10-08T15:45:14.885" v="173" actId="1076"/>
          <ac:picMkLst>
            <pc:docMk/>
            <pc:sldMk cId="630773604" sldId="290"/>
            <ac:picMk id="5" creationId="{00000000-0000-0000-0000-000000000000}"/>
          </ac:picMkLst>
        </pc:picChg>
      </pc:sldChg>
      <pc:sldChg chg="modNotesTx">
        <pc:chgData name="Jenna Allen" userId="63fbe083-e6c6-4b49-9fa9-4985f4e51761" providerId="ADAL" clId="{DE584CAA-1967-C44C-991A-3CB802A8BA87}" dt="2021-10-08T17:17:17.497" v="537" actId="20577"/>
        <pc:sldMkLst>
          <pc:docMk/>
          <pc:sldMk cId="1859764647" sldId="296"/>
        </pc:sldMkLst>
      </pc:sldChg>
      <pc:sldChg chg="modNotesTx">
        <pc:chgData name="Jenna Allen" userId="63fbe083-e6c6-4b49-9fa9-4985f4e51761" providerId="ADAL" clId="{DE584CAA-1967-C44C-991A-3CB802A8BA87}" dt="2021-10-08T17:17:56.932" v="539" actId="313"/>
        <pc:sldMkLst>
          <pc:docMk/>
          <pc:sldMk cId="508982259" sldId="297"/>
        </pc:sldMkLst>
      </pc:sldChg>
      <pc:sldChg chg="modSp mod modNotesTx">
        <pc:chgData name="Jenna Allen" userId="63fbe083-e6c6-4b49-9fa9-4985f4e51761" providerId="ADAL" clId="{DE584CAA-1967-C44C-991A-3CB802A8BA87}" dt="2021-10-08T17:39:06.230" v="567" actId="20577"/>
        <pc:sldMkLst>
          <pc:docMk/>
          <pc:sldMk cId="3588772532" sldId="303"/>
        </pc:sldMkLst>
        <pc:spChg chg="mod">
          <ac:chgData name="Jenna Allen" userId="63fbe083-e6c6-4b49-9fa9-4985f4e51761" providerId="ADAL" clId="{DE584CAA-1967-C44C-991A-3CB802A8BA87}" dt="2021-10-08T17:34:43.417" v="555" actId="20577"/>
          <ac:spMkLst>
            <pc:docMk/>
            <pc:sldMk cId="3588772532" sldId="303"/>
            <ac:spMk id="3" creationId="{00000000-0000-0000-0000-000000000000}"/>
          </ac:spMkLst>
        </pc:spChg>
      </pc:sldChg>
      <pc:sldChg chg="modSp mod">
        <pc:chgData name="Jenna Allen" userId="63fbe083-e6c6-4b49-9fa9-4985f4e51761" providerId="ADAL" clId="{DE584CAA-1967-C44C-991A-3CB802A8BA87}" dt="2021-10-08T17:54:02.871" v="665" actId="20577"/>
        <pc:sldMkLst>
          <pc:docMk/>
          <pc:sldMk cId="3808961844" sldId="306"/>
        </pc:sldMkLst>
        <pc:spChg chg="mod">
          <ac:chgData name="Jenna Allen" userId="63fbe083-e6c6-4b49-9fa9-4985f4e51761" providerId="ADAL" clId="{DE584CAA-1967-C44C-991A-3CB802A8BA87}" dt="2021-10-08T17:54:02.871" v="665" actId="20577"/>
          <ac:spMkLst>
            <pc:docMk/>
            <pc:sldMk cId="3808961844" sldId="306"/>
            <ac:spMk id="3" creationId="{28F3D2FA-ABE7-054B-9712-41CDCC31BDB0}"/>
          </ac:spMkLst>
        </pc:spChg>
      </pc:sldChg>
      <pc:sldChg chg="del">
        <pc:chgData name="Jenna Allen" userId="63fbe083-e6c6-4b49-9fa9-4985f4e51761" providerId="ADAL" clId="{DE584CAA-1967-C44C-991A-3CB802A8BA87}" dt="2021-10-08T17:53:19.630" v="664" actId="2696"/>
        <pc:sldMkLst>
          <pc:docMk/>
          <pc:sldMk cId="3701050262" sldId="307"/>
        </pc:sldMkLst>
      </pc:sldChg>
      <pc:sldChg chg="modSp mod">
        <pc:chgData name="Jenna Allen" userId="63fbe083-e6c6-4b49-9fa9-4985f4e51761" providerId="ADAL" clId="{DE584CAA-1967-C44C-991A-3CB802A8BA87}" dt="2021-10-12T12:08:25.664" v="678" actId="20577"/>
        <pc:sldMkLst>
          <pc:docMk/>
          <pc:sldMk cId="389435257" sldId="371"/>
        </pc:sldMkLst>
        <pc:spChg chg="mod">
          <ac:chgData name="Jenna Allen" userId="63fbe083-e6c6-4b49-9fa9-4985f4e51761" providerId="ADAL" clId="{DE584CAA-1967-C44C-991A-3CB802A8BA87}" dt="2021-10-12T12:08:25.664" v="678" actId="20577"/>
          <ac:spMkLst>
            <pc:docMk/>
            <pc:sldMk cId="389435257" sldId="371"/>
            <ac:spMk id="3" creationId="{7A752CD7-B036-254F-B915-C8C29C7CFA89}"/>
          </ac:spMkLst>
        </pc:spChg>
      </pc:sldChg>
      <pc:sldChg chg="modSp add mod">
        <pc:chgData name="Jenna Allen" userId="63fbe083-e6c6-4b49-9fa9-4985f4e51761" providerId="ADAL" clId="{DE584CAA-1967-C44C-991A-3CB802A8BA87}" dt="2021-10-12T17:16:45.775" v="761" actId="13926"/>
        <pc:sldMkLst>
          <pc:docMk/>
          <pc:sldMk cId="3200136777" sldId="402"/>
        </pc:sldMkLst>
        <pc:spChg chg="mod">
          <ac:chgData name="Jenna Allen" userId="63fbe083-e6c6-4b49-9fa9-4985f4e51761" providerId="ADAL" clId="{DE584CAA-1967-C44C-991A-3CB802A8BA87}" dt="2021-10-12T17:16:45.775" v="761" actId="13926"/>
          <ac:spMkLst>
            <pc:docMk/>
            <pc:sldMk cId="3200136777" sldId="402"/>
            <ac:spMk id="3" creationId="{B128C680-D46E-E14B-B087-9C6C539F46FA}"/>
          </ac:spMkLst>
        </pc:spChg>
      </pc:sldChg>
      <pc:sldChg chg="addSp delSp modSp mod">
        <pc:chgData name="Jenna Allen" userId="63fbe083-e6c6-4b49-9fa9-4985f4e51761" providerId="ADAL" clId="{DE584CAA-1967-C44C-991A-3CB802A8BA87}" dt="2021-10-12T16:36:12.226" v="757" actId="1076"/>
        <pc:sldMkLst>
          <pc:docMk/>
          <pc:sldMk cId="1945306033" sldId="581"/>
        </pc:sldMkLst>
        <pc:spChg chg="mod">
          <ac:chgData name="Jenna Allen" userId="63fbe083-e6c6-4b49-9fa9-4985f4e51761" providerId="ADAL" clId="{DE584CAA-1967-C44C-991A-3CB802A8BA87}" dt="2021-10-12T16:35:58.427" v="755" actId="1076"/>
          <ac:spMkLst>
            <pc:docMk/>
            <pc:sldMk cId="1945306033" sldId="581"/>
            <ac:spMk id="2" creationId="{A04A676A-9CC1-6741-92AC-B076944E4194}"/>
          </ac:spMkLst>
        </pc:spChg>
        <pc:spChg chg="add del mod">
          <ac:chgData name="Jenna Allen" userId="63fbe083-e6c6-4b49-9fa9-4985f4e51761" providerId="ADAL" clId="{DE584CAA-1967-C44C-991A-3CB802A8BA87}" dt="2021-10-12T16:33:25.302" v="696" actId="931"/>
          <ac:spMkLst>
            <pc:docMk/>
            <pc:sldMk cId="1945306033" sldId="581"/>
            <ac:spMk id="5" creationId="{3512FF59-B263-EF46-A21E-F6F1FA6F5E05}"/>
          </ac:spMkLst>
        </pc:spChg>
        <pc:spChg chg="mod">
          <ac:chgData name="Jenna Allen" userId="63fbe083-e6c6-4b49-9fa9-4985f4e51761" providerId="ADAL" clId="{DE584CAA-1967-C44C-991A-3CB802A8BA87}" dt="2021-10-12T16:35:52.967" v="754" actId="1076"/>
          <ac:spMkLst>
            <pc:docMk/>
            <pc:sldMk cId="1945306033" sldId="581"/>
            <ac:spMk id="6" creationId="{ECA6809A-8281-FE46-9F74-3B2A63858417}"/>
          </ac:spMkLst>
        </pc:spChg>
        <pc:picChg chg="del">
          <ac:chgData name="Jenna Allen" userId="63fbe083-e6c6-4b49-9fa9-4985f4e51761" providerId="ADAL" clId="{DE584CAA-1967-C44C-991A-3CB802A8BA87}" dt="2021-10-12T16:32:16.516" v="695" actId="21"/>
          <ac:picMkLst>
            <pc:docMk/>
            <pc:sldMk cId="1945306033" sldId="581"/>
            <ac:picMk id="7" creationId="{B37765FB-B771-084F-8547-933D40D4B23C}"/>
          </ac:picMkLst>
        </pc:picChg>
        <pc:picChg chg="add mod">
          <ac:chgData name="Jenna Allen" userId="63fbe083-e6c6-4b49-9fa9-4985f4e51761" providerId="ADAL" clId="{DE584CAA-1967-C44C-991A-3CB802A8BA87}" dt="2021-10-12T16:36:12.226" v="757" actId="1076"/>
          <ac:picMkLst>
            <pc:docMk/>
            <pc:sldMk cId="1945306033" sldId="581"/>
            <ac:picMk id="9" creationId="{696B94A7-4C01-2940-B12B-89FDD5D2DEC7}"/>
          </ac:picMkLst>
        </pc:picChg>
      </pc:sldChg>
      <pc:sldChg chg="modSp mod delCm">
        <pc:chgData name="Jenna Allen" userId="63fbe083-e6c6-4b49-9fa9-4985f4e51761" providerId="ADAL" clId="{DE584CAA-1967-C44C-991A-3CB802A8BA87}" dt="2021-10-12T16:11:55.649" v="694" actId="1592"/>
        <pc:sldMkLst>
          <pc:docMk/>
          <pc:sldMk cId="1446833492" sldId="582"/>
        </pc:sldMkLst>
        <pc:spChg chg="mod">
          <ac:chgData name="Jenna Allen" userId="63fbe083-e6c6-4b49-9fa9-4985f4e51761" providerId="ADAL" clId="{DE584CAA-1967-C44C-991A-3CB802A8BA87}" dt="2021-10-12T16:11:37.333" v="693" actId="20577"/>
          <ac:spMkLst>
            <pc:docMk/>
            <pc:sldMk cId="1446833492" sldId="582"/>
            <ac:spMk id="3" creationId="{6B8633A3-9170-074A-8BD0-DE330AEDAADE}"/>
          </ac:spMkLst>
        </pc:spChg>
      </pc:sldChg>
      <pc:sldChg chg="modSp mod">
        <pc:chgData name="Jenna Allen" userId="63fbe083-e6c6-4b49-9fa9-4985f4e51761" providerId="ADAL" clId="{DE584CAA-1967-C44C-991A-3CB802A8BA87}" dt="2021-10-07T18:05:20.664" v="1" actId="20577"/>
        <pc:sldMkLst>
          <pc:docMk/>
          <pc:sldMk cId="95296324" sldId="584"/>
        </pc:sldMkLst>
        <pc:spChg chg="mod">
          <ac:chgData name="Jenna Allen" userId="63fbe083-e6c6-4b49-9fa9-4985f4e51761" providerId="ADAL" clId="{DE584CAA-1967-C44C-991A-3CB802A8BA87}" dt="2021-10-07T18:05:20.664" v="1" actId="20577"/>
          <ac:spMkLst>
            <pc:docMk/>
            <pc:sldMk cId="95296324" sldId="584"/>
            <ac:spMk id="3" creationId="{25D9492C-9F37-1F4B-A2D5-BB0F09EB7C79}"/>
          </ac:spMkLst>
        </pc:spChg>
      </pc:sldChg>
      <pc:sldChg chg="modSp mod">
        <pc:chgData name="Jenna Allen" userId="63fbe083-e6c6-4b49-9fa9-4985f4e51761" providerId="ADAL" clId="{DE584CAA-1967-C44C-991A-3CB802A8BA87}" dt="2021-10-07T18:22:27.113" v="5" actId="20577"/>
        <pc:sldMkLst>
          <pc:docMk/>
          <pc:sldMk cId="1108149245" sldId="585"/>
        </pc:sldMkLst>
        <pc:spChg chg="mod">
          <ac:chgData name="Jenna Allen" userId="63fbe083-e6c6-4b49-9fa9-4985f4e51761" providerId="ADAL" clId="{DE584CAA-1967-C44C-991A-3CB802A8BA87}" dt="2021-10-07T18:22:27.113" v="5" actId="20577"/>
          <ac:spMkLst>
            <pc:docMk/>
            <pc:sldMk cId="1108149245" sldId="585"/>
            <ac:spMk id="3" creationId="{A26C3BCC-CDB7-0A45-9AB2-26256C796BF6}"/>
          </ac:spMkLst>
        </pc:spChg>
      </pc:sldChg>
      <pc:sldChg chg="modSp mod">
        <pc:chgData name="Jenna Allen" userId="63fbe083-e6c6-4b49-9fa9-4985f4e51761" providerId="ADAL" clId="{DE584CAA-1967-C44C-991A-3CB802A8BA87}" dt="2021-10-07T18:56:01.386" v="17" actId="20577"/>
        <pc:sldMkLst>
          <pc:docMk/>
          <pc:sldMk cId="3131499995" sldId="593"/>
        </pc:sldMkLst>
        <pc:spChg chg="mod">
          <ac:chgData name="Jenna Allen" userId="63fbe083-e6c6-4b49-9fa9-4985f4e51761" providerId="ADAL" clId="{DE584CAA-1967-C44C-991A-3CB802A8BA87}" dt="2021-10-07T18:56:01.386" v="17" actId="20577"/>
          <ac:spMkLst>
            <pc:docMk/>
            <pc:sldMk cId="3131499995" sldId="593"/>
            <ac:spMk id="3" creationId="{253143D1-B4AB-DC43-BBC8-78BAE628D3A2}"/>
          </ac:spMkLst>
        </pc:spChg>
      </pc:sldChg>
      <pc:sldChg chg="modSp mod">
        <pc:chgData name="Jenna Allen" userId="63fbe083-e6c6-4b49-9fa9-4985f4e51761" providerId="ADAL" clId="{DE584CAA-1967-C44C-991A-3CB802A8BA87}" dt="2021-10-07T18:58:28.146" v="28" actId="20577"/>
        <pc:sldMkLst>
          <pc:docMk/>
          <pc:sldMk cId="159104720" sldId="594"/>
        </pc:sldMkLst>
        <pc:spChg chg="mod">
          <ac:chgData name="Jenna Allen" userId="63fbe083-e6c6-4b49-9fa9-4985f4e51761" providerId="ADAL" clId="{DE584CAA-1967-C44C-991A-3CB802A8BA87}" dt="2021-10-07T18:58:28.146" v="28" actId="20577"/>
          <ac:spMkLst>
            <pc:docMk/>
            <pc:sldMk cId="159104720" sldId="594"/>
            <ac:spMk id="3" creationId="{F90108F7-AF0B-014A-B661-22C9FE20CD8E}"/>
          </ac:spMkLst>
        </pc:spChg>
      </pc:sldChg>
      <pc:sldChg chg="modSp mod">
        <pc:chgData name="Jenna Allen" userId="63fbe083-e6c6-4b49-9fa9-4985f4e51761" providerId="ADAL" clId="{DE584CAA-1967-C44C-991A-3CB802A8BA87}" dt="2021-10-07T19:03:42.042" v="43" actId="20577"/>
        <pc:sldMkLst>
          <pc:docMk/>
          <pc:sldMk cId="2792659119" sldId="597"/>
        </pc:sldMkLst>
        <pc:spChg chg="mod">
          <ac:chgData name="Jenna Allen" userId="63fbe083-e6c6-4b49-9fa9-4985f4e51761" providerId="ADAL" clId="{DE584CAA-1967-C44C-991A-3CB802A8BA87}" dt="2021-10-07T19:03:42.042" v="43" actId="20577"/>
          <ac:spMkLst>
            <pc:docMk/>
            <pc:sldMk cId="2792659119" sldId="597"/>
            <ac:spMk id="3" creationId="{E453BFAA-15BD-6B44-8CF1-2B4EBEE39C20}"/>
          </ac:spMkLst>
        </pc:spChg>
      </pc:sldChg>
      <pc:sldChg chg="modSp mod">
        <pc:chgData name="Jenna Allen" userId="63fbe083-e6c6-4b49-9fa9-4985f4e51761" providerId="ADAL" clId="{DE584CAA-1967-C44C-991A-3CB802A8BA87}" dt="2021-10-07T19:12:20.347" v="47" actId="20577"/>
        <pc:sldMkLst>
          <pc:docMk/>
          <pc:sldMk cId="3859337299" sldId="600"/>
        </pc:sldMkLst>
        <pc:spChg chg="mod">
          <ac:chgData name="Jenna Allen" userId="63fbe083-e6c6-4b49-9fa9-4985f4e51761" providerId="ADAL" clId="{DE584CAA-1967-C44C-991A-3CB802A8BA87}" dt="2021-10-07T19:12:20.347" v="47" actId="20577"/>
          <ac:spMkLst>
            <pc:docMk/>
            <pc:sldMk cId="3859337299" sldId="600"/>
            <ac:spMk id="3" creationId="{EC0E10CC-E6D6-7F40-ADCA-388A1181378D}"/>
          </ac:spMkLst>
        </pc:spChg>
      </pc:sldChg>
      <pc:sldChg chg="modSp mod">
        <pc:chgData name="Jenna Allen" userId="63fbe083-e6c6-4b49-9fa9-4985f4e51761" providerId="ADAL" clId="{DE584CAA-1967-C44C-991A-3CB802A8BA87}" dt="2021-10-07T19:01:11.480" v="42" actId="20577"/>
        <pc:sldMkLst>
          <pc:docMk/>
          <pc:sldMk cId="3928626791" sldId="601"/>
        </pc:sldMkLst>
        <pc:spChg chg="mod">
          <ac:chgData name="Jenna Allen" userId="63fbe083-e6c6-4b49-9fa9-4985f4e51761" providerId="ADAL" clId="{DE584CAA-1967-C44C-991A-3CB802A8BA87}" dt="2021-10-07T19:01:11.480" v="42" actId="20577"/>
          <ac:spMkLst>
            <pc:docMk/>
            <pc:sldMk cId="3928626791" sldId="601"/>
            <ac:spMk id="3" creationId="{F26E0C8D-DFA2-8044-962E-1E88728CD115}"/>
          </ac:spMkLst>
        </pc:spChg>
      </pc:sldChg>
      <pc:sldChg chg="modNotesTx">
        <pc:chgData name="Jenna Allen" userId="63fbe083-e6c6-4b49-9fa9-4985f4e51761" providerId="ADAL" clId="{DE584CAA-1967-C44C-991A-3CB802A8BA87}" dt="2021-10-07T19:28:09.918" v="151" actId="20577"/>
        <pc:sldMkLst>
          <pc:docMk/>
          <pc:sldMk cId="3013139992" sldId="604"/>
        </pc:sldMkLst>
      </pc:sldChg>
      <pc:sldChg chg="modSp mod">
        <pc:chgData name="Jenna Allen" userId="63fbe083-e6c6-4b49-9fa9-4985f4e51761" providerId="ADAL" clId="{DE584CAA-1967-C44C-991A-3CB802A8BA87}" dt="2021-10-07T19:30:48.121" v="152" actId="14100"/>
        <pc:sldMkLst>
          <pc:docMk/>
          <pc:sldMk cId="1691367979" sldId="605"/>
        </pc:sldMkLst>
        <pc:picChg chg="mod">
          <ac:chgData name="Jenna Allen" userId="63fbe083-e6c6-4b49-9fa9-4985f4e51761" providerId="ADAL" clId="{DE584CAA-1967-C44C-991A-3CB802A8BA87}" dt="2021-10-07T19:30:48.121" v="152" actId="14100"/>
          <ac:picMkLst>
            <pc:docMk/>
            <pc:sldMk cId="1691367979" sldId="605"/>
            <ac:picMk id="9" creationId="{18868054-555E-9E45-B002-CDBDE2A63EE2}"/>
          </ac:picMkLst>
        </pc:picChg>
      </pc:sldChg>
      <pc:sldChg chg="modSp">
        <pc:chgData name="Jenna Allen" userId="63fbe083-e6c6-4b49-9fa9-4985f4e51761" providerId="ADAL" clId="{DE584CAA-1967-C44C-991A-3CB802A8BA87}" dt="2021-10-07T19:45:16.338" v="156" actId="20577"/>
        <pc:sldMkLst>
          <pc:docMk/>
          <pc:sldMk cId="645485231" sldId="607"/>
        </pc:sldMkLst>
        <pc:spChg chg="mod">
          <ac:chgData name="Jenna Allen" userId="63fbe083-e6c6-4b49-9fa9-4985f4e51761" providerId="ADAL" clId="{DE584CAA-1967-C44C-991A-3CB802A8BA87}" dt="2021-10-07T19:45:16.338" v="156" actId="20577"/>
          <ac:spMkLst>
            <pc:docMk/>
            <pc:sldMk cId="645485231" sldId="607"/>
            <ac:spMk id="3" creationId="{00000000-0000-0000-0000-000000000000}"/>
          </ac:spMkLst>
        </pc:spChg>
      </pc:sldChg>
      <pc:sldChg chg="modSp mod">
        <pc:chgData name="Jenna Allen" userId="63fbe083-e6c6-4b49-9fa9-4985f4e51761" providerId="ADAL" clId="{DE584CAA-1967-C44C-991A-3CB802A8BA87}" dt="2021-10-08T17:24:48.841" v="544" actId="255"/>
        <pc:sldMkLst>
          <pc:docMk/>
          <pc:sldMk cId="2338801147" sldId="614"/>
        </pc:sldMkLst>
        <pc:spChg chg="mod">
          <ac:chgData name="Jenna Allen" userId="63fbe083-e6c6-4b49-9fa9-4985f4e51761" providerId="ADAL" clId="{DE584CAA-1967-C44C-991A-3CB802A8BA87}" dt="2021-10-08T17:24:48.841" v="544" actId="255"/>
          <ac:spMkLst>
            <pc:docMk/>
            <pc:sldMk cId="2338801147" sldId="614"/>
            <ac:spMk id="5" creationId="{00000000-0000-0000-0000-000000000000}"/>
          </ac:spMkLst>
        </pc:spChg>
        <pc:spChg chg="mod">
          <ac:chgData name="Jenna Allen" userId="63fbe083-e6c6-4b49-9fa9-4985f4e51761" providerId="ADAL" clId="{DE584CAA-1967-C44C-991A-3CB802A8BA87}" dt="2021-10-08T17:24:48.841" v="544" actId="255"/>
          <ac:spMkLst>
            <pc:docMk/>
            <pc:sldMk cId="2338801147" sldId="614"/>
            <ac:spMk id="8" creationId="{00000000-0000-0000-0000-000000000000}"/>
          </ac:spMkLst>
        </pc:spChg>
      </pc:sldChg>
      <pc:sldChg chg="modSp mod">
        <pc:chgData name="Jenna Allen" userId="63fbe083-e6c6-4b49-9fa9-4985f4e51761" providerId="ADAL" clId="{DE584CAA-1967-C44C-991A-3CB802A8BA87}" dt="2021-10-08T17:47:51.148" v="662" actId="255"/>
        <pc:sldMkLst>
          <pc:docMk/>
          <pc:sldMk cId="2763963496" sldId="615"/>
        </pc:sldMkLst>
        <pc:spChg chg="mod">
          <ac:chgData name="Jenna Allen" userId="63fbe083-e6c6-4b49-9fa9-4985f4e51761" providerId="ADAL" clId="{DE584CAA-1967-C44C-991A-3CB802A8BA87}" dt="2021-10-08T17:47:51.148" v="662" actId="255"/>
          <ac:spMkLst>
            <pc:docMk/>
            <pc:sldMk cId="2763963496" sldId="615"/>
            <ac:spMk id="3" creationId="{00000000-0000-0000-0000-000000000000}"/>
          </ac:spMkLst>
        </pc:spChg>
      </pc:sldChg>
      <pc:sldChg chg="modSp mod">
        <pc:chgData name="Jenna Allen" userId="63fbe083-e6c6-4b49-9fa9-4985f4e51761" providerId="ADAL" clId="{DE584CAA-1967-C44C-991A-3CB802A8BA87}" dt="2021-10-08T17:44:36.689" v="575" actId="20577"/>
        <pc:sldMkLst>
          <pc:docMk/>
          <pc:sldMk cId="1939039809" sldId="616"/>
        </pc:sldMkLst>
        <pc:spChg chg="mod">
          <ac:chgData name="Jenna Allen" userId="63fbe083-e6c6-4b49-9fa9-4985f4e51761" providerId="ADAL" clId="{DE584CAA-1967-C44C-991A-3CB802A8BA87}" dt="2021-10-08T17:44:36.689" v="575" actId="20577"/>
          <ac:spMkLst>
            <pc:docMk/>
            <pc:sldMk cId="1939039809" sldId="616"/>
            <ac:spMk id="3" creationId="{00000000-0000-0000-0000-000000000000}"/>
          </ac:spMkLst>
        </pc:spChg>
      </pc:sldChg>
      <pc:sldChg chg="del">
        <pc:chgData name="Jenna Allen" userId="63fbe083-e6c6-4b49-9fa9-4985f4e51761" providerId="ADAL" clId="{DE584CAA-1967-C44C-991A-3CB802A8BA87}" dt="2021-10-08T17:51:17.423" v="663" actId="2696"/>
        <pc:sldMkLst>
          <pc:docMk/>
          <pc:sldMk cId="3713103856" sldId="617"/>
        </pc:sldMkLst>
      </pc:sldChg>
      <pc:sldChg chg="modSp mod">
        <pc:chgData name="Jenna Allen" userId="63fbe083-e6c6-4b49-9fa9-4985f4e51761" providerId="ADAL" clId="{DE584CAA-1967-C44C-991A-3CB802A8BA87}" dt="2021-10-12T17:31:01.016" v="817" actId="20577"/>
        <pc:sldMkLst>
          <pc:docMk/>
          <pc:sldMk cId="1691603664" sldId="625"/>
        </pc:sldMkLst>
        <pc:spChg chg="mod">
          <ac:chgData name="Jenna Allen" userId="63fbe083-e6c6-4b49-9fa9-4985f4e51761" providerId="ADAL" clId="{DE584CAA-1967-C44C-991A-3CB802A8BA87}" dt="2021-10-12T17:31:01.016" v="817" actId="20577"/>
          <ac:spMkLst>
            <pc:docMk/>
            <pc:sldMk cId="1691603664" sldId="625"/>
            <ac:spMk id="8" creationId="{35B93CA6-C302-A84B-A543-171405016B93}"/>
          </ac:spMkLst>
        </pc:spChg>
      </pc:sldChg>
      <pc:sldChg chg="addSp delSp">
        <pc:chgData name="Jenna Allen" userId="63fbe083-e6c6-4b49-9fa9-4985f4e51761" providerId="ADAL" clId="{DE584CAA-1967-C44C-991A-3CB802A8BA87}" dt="2021-10-11T19:40:16.413" v="667" actId="21"/>
        <pc:sldMkLst>
          <pc:docMk/>
          <pc:sldMk cId="502456582" sldId="633"/>
        </pc:sldMkLst>
        <pc:picChg chg="add del">
          <ac:chgData name="Jenna Allen" userId="63fbe083-e6c6-4b49-9fa9-4985f4e51761" providerId="ADAL" clId="{DE584CAA-1967-C44C-991A-3CB802A8BA87}" dt="2021-10-11T19:40:16.413" v="667" actId="21"/>
          <ac:picMkLst>
            <pc:docMk/>
            <pc:sldMk cId="502456582" sldId="633"/>
            <ac:picMk id="1026" creationId="{F337EC1C-8C32-C147-A011-CED414838224}"/>
          </ac:picMkLst>
        </pc:picChg>
      </pc:sldChg>
      <pc:sldChg chg="addSp delSp modSp add mod delAnim modAnim modNotesTx">
        <pc:chgData name="Jenna Allen" userId="63fbe083-e6c6-4b49-9fa9-4985f4e51761" providerId="ADAL" clId="{DE584CAA-1967-C44C-991A-3CB802A8BA87}" dt="2021-10-08T15:52:09.136" v="399" actId="1076"/>
        <pc:sldMkLst>
          <pc:docMk/>
          <pc:sldMk cId="4257428299" sldId="634"/>
        </pc:sldMkLst>
        <pc:spChg chg="mod">
          <ac:chgData name="Jenna Allen" userId="63fbe083-e6c6-4b49-9fa9-4985f4e51761" providerId="ADAL" clId="{DE584CAA-1967-C44C-991A-3CB802A8BA87}" dt="2021-10-08T15:46:14.877" v="203" actId="20577"/>
          <ac:spMkLst>
            <pc:docMk/>
            <pc:sldMk cId="4257428299" sldId="634"/>
            <ac:spMk id="2" creationId="{00000000-0000-0000-0000-000000000000}"/>
          </ac:spMkLst>
        </pc:spChg>
        <pc:spChg chg="add del mod">
          <ac:chgData name="Jenna Allen" userId="63fbe083-e6c6-4b49-9fa9-4985f4e51761" providerId="ADAL" clId="{DE584CAA-1967-C44C-991A-3CB802A8BA87}" dt="2021-10-08T15:46:27.081" v="205" actId="478"/>
          <ac:spMkLst>
            <pc:docMk/>
            <pc:sldMk cId="4257428299" sldId="634"/>
            <ac:spMk id="4" creationId="{9A037441-66D1-6C42-B3E4-08B2D7310770}"/>
          </ac:spMkLst>
        </pc:spChg>
        <pc:spChg chg="add del mod">
          <ac:chgData name="Jenna Allen" userId="63fbe083-e6c6-4b49-9fa9-4985f4e51761" providerId="ADAL" clId="{DE584CAA-1967-C44C-991A-3CB802A8BA87}" dt="2021-10-08T15:46:39.622" v="207" actId="478"/>
          <ac:spMkLst>
            <pc:docMk/>
            <pc:sldMk cId="4257428299" sldId="634"/>
            <ac:spMk id="7" creationId="{C4A2295F-1EE8-1747-B264-599AC0F7726E}"/>
          </ac:spMkLst>
        </pc:spChg>
        <pc:spChg chg="add del mod">
          <ac:chgData name="Jenna Allen" userId="63fbe083-e6c6-4b49-9fa9-4985f4e51761" providerId="ADAL" clId="{DE584CAA-1967-C44C-991A-3CB802A8BA87}" dt="2021-10-08T15:51:43.199" v="397" actId="478"/>
          <ac:spMkLst>
            <pc:docMk/>
            <pc:sldMk cId="4257428299" sldId="634"/>
            <ac:spMk id="10" creationId="{666B2B14-D7EF-E141-A694-89415D1E4E25}"/>
          </ac:spMkLst>
        </pc:spChg>
        <pc:spChg chg="del">
          <ac:chgData name="Jenna Allen" userId="63fbe083-e6c6-4b49-9fa9-4985f4e51761" providerId="ADAL" clId="{DE584CAA-1967-C44C-991A-3CB802A8BA87}" dt="2021-10-08T15:46:21.102" v="204" actId="478"/>
          <ac:spMkLst>
            <pc:docMk/>
            <pc:sldMk cId="4257428299" sldId="634"/>
            <ac:spMk id="11" creationId="{97A112B9-EC0A-334E-9A3A-3C9FE6C95383}"/>
          </ac:spMkLst>
        </pc:spChg>
        <pc:spChg chg="mod">
          <ac:chgData name="Jenna Allen" userId="63fbe083-e6c6-4b49-9fa9-4985f4e51761" providerId="ADAL" clId="{DE584CAA-1967-C44C-991A-3CB802A8BA87}" dt="2021-10-08T15:52:09.136" v="399" actId="1076"/>
          <ac:spMkLst>
            <pc:docMk/>
            <pc:sldMk cId="4257428299" sldId="634"/>
            <ac:spMk id="12" creationId="{71E5E4E1-EEF4-E14E-BCCF-333E6B116BCE}"/>
          </ac:spMkLst>
        </pc:spChg>
        <pc:spChg chg="del mod">
          <ac:chgData name="Jenna Allen" userId="63fbe083-e6c6-4b49-9fa9-4985f4e51761" providerId="ADAL" clId="{DE584CAA-1967-C44C-991A-3CB802A8BA87}" dt="2021-10-08T15:51:23.634" v="392" actId="478"/>
          <ac:spMkLst>
            <pc:docMk/>
            <pc:sldMk cId="4257428299" sldId="634"/>
            <ac:spMk id="13" creationId="{3B6F5083-9D74-9A47-956C-A5CE37EEDD7D}"/>
          </ac:spMkLst>
        </pc:spChg>
        <pc:picChg chg="del">
          <ac:chgData name="Jenna Allen" userId="63fbe083-e6c6-4b49-9fa9-4985f4e51761" providerId="ADAL" clId="{DE584CAA-1967-C44C-991A-3CB802A8BA87}" dt="2021-10-08T15:46:36.246" v="206" actId="478"/>
          <ac:picMkLst>
            <pc:docMk/>
            <pc:sldMk cId="4257428299" sldId="634"/>
            <ac:picMk id="5" creationId="{00000000-0000-0000-0000-000000000000}"/>
          </ac:picMkLst>
        </pc:picChg>
        <pc:picChg chg="add mod">
          <ac:chgData name="Jenna Allen" userId="63fbe083-e6c6-4b49-9fa9-4985f4e51761" providerId="ADAL" clId="{DE584CAA-1967-C44C-991A-3CB802A8BA87}" dt="2021-10-08T15:52:04.375" v="398" actId="1076"/>
          <ac:picMkLst>
            <pc:docMk/>
            <pc:sldMk cId="4257428299" sldId="634"/>
            <ac:picMk id="8" creationId="{321465F3-1198-B34C-95E7-9CF9ADEE7F28}"/>
          </ac:picMkLst>
        </pc:picChg>
      </pc:sldChg>
      <pc:sldChg chg="new del">
        <pc:chgData name="Jenna Allen" userId="63fbe083-e6c6-4b49-9fa9-4985f4e51761" providerId="ADAL" clId="{DE584CAA-1967-C44C-991A-3CB802A8BA87}" dt="2021-10-12T17:10:57.565" v="760" actId="2696"/>
        <pc:sldMkLst>
          <pc:docMk/>
          <pc:sldMk cId="3364839349" sldId="635"/>
        </pc:sldMkLst>
      </pc:sldChg>
    </pc:docChg>
  </pc:docChgLst>
  <pc:docChgLst>
    <pc:chgData name="Jenna Allen" userId="63fbe083-e6c6-4b49-9fa9-4985f4e51761" providerId="ADAL" clId="{7952D0B5-6C6C-F54F-A186-2A00DD083447}"/>
    <pc:docChg chg="undo custSel modSld">
      <pc:chgData name="Jenna Allen" userId="63fbe083-e6c6-4b49-9fa9-4985f4e51761" providerId="ADAL" clId="{7952D0B5-6C6C-F54F-A186-2A00DD083447}" dt="2021-10-20T17:24:26.163" v="389" actId="1076"/>
      <pc:docMkLst>
        <pc:docMk/>
      </pc:docMkLst>
      <pc:sldChg chg="addSp modSp mod">
        <pc:chgData name="Jenna Allen" userId="63fbe083-e6c6-4b49-9fa9-4985f4e51761" providerId="ADAL" clId="{7952D0B5-6C6C-F54F-A186-2A00DD083447}" dt="2021-10-14T15:30:32.723" v="47" actId="14100"/>
        <pc:sldMkLst>
          <pc:docMk/>
          <pc:sldMk cId="81360427" sldId="292"/>
        </pc:sldMkLst>
        <pc:spChg chg="mod">
          <ac:chgData name="Jenna Allen" userId="63fbe083-e6c6-4b49-9fa9-4985f4e51761" providerId="ADAL" clId="{7952D0B5-6C6C-F54F-A186-2A00DD083447}" dt="2021-10-14T15:30:10.708" v="43" actId="14100"/>
          <ac:spMkLst>
            <pc:docMk/>
            <pc:sldMk cId="81360427" sldId="292"/>
            <ac:spMk id="3" creationId="{00000000-0000-0000-0000-000000000000}"/>
          </ac:spMkLst>
        </pc:spChg>
        <pc:picChg chg="add mod">
          <ac:chgData name="Jenna Allen" userId="63fbe083-e6c6-4b49-9fa9-4985f4e51761" providerId="ADAL" clId="{7952D0B5-6C6C-F54F-A186-2A00DD083447}" dt="2021-10-14T15:30:32.723" v="47" actId="14100"/>
          <ac:picMkLst>
            <pc:docMk/>
            <pc:sldMk cId="81360427" sldId="292"/>
            <ac:picMk id="5" creationId="{96DF6C18-72D9-6248-9853-47F67FA27B99}"/>
          </ac:picMkLst>
        </pc:picChg>
      </pc:sldChg>
      <pc:sldChg chg="addSp modSp mod">
        <pc:chgData name="Jenna Allen" userId="63fbe083-e6c6-4b49-9fa9-4985f4e51761" providerId="ADAL" clId="{7952D0B5-6C6C-F54F-A186-2A00DD083447}" dt="2021-10-14T15:29:49.494" v="41" actId="14100"/>
        <pc:sldMkLst>
          <pc:docMk/>
          <pc:sldMk cId="1859764647" sldId="296"/>
        </pc:sldMkLst>
        <pc:spChg chg="mod">
          <ac:chgData name="Jenna Allen" userId="63fbe083-e6c6-4b49-9fa9-4985f4e51761" providerId="ADAL" clId="{7952D0B5-6C6C-F54F-A186-2A00DD083447}" dt="2021-10-14T15:29:49.494" v="41" actId="14100"/>
          <ac:spMkLst>
            <pc:docMk/>
            <pc:sldMk cId="1859764647" sldId="296"/>
            <ac:spMk id="3" creationId="{00000000-0000-0000-0000-000000000000}"/>
          </ac:spMkLst>
        </pc:spChg>
        <pc:picChg chg="mod">
          <ac:chgData name="Jenna Allen" userId="63fbe083-e6c6-4b49-9fa9-4985f4e51761" providerId="ADAL" clId="{7952D0B5-6C6C-F54F-A186-2A00DD083447}" dt="2021-10-14T15:29:40.490" v="40" actId="166"/>
          <ac:picMkLst>
            <pc:docMk/>
            <pc:sldMk cId="1859764647" sldId="296"/>
            <ac:picMk id="5" creationId="{7C9611BF-246B-4C49-A25A-54E3B1A87D45}"/>
          </ac:picMkLst>
        </pc:picChg>
        <pc:picChg chg="add mod">
          <ac:chgData name="Jenna Allen" userId="63fbe083-e6c6-4b49-9fa9-4985f4e51761" providerId="ADAL" clId="{7952D0B5-6C6C-F54F-A186-2A00DD083447}" dt="2021-10-14T15:28:58.446" v="37" actId="14100"/>
          <ac:picMkLst>
            <pc:docMk/>
            <pc:sldMk cId="1859764647" sldId="296"/>
            <ac:picMk id="6" creationId="{DB6A11B8-1674-5E43-B0FA-0164C806709F}"/>
          </ac:picMkLst>
        </pc:picChg>
      </pc:sldChg>
      <pc:sldChg chg="delCm">
        <pc:chgData name="Jenna Allen" userId="63fbe083-e6c6-4b49-9fa9-4985f4e51761" providerId="ADAL" clId="{7952D0B5-6C6C-F54F-A186-2A00DD083447}" dt="2021-10-14T15:14:29.944" v="0" actId="1592"/>
        <pc:sldMkLst>
          <pc:docMk/>
          <pc:sldMk cId="1945306033" sldId="581"/>
        </pc:sldMkLst>
      </pc:sldChg>
      <pc:sldChg chg="addSp modSp mod">
        <pc:chgData name="Jenna Allen" userId="63fbe083-e6c6-4b49-9fa9-4985f4e51761" providerId="ADAL" clId="{7952D0B5-6C6C-F54F-A186-2A00DD083447}" dt="2021-10-14T15:20:50.063" v="28" actId="1076"/>
        <pc:sldMkLst>
          <pc:docMk/>
          <pc:sldMk cId="3013139992" sldId="604"/>
        </pc:sldMkLst>
        <pc:spChg chg="mod">
          <ac:chgData name="Jenna Allen" userId="63fbe083-e6c6-4b49-9fa9-4985f4e51761" providerId="ADAL" clId="{7952D0B5-6C6C-F54F-A186-2A00DD083447}" dt="2021-10-14T15:20:50.063" v="28" actId="1076"/>
          <ac:spMkLst>
            <pc:docMk/>
            <pc:sldMk cId="3013139992" sldId="604"/>
            <ac:spMk id="7" creationId="{AD7B46C4-04A9-F142-A6C0-1C38226D9D1E}"/>
          </ac:spMkLst>
        </pc:spChg>
        <pc:spChg chg="mod">
          <ac:chgData name="Jenna Allen" userId="63fbe083-e6c6-4b49-9fa9-4985f4e51761" providerId="ADAL" clId="{7952D0B5-6C6C-F54F-A186-2A00DD083447}" dt="2021-10-14T15:18:58.148" v="23" actId="1076"/>
          <ac:spMkLst>
            <pc:docMk/>
            <pc:sldMk cId="3013139992" sldId="604"/>
            <ac:spMk id="8" creationId="{8EC94670-7384-1745-B114-35DA054492E1}"/>
          </ac:spMkLst>
        </pc:spChg>
        <pc:spChg chg="mod">
          <ac:chgData name="Jenna Allen" userId="63fbe083-e6c6-4b49-9fa9-4985f4e51761" providerId="ADAL" clId="{7952D0B5-6C6C-F54F-A186-2A00DD083447}" dt="2021-10-14T15:19:52.429" v="25" actId="1076"/>
          <ac:spMkLst>
            <pc:docMk/>
            <pc:sldMk cId="3013139992" sldId="604"/>
            <ac:spMk id="9" creationId="{E05A08EC-8737-C841-AA22-E1987E48405D}"/>
          </ac:spMkLst>
        </pc:spChg>
        <pc:cxnChg chg="add">
          <ac:chgData name="Jenna Allen" userId="63fbe083-e6c6-4b49-9fa9-4985f4e51761" providerId="ADAL" clId="{7952D0B5-6C6C-F54F-A186-2A00DD083447}" dt="2021-10-14T15:20:12.050" v="26" actId="11529"/>
          <ac:cxnSpMkLst>
            <pc:docMk/>
            <pc:sldMk cId="3013139992" sldId="604"/>
            <ac:cxnSpMk id="3" creationId="{524B33A6-28B2-504F-BE84-71EDBF123FCA}"/>
          </ac:cxnSpMkLst>
        </pc:cxnChg>
      </pc:sldChg>
      <pc:sldChg chg="modSp mod">
        <pc:chgData name="Jenna Allen" userId="63fbe083-e6c6-4b49-9fa9-4985f4e51761" providerId="ADAL" clId="{7952D0B5-6C6C-F54F-A186-2A00DD083447}" dt="2021-10-14T15:24:40.043" v="31" actId="14100"/>
        <pc:sldMkLst>
          <pc:docMk/>
          <pc:sldMk cId="1258306442" sldId="613"/>
        </pc:sldMkLst>
        <pc:spChg chg="mod">
          <ac:chgData name="Jenna Allen" userId="63fbe083-e6c6-4b49-9fa9-4985f4e51761" providerId="ADAL" clId="{7952D0B5-6C6C-F54F-A186-2A00DD083447}" dt="2021-10-14T15:24:40.043" v="31" actId="14100"/>
          <ac:spMkLst>
            <pc:docMk/>
            <pc:sldMk cId="1258306442" sldId="613"/>
            <ac:spMk id="4" creationId="{6A496415-9D8F-BC45-B67E-BF857067ACC8}"/>
          </ac:spMkLst>
        </pc:spChg>
      </pc:sldChg>
      <pc:sldChg chg="addSp modSp mod">
        <pc:chgData name="Jenna Allen" userId="63fbe083-e6c6-4b49-9fa9-4985f4e51761" providerId="ADAL" clId="{7952D0B5-6C6C-F54F-A186-2A00DD083447}" dt="2021-10-14T15:34:14.652" v="57" actId="1076"/>
        <pc:sldMkLst>
          <pc:docMk/>
          <pc:sldMk cId="2763963496" sldId="615"/>
        </pc:sldMkLst>
        <pc:spChg chg="mod">
          <ac:chgData name="Jenna Allen" userId="63fbe083-e6c6-4b49-9fa9-4985f4e51761" providerId="ADAL" clId="{7952D0B5-6C6C-F54F-A186-2A00DD083447}" dt="2021-10-14T15:33:39.367" v="54" actId="27636"/>
          <ac:spMkLst>
            <pc:docMk/>
            <pc:sldMk cId="2763963496" sldId="615"/>
            <ac:spMk id="3" creationId="{00000000-0000-0000-0000-000000000000}"/>
          </ac:spMkLst>
        </pc:spChg>
        <pc:picChg chg="add mod">
          <ac:chgData name="Jenna Allen" userId="63fbe083-e6c6-4b49-9fa9-4985f4e51761" providerId="ADAL" clId="{7952D0B5-6C6C-F54F-A186-2A00DD083447}" dt="2021-10-14T15:34:14.652" v="57" actId="1076"/>
          <ac:picMkLst>
            <pc:docMk/>
            <pc:sldMk cId="2763963496" sldId="615"/>
            <ac:picMk id="5" creationId="{27F44724-FD49-674D-92C2-2E207C91845E}"/>
          </ac:picMkLst>
        </pc:picChg>
      </pc:sldChg>
      <pc:sldChg chg="addSp modSp mod">
        <pc:chgData name="Jenna Allen" userId="63fbe083-e6c6-4b49-9fa9-4985f4e51761" providerId="ADAL" clId="{7952D0B5-6C6C-F54F-A186-2A00DD083447}" dt="2021-10-14T15:35:03.277" v="63" actId="14100"/>
        <pc:sldMkLst>
          <pc:docMk/>
          <pc:sldMk cId="1939039809" sldId="616"/>
        </pc:sldMkLst>
        <pc:spChg chg="mod">
          <ac:chgData name="Jenna Allen" userId="63fbe083-e6c6-4b49-9fa9-4985f4e51761" providerId="ADAL" clId="{7952D0B5-6C6C-F54F-A186-2A00DD083447}" dt="2021-10-14T15:32:52.726" v="49" actId="14100"/>
          <ac:spMkLst>
            <pc:docMk/>
            <pc:sldMk cId="1939039809" sldId="616"/>
            <ac:spMk id="3" creationId="{00000000-0000-0000-0000-000000000000}"/>
          </ac:spMkLst>
        </pc:spChg>
        <pc:picChg chg="add mod">
          <ac:chgData name="Jenna Allen" userId="63fbe083-e6c6-4b49-9fa9-4985f4e51761" providerId="ADAL" clId="{7952D0B5-6C6C-F54F-A186-2A00DD083447}" dt="2021-10-14T15:35:03.277" v="63" actId="14100"/>
          <ac:picMkLst>
            <pc:docMk/>
            <pc:sldMk cId="1939039809" sldId="616"/>
            <ac:picMk id="5" creationId="{53BAE809-DBDC-9F4A-A7C5-6A00538AFF53}"/>
          </ac:picMkLst>
        </pc:picChg>
      </pc:sldChg>
      <pc:sldChg chg="addSp delSp modSp mod modNotesTx">
        <pc:chgData name="Jenna Allen" userId="63fbe083-e6c6-4b49-9fa9-4985f4e51761" providerId="ADAL" clId="{7952D0B5-6C6C-F54F-A186-2A00DD083447}" dt="2021-10-20T17:24:26.163" v="389" actId="1076"/>
        <pc:sldMkLst>
          <pc:docMk/>
          <pc:sldMk cId="502456582" sldId="633"/>
        </pc:sldMkLst>
        <pc:spChg chg="mod">
          <ac:chgData name="Jenna Allen" userId="63fbe083-e6c6-4b49-9fa9-4985f4e51761" providerId="ADAL" clId="{7952D0B5-6C6C-F54F-A186-2A00DD083447}" dt="2021-10-20T17:23:57.869" v="387" actId="20577"/>
          <ac:spMkLst>
            <pc:docMk/>
            <pc:sldMk cId="502456582" sldId="633"/>
            <ac:spMk id="3" creationId="{390621D9-FAC3-C24F-8BC7-AC943D5A6C7C}"/>
          </ac:spMkLst>
        </pc:spChg>
        <pc:spChg chg="add del mod">
          <ac:chgData name="Jenna Allen" userId="63fbe083-e6c6-4b49-9fa9-4985f4e51761" providerId="ADAL" clId="{7952D0B5-6C6C-F54F-A186-2A00DD083447}" dt="2021-10-20T17:20:40.802" v="66" actId="478"/>
          <ac:spMkLst>
            <pc:docMk/>
            <pc:sldMk cId="502456582" sldId="633"/>
            <ac:spMk id="5" creationId="{77CDBF19-CC7A-EC44-A3FD-530B49404D48}"/>
          </ac:spMkLst>
        </pc:spChg>
        <pc:picChg chg="del">
          <ac:chgData name="Jenna Allen" userId="63fbe083-e6c6-4b49-9fa9-4985f4e51761" providerId="ADAL" clId="{7952D0B5-6C6C-F54F-A186-2A00DD083447}" dt="2021-10-20T17:20:23.843" v="65" actId="21"/>
          <ac:picMkLst>
            <pc:docMk/>
            <pc:sldMk cId="502456582" sldId="633"/>
            <ac:picMk id="9" creationId="{B5759158-92F2-0C4B-BC58-4FB399DE2503}"/>
          </ac:picMkLst>
        </pc:picChg>
        <pc:picChg chg="add mod">
          <ac:chgData name="Jenna Allen" userId="63fbe083-e6c6-4b49-9fa9-4985f4e51761" providerId="ADAL" clId="{7952D0B5-6C6C-F54F-A186-2A00DD083447}" dt="2021-10-20T17:24:26.163" v="389" actId="1076"/>
          <ac:picMkLst>
            <pc:docMk/>
            <pc:sldMk cId="502456582" sldId="633"/>
            <ac:picMk id="1026" creationId="{4E7D235E-0F2D-2449-AB83-8F432F13956E}"/>
          </ac:picMkLst>
        </pc:picChg>
      </pc:sldChg>
    </pc:docChg>
  </pc:docChgLst>
  <pc:docChgLst>
    <pc:chgData name="Jenna Allen" userId="S::jenna_allen@ocali.org::63fbe083-e6c6-4b49-9fa9-4985f4e51761" providerId="AD" clId="Web-{4235059A-8254-1C78-8698-F3146035A894}"/>
    <pc:docChg chg="modSld">
      <pc:chgData name="Jenna Allen" userId="S::jenna_allen@ocali.org::63fbe083-e6c6-4b49-9fa9-4985f4e51761" providerId="AD" clId="Web-{4235059A-8254-1C78-8698-F3146035A894}" dt="2021-10-11T18:46:43.473" v="0" actId="14100"/>
      <pc:docMkLst>
        <pc:docMk/>
      </pc:docMkLst>
      <pc:sldChg chg="modSp">
        <pc:chgData name="Jenna Allen" userId="S::jenna_allen@ocali.org::63fbe083-e6c6-4b49-9fa9-4985f4e51761" providerId="AD" clId="Web-{4235059A-8254-1C78-8698-F3146035A894}" dt="2021-10-11T18:46:43.473" v="0" actId="14100"/>
        <pc:sldMkLst>
          <pc:docMk/>
          <pc:sldMk cId="1691367979" sldId="605"/>
        </pc:sldMkLst>
        <pc:picChg chg="mod">
          <ac:chgData name="Jenna Allen" userId="S::jenna_allen@ocali.org::63fbe083-e6c6-4b49-9fa9-4985f4e51761" providerId="AD" clId="Web-{4235059A-8254-1C78-8698-F3146035A894}" dt="2021-10-11T18:46:43.473" v="0" actId="14100"/>
          <ac:picMkLst>
            <pc:docMk/>
            <pc:sldMk cId="1691367979" sldId="605"/>
            <ac:picMk id="9" creationId="{18868054-555E-9E45-B002-CDBDE2A63EE2}"/>
          </ac:picMkLst>
        </pc:picChg>
      </pc:sldChg>
    </pc:docChg>
  </pc:docChgLst>
  <pc:docChgLst>
    <pc:chgData name="Jenna Allen" userId="S::jenna_allen@ocali.org::63fbe083-e6c6-4b49-9fa9-4985f4e51761" providerId="AD" clId="Web-{46CA83F4-36C7-B3FD-DBE5-2C48AB0E3DFE}"/>
    <pc:docChg chg="delSld">
      <pc:chgData name="Jenna Allen" userId="S::jenna_allen@ocali.org::63fbe083-e6c6-4b49-9fa9-4985f4e51761" providerId="AD" clId="Web-{46CA83F4-36C7-B3FD-DBE5-2C48AB0E3DFE}" dt="2021-11-02T15:39:01.376" v="0"/>
      <pc:docMkLst>
        <pc:docMk/>
      </pc:docMkLst>
      <pc:sldChg chg="del">
        <pc:chgData name="Jenna Allen" userId="S::jenna_allen@ocali.org::63fbe083-e6c6-4b49-9fa9-4985f4e51761" providerId="AD" clId="Web-{46CA83F4-36C7-B3FD-DBE5-2C48AB0E3DFE}" dt="2021-11-02T15:39:01.376" v="0"/>
        <pc:sldMkLst>
          <pc:docMk/>
          <pc:sldMk cId="3200136777" sldId="402"/>
        </pc:sldMkLst>
      </pc:sldChg>
    </pc:docChg>
  </pc:docChgLst>
  <pc:docChgLst>
    <pc:chgData name="Starr Dobush" userId="S::starr_dobush@ocali.org::7accac3c-7d3f-42e9-b068-363d2309f44f" providerId="AD" clId="Web-{D4D76168-5870-D2D6-F251-18BA068264A5}"/>
    <pc:docChg chg="modSld">
      <pc:chgData name="Starr Dobush" userId="S::starr_dobush@ocali.org::7accac3c-7d3f-42e9-b068-363d2309f44f" providerId="AD" clId="Web-{D4D76168-5870-D2D6-F251-18BA068264A5}" dt="2021-10-12T15:32:05.476" v="7"/>
      <pc:docMkLst>
        <pc:docMk/>
      </pc:docMkLst>
      <pc:sldChg chg="addCm">
        <pc:chgData name="Starr Dobush" userId="S::starr_dobush@ocali.org::7accac3c-7d3f-42e9-b068-363d2309f44f" providerId="AD" clId="Web-{D4D76168-5870-D2D6-F251-18BA068264A5}" dt="2021-10-12T15:32:05.476" v="7"/>
        <pc:sldMkLst>
          <pc:docMk/>
          <pc:sldMk cId="1945306033" sldId="581"/>
        </pc:sldMkLst>
      </pc:sldChg>
      <pc:sldChg chg="modSp addCm">
        <pc:chgData name="Starr Dobush" userId="S::starr_dobush@ocali.org::7accac3c-7d3f-42e9-b068-363d2309f44f" providerId="AD" clId="Web-{D4D76168-5870-D2D6-F251-18BA068264A5}" dt="2021-10-12T14:57:42.971" v="6"/>
        <pc:sldMkLst>
          <pc:docMk/>
          <pc:sldMk cId="1446833492" sldId="582"/>
        </pc:sldMkLst>
        <pc:spChg chg="mod">
          <ac:chgData name="Starr Dobush" userId="S::starr_dobush@ocali.org::7accac3c-7d3f-42e9-b068-363d2309f44f" providerId="AD" clId="Web-{D4D76168-5870-D2D6-F251-18BA068264A5}" dt="2021-10-12T14:56:37" v="5" actId="20577"/>
          <ac:spMkLst>
            <pc:docMk/>
            <pc:sldMk cId="1446833492" sldId="582"/>
            <ac:spMk id="3" creationId="{6B8633A3-9170-074A-8BD0-DE330AEDAAD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4D7DC0-5B7F-F449-9D3E-D7A53F7E3C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BEE6979-EAFF-E647-B611-DE58DF396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0F1222-99C3-6C44-A585-47437126F7C9}" type="datetimeFigureOut">
              <a:rPr lang="en-US" smtClean="0"/>
              <a:t>11/2/2021</a:t>
            </a:fld>
            <a:endParaRPr lang="en-US"/>
          </a:p>
        </p:txBody>
      </p:sp>
      <p:sp>
        <p:nvSpPr>
          <p:cNvPr id="4" name="Footer Placeholder 3">
            <a:extLst>
              <a:ext uri="{FF2B5EF4-FFF2-40B4-BE49-F238E27FC236}">
                <a16:creationId xmlns:a16="http://schemas.microsoft.com/office/drawing/2014/main" id="{B1239F45-719B-174A-ABBF-8C72A9361F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EB410EC-5281-CC41-B64F-10BB9A113A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C72325-C597-8147-BB48-5D9C1DDE8A6B}" type="slidenum">
              <a:rPr lang="en-US" smtClean="0"/>
              <a:t>‹#›</a:t>
            </a:fld>
            <a:endParaRPr lang="en-US"/>
          </a:p>
        </p:txBody>
      </p:sp>
    </p:spTree>
    <p:extLst>
      <p:ext uri="{BB962C8B-B14F-4D97-AF65-F5344CB8AC3E}">
        <p14:creationId xmlns:p14="http://schemas.microsoft.com/office/powerpoint/2010/main" val="220052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8366CA-4953-D24E-AE97-7AD9CCCBCFE1}" type="datetimeFigureOut">
              <a:rPr lang="en-US" smtClean="0"/>
              <a:t>11/2/2021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42D1AF-6CCC-804E-8211-1C49D48ECA1E}" type="slidenum">
              <a:rPr lang="en-US" smtClean="0"/>
              <a:t>‹#›</a:t>
            </a:fld>
            <a:endParaRPr lang="en-US"/>
          </a:p>
        </p:txBody>
      </p:sp>
    </p:spTree>
    <p:extLst>
      <p:ext uri="{BB962C8B-B14F-4D97-AF65-F5344CB8AC3E}">
        <p14:creationId xmlns:p14="http://schemas.microsoft.com/office/powerpoint/2010/main" val="38297428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autismcertificationcenter.or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qBH0WfWTyUA&amp;t=1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this session you will begin to explore the Evidence Based Practices (EBP) of Chaining and Prompting. Chaining requires the user to also understand and complete a task analysis. All three of these components will be discussed during this session. </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a:t>
            </a:fld>
            <a:endParaRPr lang="en-US"/>
          </a:p>
        </p:txBody>
      </p:sp>
    </p:spTree>
    <p:extLst>
      <p:ext uri="{BB962C8B-B14F-4D97-AF65-F5344CB8AC3E}">
        <p14:creationId xmlns:p14="http://schemas.microsoft.com/office/powerpoint/2010/main" val="1209468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10</a:t>
            </a:fld>
            <a:endParaRPr lang="en-US"/>
          </a:p>
        </p:txBody>
      </p:sp>
    </p:spTree>
    <p:extLst>
      <p:ext uri="{BB962C8B-B14F-4D97-AF65-F5344CB8AC3E}">
        <p14:creationId xmlns:p14="http://schemas.microsoft.com/office/powerpoint/2010/main" val="72137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 Task may be the most common form of chaining used, although many would not realize they are using a specific type of process. Here, there is no specific step that is targeted for teaching or reinforcement. The student is given the opportunity to try each step. </a:t>
            </a:r>
          </a:p>
        </p:txBody>
      </p:sp>
      <p:sp>
        <p:nvSpPr>
          <p:cNvPr id="4" name="Slide Number Placeholder 3"/>
          <p:cNvSpPr>
            <a:spLocks noGrp="1"/>
          </p:cNvSpPr>
          <p:nvPr>
            <p:ph type="sldNum" sz="quarter" idx="10"/>
          </p:nvPr>
        </p:nvSpPr>
        <p:spPr/>
        <p:txBody>
          <a:bodyPr/>
          <a:lstStyle/>
          <a:p>
            <a:fld id="{8642D1AF-6CCC-804E-8211-1C49D48ECA1E}" type="slidenum">
              <a:rPr lang="en-US" smtClean="0"/>
              <a:t>11</a:t>
            </a:fld>
            <a:endParaRPr lang="en-US"/>
          </a:p>
        </p:txBody>
      </p:sp>
    </p:spTree>
    <p:extLst>
      <p:ext uri="{BB962C8B-B14F-4D97-AF65-F5344CB8AC3E}">
        <p14:creationId xmlns:p14="http://schemas.microsoft.com/office/powerpoint/2010/main" val="392101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12</a:t>
            </a:fld>
            <a:endParaRPr lang="en-US"/>
          </a:p>
        </p:txBody>
      </p:sp>
    </p:spTree>
    <p:extLst>
      <p:ext uri="{BB962C8B-B14F-4D97-AF65-F5344CB8AC3E}">
        <p14:creationId xmlns:p14="http://schemas.microsoft.com/office/powerpoint/2010/main" val="824913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13</a:t>
            </a:fld>
            <a:endParaRPr lang="en-US"/>
          </a:p>
        </p:txBody>
      </p:sp>
    </p:spTree>
    <p:extLst>
      <p:ext uri="{BB962C8B-B14F-4D97-AF65-F5344CB8AC3E}">
        <p14:creationId xmlns:p14="http://schemas.microsoft.com/office/powerpoint/2010/main" val="2182666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every person or task is best taught with chaining. Consider the learner and the type of task before choosing chaining as the EBP for the specific situation. </a:t>
            </a:r>
          </a:p>
        </p:txBody>
      </p:sp>
      <p:sp>
        <p:nvSpPr>
          <p:cNvPr id="4" name="Slide Number Placeholder 3"/>
          <p:cNvSpPr>
            <a:spLocks noGrp="1"/>
          </p:cNvSpPr>
          <p:nvPr>
            <p:ph type="sldNum" sz="quarter" idx="10"/>
          </p:nvPr>
        </p:nvSpPr>
        <p:spPr/>
        <p:txBody>
          <a:bodyPr/>
          <a:lstStyle/>
          <a:p>
            <a:fld id="{8642D1AF-6CCC-804E-8211-1C49D48ECA1E}" type="slidenum">
              <a:rPr lang="en-US" smtClean="0"/>
              <a:t>14</a:t>
            </a:fld>
            <a:endParaRPr lang="en-US"/>
          </a:p>
        </p:txBody>
      </p:sp>
    </p:spTree>
    <p:extLst>
      <p:ext uri="{BB962C8B-B14F-4D97-AF65-F5344CB8AC3E}">
        <p14:creationId xmlns:p14="http://schemas.microsoft.com/office/powerpoint/2010/main" val="1121631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chaining is selected, consider what type of chaining may be the best for the learner</a:t>
            </a:r>
          </a:p>
        </p:txBody>
      </p:sp>
      <p:sp>
        <p:nvSpPr>
          <p:cNvPr id="4" name="Slide Number Placeholder 3"/>
          <p:cNvSpPr>
            <a:spLocks noGrp="1"/>
          </p:cNvSpPr>
          <p:nvPr>
            <p:ph type="sldNum" sz="quarter" idx="10"/>
          </p:nvPr>
        </p:nvSpPr>
        <p:spPr/>
        <p:txBody>
          <a:bodyPr/>
          <a:lstStyle/>
          <a:p>
            <a:fld id="{8642D1AF-6CCC-804E-8211-1C49D48ECA1E}" type="slidenum">
              <a:rPr lang="en-US" smtClean="0"/>
              <a:t>15</a:t>
            </a:fld>
            <a:endParaRPr lang="en-US"/>
          </a:p>
        </p:txBody>
      </p:sp>
    </p:spTree>
    <p:extLst>
      <p:ext uri="{BB962C8B-B14F-4D97-AF65-F5344CB8AC3E}">
        <p14:creationId xmlns:p14="http://schemas.microsoft.com/office/powerpoint/2010/main" val="1738417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16</a:t>
            </a:fld>
            <a:endParaRPr lang="en-US"/>
          </a:p>
        </p:txBody>
      </p:sp>
    </p:spTree>
    <p:extLst>
      <p:ext uri="{BB962C8B-B14F-4D97-AF65-F5344CB8AC3E}">
        <p14:creationId xmlns:p14="http://schemas.microsoft.com/office/powerpoint/2010/main" val="1953988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17</a:t>
            </a:fld>
            <a:endParaRPr lang="en-US"/>
          </a:p>
        </p:txBody>
      </p:sp>
    </p:spTree>
    <p:extLst>
      <p:ext uri="{BB962C8B-B14F-4D97-AF65-F5344CB8AC3E}">
        <p14:creationId xmlns:p14="http://schemas.microsoft.com/office/powerpoint/2010/main" val="3038697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Discussion: How are teachers using Task Analysis. How often? What about time constraints and task analysis?</a:t>
            </a:r>
            <a:r>
              <a:rPr lang="en-US">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Tying a shoe  video </a:t>
            </a:r>
            <a:r>
              <a:rPr lang="en-US" err="1">
                <a:effectLst/>
              </a:rPr>
              <a:t>url</a:t>
            </a:r>
            <a:r>
              <a:rPr lang="en-US">
                <a:effectLst/>
              </a:rPr>
              <a:t>: </a:t>
            </a:r>
            <a:r>
              <a:rPr lang="en-US"/>
              <a:t>(https://</a:t>
            </a:r>
            <a:r>
              <a:rPr lang="en-US" err="1"/>
              <a:t>www.youtube.com</a:t>
            </a:r>
            <a:r>
              <a:rPr lang="en-US"/>
              <a:t>/</a:t>
            </a:r>
            <a:r>
              <a:rPr lang="en-US" err="1"/>
              <a:t>watch?v</a:t>
            </a:r>
            <a:r>
              <a:rPr lang="en-US"/>
              <a:t>=FI1cu2u1eXk) </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18</a:t>
            </a:fld>
            <a:endParaRPr lang="en-US"/>
          </a:p>
        </p:txBody>
      </p:sp>
    </p:spTree>
    <p:extLst>
      <p:ext uri="{BB962C8B-B14F-4D97-AF65-F5344CB8AC3E}">
        <p14:creationId xmlns:p14="http://schemas.microsoft.com/office/powerpoint/2010/main" val="17921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19</a:t>
            </a:fld>
            <a:endParaRPr lang="en-US"/>
          </a:p>
        </p:txBody>
      </p:sp>
    </p:spTree>
    <p:extLst>
      <p:ext uri="{BB962C8B-B14F-4D97-AF65-F5344CB8AC3E}">
        <p14:creationId xmlns:p14="http://schemas.microsoft.com/office/powerpoint/2010/main" val="212069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Chaining Mini Assessment. See handout #1.</a:t>
            </a:r>
          </a:p>
          <a:p>
            <a:r>
              <a:rPr lang="en-US" sz="1200" kern="1200">
                <a:solidFill>
                  <a:schemeClr val="tx1"/>
                </a:solidFill>
                <a:effectLst/>
                <a:latin typeface="+mn-lt"/>
                <a:ea typeface="+mn-ea"/>
                <a:cs typeface="+mn-cs"/>
              </a:rPr>
              <a:t>At this point in the session, the facilitator should have the participants answer the 6 questions in the pre-assessment column of the handout #1. At the end of this session the post assessment column of this handout is to be completed.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activity has two purposes: To assist the participants to become aware of a change in knowledge after engaging in the content of this section. It also allows an opportunity for the participants to reflect on the value of base line information, progress monitoring and classroom practices. The sessions will reinforce these ideas as the learner goes through the materials. The facilitator should reinforce this at the end of the session with the post assessment. </a:t>
            </a: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2</a:t>
            </a:fld>
            <a:endParaRPr lang="en-US"/>
          </a:p>
        </p:txBody>
      </p:sp>
    </p:spTree>
    <p:extLst>
      <p:ext uri="{BB962C8B-B14F-4D97-AF65-F5344CB8AC3E}">
        <p14:creationId xmlns:p14="http://schemas.microsoft.com/office/powerpoint/2010/main" val="737431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Revisit the detailed task analysis of teeth brushing.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Some people can learn by chaining these ‘chunks’ together. Other people will need these chunks broken into discrete and individualized steps. This is why it is important to know the learner and adapt to the individual need and learning style. Illustrates that in complete task analysis, consider if student has the precursor skills (steps1-4) to complete the task. Take brief comments on the need for pre-cursor skills. </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20</a:t>
            </a:fld>
            <a:endParaRPr lang="en-US"/>
          </a:p>
        </p:txBody>
      </p:sp>
    </p:spTree>
    <p:extLst>
      <p:ext uri="{BB962C8B-B14F-4D97-AF65-F5344CB8AC3E}">
        <p14:creationId xmlns:p14="http://schemas.microsoft.com/office/powerpoint/2010/main" val="3475155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many cases there are specific and important prerequisite skills or knowledge that must be learned in order to attempt and complete the task. For some individuals these skills and knowledge do not come naturally and must be directly taught. In a complete task analysis, it will be important to identify these items or additional steps. </a:t>
            </a:r>
          </a:p>
        </p:txBody>
      </p:sp>
      <p:sp>
        <p:nvSpPr>
          <p:cNvPr id="4" name="Slide Number Placeholder 3"/>
          <p:cNvSpPr>
            <a:spLocks noGrp="1"/>
          </p:cNvSpPr>
          <p:nvPr>
            <p:ph type="sldNum" sz="quarter" idx="10"/>
          </p:nvPr>
        </p:nvSpPr>
        <p:spPr/>
        <p:txBody>
          <a:bodyPr/>
          <a:lstStyle/>
          <a:p>
            <a:fld id="{8642D1AF-6CCC-804E-8211-1C49D48ECA1E}" type="slidenum">
              <a:rPr lang="en-US" smtClean="0"/>
              <a:t>21</a:t>
            </a:fld>
            <a:endParaRPr lang="en-US"/>
          </a:p>
        </p:txBody>
      </p:sp>
    </p:spTree>
    <p:extLst>
      <p:ext uri="{BB962C8B-B14F-4D97-AF65-F5344CB8AC3E}">
        <p14:creationId xmlns:p14="http://schemas.microsoft.com/office/powerpoint/2010/main" val="698562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form is available as a download from the Session 3 web page. </a:t>
            </a:r>
          </a:p>
        </p:txBody>
      </p:sp>
      <p:sp>
        <p:nvSpPr>
          <p:cNvPr id="4" name="Slide Number Placeholder 3"/>
          <p:cNvSpPr>
            <a:spLocks noGrp="1"/>
          </p:cNvSpPr>
          <p:nvPr>
            <p:ph type="sldNum" sz="quarter" idx="10"/>
          </p:nvPr>
        </p:nvSpPr>
        <p:spPr/>
        <p:txBody>
          <a:bodyPr/>
          <a:lstStyle/>
          <a:p>
            <a:fld id="{8642D1AF-6CCC-804E-8211-1C49D48ECA1E}" type="slidenum">
              <a:rPr lang="en-US" smtClean="0"/>
              <a:t>22</a:t>
            </a:fld>
            <a:endParaRPr lang="en-US"/>
          </a:p>
        </p:txBody>
      </p:sp>
    </p:spTree>
    <p:extLst>
      <p:ext uri="{BB962C8B-B14F-4D97-AF65-F5344CB8AC3E}">
        <p14:creationId xmlns:p14="http://schemas.microsoft.com/office/powerpoint/2010/main" val="4146012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facilitator of a group can use this time to generate small or whole group discussions. What precursor skills or knowledge might be important to consider? What additional or expanded steps might be important to specify or address within the example task analysis? What steps might be broken into two or more individual steps?</a:t>
            </a:r>
          </a:p>
        </p:txBody>
      </p:sp>
      <p:sp>
        <p:nvSpPr>
          <p:cNvPr id="4" name="Slide Number Placeholder 3"/>
          <p:cNvSpPr>
            <a:spLocks noGrp="1"/>
          </p:cNvSpPr>
          <p:nvPr>
            <p:ph type="sldNum" sz="quarter" idx="10"/>
          </p:nvPr>
        </p:nvSpPr>
        <p:spPr/>
        <p:txBody>
          <a:bodyPr/>
          <a:lstStyle/>
          <a:p>
            <a:fld id="{8642D1AF-6CCC-804E-8211-1C49D48ECA1E}" type="slidenum">
              <a:rPr lang="en-US" smtClean="0"/>
              <a:t>23</a:t>
            </a:fld>
            <a:endParaRPr lang="en-US"/>
          </a:p>
        </p:txBody>
      </p:sp>
    </p:spTree>
    <p:extLst>
      <p:ext uri="{BB962C8B-B14F-4D97-AF65-F5344CB8AC3E}">
        <p14:creationId xmlns:p14="http://schemas.microsoft.com/office/powerpoint/2010/main" val="2442250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Activity, hands-on with Chaining. 10-15 min. Use handout #2 Task Analysis Protocol. </a:t>
            </a:r>
          </a:p>
          <a:p>
            <a:r>
              <a:rPr lang="en-US"/>
              <a:t>This activity is time for the participants to experience how to do a task analysis and how to teach a skill using chaining. Although some in a group may have done this already, the value in this activity comes from working as a group. Different people will have different ideas how to teach these tasks. Some people will be extremely detail oriented and some may take a casual approach. Also, chaining may not be the best approach for teaching some of these skills. They were included intentionally.  If chaining is found not to be the best approach, encourage the participants to explain why. </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Facilitators ask each team to demonstrate their task analysis, with one member of the team being the teacher and one the student. With multiple teams, there will be different approaches and steps for the task analysis. Highlight that there will be different ways to do the task analysis based on the student’s needs and learning style. Adjustments can be made after the teacher observes the student doing the task. An important point is that all team members should be using the same chaining steps to teach a task and should discuss as a team the types of prompts that are used and when to combine steps or add new ones. Facilitators may want to observe what prompts were used when teaching the task for every demonstration. This will be an introduction to the next section on prompting and also show how chaining, task analysis and prompting are all woven together.</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24</a:t>
            </a:fld>
            <a:endParaRPr lang="en-US"/>
          </a:p>
        </p:txBody>
      </p:sp>
    </p:spTree>
    <p:extLst>
      <p:ext uri="{BB962C8B-B14F-4D97-AF65-F5344CB8AC3E}">
        <p14:creationId xmlns:p14="http://schemas.microsoft.com/office/powerpoint/2010/main" val="3470882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Divider slide.  These are the topics covered in the remaining slides</a:t>
            </a:r>
          </a:p>
        </p:txBody>
      </p:sp>
      <p:sp>
        <p:nvSpPr>
          <p:cNvPr id="4" name="Slide Number Placeholder 3"/>
          <p:cNvSpPr>
            <a:spLocks noGrp="1"/>
          </p:cNvSpPr>
          <p:nvPr>
            <p:ph type="sldNum" sz="quarter" idx="10"/>
          </p:nvPr>
        </p:nvSpPr>
        <p:spPr/>
        <p:txBody>
          <a:bodyPr/>
          <a:lstStyle/>
          <a:p>
            <a:fld id="{8642D1AF-6CCC-804E-8211-1C49D48ECA1E}" type="slidenum">
              <a:rPr lang="en-US" smtClean="0"/>
              <a:t>25</a:t>
            </a:fld>
            <a:endParaRPr lang="en-US"/>
          </a:p>
        </p:txBody>
      </p:sp>
    </p:spTree>
    <p:extLst>
      <p:ext uri="{BB962C8B-B14F-4D97-AF65-F5344CB8AC3E}">
        <p14:creationId xmlns:p14="http://schemas.microsoft.com/office/powerpoint/2010/main" val="397238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the Evidence Based Practices document that is being used throughout the session. Encourage participants to find the pages on Prompting.</a:t>
            </a:r>
          </a:p>
          <a:p>
            <a:r>
              <a:rPr lang="en-US"/>
              <a:t>PDF file: https://</a:t>
            </a:r>
            <a:r>
              <a:rPr lang="en-US" err="1"/>
              <a:t>ohioemploymentfirst.org</a:t>
            </a:r>
            <a:r>
              <a:rPr lang="en-US"/>
              <a:t>/</a:t>
            </a:r>
            <a:r>
              <a:rPr lang="en-US" err="1"/>
              <a:t>up_doc</a:t>
            </a:r>
            <a:r>
              <a:rPr lang="en-US"/>
              <a:t>/evidence_based_practices_for_transition_youth_-_</a:t>
            </a:r>
            <a:r>
              <a:rPr lang="en-US" err="1"/>
              <a:t>accessible.pdf</a:t>
            </a:r>
            <a:endParaRPr lang="en-US"/>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26</a:t>
            </a:fld>
            <a:endParaRPr lang="en-US"/>
          </a:p>
        </p:txBody>
      </p:sp>
    </p:spTree>
    <p:extLst>
      <p:ext uri="{BB962C8B-B14F-4D97-AF65-F5344CB8AC3E}">
        <p14:creationId xmlns:p14="http://schemas.microsoft.com/office/powerpoint/2010/main" val="1071844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for any comments on this statement. If there is any disagreement to the statement, ask the learner to explain what is confusing or misleading. Respond that there is more information in the next slides that may help clarify. At times, a learner may feel prompting is not specifically for instruction. Or may not quite agree that it initiates a skill. Some of this misunderstanding could be a difference in language that will be clarified with more information in the next several slides. </a:t>
            </a:r>
          </a:p>
        </p:txBody>
      </p:sp>
      <p:sp>
        <p:nvSpPr>
          <p:cNvPr id="4" name="Slide Number Placeholder 3"/>
          <p:cNvSpPr>
            <a:spLocks noGrp="1"/>
          </p:cNvSpPr>
          <p:nvPr>
            <p:ph type="sldNum" sz="quarter" idx="10"/>
          </p:nvPr>
        </p:nvSpPr>
        <p:spPr/>
        <p:txBody>
          <a:bodyPr/>
          <a:lstStyle/>
          <a:p>
            <a:fld id="{8642D1AF-6CCC-804E-8211-1C49D48ECA1E}" type="slidenum">
              <a:rPr lang="en-US" smtClean="0"/>
              <a:t>27</a:t>
            </a:fld>
            <a:endParaRPr lang="en-US"/>
          </a:p>
        </p:txBody>
      </p:sp>
    </p:spTree>
    <p:extLst>
      <p:ext uri="{BB962C8B-B14F-4D97-AF65-F5344CB8AC3E}">
        <p14:creationId xmlns:p14="http://schemas.microsoft.com/office/powerpoint/2010/main" val="3102617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Ask for a few ‘shout-outs’ from the group in response to this question. If there is time, short discussions may be held and points from each discussion group de-briefed. In most sessions there is only time enough to take a few thoughts before moving to the next slide. See next slide for some common issues after participants have had a chance to raise their own concerns. These will include: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over prompting,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different prompts used by different staff may be confusing,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not needing the prompt and being used anyway,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prompts that don’t fit with the learning style of the student e.g. using an auditory prompt for a student who is an identified visual learner,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not fading prompt or using baseline data to determine the best type of prompt to use (gesture vs visual support) or when step has been completed independently so the prompt can be eliminated.</a:t>
            </a:r>
          </a:p>
          <a:p>
            <a:endParaRPr lang="en-US"/>
          </a:p>
        </p:txBody>
      </p:sp>
      <p:sp>
        <p:nvSpPr>
          <p:cNvPr id="4" name="Slide Number Placeholder 3"/>
          <p:cNvSpPr>
            <a:spLocks noGrp="1"/>
          </p:cNvSpPr>
          <p:nvPr>
            <p:ph type="sldNum" sz="quarter" idx="10"/>
          </p:nvPr>
        </p:nvSpPr>
        <p:spPr/>
        <p:txBody>
          <a:bodyPr/>
          <a:lstStyle/>
          <a:p>
            <a:fld id="{DC3E8C2E-3AEF-4649-8FA9-A61C6C5813E2}" type="slidenum">
              <a:rPr lang="en-US" smtClean="0"/>
              <a:t>28</a:t>
            </a:fld>
            <a:endParaRPr lang="en-US"/>
          </a:p>
        </p:txBody>
      </p:sp>
    </p:spTree>
    <p:extLst>
      <p:ext uri="{BB962C8B-B14F-4D97-AF65-F5344CB8AC3E}">
        <p14:creationId xmlns:p14="http://schemas.microsoft.com/office/powerpoint/2010/main" val="1880726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solidFill>
                  <a:schemeClr val="tx1"/>
                </a:solidFill>
                <a:latin typeface="Avenir Book"/>
                <a:cs typeface="Avenir Book"/>
              </a:rPr>
              <a:t>Consider how the prompt will be shaped or faded before deciding to use a stimulus prompt.(Carnahan)</a:t>
            </a:r>
          </a:p>
          <a:p>
            <a:pPr marL="0" marR="0" indent="0" algn="l" defTabSz="457200" rtl="0" eaLnBrk="1" fontAlgn="auto" latinLnBrk="0" hangingPunct="1">
              <a:lnSpc>
                <a:spcPct val="100000"/>
              </a:lnSpc>
              <a:spcBef>
                <a:spcPts val="0"/>
              </a:spcBef>
              <a:spcAft>
                <a:spcPts val="0"/>
              </a:spcAft>
              <a:buClrTx/>
              <a:buSzTx/>
              <a:buFontTx/>
              <a:buNone/>
              <a:tabLst/>
              <a:defRPr/>
            </a:pPr>
            <a:r>
              <a:rPr lang="en-US">
                <a:solidFill>
                  <a:schemeClr val="tx1"/>
                </a:solidFill>
                <a:latin typeface="Avenir Book"/>
                <a:cs typeface="Avenir Book"/>
              </a:rPr>
              <a:t>Pause after each line to allow for consideration by the group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C61F34-4E25-3449-98DB-1A0AAAEF73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549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Begin to define what a “Chaining” strategy includes. Start to define this Evidence Based Practice (EBP)  in connection to Prompting (another EBP) and the need for Task Analysis. Each of these items will be discussed in depth later in the session. </a:t>
            </a:r>
          </a:p>
        </p:txBody>
      </p:sp>
      <p:sp>
        <p:nvSpPr>
          <p:cNvPr id="4" name="Slide Number Placeholder 3"/>
          <p:cNvSpPr>
            <a:spLocks noGrp="1"/>
          </p:cNvSpPr>
          <p:nvPr>
            <p:ph type="sldNum" sz="quarter" idx="10"/>
          </p:nvPr>
        </p:nvSpPr>
        <p:spPr/>
        <p:txBody>
          <a:bodyPr/>
          <a:lstStyle/>
          <a:p>
            <a:fld id="{8642D1AF-6CCC-804E-8211-1C49D48ECA1E}" type="slidenum">
              <a:rPr lang="en-US" smtClean="0"/>
              <a:t>3</a:t>
            </a:fld>
            <a:endParaRPr lang="en-US"/>
          </a:p>
        </p:txBody>
      </p:sp>
    </p:spTree>
    <p:extLst>
      <p:ext uri="{BB962C8B-B14F-4D97-AF65-F5344CB8AC3E}">
        <p14:creationId xmlns:p14="http://schemas.microsoft.com/office/powerpoint/2010/main" val="95656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there are many aspects of planning and using prompts effectively. Two that are important to consider are: 1) deciding what type of prompt or prompts should used for the individual and 2) determining how to use the prompts effectively to encourage independence with the skills. </a:t>
            </a:r>
          </a:p>
        </p:txBody>
      </p:sp>
      <p:sp>
        <p:nvSpPr>
          <p:cNvPr id="4" name="Slide Number Placeholder 3"/>
          <p:cNvSpPr>
            <a:spLocks noGrp="1"/>
          </p:cNvSpPr>
          <p:nvPr>
            <p:ph type="sldNum" sz="quarter" idx="10"/>
          </p:nvPr>
        </p:nvSpPr>
        <p:spPr/>
        <p:txBody>
          <a:bodyPr/>
          <a:lstStyle/>
          <a:p>
            <a:fld id="{8642D1AF-6CCC-804E-8211-1C49D48ECA1E}" type="slidenum">
              <a:rPr lang="en-US" smtClean="0"/>
              <a:t>30</a:t>
            </a:fld>
            <a:endParaRPr lang="en-US"/>
          </a:p>
        </p:txBody>
      </p:sp>
    </p:spTree>
    <p:extLst>
      <p:ext uri="{BB962C8B-B14F-4D97-AF65-F5344CB8AC3E}">
        <p14:creationId xmlns:p14="http://schemas.microsoft.com/office/powerpoint/2010/main" val="2898393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the types of prompts found on slides 31 and 32</a:t>
            </a:r>
          </a:p>
        </p:txBody>
      </p:sp>
      <p:sp>
        <p:nvSpPr>
          <p:cNvPr id="4" name="Slide Number Placeholder 3"/>
          <p:cNvSpPr>
            <a:spLocks noGrp="1"/>
          </p:cNvSpPr>
          <p:nvPr>
            <p:ph type="sldNum" sz="quarter" idx="10"/>
          </p:nvPr>
        </p:nvSpPr>
        <p:spPr/>
        <p:txBody>
          <a:bodyPr/>
          <a:lstStyle/>
          <a:p>
            <a:fld id="{8642D1AF-6CCC-804E-8211-1C49D48ECA1E}" type="slidenum">
              <a:rPr lang="en-US" smtClean="0"/>
              <a:t>31</a:t>
            </a:fld>
            <a:endParaRPr lang="en-US"/>
          </a:p>
        </p:txBody>
      </p:sp>
    </p:spTree>
    <p:extLst>
      <p:ext uri="{BB962C8B-B14F-4D97-AF65-F5344CB8AC3E}">
        <p14:creationId xmlns:p14="http://schemas.microsoft.com/office/powerpoint/2010/main" val="1033963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32</a:t>
            </a:fld>
            <a:endParaRPr lang="en-US"/>
          </a:p>
        </p:txBody>
      </p:sp>
    </p:spTree>
    <p:extLst>
      <p:ext uri="{BB962C8B-B14F-4D97-AF65-F5344CB8AC3E}">
        <p14:creationId xmlns:p14="http://schemas.microsoft.com/office/powerpoint/2010/main" val="2638907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Offer an example of a visual prompt. Many will call this a ‘visual support’. However, it is also a prompt. </a:t>
            </a:r>
          </a:p>
        </p:txBody>
      </p:sp>
      <p:sp>
        <p:nvSpPr>
          <p:cNvPr id="4" name="Slide Number Placeholder 3"/>
          <p:cNvSpPr>
            <a:spLocks noGrp="1"/>
          </p:cNvSpPr>
          <p:nvPr>
            <p:ph type="sldNum" sz="quarter" idx="10"/>
          </p:nvPr>
        </p:nvSpPr>
        <p:spPr/>
        <p:txBody>
          <a:bodyPr/>
          <a:lstStyle/>
          <a:p>
            <a:fld id="{8642D1AF-6CCC-804E-8211-1C49D48ECA1E}" type="slidenum">
              <a:rPr lang="en-US" smtClean="0"/>
              <a:t>33</a:t>
            </a:fld>
            <a:endParaRPr lang="en-US"/>
          </a:p>
        </p:txBody>
      </p:sp>
    </p:spTree>
    <p:extLst>
      <p:ext uri="{BB962C8B-B14F-4D97-AF65-F5344CB8AC3E}">
        <p14:creationId xmlns:p14="http://schemas.microsoft.com/office/powerpoint/2010/main" val="203228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Short video from the Autism Certification center on verbal prompts. </a:t>
            </a:r>
            <a:r>
              <a:rPr lang="en-US" sz="1200" kern="1200">
                <a:solidFill>
                  <a:schemeClr val="tx1"/>
                </a:solidFill>
                <a:effectLst/>
                <a:latin typeface="+mn-lt"/>
                <a:ea typeface="+mn-ea"/>
                <a:cs typeface="+mn-cs"/>
              </a:rPr>
              <a:t>Comment on the source. Autism Certification Center. These are video based modules available free to anyone. These modules cover some evidence-based practices for youth with Autism Spectrum Disorder. </a:t>
            </a:r>
            <a:r>
              <a:rPr lang="en-US" sz="1200" u="sng" kern="1200">
                <a:solidFill>
                  <a:schemeClr val="tx1"/>
                </a:solidFill>
                <a:effectLst/>
                <a:latin typeface="+mn-lt"/>
                <a:ea typeface="+mn-ea"/>
                <a:cs typeface="+mn-cs"/>
                <a:hlinkClick r:id="rId3"/>
              </a:rPr>
              <a:t>https://autismcertificationcenter.org/</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video does have sound. </a:t>
            </a:r>
          </a:p>
        </p:txBody>
      </p:sp>
      <p:sp>
        <p:nvSpPr>
          <p:cNvPr id="4" name="Slide Number Placeholder 3"/>
          <p:cNvSpPr>
            <a:spLocks noGrp="1"/>
          </p:cNvSpPr>
          <p:nvPr>
            <p:ph type="sldNum" sz="quarter" idx="10"/>
          </p:nvPr>
        </p:nvSpPr>
        <p:spPr/>
        <p:txBody>
          <a:bodyPr/>
          <a:lstStyle/>
          <a:p>
            <a:fld id="{DC3E8C2E-3AEF-4649-8FA9-A61C6C5813E2}" type="slidenum">
              <a:rPr lang="en-US" smtClean="0"/>
              <a:t>34</a:t>
            </a:fld>
            <a:endParaRPr lang="en-US"/>
          </a:p>
        </p:txBody>
      </p:sp>
    </p:spTree>
    <p:extLst>
      <p:ext uri="{BB962C8B-B14F-4D97-AF65-F5344CB8AC3E}">
        <p14:creationId xmlns:p14="http://schemas.microsoft.com/office/powerpoint/2010/main" val="238501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learn about prompts and the use of prompts to teach new skills, many of the questions on the slide may go through the learner’s thoughts. Use this slide to introduce the idea of a Prompt Hierarchy. </a:t>
            </a:r>
          </a:p>
        </p:txBody>
      </p:sp>
      <p:sp>
        <p:nvSpPr>
          <p:cNvPr id="4" name="Slide Number Placeholder 3"/>
          <p:cNvSpPr>
            <a:spLocks noGrp="1"/>
          </p:cNvSpPr>
          <p:nvPr>
            <p:ph type="sldNum" sz="quarter" idx="10"/>
          </p:nvPr>
        </p:nvSpPr>
        <p:spPr/>
        <p:txBody>
          <a:bodyPr/>
          <a:lstStyle/>
          <a:p>
            <a:fld id="{8642D1AF-6CCC-804E-8211-1C49D48ECA1E}" type="slidenum">
              <a:rPr lang="en-US" smtClean="0"/>
              <a:t>35</a:t>
            </a:fld>
            <a:endParaRPr lang="en-US"/>
          </a:p>
        </p:txBody>
      </p:sp>
    </p:spTree>
    <p:extLst>
      <p:ext uri="{BB962C8B-B14F-4D97-AF65-F5344CB8AC3E}">
        <p14:creationId xmlns:p14="http://schemas.microsoft.com/office/powerpoint/2010/main" val="2084375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 a discussion about the difference in prompts and how some are considered ‘heavier’ prompts. These heavy or most intrusive prompts are generally the ones in the picture on the slide at the bottom of the pyramid. The prompts at the top of the pyramid are generally considered less intrusive and may lead to more independence. These less intrusive prompts can more likely be used in community settings and employment settings in a natural and subtle sense. Therefore, over time, the plan should focus on using the prompts near the top of the pyramid with the plan to fade the prompts totally if possible. </a:t>
            </a:r>
          </a:p>
          <a:p>
            <a:endParaRPr lang="en-US"/>
          </a:p>
          <a:p>
            <a:r>
              <a:rPr lang="en-US"/>
              <a:t>Discussion: Would anyone in the group change the order of the prompts on the slide? For example: Often the use of visual prompts could be considered LESS intrusive than verbal prompts. Any other thoughts from the group ? One must also consider the situation. For example, although verbal prompts can be rather intrusive, if the the task or activity requires a response to verbal prompting as part of the task, it may not be intrusive at all. </a:t>
            </a:r>
          </a:p>
        </p:txBody>
      </p:sp>
      <p:sp>
        <p:nvSpPr>
          <p:cNvPr id="4" name="Slide Number Placeholder 3"/>
          <p:cNvSpPr>
            <a:spLocks noGrp="1"/>
          </p:cNvSpPr>
          <p:nvPr>
            <p:ph type="sldNum" sz="quarter" idx="10"/>
          </p:nvPr>
        </p:nvSpPr>
        <p:spPr/>
        <p:txBody>
          <a:bodyPr/>
          <a:lstStyle/>
          <a:p>
            <a:fld id="{8642D1AF-6CCC-804E-8211-1C49D48ECA1E}" type="slidenum">
              <a:rPr lang="en-US" smtClean="0"/>
              <a:t>36</a:t>
            </a:fld>
            <a:endParaRPr lang="en-US"/>
          </a:p>
        </p:txBody>
      </p:sp>
    </p:spTree>
    <p:extLst>
      <p:ext uri="{BB962C8B-B14F-4D97-AF65-F5344CB8AC3E}">
        <p14:creationId xmlns:p14="http://schemas.microsoft.com/office/powerpoint/2010/main" val="943223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37</a:t>
            </a:fld>
            <a:endParaRPr lang="en-US"/>
          </a:p>
        </p:txBody>
      </p:sp>
    </p:spTree>
    <p:extLst>
      <p:ext uri="{BB962C8B-B14F-4D97-AF65-F5344CB8AC3E}">
        <p14:creationId xmlns:p14="http://schemas.microsoft.com/office/powerpoint/2010/main" val="949651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Emphasizes the time to use most to least vs. least to most</a:t>
            </a:r>
          </a:p>
        </p:txBody>
      </p:sp>
      <p:sp>
        <p:nvSpPr>
          <p:cNvPr id="4" name="Slide Number Placeholder 3"/>
          <p:cNvSpPr>
            <a:spLocks noGrp="1"/>
          </p:cNvSpPr>
          <p:nvPr>
            <p:ph type="sldNum" sz="quarter" idx="10"/>
          </p:nvPr>
        </p:nvSpPr>
        <p:spPr/>
        <p:txBody>
          <a:bodyPr/>
          <a:lstStyle/>
          <a:p>
            <a:fld id="{8642D1AF-6CCC-804E-8211-1C49D48ECA1E}" type="slidenum">
              <a:rPr lang="en-US" smtClean="0"/>
              <a:t>38</a:t>
            </a:fld>
            <a:endParaRPr lang="en-US"/>
          </a:p>
        </p:txBody>
      </p:sp>
    </p:spTree>
    <p:extLst>
      <p:ext uri="{BB962C8B-B14F-4D97-AF65-F5344CB8AC3E}">
        <p14:creationId xmlns:p14="http://schemas.microsoft.com/office/powerpoint/2010/main" val="623594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offers an example of a hierarchy for the task of making copies in an office setting. </a:t>
            </a:r>
          </a:p>
          <a:p>
            <a:r>
              <a:rPr lang="en-US"/>
              <a:t>Hierarchy of Prompts selected for this task:</a:t>
            </a:r>
          </a:p>
          <a:p>
            <a:pPr marL="171450" indent="-171450">
              <a:buFont typeface="Arial" panose="020B0604020202020204" pitchFamily="34" charset="0"/>
              <a:buChar char="•"/>
            </a:pPr>
            <a:r>
              <a:rPr lang="en-US"/>
              <a:t>Gesture</a:t>
            </a:r>
          </a:p>
          <a:p>
            <a:pPr marL="171450" indent="-171450">
              <a:buFont typeface="Arial" panose="020B0604020202020204" pitchFamily="34" charset="0"/>
              <a:buChar char="•"/>
            </a:pPr>
            <a:r>
              <a:rPr lang="en-US"/>
              <a:t>Model</a:t>
            </a:r>
          </a:p>
          <a:p>
            <a:pPr marL="171450" indent="-171450">
              <a:buFont typeface="Arial" panose="020B0604020202020204" pitchFamily="34" charset="0"/>
              <a:buChar char="•"/>
            </a:pPr>
            <a:r>
              <a:rPr lang="en-US"/>
              <a:t>Partial Physical Prompt</a:t>
            </a:r>
          </a:p>
          <a:p>
            <a:pPr marL="0" indent="0">
              <a:buFont typeface="Arial" panose="020B0604020202020204" pitchFamily="34" charset="0"/>
              <a:buNone/>
            </a:pPr>
            <a:r>
              <a:rPr lang="en-US"/>
              <a:t>The example shows:</a:t>
            </a:r>
          </a:p>
          <a:p>
            <a:pPr marL="171450" indent="-171450">
              <a:buFont typeface="Arial" panose="020B0604020202020204" pitchFamily="34" charset="0"/>
              <a:buChar char="•"/>
            </a:pPr>
            <a:r>
              <a:rPr lang="en-US"/>
              <a:t> When </a:t>
            </a:r>
            <a:r>
              <a:rPr lang="en-US" u="sng"/>
              <a:t>teaching</a:t>
            </a:r>
            <a:r>
              <a:rPr lang="en-US"/>
              <a:t> the correct button to push on the copier you might use these steps that go from Partial Physical </a:t>
            </a:r>
            <a:r>
              <a:rPr lang="en-US">
                <a:sym typeface="Wingdings" pitchFamily="2" charset="2"/>
              </a:rPr>
              <a:t> Model  to Gesture</a:t>
            </a:r>
          </a:p>
          <a:p>
            <a:pPr marL="171450" indent="-171450">
              <a:buFont typeface="Arial" panose="020B0604020202020204" pitchFamily="34" charset="0"/>
              <a:buChar char="•"/>
            </a:pPr>
            <a:r>
              <a:rPr lang="en-US">
                <a:sym typeface="Wingdings" pitchFamily="2" charset="2"/>
              </a:rPr>
              <a:t>When </a:t>
            </a:r>
            <a:r>
              <a:rPr lang="en-US" u="sng">
                <a:sym typeface="Wingdings" pitchFamily="2" charset="2"/>
              </a:rPr>
              <a:t>promoting independence</a:t>
            </a:r>
            <a:r>
              <a:rPr lang="en-US">
                <a:sym typeface="Wingdings" pitchFamily="2" charset="2"/>
              </a:rPr>
              <a:t>, the step related to picking up completed copies might flow from Gesture Model  Partial Physical</a:t>
            </a:r>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39</a:t>
            </a:fld>
            <a:endParaRPr lang="en-US"/>
          </a:p>
        </p:txBody>
      </p:sp>
    </p:spTree>
    <p:extLst>
      <p:ext uri="{BB962C8B-B14F-4D97-AF65-F5344CB8AC3E}">
        <p14:creationId xmlns:p14="http://schemas.microsoft.com/office/powerpoint/2010/main" val="56978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Chaining can be approached several different ways. One can start with the first step (forward chaining) and work through each step systematically until the last step. This allows the learner to build skill in each step the way that it will occur when the skill is used. </a:t>
            </a:r>
          </a:p>
          <a:p>
            <a:endParaRPr lang="en-US"/>
          </a:p>
          <a:p>
            <a:r>
              <a:rPr lang="en-US"/>
              <a:t>However, there are some people and tasks that might best be taught and learned by viewing the entire task and focusing on learning to do the  last step as the initial target. Learners that do well with seeing the whole task completed may find this the best way to learn. Or the learner that is motivated by closure might respond well to doing the last step and experiencing completion. </a:t>
            </a:r>
          </a:p>
        </p:txBody>
      </p:sp>
      <p:sp>
        <p:nvSpPr>
          <p:cNvPr id="4" name="Slide Number Placeholder 3"/>
          <p:cNvSpPr>
            <a:spLocks noGrp="1"/>
          </p:cNvSpPr>
          <p:nvPr>
            <p:ph type="sldNum" sz="quarter" idx="10"/>
          </p:nvPr>
        </p:nvSpPr>
        <p:spPr/>
        <p:txBody>
          <a:bodyPr/>
          <a:lstStyle/>
          <a:p>
            <a:fld id="{8642D1AF-6CCC-804E-8211-1C49D48ECA1E}" type="slidenum">
              <a:rPr lang="en-US" smtClean="0"/>
              <a:t>4</a:t>
            </a:fld>
            <a:endParaRPr lang="en-US"/>
          </a:p>
        </p:txBody>
      </p:sp>
    </p:spTree>
    <p:extLst>
      <p:ext uri="{BB962C8B-B14F-4D97-AF65-F5344CB8AC3E}">
        <p14:creationId xmlns:p14="http://schemas.microsoft.com/office/powerpoint/2010/main" val="388823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Handout #4 from National Professional Development Center for Autism on Checklist  Least to Most Prompts. </a:t>
            </a:r>
          </a:p>
          <a:p>
            <a:r>
              <a:rPr lang="en-US"/>
              <a:t>Have the group review the implementation checklist to gain an awareness of the detail that may be needed when using least to most prompting. Ask for comments from the group. </a:t>
            </a:r>
          </a:p>
        </p:txBody>
      </p:sp>
      <p:sp>
        <p:nvSpPr>
          <p:cNvPr id="4" name="Slide Number Placeholder 3"/>
          <p:cNvSpPr>
            <a:spLocks noGrp="1"/>
          </p:cNvSpPr>
          <p:nvPr>
            <p:ph type="sldNum" sz="quarter" idx="10"/>
          </p:nvPr>
        </p:nvSpPr>
        <p:spPr/>
        <p:txBody>
          <a:bodyPr/>
          <a:lstStyle/>
          <a:p>
            <a:fld id="{DC3E8C2E-3AEF-4649-8FA9-A61C6C5813E2}" type="slidenum">
              <a:rPr lang="en-US" smtClean="0"/>
              <a:t>40</a:t>
            </a:fld>
            <a:endParaRPr lang="en-US"/>
          </a:p>
        </p:txBody>
      </p:sp>
    </p:spTree>
    <p:extLst>
      <p:ext uri="{BB962C8B-B14F-4D97-AF65-F5344CB8AC3E}">
        <p14:creationId xmlns:p14="http://schemas.microsoft.com/office/powerpoint/2010/main" val="1061750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Pages 3 and 4. </a:t>
            </a:r>
          </a:p>
        </p:txBody>
      </p:sp>
      <p:sp>
        <p:nvSpPr>
          <p:cNvPr id="4" name="Slide Number Placeholder 3"/>
          <p:cNvSpPr>
            <a:spLocks noGrp="1"/>
          </p:cNvSpPr>
          <p:nvPr>
            <p:ph type="sldNum" sz="quarter" idx="10"/>
          </p:nvPr>
        </p:nvSpPr>
        <p:spPr/>
        <p:txBody>
          <a:bodyPr/>
          <a:lstStyle/>
          <a:p>
            <a:fld id="{8642D1AF-6CCC-804E-8211-1C49D48ECA1E}" type="slidenum">
              <a:rPr lang="en-US" smtClean="0"/>
              <a:t>41</a:t>
            </a:fld>
            <a:endParaRPr lang="en-US"/>
          </a:p>
        </p:txBody>
      </p:sp>
    </p:spTree>
    <p:extLst>
      <p:ext uri="{BB962C8B-B14F-4D97-AF65-F5344CB8AC3E}">
        <p14:creationId xmlns:p14="http://schemas.microsoft.com/office/powerpoint/2010/main" val="2617618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video has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While this video is staged, the value of this video is to have the learners watch for the use of various prompts and how the ‘teacher’ is using a prompt hierarchy. Facilitate a brief discussion on how planful this must be in order to implement this in a daily routine. Ask for ideas about how the prompts could occur more naturally in the natural setting. Ask learners: For this task/skill (making chocolate milk),  what 3 prompts would you select to make part of your prompt hierarchy and why?</a:t>
            </a:r>
          </a:p>
          <a:p>
            <a:endParaRPr lang="en-US"/>
          </a:p>
        </p:txBody>
      </p:sp>
      <p:sp>
        <p:nvSpPr>
          <p:cNvPr id="4" name="Slide Number Placeholder 3"/>
          <p:cNvSpPr>
            <a:spLocks noGrp="1"/>
          </p:cNvSpPr>
          <p:nvPr>
            <p:ph type="sldNum" sz="quarter" idx="10"/>
          </p:nvPr>
        </p:nvSpPr>
        <p:spPr/>
        <p:txBody>
          <a:bodyPr/>
          <a:lstStyle/>
          <a:p>
            <a:fld id="{DC3E8C2E-3AEF-4649-8FA9-A61C6C5813E2}" type="slidenum">
              <a:rPr lang="en-US" smtClean="0"/>
              <a:t>42</a:t>
            </a:fld>
            <a:endParaRPr lang="en-US"/>
          </a:p>
        </p:txBody>
      </p:sp>
    </p:spTree>
    <p:extLst>
      <p:ext uri="{BB962C8B-B14F-4D97-AF65-F5344CB8AC3E}">
        <p14:creationId xmlns:p14="http://schemas.microsoft.com/office/powerpoint/2010/main" val="467061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video has sound. Here is the direct link to the video </a:t>
            </a:r>
            <a:r>
              <a:rPr lang="en-US">
                <a:hlinkClick r:id="rId3"/>
              </a:rPr>
              <a:t>https://www.youtube.com/watch?v=qBH0WfWTyUA&amp;t=1s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While this video is staged, the value of this video is to have the learners watch for the use of various prompts and how the ‘teacher’ is using a prompt hierarchy. Facilitate a brief discussion on how planful this must be in order to implement this in a daily routine. Ask for ideas about how the prompts could occur more naturally in the natural setting. Ask learners: For this task/skill (washing hands),  what 3 prompts would you select to make part of your prompt hierarchy and why?</a:t>
            </a:r>
          </a:p>
          <a:p>
            <a:endParaRPr lang="en-US"/>
          </a:p>
        </p:txBody>
      </p:sp>
      <p:sp>
        <p:nvSpPr>
          <p:cNvPr id="4" name="Slide Number Placeholder 3"/>
          <p:cNvSpPr>
            <a:spLocks noGrp="1"/>
          </p:cNvSpPr>
          <p:nvPr>
            <p:ph type="sldNum" sz="quarter" idx="10"/>
          </p:nvPr>
        </p:nvSpPr>
        <p:spPr/>
        <p:txBody>
          <a:bodyPr/>
          <a:lstStyle/>
          <a:p>
            <a:fld id="{DC3E8C2E-3AEF-4649-8FA9-A61C6C5813E2}" type="slidenum">
              <a:rPr lang="en-US" smtClean="0"/>
              <a:t>43</a:t>
            </a:fld>
            <a:endParaRPr lang="en-US"/>
          </a:p>
        </p:txBody>
      </p:sp>
    </p:spTree>
    <p:extLst>
      <p:ext uri="{BB962C8B-B14F-4D97-AF65-F5344CB8AC3E}">
        <p14:creationId xmlns:p14="http://schemas.microsoft.com/office/powerpoint/2010/main" val="2457927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2800" b="1"/>
              <a:t>PLAN.</a:t>
            </a:r>
            <a:r>
              <a:rPr lang="en-US" sz="2800"/>
              <a:t> Create the fading plan early. This implies that the team should review the prompt hierarchy and decide which prompts are the ones to use for teaching (‘heaviest’) and which are to be use as the person has some mastery of the step. A light prompt. </a:t>
            </a:r>
          </a:p>
          <a:p>
            <a:pPr>
              <a:lnSpc>
                <a:spcPct val="110000"/>
              </a:lnSpc>
            </a:pPr>
            <a:r>
              <a:rPr lang="en-US" sz="2800" b="1"/>
              <a:t>GRADUAL.</a:t>
            </a:r>
            <a:r>
              <a:rPr lang="en-US" sz="2800"/>
              <a:t> Fade prompts gradually. This suggests that it is best to move gradually to a lesser prompt or a less frequent prompt. Keep the success level high and avoid extensive frustration when the task appears too hard to complete or the individual is making multiple mistakes. </a:t>
            </a:r>
          </a:p>
          <a:p>
            <a:pPr>
              <a:lnSpc>
                <a:spcPct val="110000"/>
              </a:lnSpc>
            </a:pPr>
            <a:r>
              <a:rPr lang="en-US" sz="2800" b="1"/>
              <a:t>REINFORCE  INDEPENDENCE. </a:t>
            </a:r>
            <a:r>
              <a:rPr lang="en-US" sz="2800" b="0"/>
              <a:t>In fading the focus becomes the independence and how well the individual is able to accurately complete the step with little or no prompts. </a:t>
            </a:r>
            <a:endParaRPr lang="en-US" sz="2800" b="1"/>
          </a:p>
          <a:p>
            <a:pPr>
              <a:lnSpc>
                <a:spcPct val="110000"/>
              </a:lnSpc>
            </a:pPr>
            <a:r>
              <a:rPr lang="en-US" sz="2800" b="1"/>
              <a:t>REPLACE VERBAL.</a:t>
            </a:r>
            <a:r>
              <a:rPr lang="en-US" sz="2800"/>
              <a:t> This is generally very difficult for the job coach, aide or teacher. Help each other to remember to use other types of prompts and to give some wait time for the person to respond. </a:t>
            </a:r>
            <a:endParaRPr lang="en-US"/>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44</a:t>
            </a:fld>
            <a:endParaRPr lang="en-US"/>
          </a:p>
        </p:txBody>
      </p:sp>
    </p:spTree>
    <p:extLst>
      <p:ext uri="{BB962C8B-B14F-4D97-AF65-F5344CB8AC3E}">
        <p14:creationId xmlns:p14="http://schemas.microsoft.com/office/powerpoint/2010/main" val="444808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forms available in the handout downloads to complete the activity</a:t>
            </a:r>
          </a:p>
          <a:p>
            <a:r>
              <a:rPr lang="en-US"/>
              <a:t>Have the groups or individuals select their own prompts for the task.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Another version of the activity would be to assign different prompts to each group and have them complete the activity with the assigned prompts. For example, assign verbal and visual to one group, physical and modeling to next group, and so on. </a:t>
            </a:r>
            <a:r>
              <a:rPr lang="en-US" sz="1200" kern="1200">
                <a:solidFill>
                  <a:schemeClr val="tx1"/>
                </a:solidFill>
                <a:effectLst/>
                <a:latin typeface="+mn-lt"/>
                <a:ea typeface="+mn-ea"/>
                <a:cs typeface="+mn-cs"/>
              </a:rPr>
              <a:t>Discussion: ask participants to give examples of specific prompts they might use and describe the type of students they were thinking of when using these prompts.</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42D1AF-6CCC-804E-8211-1C49D48ECA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20808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 discussion based on participants’ experiences, then move on to the next two slides for examples of when a prompt may need to be an ongoing support.</a:t>
            </a:r>
          </a:p>
        </p:txBody>
      </p:sp>
      <p:sp>
        <p:nvSpPr>
          <p:cNvPr id="4" name="Slide Number Placeholder 3"/>
          <p:cNvSpPr>
            <a:spLocks noGrp="1"/>
          </p:cNvSpPr>
          <p:nvPr>
            <p:ph type="sldNum" sz="quarter" idx="10"/>
          </p:nvPr>
        </p:nvSpPr>
        <p:spPr/>
        <p:txBody>
          <a:bodyPr/>
          <a:lstStyle/>
          <a:p>
            <a:fld id="{DC3E8C2E-3AEF-4649-8FA9-A61C6C5813E2}" type="slidenum">
              <a:rPr lang="en-US" smtClean="0"/>
              <a:t>46</a:t>
            </a:fld>
            <a:endParaRPr lang="en-US"/>
          </a:p>
        </p:txBody>
      </p:sp>
    </p:spTree>
    <p:extLst>
      <p:ext uri="{BB962C8B-B14F-4D97-AF65-F5344CB8AC3E}">
        <p14:creationId xmlns:p14="http://schemas.microsoft.com/office/powerpoint/2010/main" val="94247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47</a:t>
            </a:fld>
            <a:endParaRPr lang="en-US"/>
          </a:p>
        </p:txBody>
      </p:sp>
    </p:spTree>
    <p:extLst>
      <p:ext uri="{BB962C8B-B14F-4D97-AF65-F5344CB8AC3E}">
        <p14:creationId xmlns:p14="http://schemas.microsoft.com/office/powerpoint/2010/main" val="38994201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 group for examples. Sometimes a visual </a:t>
            </a:r>
            <a:r>
              <a:rPr lang="en-US" u="sng"/>
              <a:t>prompt</a:t>
            </a:r>
            <a:r>
              <a:rPr lang="en-US"/>
              <a:t> can become a visual </a:t>
            </a:r>
            <a:r>
              <a:rPr lang="en-US" u="sng"/>
              <a:t>support </a:t>
            </a:r>
            <a:r>
              <a:rPr lang="en-US" u="none"/>
              <a:t>that the person uses independently to complete tasks and activities. Review Casey’s Recycle Prompt on slide 33 as an example. </a:t>
            </a:r>
          </a:p>
        </p:txBody>
      </p:sp>
      <p:sp>
        <p:nvSpPr>
          <p:cNvPr id="4" name="Slide Number Placeholder 3"/>
          <p:cNvSpPr>
            <a:spLocks noGrp="1"/>
          </p:cNvSpPr>
          <p:nvPr>
            <p:ph type="sldNum" sz="quarter" idx="10"/>
          </p:nvPr>
        </p:nvSpPr>
        <p:spPr/>
        <p:txBody>
          <a:bodyPr/>
          <a:lstStyle/>
          <a:p>
            <a:fld id="{8642D1AF-6CCC-804E-8211-1C49D48ECA1E}" type="slidenum">
              <a:rPr lang="en-US" smtClean="0"/>
              <a:t>48</a:t>
            </a:fld>
            <a:endParaRPr lang="en-US"/>
          </a:p>
        </p:txBody>
      </p:sp>
    </p:spTree>
    <p:extLst>
      <p:ext uri="{BB962C8B-B14F-4D97-AF65-F5344CB8AC3E}">
        <p14:creationId xmlns:p14="http://schemas.microsoft.com/office/powerpoint/2010/main" val="3986578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suggests that careful consideration of what to record and how to record  is necessary. These issues prime the learners for the follow up slides that introduce the recording form for task analysis and data collection. </a:t>
            </a:r>
          </a:p>
        </p:txBody>
      </p:sp>
      <p:sp>
        <p:nvSpPr>
          <p:cNvPr id="4" name="Slide Number Placeholder 3"/>
          <p:cNvSpPr>
            <a:spLocks noGrp="1"/>
          </p:cNvSpPr>
          <p:nvPr>
            <p:ph type="sldNum" sz="quarter" idx="10"/>
          </p:nvPr>
        </p:nvSpPr>
        <p:spPr/>
        <p:txBody>
          <a:bodyPr/>
          <a:lstStyle/>
          <a:p>
            <a:fld id="{8642D1AF-6CCC-804E-8211-1C49D48ECA1E}" type="slidenum">
              <a:rPr lang="en-US" smtClean="0"/>
              <a:t>49</a:t>
            </a:fld>
            <a:endParaRPr lang="en-US"/>
          </a:p>
        </p:txBody>
      </p:sp>
    </p:spTree>
    <p:extLst>
      <p:ext uri="{BB962C8B-B14F-4D97-AF65-F5344CB8AC3E}">
        <p14:creationId xmlns:p14="http://schemas.microsoft.com/office/powerpoint/2010/main" val="1609981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is an example of a complete task analysis, which shows groupings of sub steps needed to complete the entire task, e.g. as the slide is clicked, different groupings appear, steps 1-4 might be preparation for the task, steps 6-8 are all outer surfaces of teeth, steps 13-18 are all inside surfaces of teeth.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Some people can learn by chaining these ‘chunks’ together. Other people will need these chunks broken into discrete and individualized steps. This is why it is important to know the learner and adapt to the individual need and learning style. </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5</a:t>
            </a:fld>
            <a:endParaRPr lang="en-US"/>
          </a:p>
        </p:txBody>
      </p:sp>
    </p:spTree>
    <p:extLst>
      <p:ext uri="{BB962C8B-B14F-4D97-AF65-F5344CB8AC3E}">
        <p14:creationId xmlns:p14="http://schemas.microsoft.com/office/powerpoint/2010/main" val="19453831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50</a:t>
            </a:fld>
            <a:endParaRPr lang="en-US"/>
          </a:p>
        </p:txBody>
      </p:sp>
    </p:spTree>
    <p:extLst>
      <p:ext uri="{BB962C8B-B14F-4D97-AF65-F5344CB8AC3E}">
        <p14:creationId xmlns:p14="http://schemas.microsoft.com/office/powerpoint/2010/main" val="19329741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51</a:t>
            </a:fld>
            <a:endParaRPr lang="en-US"/>
          </a:p>
        </p:txBody>
      </p:sp>
    </p:spTree>
    <p:extLst>
      <p:ext uri="{BB962C8B-B14F-4D97-AF65-F5344CB8AC3E}">
        <p14:creationId xmlns:p14="http://schemas.microsoft.com/office/powerpoint/2010/main" val="2774953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52</a:t>
            </a:fld>
            <a:endParaRPr lang="en-US"/>
          </a:p>
        </p:txBody>
      </p:sp>
    </p:spTree>
    <p:extLst>
      <p:ext uri="{BB962C8B-B14F-4D97-AF65-F5344CB8AC3E}">
        <p14:creationId xmlns:p14="http://schemas.microsoft.com/office/powerpoint/2010/main" val="14203538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53</a:t>
            </a:fld>
            <a:endParaRPr lang="en-US"/>
          </a:p>
        </p:txBody>
      </p:sp>
    </p:spTree>
    <p:extLst>
      <p:ext uri="{BB962C8B-B14F-4D97-AF65-F5344CB8AC3E}">
        <p14:creationId xmlns:p14="http://schemas.microsoft.com/office/powerpoint/2010/main" val="907165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54</a:t>
            </a:fld>
            <a:endParaRPr lang="en-US"/>
          </a:p>
        </p:txBody>
      </p:sp>
    </p:spTree>
    <p:extLst>
      <p:ext uri="{BB962C8B-B14F-4D97-AF65-F5344CB8AC3E}">
        <p14:creationId xmlns:p14="http://schemas.microsoft.com/office/powerpoint/2010/main" val="899068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slide as well as the next several slides offer examples on using the task analysis form to collect baseline data, recording data for progress monitoring and modifying or fading prompts based on how the student completes the steps of the task. This slide shows v</a:t>
            </a:r>
            <a:r>
              <a:rPr lang="en-US"/>
              <a:t>ery simple steps with very basic recording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One of the frequent comments participants make about using the task analysis and completing the form when instructing a student on a task, is the importance of the data in showing the student’s progress. This is not obvious without documentation. Also the importance of a record of what they have tried with students especially with prompts and what has been most effective. Finally this document is important so that all team members who work with the student are following the same protocol when teaching the student a task and following the same prompting plan. A system of rewards is often used to motivate students when they make progress.</a:t>
            </a:r>
          </a:p>
        </p:txBody>
      </p:sp>
      <p:sp>
        <p:nvSpPr>
          <p:cNvPr id="4" name="Slide Number Placeholder 3"/>
          <p:cNvSpPr>
            <a:spLocks noGrp="1"/>
          </p:cNvSpPr>
          <p:nvPr>
            <p:ph type="sldNum" sz="quarter" idx="10"/>
          </p:nvPr>
        </p:nvSpPr>
        <p:spPr/>
        <p:txBody>
          <a:bodyPr/>
          <a:lstStyle/>
          <a:p>
            <a:fld id="{8642D1AF-6CCC-804E-8211-1C49D48ECA1E}" type="slidenum">
              <a:rPr lang="en-US" smtClean="0"/>
              <a:t>55</a:t>
            </a:fld>
            <a:endParaRPr lang="en-US"/>
          </a:p>
        </p:txBody>
      </p:sp>
    </p:spTree>
    <p:extLst>
      <p:ext uri="{BB962C8B-B14F-4D97-AF65-F5344CB8AC3E}">
        <p14:creationId xmlns:p14="http://schemas.microsoft.com/office/powerpoint/2010/main" val="7060552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baseline data was collected, the plan became more detailed</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56</a:t>
            </a:fld>
            <a:endParaRPr lang="en-US"/>
          </a:p>
        </p:txBody>
      </p:sp>
    </p:spTree>
    <p:extLst>
      <p:ext uri="{BB962C8B-B14F-4D97-AF65-F5344CB8AC3E}">
        <p14:creationId xmlns:p14="http://schemas.microsoft.com/office/powerpoint/2010/main" val="37672291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on the step that required centering the label, it was determined that the best way to complete this step was to have the individual use a jig or template to improve accuracy and independence. See next slide </a:t>
            </a:r>
          </a:p>
        </p:txBody>
      </p:sp>
      <p:sp>
        <p:nvSpPr>
          <p:cNvPr id="4" name="Slide Number Placeholder 3"/>
          <p:cNvSpPr>
            <a:spLocks noGrp="1"/>
          </p:cNvSpPr>
          <p:nvPr>
            <p:ph type="sldNum" sz="quarter" idx="10"/>
          </p:nvPr>
        </p:nvSpPr>
        <p:spPr/>
        <p:txBody>
          <a:bodyPr/>
          <a:lstStyle/>
          <a:p>
            <a:fld id="{8642D1AF-6CCC-804E-8211-1C49D48ECA1E}" type="slidenum">
              <a:rPr lang="en-US" smtClean="0"/>
              <a:t>57</a:t>
            </a:fld>
            <a:endParaRPr lang="en-US"/>
          </a:p>
        </p:txBody>
      </p:sp>
    </p:spTree>
    <p:extLst>
      <p:ext uri="{BB962C8B-B14F-4D97-AF65-F5344CB8AC3E}">
        <p14:creationId xmlns:p14="http://schemas.microsoft.com/office/powerpoint/2010/main" val="24771002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58</a:t>
            </a:fld>
            <a:endParaRPr lang="en-US"/>
          </a:p>
        </p:txBody>
      </p:sp>
    </p:spTree>
    <p:extLst>
      <p:ext uri="{BB962C8B-B14F-4D97-AF65-F5344CB8AC3E}">
        <p14:creationId xmlns:p14="http://schemas.microsoft.com/office/powerpoint/2010/main" val="749373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Give teams time to discuss assignment and do a little planning. All can do the same activity. Start Task Analysis in class on something like shaking hands.</a:t>
            </a:r>
          </a:p>
          <a:p>
            <a:pPr marL="400050" indent="-400050">
              <a:buFont typeface="+mj-lt"/>
              <a:buAutoNum type="arabicPeriod"/>
            </a:pPr>
            <a:r>
              <a:rPr lang="en-US" i="1"/>
              <a:t>Using chaining for this student—(remember one of your students will eventually be your target student for this project). Which are most effective and will move the student to the next level of independence? </a:t>
            </a:r>
          </a:p>
          <a:p>
            <a:pPr marL="400050" indent="-400050">
              <a:buFont typeface="+mj-lt"/>
              <a:buAutoNum type="arabicPeriod"/>
            </a:pPr>
            <a:r>
              <a:rPr lang="en-US" i="1"/>
              <a:t>Use the TA as a pre assessment to determine if steps need to be added or clarified and what the student’s level of independence is.</a:t>
            </a:r>
          </a:p>
          <a:p>
            <a:pPr marL="400050" indent="-400050">
              <a:buFont typeface="+mj-lt"/>
              <a:buAutoNum type="arabicPeriod"/>
            </a:pPr>
            <a:r>
              <a:rPr lang="en-US" i="1"/>
              <a:t>Record your observations on the task analysis sheet you just created for this activity. Is visual working? Verbal? What types of prompts need to change? You may need to do this more than once.</a:t>
            </a:r>
          </a:p>
          <a:p>
            <a:pPr marL="400050" indent="-400050">
              <a:buFont typeface="+mj-lt"/>
              <a:buAutoNum type="arabicPeriod"/>
            </a:pPr>
            <a:r>
              <a:rPr lang="en-US" i="1"/>
              <a:t>Record any thoughts on fading prompts. </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42D1AF-6CCC-804E-8211-1C49D48ECA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704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slide details / reviews forward chaining again. Although it may seem repetitive, often the novice learner needs to review concepts several times. </a:t>
            </a:r>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6</a:t>
            </a:fld>
            <a:endParaRPr lang="en-US"/>
          </a:p>
        </p:txBody>
      </p:sp>
    </p:spTree>
    <p:extLst>
      <p:ext uri="{BB962C8B-B14F-4D97-AF65-F5344CB8AC3E}">
        <p14:creationId xmlns:p14="http://schemas.microsoft.com/office/powerpoint/2010/main" val="12628462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Give teams time to discuss assignment and do a little planning. All can do the same activity. Start task Analysis in class on something like shaking hands.</a:t>
            </a:r>
          </a:p>
          <a:p>
            <a:pPr marL="400050" indent="-400050">
              <a:buFont typeface="+mj-lt"/>
              <a:buAutoNum type="arabicPeriod"/>
            </a:pPr>
            <a:r>
              <a:rPr lang="en-US" i="1"/>
              <a:t>Using chaining for this student—(remember one of your students will eventually be your target student for this project). Which are most effective and will move the student to the next level of independence. </a:t>
            </a:r>
          </a:p>
          <a:p>
            <a:pPr marL="400050" indent="-400050">
              <a:buFont typeface="+mj-lt"/>
              <a:buAutoNum type="arabicPeriod"/>
            </a:pPr>
            <a:r>
              <a:rPr lang="en-US" i="1"/>
              <a:t>Use the TA as a pre assessment to determine if steps need to be added or clarified and what the student’s level of independence is.</a:t>
            </a:r>
          </a:p>
          <a:p>
            <a:pPr marL="400050" indent="-400050">
              <a:buFont typeface="+mj-lt"/>
              <a:buAutoNum type="arabicPeriod"/>
            </a:pPr>
            <a:r>
              <a:rPr lang="en-US" i="1"/>
              <a:t>Record your observations on the task analysis sheet you just created for this activity. Is visual working? Verbal? What types of prompts need to change? You may need to do this more than once.</a:t>
            </a:r>
          </a:p>
          <a:p>
            <a:pPr marL="400050" indent="-400050">
              <a:buFont typeface="+mj-lt"/>
              <a:buAutoNum type="arabicPeriod"/>
            </a:pPr>
            <a:r>
              <a:rPr lang="en-US" i="1"/>
              <a:t>Record any thoughts on fading prompts. </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42D1AF-6CCC-804E-8211-1C49D48ECA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46802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Give teams time to discuss assignment and do a little planning. All can do the same activity. Start task Analysis in class on something like shaking hands.</a:t>
            </a:r>
          </a:p>
          <a:p>
            <a:pPr marL="400050" indent="-400050">
              <a:buFont typeface="+mj-lt"/>
              <a:buAutoNum type="arabicPeriod"/>
            </a:pPr>
            <a:r>
              <a:rPr lang="en-US" i="1"/>
              <a:t>Using chaining for this student—(remember one of your students will eventually be your target student for this project). Which are most effective and will move the student to the next level of independence. </a:t>
            </a:r>
          </a:p>
          <a:p>
            <a:pPr marL="400050" indent="-400050">
              <a:buFont typeface="+mj-lt"/>
              <a:buAutoNum type="arabicPeriod"/>
            </a:pPr>
            <a:r>
              <a:rPr lang="en-US" i="1"/>
              <a:t>Use the TA as a pre assessment to determine if steps need to be added or clarified and what the student’s level of independence is.</a:t>
            </a:r>
          </a:p>
          <a:p>
            <a:pPr marL="400050" indent="-400050">
              <a:buFont typeface="+mj-lt"/>
              <a:buAutoNum type="arabicPeriod"/>
            </a:pPr>
            <a:r>
              <a:rPr lang="en-US" i="1"/>
              <a:t>Record your observations on the task analysis sheet you just created for this activity. Is visual working? Verbal? What types of prompts need to change? You may need to do this more than once.</a:t>
            </a:r>
          </a:p>
          <a:p>
            <a:pPr marL="400050" indent="-400050">
              <a:buFont typeface="+mj-lt"/>
              <a:buAutoNum type="arabicPeriod"/>
            </a:pPr>
            <a:r>
              <a:rPr lang="en-US" i="1"/>
              <a:t>Record any thoughts on fading prompts. </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42D1AF-6CCC-804E-8211-1C49D48ECA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6188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Facilitators may wish to discuss the results and any connections with baseline data, progress monitoring and their classroom practices. Single viewers may want to reflect on some of the questions on this slide.</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62</a:t>
            </a:fld>
            <a:endParaRPr lang="en-US"/>
          </a:p>
        </p:txBody>
      </p:sp>
    </p:spTree>
    <p:extLst>
      <p:ext uri="{BB962C8B-B14F-4D97-AF65-F5344CB8AC3E}">
        <p14:creationId xmlns:p14="http://schemas.microsoft.com/office/powerpoint/2010/main" val="375945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slide details / reviews the backwards chaining . Although it may seem repetitive, often the novice learner needs to review concepts several times. </a:t>
            </a:r>
            <a:endParaRPr lang="en-US"/>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7</a:t>
            </a:fld>
            <a:endParaRPr lang="en-US"/>
          </a:p>
        </p:txBody>
      </p:sp>
    </p:spTree>
    <p:extLst>
      <p:ext uri="{BB962C8B-B14F-4D97-AF65-F5344CB8AC3E}">
        <p14:creationId xmlns:p14="http://schemas.microsoft.com/office/powerpoint/2010/main" val="3122008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example demonstrates where to start in the task of using a recycle machine. Participants may consider and discuss which approach …forward or backwards chaining…. Would be best for teaching this task. </a:t>
            </a:r>
          </a:p>
        </p:txBody>
      </p:sp>
      <p:sp>
        <p:nvSpPr>
          <p:cNvPr id="4" name="Slide Number Placeholder 3"/>
          <p:cNvSpPr>
            <a:spLocks noGrp="1"/>
          </p:cNvSpPr>
          <p:nvPr>
            <p:ph type="sldNum" sz="quarter" idx="10"/>
          </p:nvPr>
        </p:nvSpPr>
        <p:spPr/>
        <p:txBody>
          <a:bodyPr/>
          <a:lstStyle/>
          <a:p>
            <a:fld id="{8642D1AF-6CCC-804E-8211-1C49D48ECA1E}" type="slidenum">
              <a:rPr lang="en-US" smtClean="0"/>
              <a:t>8</a:t>
            </a:fld>
            <a:endParaRPr lang="en-US"/>
          </a:p>
        </p:txBody>
      </p:sp>
    </p:spTree>
    <p:extLst>
      <p:ext uri="{BB962C8B-B14F-4D97-AF65-F5344CB8AC3E}">
        <p14:creationId xmlns:p14="http://schemas.microsoft.com/office/powerpoint/2010/main" val="236207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This example details the steps involved in using a vending machine.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Participants may consider and discuss which approach …forward or backwards chaining…. would be best for teaching this task and why. </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9</a:t>
            </a:fld>
            <a:endParaRPr lang="en-US"/>
          </a:p>
        </p:txBody>
      </p:sp>
    </p:spTree>
    <p:extLst>
      <p:ext uri="{BB962C8B-B14F-4D97-AF65-F5344CB8AC3E}">
        <p14:creationId xmlns:p14="http://schemas.microsoft.com/office/powerpoint/2010/main" val="3565827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0" i="0">
                <a:latin typeface="Avenir LT Std 45 Book" panose="020B050202020302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B0A632-EEFF-6841-9A7D-E3FDCE3DE84D}"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01679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73373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848882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pic>
        <p:nvPicPr>
          <p:cNvPr id="7" name="Picture 6" descr="Logo for the OCALI Lifespan Transitions Center" title="OCALI Logo">
            <a:extLst>
              <a:ext uri="{FF2B5EF4-FFF2-40B4-BE49-F238E27FC236}">
                <a16:creationId xmlns:a16="http://schemas.microsoft.com/office/drawing/2014/main" id="{DFF35D83-FB89-5E43-A3CF-D9A196E64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6083" y="6103630"/>
            <a:ext cx="1370871" cy="527258"/>
          </a:xfrm>
          <a:prstGeom prst="rect">
            <a:avLst/>
          </a:prstGeom>
        </p:spPr>
      </p:pic>
      <p:pic>
        <p:nvPicPr>
          <p:cNvPr id="8" name="Picture 7" descr="Logo for the Ohio Developmental Disabilities Council" title="DD Council Logo">
            <a:extLst>
              <a:ext uri="{FF2B5EF4-FFF2-40B4-BE49-F238E27FC236}">
                <a16:creationId xmlns:a16="http://schemas.microsoft.com/office/drawing/2014/main" id="{CC39D0AC-A7EF-7646-8F6D-8F0B0B09B30B}"/>
              </a:ext>
            </a:extLst>
          </p:cNvPr>
          <p:cNvPicPr>
            <a:picLocks noChangeAspect="1"/>
          </p:cNvPicPr>
          <p:nvPr userDrawn="1"/>
        </p:nvPicPr>
        <p:blipFill rotWithShape="1">
          <a:blip r:embed="rId3"/>
          <a:srcRect r="25890"/>
          <a:stretch/>
        </p:blipFill>
        <p:spPr>
          <a:xfrm>
            <a:off x="163286" y="6013263"/>
            <a:ext cx="2705991" cy="595910"/>
          </a:xfrm>
          <a:prstGeom prst="rect">
            <a:avLst/>
          </a:prstGeom>
        </p:spPr>
      </p:pic>
    </p:spTree>
    <p:extLst>
      <p:ext uri="{BB962C8B-B14F-4D97-AF65-F5344CB8AC3E}">
        <p14:creationId xmlns:p14="http://schemas.microsoft.com/office/powerpoint/2010/main" val="80608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B0A632-EEFF-6841-9A7D-E3FDCE3DE84D}"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89151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66503" y="1600201"/>
            <a:ext cx="5515897" cy="2574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A1D9B845-3106-4F40-83AF-704C62FA2761}"/>
              </a:ext>
            </a:extLst>
          </p:cNvPr>
          <p:cNvSpPr>
            <a:spLocks noGrp="1"/>
          </p:cNvSpPr>
          <p:nvPr>
            <p:ph sz="quarter" idx="13"/>
          </p:nvPr>
        </p:nvSpPr>
        <p:spPr>
          <a:xfrm>
            <a:off x="5594556" y="4277033"/>
            <a:ext cx="6086270" cy="17300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0A632-EEFF-6841-9A7D-E3FDCE3DE84D}"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02841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0A632-EEFF-6841-9A7D-E3FDCE3DE84D}"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23700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0A632-EEFF-6841-9A7D-E3FDCE3DE84D}" type="datetimeFigureOut">
              <a:rPr lang="en-US" smtClean="0"/>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211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0A632-EEFF-6841-9A7D-E3FDCE3DE84D}" type="datetimeFigureOut">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8AD63-0728-1540-A163-1BD74443D3C7}" type="slidenum">
              <a:rPr lang="en-US" smtClean="0"/>
              <a:t>‹#›</a:t>
            </a:fld>
            <a:endParaRPr lang="en-US"/>
          </a:p>
        </p:txBody>
      </p:sp>
      <p:sp>
        <p:nvSpPr>
          <p:cNvPr id="6" name="Content Placeholder 5">
            <a:extLst>
              <a:ext uri="{FF2B5EF4-FFF2-40B4-BE49-F238E27FC236}">
                <a16:creationId xmlns:a16="http://schemas.microsoft.com/office/drawing/2014/main" id="{F7B4592E-1774-374F-87FB-5CF77513F0D7}"/>
              </a:ext>
            </a:extLst>
          </p:cNvPr>
          <p:cNvSpPr>
            <a:spLocks noGrp="1"/>
          </p:cNvSpPr>
          <p:nvPr>
            <p:ph sz="quarter" idx="13"/>
          </p:nvPr>
        </p:nvSpPr>
        <p:spPr>
          <a:xfrm>
            <a:off x="673100" y="1652756"/>
            <a:ext cx="11022013" cy="1298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9CBAAAF-916D-DA47-95DC-84FAFC00FEBF}"/>
              </a:ext>
            </a:extLst>
          </p:cNvPr>
          <p:cNvSpPr>
            <a:spLocks noGrp="1"/>
          </p:cNvSpPr>
          <p:nvPr>
            <p:ph sz="quarter" idx="14"/>
          </p:nvPr>
        </p:nvSpPr>
        <p:spPr>
          <a:xfrm>
            <a:off x="722313" y="3576638"/>
            <a:ext cx="10907712" cy="1444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E7D9BEA3-111B-D847-9882-5F3B6C56F4C4}"/>
              </a:ext>
            </a:extLst>
          </p:cNvPr>
          <p:cNvSpPr>
            <a:spLocks noGrp="1"/>
          </p:cNvSpPr>
          <p:nvPr>
            <p:ph sz="quarter" idx="15"/>
          </p:nvPr>
        </p:nvSpPr>
        <p:spPr>
          <a:xfrm>
            <a:off x="577850" y="352425"/>
            <a:ext cx="10972800" cy="1058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14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5288278" cy="65278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109460" y="171451"/>
            <a:ext cx="4472940" cy="59547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783080"/>
            <a:ext cx="5288279" cy="434308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
        <p:nvSpPr>
          <p:cNvPr id="10" name="Content Placeholder 9">
            <a:extLst>
              <a:ext uri="{FF2B5EF4-FFF2-40B4-BE49-F238E27FC236}">
                <a16:creationId xmlns:a16="http://schemas.microsoft.com/office/drawing/2014/main" id="{44530DF9-9993-5C4F-B869-F5584CEC11F4}"/>
              </a:ext>
            </a:extLst>
          </p:cNvPr>
          <p:cNvSpPr>
            <a:spLocks noGrp="1"/>
          </p:cNvSpPr>
          <p:nvPr>
            <p:ph sz="quarter" idx="13"/>
          </p:nvPr>
        </p:nvSpPr>
        <p:spPr>
          <a:xfrm>
            <a:off x="609600" y="1028700"/>
            <a:ext cx="5287963" cy="674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26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06323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8913" y="610240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0A632-EEFF-6841-9A7D-E3FDCE3DE84D}" type="datetimeFigureOut">
              <a:rPr lang="en-US" smtClean="0"/>
              <a:t>11/2/2021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8AD63-0728-1540-A163-1BD74443D3C7}" type="slidenum">
              <a:rPr lang="en-US" smtClean="0"/>
              <a:t>‹#›</a:t>
            </a:fld>
            <a:endParaRPr lang="en-US"/>
          </a:p>
        </p:txBody>
      </p:sp>
      <p:pic>
        <p:nvPicPr>
          <p:cNvPr id="7" name="Picture 6" descr="Logo for the OCALI Lifespan Transitions Center" title="OCALI Logo">
            <a:extLst>
              <a:ext uri="{FF2B5EF4-FFF2-40B4-BE49-F238E27FC236}">
                <a16:creationId xmlns:a16="http://schemas.microsoft.com/office/drawing/2014/main" id="{14A3EFF6-1E6B-834B-A020-6B3D0CCBF2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46083" y="6103630"/>
            <a:ext cx="1370871" cy="527258"/>
          </a:xfrm>
          <a:prstGeom prst="rect">
            <a:avLst/>
          </a:prstGeom>
        </p:spPr>
      </p:pic>
      <p:pic>
        <p:nvPicPr>
          <p:cNvPr id="8" name="Picture 7" descr="Logo for the Ohio Developmental Disabilities Council" title="DD Council Logo">
            <a:extLst>
              <a:ext uri="{FF2B5EF4-FFF2-40B4-BE49-F238E27FC236}">
                <a16:creationId xmlns:a16="http://schemas.microsoft.com/office/drawing/2014/main" id="{7F91D4B3-132A-104B-B2BF-638B38A3A386}"/>
              </a:ext>
            </a:extLst>
          </p:cNvPr>
          <p:cNvPicPr>
            <a:picLocks noChangeAspect="1"/>
          </p:cNvPicPr>
          <p:nvPr userDrawn="1"/>
        </p:nvPicPr>
        <p:blipFill rotWithShape="1">
          <a:blip r:embed="rId14"/>
          <a:srcRect r="25890"/>
          <a:stretch/>
        </p:blipFill>
        <p:spPr>
          <a:xfrm>
            <a:off x="163286" y="6013263"/>
            <a:ext cx="2705991" cy="595910"/>
          </a:xfrm>
          <a:prstGeom prst="rect">
            <a:avLst/>
          </a:prstGeom>
        </p:spPr>
      </p:pic>
    </p:spTree>
    <p:extLst>
      <p:ext uri="{BB962C8B-B14F-4D97-AF65-F5344CB8AC3E}">
        <p14:creationId xmlns:p14="http://schemas.microsoft.com/office/powerpoint/2010/main" val="64061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Avenir LT Std 45 Book" panose="020B05020202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LT Std 45 Book" panose="020B0502020203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venir LT Std 45 Book" panose="020B0502020203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venir LT Std 45 Book" panose="020B0502020203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FI1cu2u1eX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autismcertificationcenter.org/video-gallery/3"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video" Target="https://www.youtube.com/embed/qBH0WfWTyUA?start=1&amp;feature=oembed" TargetMode="External"/><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56034" y="1254936"/>
            <a:ext cx="10363200" cy="1470025"/>
          </a:xfrm>
        </p:spPr>
        <p:txBody>
          <a:bodyPr/>
          <a:lstStyle/>
          <a:p>
            <a:r>
              <a:rPr lang="en-US" b="1">
                <a:latin typeface="Avenir LT Std 55 Roman" panose="020B0503020203020204" pitchFamily="34" charset="0"/>
              </a:rPr>
              <a:t>“What Works for Work”</a:t>
            </a:r>
          </a:p>
        </p:txBody>
      </p:sp>
      <p:sp>
        <p:nvSpPr>
          <p:cNvPr id="3" name="Subtitle 2">
            <a:extLst>
              <a:ext uri="{FF2B5EF4-FFF2-40B4-BE49-F238E27FC236}">
                <a16:creationId xmlns:a16="http://schemas.microsoft.com/office/drawing/2014/main" id="{7A752CD7-B036-254F-B915-C8C29C7CFA89}"/>
              </a:ext>
            </a:extLst>
          </p:cNvPr>
          <p:cNvSpPr>
            <a:spLocks noGrp="1"/>
          </p:cNvSpPr>
          <p:nvPr>
            <p:ph type="subTitle" idx="1"/>
          </p:nvPr>
        </p:nvSpPr>
        <p:spPr>
          <a:xfrm>
            <a:off x="1828800" y="2913434"/>
            <a:ext cx="8534400" cy="1752600"/>
          </a:xfrm>
        </p:spPr>
        <p:txBody>
          <a:bodyPr>
            <a:normAutofit/>
          </a:bodyPr>
          <a:lstStyle/>
          <a:p>
            <a:r>
              <a:rPr lang="en-US" sz="4800" b="1">
                <a:solidFill>
                  <a:schemeClr val="tx1"/>
                </a:solidFill>
              </a:rPr>
              <a:t>Session 3: Chaining and Prompting</a:t>
            </a:r>
            <a:endParaRPr lang="en-US" sz="4800">
              <a:solidFill>
                <a:schemeClr val="tx1"/>
              </a:solidFill>
            </a:endParaRPr>
          </a:p>
        </p:txBody>
      </p:sp>
      <p:pic>
        <p:nvPicPr>
          <p:cNvPr id="8" name="Picture 7" descr="Logo for the OCALI Lifespan Transitions Center" title="OCALI">
            <a:extLst>
              <a:ext uri="{FF2B5EF4-FFF2-40B4-BE49-F238E27FC236}">
                <a16:creationId xmlns:a16="http://schemas.microsoft.com/office/drawing/2014/main" id="{F4C47D60-AC9F-1C4D-8C21-268D3CA3A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476" y="5234261"/>
            <a:ext cx="2351651" cy="904481"/>
          </a:xfrm>
          <a:prstGeom prst="rect">
            <a:avLst/>
          </a:prstGeom>
        </p:spPr>
      </p:pic>
      <p:pic>
        <p:nvPicPr>
          <p:cNvPr id="9" name="Picture 8" descr="Logo for the Ohio Developmental Disabilities Council" title="DD Council Logo">
            <a:extLst>
              <a:ext uri="{FF2B5EF4-FFF2-40B4-BE49-F238E27FC236}">
                <a16:creationId xmlns:a16="http://schemas.microsoft.com/office/drawing/2014/main" id="{AD09612A-E370-724D-BF21-4677A26368D7}"/>
              </a:ext>
            </a:extLst>
          </p:cNvPr>
          <p:cNvPicPr>
            <a:picLocks noChangeAspect="1"/>
          </p:cNvPicPr>
          <p:nvPr/>
        </p:nvPicPr>
        <p:blipFill rotWithShape="1">
          <a:blip r:embed="rId4"/>
          <a:srcRect r="25890"/>
          <a:stretch/>
        </p:blipFill>
        <p:spPr>
          <a:xfrm>
            <a:off x="704577" y="5284408"/>
            <a:ext cx="4152235" cy="914400"/>
          </a:xfrm>
          <a:prstGeom prst="rect">
            <a:avLst/>
          </a:prstGeom>
        </p:spPr>
      </p:pic>
    </p:spTree>
    <p:extLst>
      <p:ext uri="{BB962C8B-B14F-4D97-AF65-F5344CB8AC3E}">
        <p14:creationId xmlns:p14="http://schemas.microsoft.com/office/powerpoint/2010/main" val="38943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A1B0-965F-E24C-9219-9415791D25D4}"/>
              </a:ext>
            </a:extLst>
          </p:cNvPr>
          <p:cNvSpPr>
            <a:spLocks noGrp="1"/>
          </p:cNvSpPr>
          <p:nvPr>
            <p:ph type="title"/>
          </p:nvPr>
        </p:nvSpPr>
        <p:spPr/>
        <p:txBody>
          <a:bodyPr>
            <a:normAutofit/>
          </a:bodyPr>
          <a:lstStyle/>
          <a:p>
            <a:r>
              <a:rPr lang="en-US"/>
              <a:t>Visual Support: Chaining the Steps</a:t>
            </a:r>
          </a:p>
        </p:txBody>
      </p:sp>
      <p:sp>
        <p:nvSpPr>
          <p:cNvPr id="3" name="Content Placeholder 2">
            <a:extLst>
              <a:ext uri="{FF2B5EF4-FFF2-40B4-BE49-F238E27FC236}">
                <a16:creationId xmlns:a16="http://schemas.microsoft.com/office/drawing/2014/main" id="{390621D9-FAC3-C24F-8BC7-AC943D5A6C7C}"/>
              </a:ext>
            </a:extLst>
          </p:cNvPr>
          <p:cNvSpPr>
            <a:spLocks noGrp="1"/>
          </p:cNvSpPr>
          <p:nvPr>
            <p:ph sz="half" idx="2"/>
          </p:nvPr>
        </p:nvSpPr>
        <p:spPr>
          <a:xfrm>
            <a:off x="101677" y="1594049"/>
            <a:ext cx="5386917" cy="3951288"/>
          </a:xfrm>
        </p:spPr>
        <p:txBody>
          <a:bodyPr>
            <a:normAutofit/>
          </a:bodyPr>
          <a:lstStyle/>
          <a:p>
            <a:r>
              <a:rPr lang="en-US" dirty="0"/>
              <a:t>Some students may find a visual support, similar to this example for handwashing, helpful in learning how to complete each step of the task in order</a:t>
            </a:r>
          </a:p>
          <a:p>
            <a:pPr marL="0" indent="0">
              <a:buNone/>
            </a:pPr>
            <a:endParaRPr lang="en-US" dirty="0"/>
          </a:p>
          <a:p>
            <a:pPr marL="0" indent="0">
              <a:buNone/>
            </a:pPr>
            <a:endParaRPr lang="en-US" dirty="0"/>
          </a:p>
        </p:txBody>
      </p:sp>
      <p:pic>
        <p:nvPicPr>
          <p:cNvPr id="1026" name="Picture 2" descr="Handwashing step-by-step in pictures">
            <a:extLst>
              <a:ext uri="{FF2B5EF4-FFF2-40B4-BE49-F238E27FC236}">
                <a16:creationId xmlns:a16="http://schemas.microsoft.com/office/drawing/2014/main" id="{4E7D235E-0F2D-2449-AB83-8F432F139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61" y="1956987"/>
            <a:ext cx="6245239" cy="34618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456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643A-35D7-564E-9135-7E35CF9FE548}"/>
              </a:ext>
            </a:extLst>
          </p:cNvPr>
          <p:cNvSpPr>
            <a:spLocks noGrp="1"/>
          </p:cNvSpPr>
          <p:nvPr>
            <p:ph type="title"/>
          </p:nvPr>
        </p:nvSpPr>
        <p:spPr/>
        <p:txBody>
          <a:bodyPr/>
          <a:lstStyle/>
          <a:p>
            <a:r>
              <a:rPr lang="en-US" altLang="en-US"/>
              <a:t>Chaining Options</a:t>
            </a:r>
            <a:endParaRPr lang="en-US"/>
          </a:p>
        </p:txBody>
      </p:sp>
      <p:sp>
        <p:nvSpPr>
          <p:cNvPr id="3" name="Content Placeholder 2">
            <a:extLst>
              <a:ext uri="{FF2B5EF4-FFF2-40B4-BE49-F238E27FC236}">
                <a16:creationId xmlns:a16="http://schemas.microsoft.com/office/drawing/2014/main" id="{253143D1-B4AB-DC43-BBC8-78BAE628D3A2}"/>
              </a:ext>
            </a:extLst>
          </p:cNvPr>
          <p:cNvSpPr>
            <a:spLocks noGrp="1"/>
          </p:cNvSpPr>
          <p:nvPr>
            <p:ph idx="1"/>
          </p:nvPr>
        </p:nvSpPr>
        <p:spPr/>
        <p:txBody>
          <a:bodyPr/>
          <a:lstStyle/>
          <a:p>
            <a:pPr>
              <a:defRPr/>
            </a:pPr>
            <a:r>
              <a:rPr lang="en-US"/>
              <a:t>Total Task Chaining</a:t>
            </a:r>
          </a:p>
          <a:p>
            <a:pPr lvl="1">
              <a:defRPr/>
            </a:pPr>
            <a:r>
              <a:rPr lang="en-US"/>
              <a:t>Student is given opportunity to perform each step every time.   </a:t>
            </a:r>
          </a:p>
          <a:p>
            <a:pPr lvl="1">
              <a:defRPr/>
            </a:pPr>
            <a:r>
              <a:rPr lang="en-US"/>
              <a:t>For example: When putting on pants, the student has the opportunity to perform each step EVERY time he/she puts on pants.  </a:t>
            </a:r>
          </a:p>
          <a:p>
            <a:pPr lvl="1">
              <a:defRPr/>
            </a:pPr>
            <a:r>
              <a:rPr lang="en-US"/>
              <a:t>Reinforcement as needed</a:t>
            </a:r>
          </a:p>
          <a:p>
            <a:endParaRPr lang="en-US"/>
          </a:p>
        </p:txBody>
      </p:sp>
    </p:spTree>
    <p:extLst>
      <p:ext uri="{BB962C8B-B14F-4D97-AF65-F5344CB8AC3E}">
        <p14:creationId xmlns:p14="http://schemas.microsoft.com/office/powerpoint/2010/main" val="3131499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D333-4C65-8947-A8B2-3FAFD0F2098E}"/>
              </a:ext>
            </a:extLst>
          </p:cNvPr>
          <p:cNvSpPr>
            <a:spLocks noGrp="1"/>
          </p:cNvSpPr>
          <p:nvPr>
            <p:ph type="title"/>
          </p:nvPr>
        </p:nvSpPr>
        <p:spPr>
          <a:xfrm>
            <a:off x="642026" y="0"/>
            <a:ext cx="10972800" cy="1143000"/>
          </a:xfrm>
        </p:spPr>
        <p:txBody>
          <a:bodyPr>
            <a:normAutofit/>
          </a:bodyPr>
          <a:lstStyle/>
          <a:p>
            <a:r>
              <a:rPr lang="en-US" sz="3200"/>
              <a:t>Forward Chaining/Total Task Example (1)</a:t>
            </a:r>
          </a:p>
        </p:txBody>
      </p:sp>
      <p:sp>
        <p:nvSpPr>
          <p:cNvPr id="3" name="Content Placeholder 2">
            <a:extLst>
              <a:ext uri="{FF2B5EF4-FFF2-40B4-BE49-F238E27FC236}">
                <a16:creationId xmlns:a16="http://schemas.microsoft.com/office/drawing/2014/main" id="{F90108F7-AF0B-014A-B661-22C9FE20CD8E}"/>
              </a:ext>
            </a:extLst>
          </p:cNvPr>
          <p:cNvSpPr>
            <a:spLocks noGrp="1"/>
          </p:cNvSpPr>
          <p:nvPr>
            <p:ph idx="1"/>
          </p:nvPr>
        </p:nvSpPr>
        <p:spPr>
          <a:xfrm>
            <a:off x="278023" y="1143000"/>
            <a:ext cx="11700805" cy="4874708"/>
          </a:xfrm>
        </p:spPr>
        <p:txBody>
          <a:bodyPr>
            <a:noAutofit/>
          </a:bodyPr>
          <a:lstStyle/>
          <a:p>
            <a:pPr>
              <a:lnSpc>
                <a:spcPct val="120000"/>
              </a:lnSpc>
            </a:pPr>
            <a:r>
              <a:rPr lang="en-US" sz="2800"/>
              <a:t>Crystal needs to learn to do a car oil change. She has no prior experience in this area and even though she has watched videos and others do it, she is concerned she will make a mistake that will ruin the car. </a:t>
            </a:r>
          </a:p>
          <a:p>
            <a:pPr>
              <a:lnSpc>
                <a:spcPct val="120000"/>
              </a:lnSpc>
            </a:pPr>
            <a:r>
              <a:rPr lang="en-US" sz="2800"/>
              <a:t>The coach decides to use a combination of total task and forward chaining process to help Crystal be successful. </a:t>
            </a:r>
          </a:p>
          <a:p>
            <a:pPr>
              <a:lnSpc>
                <a:spcPct val="120000"/>
              </a:lnSpc>
            </a:pPr>
            <a:r>
              <a:rPr lang="en-US" sz="2800"/>
              <a:t>Initially, the job coach prompts Crystal through each specific step, pausing for her to complete the step. This helps assess how well Crystal is able to do each step. </a:t>
            </a:r>
          </a:p>
        </p:txBody>
      </p:sp>
    </p:spTree>
    <p:extLst>
      <p:ext uri="{BB962C8B-B14F-4D97-AF65-F5344CB8AC3E}">
        <p14:creationId xmlns:p14="http://schemas.microsoft.com/office/powerpoint/2010/main" val="224115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D333-4C65-8947-A8B2-3FAFD0F2098E}"/>
              </a:ext>
            </a:extLst>
          </p:cNvPr>
          <p:cNvSpPr>
            <a:spLocks noGrp="1"/>
          </p:cNvSpPr>
          <p:nvPr>
            <p:ph type="title"/>
          </p:nvPr>
        </p:nvSpPr>
        <p:spPr/>
        <p:txBody>
          <a:bodyPr/>
          <a:lstStyle/>
          <a:p>
            <a:r>
              <a:rPr lang="en-US"/>
              <a:t>Forward Chaining/Total Task Example (2)</a:t>
            </a:r>
          </a:p>
        </p:txBody>
      </p:sp>
      <p:sp>
        <p:nvSpPr>
          <p:cNvPr id="3" name="Content Placeholder 2">
            <a:extLst>
              <a:ext uri="{FF2B5EF4-FFF2-40B4-BE49-F238E27FC236}">
                <a16:creationId xmlns:a16="http://schemas.microsoft.com/office/drawing/2014/main" id="{F90108F7-AF0B-014A-B661-22C9FE20CD8E}"/>
              </a:ext>
            </a:extLst>
          </p:cNvPr>
          <p:cNvSpPr>
            <a:spLocks noGrp="1"/>
          </p:cNvSpPr>
          <p:nvPr>
            <p:ph idx="1"/>
          </p:nvPr>
        </p:nvSpPr>
        <p:spPr>
          <a:xfrm>
            <a:off x="408563" y="1614791"/>
            <a:ext cx="11439726" cy="4511374"/>
          </a:xfrm>
        </p:spPr>
        <p:txBody>
          <a:bodyPr>
            <a:noAutofit/>
          </a:bodyPr>
          <a:lstStyle/>
          <a:p>
            <a:pPr>
              <a:lnSpc>
                <a:spcPct val="120000"/>
              </a:lnSpc>
            </a:pPr>
            <a:r>
              <a:rPr lang="en-US" sz="2800"/>
              <a:t>Additionally, to motivate and build confidence, the coach praises her, provides an ‘elbow bump’, and other positive reinforcement for each step completed. Before she realizes it, Crystal has completed her first oil change and is ready to try again with fewer prompts. </a:t>
            </a:r>
          </a:p>
          <a:p>
            <a:pPr>
              <a:lnSpc>
                <a:spcPct val="120000"/>
              </a:lnSpc>
            </a:pPr>
            <a:r>
              <a:rPr lang="en-US" sz="2800"/>
              <a:t>On her next try, Crystal completed the first 2 steps of the oil change before being given praise. On the next try… the job coach waited for Crystal to complete 3 steps and then gave the thumbs up.</a:t>
            </a:r>
            <a:r>
              <a:rPr lang="en-US" sz="2000"/>
              <a:t> </a:t>
            </a:r>
          </a:p>
        </p:txBody>
      </p:sp>
    </p:spTree>
    <p:extLst>
      <p:ext uri="{BB962C8B-B14F-4D97-AF65-F5344CB8AC3E}">
        <p14:creationId xmlns:p14="http://schemas.microsoft.com/office/powerpoint/2010/main" val="159104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7D5E-F041-4A4F-8B1A-0F6E10A8A7B4}"/>
              </a:ext>
            </a:extLst>
          </p:cNvPr>
          <p:cNvSpPr>
            <a:spLocks noGrp="1"/>
          </p:cNvSpPr>
          <p:nvPr>
            <p:ph type="title"/>
          </p:nvPr>
        </p:nvSpPr>
        <p:spPr/>
        <p:txBody>
          <a:bodyPr/>
          <a:lstStyle/>
          <a:p>
            <a:r>
              <a:rPr lang="en-US"/>
              <a:t>When to Choose Chaining</a:t>
            </a:r>
          </a:p>
        </p:txBody>
      </p:sp>
      <p:sp>
        <p:nvSpPr>
          <p:cNvPr id="3" name="Content Placeholder 2">
            <a:extLst>
              <a:ext uri="{FF2B5EF4-FFF2-40B4-BE49-F238E27FC236}">
                <a16:creationId xmlns:a16="http://schemas.microsoft.com/office/drawing/2014/main" id="{0E4C9DB0-2983-A849-A7D7-4EB03A422B1B}"/>
              </a:ext>
            </a:extLst>
          </p:cNvPr>
          <p:cNvSpPr>
            <a:spLocks noGrp="1"/>
          </p:cNvSpPr>
          <p:nvPr>
            <p:ph idx="1"/>
          </p:nvPr>
        </p:nvSpPr>
        <p:spPr>
          <a:xfrm>
            <a:off x="637735" y="1403253"/>
            <a:ext cx="10972800" cy="4525963"/>
          </a:xfrm>
        </p:spPr>
        <p:txBody>
          <a:bodyPr>
            <a:normAutofit fontScale="92500"/>
          </a:bodyPr>
          <a:lstStyle/>
          <a:p>
            <a:pPr>
              <a:lnSpc>
                <a:spcPct val="110000"/>
              </a:lnSpc>
            </a:pPr>
            <a:r>
              <a:rPr lang="en-US"/>
              <a:t>For tasks with an established, predictable sequence of steps that do not change.</a:t>
            </a:r>
          </a:p>
          <a:p>
            <a:pPr>
              <a:lnSpc>
                <a:spcPct val="110000"/>
              </a:lnSpc>
            </a:pPr>
            <a:r>
              <a:rPr lang="en-US"/>
              <a:t>For a person that learns best when presented with small chunks of information at one time to master a skill or concept. </a:t>
            </a:r>
          </a:p>
          <a:p>
            <a:pPr>
              <a:lnSpc>
                <a:spcPct val="110000"/>
              </a:lnSpc>
            </a:pPr>
            <a:r>
              <a:rPr lang="en-US"/>
              <a:t>For a person that desires structured learning environments. </a:t>
            </a:r>
          </a:p>
          <a:p>
            <a:pPr>
              <a:lnSpc>
                <a:spcPct val="110000"/>
              </a:lnSpc>
            </a:pPr>
            <a:r>
              <a:rPr lang="en-US"/>
              <a:t>After a Task Analysis is complete and the instructor/coach has tried it out herself. </a:t>
            </a:r>
          </a:p>
          <a:p>
            <a:endParaRPr lang="en-US"/>
          </a:p>
        </p:txBody>
      </p:sp>
    </p:spTree>
    <p:extLst>
      <p:ext uri="{BB962C8B-B14F-4D97-AF65-F5344CB8AC3E}">
        <p14:creationId xmlns:p14="http://schemas.microsoft.com/office/powerpoint/2010/main" val="1651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EE116-21F9-E14C-8E54-1CBCE0A91468}"/>
              </a:ext>
            </a:extLst>
          </p:cNvPr>
          <p:cNvSpPr>
            <a:spLocks noGrp="1"/>
          </p:cNvSpPr>
          <p:nvPr>
            <p:ph type="title"/>
          </p:nvPr>
        </p:nvSpPr>
        <p:spPr/>
        <p:txBody>
          <a:bodyPr/>
          <a:lstStyle/>
          <a:p>
            <a:r>
              <a:rPr lang="en-US"/>
              <a:t>Backward Chaining</a:t>
            </a:r>
          </a:p>
        </p:txBody>
      </p:sp>
      <p:sp>
        <p:nvSpPr>
          <p:cNvPr id="3" name="Content Placeholder 2">
            <a:extLst>
              <a:ext uri="{FF2B5EF4-FFF2-40B4-BE49-F238E27FC236}">
                <a16:creationId xmlns:a16="http://schemas.microsoft.com/office/drawing/2014/main" id="{F26E0C8D-DFA2-8044-962E-1E88728CD115}"/>
              </a:ext>
            </a:extLst>
          </p:cNvPr>
          <p:cNvSpPr>
            <a:spLocks noGrp="1"/>
          </p:cNvSpPr>
          <p:nvPr>
            <p:ph idx="1"/>
          </p:nvPr>
        </p:nvSpPr>
        <p:spPr>
          <a:xfrm>
            <a:off x="609600" y="1522381"/>
            <a:ext cx="10972800" cy="4525963"/>
          </a:xfrm>
        </p:spPr>
        <p:txBody>
          <a:bodyPr>
            <a:normAutofit fontScale="92500" lnSpcReduction="20000"/>
          </a:bodyPr>
          <a:lstStyle/>
          <a:p>
            <a:pPr marL="0" indent="0">
              <a:buNone/>
            </a:pPr>
            <a:r>
              <a:rPr lang="en-US"/>
              <a:t>For a student who: </a:t>
            </a:r>
          </a:p>
          <a:p>
            <a:r>
              <a:rPr lang="en-US"/>
              <a:t>needs to see the big picture.</a:t>
            </a:r>
          </a:p>
          <a:p>
            <a:r>
              <a:rPr lang="en-US"/>
              <a:t>is anxious or gets flustered with a lot of steps.</a:t>
            </a:r>
          </a:p>
          <a:p>
            <a:r>
              <a:rPr lang="en-US"/>
              <a:t> you want to get comfortable and productive early on. </a:t>
            </a:r>
          </a:p>
          <a:p>
            <a:pPr marL="0" indent="0">
              <a:buNone/>
            </a:pPr>
            <a:endParaRPr lang="en-US"/>
          </a:p>
          <a:p>
            <a:pPr marL="0" indent="0">
              <a:buNone/>
            </a:pPr>
            <a:r>
              <a:rPr lang="en-US"/>
              <a:t>Backward chaining may be superior in developing speed, accuracy, fluency, and skill maintenance. </a:t>
            </a:r>
          </a:p>
          <a:p>
            <a:pPr marL="0" indent="0">
              <a:buNone/>
            </a:pPr>
            <a:endParaRPr lang="en-US"/>
          </a:p>
          <a:p>
            <a:pPr marL="0" indent="0">
              <a:buNone/>
            </a:pPr>
            <a:r>
              <a:rPr lang="en-US"/>
              <a:t>Learning takes place faster, learners develop greater confidence, and performance is generally better on the job. </a:t>
            </a:r>
          </a:p>
          <a:p>
            <a:endParaRPr lang="en-US"/>
          </a:p>
        </p:txBody>
      </p:sp>
    </p:spTree>
    <p:extLst>
      <p:ext uri="{BB962C8B-B14F-4D97-AF65-F5344CB8AC3E}">
        <p14:creationId xmlns:p14="http://schemas.microsoft.com/office/powerpoint/2010/main" val="3928626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23593-CDF2-294C-9149-C7EE8960F350}"/>
              </a:ext>
            </a:extLst>
          </p:cNvPr>
          <p:cNvSpPr>
            <a:spLocks noGrp="1"/>
          </p:cNvSpPr>
          <p:nvPr>
            <p:ph type="title"/>
          </p:nvPr>
        </p:nvSpPr>
        <p:spPr>
          <a:xfrm>
            <a:off x="609600" y="-167813"/>
            <a:ext cx="10972800" cy="1143000"/>
          </a:xfrm>
        </p:spPr>
        <p:txBody>
          <a:bodyPr>
            <a:normAutofit/>
          </a:bodyPr>
          <a:lstStyle/>
          <a:p>
            <a:r>
              <a:rPr lang="en-US" sz="3200"/>
              <a:t>Backward Chaining Example (1)</a:t>
            </a:r>
          </a:p>
        </p:txBody>
      </p:sp>
      <p:sp>
        <p:nvSpPr>
          <p:cNvPr id="3" name="Content Placeholder 2">
            <a:extLst>
              <a:ext uri="{FF2B5EF4-FFF2-40B4-BE49-F238E27FC236}">
                <a16:creationId xmlns:a16="http://schemas.microsoft.com/office/drawing/2014/main" id="{E453BFAA-15BD-6B44-8CF1-2B4EBEE39C20}"/>
              </a:ext>
            </a:extLst>
          </p:cNvPr>
          <p:cNvSpPr>
            <a:spLocks noGrp="1"/>
          </p:cNvSpPr>
          <p:nvPr>
            <p:ph idx="1"/>
          </p:nvPr>
        </p:nvSpPr>
        <p:spPr>
          <a:xfrm>
            <a:off x="332509" y="620551"/>
            <a:ext cx="11582400" cy="5074112"/>
          </a:xfrm>
        </p:spPr>
        <p:txBody>
          <a:bodyPr>
            <a:noAutofit/>
          </a:bodyPr>
          <a:lstStyle/>
          <a:p>
            <a:pPr>
              <a:lnSpc>
                <a:spcPct val="120000"/>
              </a:lnSpc>
            </a:pPr>
            <a:r>
              <a:rPr lang="en-US" sz="2800"/>
              <a:t>Connie is learning to make double-sided color copies on her job site. </a:t>
            </a:r>
          </a:p>
          <a:p>
            <a:pPr>
              <a:lnSpc>
                <a:spcPct val="120000"/>
              </a:lnSpc>
            </a:pPr>
            <a:r>
              <a:rPr lang="en-US" sz="2800"/>
              <a:t>A task analysis is completed that  identifies multiple steps that include loading paper in the correct drawer, loading staples, and putting in a password to access the copier. </a:t>
            </a:r>
          </a:p>
          <a:p>
            <a:pPr>
              <a:lnSpc>
                <a:spcPct val="120000"/>
              </a:lnSpc>
            </a:pPr>
            <a:r>
              <a:rPr lang="en-US" sz="2800"/>
              <a:t>The job coach begins by showing Connie how to do all the steps of the task using a checklist. </a:t>
            </a:r>
          </a:p>
          <a:p>
            <a:pPr>
              <a:lnSpc>
                <a:spcPct val="120000"/>
              </a:lnSpc>
            </a:pPr>
            <a:r>
              <a:rPr lang="en-US" sz="2800" b="1" i="1">
                <a:solidFill>
                  <a:srgbClr val="FF0000"/>
                </a:solidFill>
              </a:rPr>
              <a:t>The coach then completes each step until the last step, which is pushing the print button.</a:t>
            </a:r>
            <a:r>
              <a:rPr lang="en-US" sz="2800">
                <a:solidFill>
                  <a:srgbClr val="FF0000"/>
                </a:solidFill>
              </a:rPr>
              <a:t> </a:t>
            </a:r>
            <a:r>
              <a:rPr lang="en-US" sz="2800"/>
              <a:t>The job coach prompts Connie to complete the chain by pointing to the print button, which she then pushes. </a:t>
            </a:r>
          </a:p>
        </p:txBody>
      </p:sp>
    </p:spTree>
    <p:extLst>
      <p:ext uri="{BB962C8B-B14F-4D97-AF65-F5344CB8AC3E}">
        <p14:creationId xmlns:p14="http://schemas.microsoft.com/office/powerpoint/2010/main" val="2792659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23593-CDF2-294C-9149-C7EE8960F350}"/>
              </a:ext>
            </a:extLst>
          </p:cNvPr>
          <p:cNvSpPr>
            <a:spLocks noGrp="1"/>
          </p:cNvSpPr>
          <p:nvPr>
            <p:ph type="title"/>
          </p:nvPr>
        </p:nvSpPr>
        <p:spPr/>
        <p:txBody>
          <a:bodyPr>
            <a:normAutofit/>
          </a:bodyPr>
          <a:lstStyle/>
          <a:p>
            <a:r>
              <a:rPr lang="en-US" sz="3200"/>
              <a:t>Backward Chaining Example (2)</a:t>
            </a:r>
          </a:p>
        </p:txBody>
      </p:sp>
      <p:sp>
        <p:nvSpPr>
          <p:cNvPr id="3" name="Content Placeholder 2">
            <a:extLst>
              <a:ext uri="{FF2B5EF4-FFF2-40B4-BE49-F238E27FC236}">
                <a16:creationId xmlns:a16="http://schemas.microsoft.com/office/drawing/2014/main" id="{E453BFAA-15BD-6B44-8CF1-2B4EBEE39C20}"/>
              </a:ext>
            </a:extLst>
          </p:cNvPr>
          <p:cNvSpPr>
            <a:spLocks noGrp="1"/>
          </p:cNvSpPr>
          <p:nvPr>
            <p:ph idx="1"/>
          </p:nvPr>
        </p:nvSpPr>
        <p:spPr/>
        <p:txBody>
          <a:bodyPr>
            <a:normAutofit/>
          </a:bodyPr>
          <a:lstStyle/>
          <a:p>
            <a:pPr>
              <a:lnSpc>
                <a:spcPct val="120000"/>
              </a:lnSpc>
            </a:pPr>
            <a:r>
              <a:rPr lang="en-US" sz="3000"/>
              <a:t>The coach provides</a:t>
            </a:r>
            <a:r>
              <a:rPr lang="en-US" sz="3000" b="1">
                <a:solidFill>
                  <a:srgbClr val="FF0000"/>
                </a:solidFill>
              </a:rPr>
              <a:t> </a:t>
            </a:r>
            <a:r>
              <a:rPr lang="en-US" sz="3000" b="1" i="1">
                <a:solidFill>
                  <a:srgbClr val="FF0000"/>
                </a:solidFill>
              </a:rPr>
              <a:t>verbal praise</a:t>
            </a:r>
            <a:r>
              <a:rPr lang="en-US" sz="3000" b="1">
                <a:solidFill>
                  <a:srgbClr val="FF0000"/>
                </a:solidFill>
              </a:rPr>
              <a:t> </a:t>
            </a:r>
            <a:r>
              <a:rPr lang="en-US" sz="3000"/>
              <a:t>for Connie’s success and then begins the process again, only this time, the coach</a:t>
            </a:r>
            <a:r>
              <a:rPr lang="en-US" sz="3000" b="1">
                <a:solidFill>
                  <a:srgbClr val="FF0000"/>
                </a:solidFill>
              </a:rPr>
              <a:t> </a:t>
            </a:r>
            <a:r>
              <a:rPr lang="en-US" sz="3000" b="1" i="1">
                <a:solidFill>
                  <a:srgbClr val="FF0000"/>
                </a:solidFill>
              </a:rPr>
              <a:t>does not do the last two steps</a:t>
            </a:r>
            <a:r>
              <a:rPr lang="en-US" sz="3000" b="1">
                <a:solidFill>
                  <a:srgbClr val="FF0000"/>
                </a:solidFill>
              </a:rPr>
              <a:t>. </a:t>
            </a:r>
          </a:p>
          <a:p>
            <a:pPr>
              <a:lnSpc>
                <a:spcPct val="120000"/>
              </a:lnSpc>
            </a:pPr>
            <a:r>
              <a:rPr lang="en-US" sz="3000"/>
              <a:t>Connie successful completes both and is again reinforced. The backwards-chaining process continues in this manner until Connie is completing all of the steps independently, accurately and consistently.</a:t>
            </a:r>
          </a:p>
        </p:txBody>
      </p:sp>
    </p:spTree>
    <p:extLst>
      <p:ext uri="{BB962C8B-B14F-4D97-AF65-F5344CB8AC3E}">
        <p14:creationId xmlns:p14="http://schemas.microsoft.com/office/powerpoint/2010/main" val="1871160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90206-0329-104B-BD57-036B4E5C88DA}"/>
              </a:ext>
            </a:extLst>
          </p:cNvPr>
          <p:cNvSpPr>
            <a:spLocks noGrp="1"/>
          </p:cNvSpPr>
          <p:nvPr>
            <p:ph type="title"/>
          </p:nvPr>
        </p:nvSpPr>
        <p:spPr/>
        <p:txBody>
          <a:bodyPr>
            <a:normAutofit/>
          </a:bodyPr>
          <a:lstStyle/>
          <a:p>
            <a:r>
              <a:rPr lang="en-US"/>
              <a:t>Backward Chaining Example: Shoe Tying</a:t>
            </a:r>
          </a:p>
        </p:txBody>
      </p:sp>
      <p:sp>
        <p:nvSpPr>
          <p:cNvPr id="3" name="Content Placeholder 2">
            <a:extLst>
              <a:ext uri="{FF2B5EF4-FFF2-40B4-BE49-F238E27FC236}">
                <a16:creationId xmlns:a16="http://schemas.microsoft.com/office/drawing/2014/main" id="{0CEED033-6036-0941-8DBA-16F30E6B7550}"/>
              </a:ext>
            </a:extLst>
          </p:cNvPr>
          <p:cNvSpPr>
            <a:spLocks noGrp="1"/>
          </p:cNvSpPr>
          <p:nvPr>
            <p:ph idx="1"/>
          </p:nvPr>
        </p:nvSpPr>
        <p:spPr/>
        <p:txBody>
          <a:bodyPr>
            <a:normAutofit fontScale="92500" lnSpcReduction="10000"/>
          </a:bodyPr>
          <a:lstStyle/>
          <a:p>
            <a:r>
              <a:rPr lang="en-US"/>
              <a:t>Watch the </a:t>
            </a:r>
            <a:r>
              <a:rPr lang="en-US">
                <a:hlinkClick r:id="rId3"/>
              </a:rPr>
              <a:t>Backward chaining: Tying a shoe</a:t>
            </a:r>
            <a:r>
              <a:rPr lang="en-US"/>
              <a:t> the video.		(Note: there is no sound)</a:t>
            </a:r>
          </a:p>
          <a:p>
            <a:r>
              <a:rPr lang="en-US"/>
              <a:t>The steps shown on the video include: </a:t>
            </a:r>
          </a:p>
          <a:p>
            <a:pPr lvl="1"/>
            <a:r>
              <a:rPr lang="en-US" sz="3000"/>
              <a:t>Cross Laces</a:t>
            </a:r>
          </a:p>
          <a:p>
            <a:pPr lvl="1"/>
            <a:r>
              <a:rPr lang="en-US" sz="3000"/>
              <a:t>Put one lace under the other lace and pull tight</a:t>
            </a:r>
          </a:p>
          <a:p>
            <a:pPr lvl="1"/>
            <a:r>
              <a:rPr lang="en-US" sz="3000"/>
              <a:t>Make a loop in one hand</a:t>
            </a:r>
          </a:p>
          <a:p>
            <a:pPr lvl="1"/>
            <a:r>
              <a:rPr lang="en-US" sz="3000"/>
              <a:t>Using the opposite hand, wrap the free lace around the loop</a:t>
            </a:r>
          </a:p>
          <a:p>
            <a:pPr lvl="1"/>
            <a:r>
              <a:rPr lang="en-US" sz="3000"/>
              <a:t>Using the index finger, push the lace through the hole</a:t>
            </a:r>
          </a:p>
          <a:p>
            <a:pPr lvl="1"/>
            <a:r>
              <a:rPr lang="en-US" sz="3000"/>
              <a:t>Hold both loops and pull tight. </a:t>
            </a:r>
          </a:p>
        </p:txBody>
      </p:sp>
    </p:spTree>
    <p:extLst>
      <p:ext uri="{BB962C8B-B14F-4D97-AF65-F5344CB8AC3E}">
        <p14:creationId xmlns:p14="http://schemas.microsoft.com/office/powerpoint/2010/main" val="2984222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32B98-86DC-964C-8DD9-492C46B1B943}"/>
              </a:ext>
            </a:extLst>
          </p:cNvPr>
          <p:cNvSpPr>
            <a:spLocks noGrp="1"/>
          </p:cNvSpPr>
          <p:nvPr>
            <p:ph type="title"/>
          </p:nvPr>
        </p:nvSpPr>
        <p:spPr/>
        <p:txBody>
          <a:bodyPr>
            <a:normAutofit/>
          </a:bodyPr>
          <a:lstStyle/>
          <a:p>
            <a:r>
              <a:rPr lang="en-US"/>
              <a:t>Start with the Task Analysis</a:t>
            </a:r>
          </a:p>
        </p:txBody>
      </p:sp>
      <p:pic>
        <p:nvPicPr>
          <p:cNvPr id="4" name="Content Placeholder 3" descr="Task Analysis word cloud" title="Word Cloud">
            <a:extLst>
              <a:ext uri="{FF2B5EF4-FFF2-40B4-BE49-F238E27FC236}">
                <a16:creationId xmlns:a16="http://schemas.microsoft.com/office/drawing/2014/main" id="{847120BC-F1C0-434F-800E-FF2C4917AE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17915" y="1600200"/>
            <a:ext cx="5356169" cy="4525963"/>
          </a:xfrm>
          <a:prstGeom prst="rect">
            <a:avLst/>
          </a:prstGeom>
        </p:spPr>
      </p:pic>
    </p:spTree>
    <p:extLst>
      <p:ext uri="{BB962C8B-B14F-4D97-AF65-F5344CB8AC3E}">
        <p14:creationId xmlns:p14="http://schemas.microsoft.com/office/powerpoint/2010/main" val="2982445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CEDD0-DC30-4847-A63B-E201C97520D2}"/>
              </a:ext>
            </a:extLst>
          </p:cNvPr>
          <p:cNvSpPr>
            <a:spLocks noGrp="1"/>
          </p:cNvSpPr>
          <p:nvPr>
            <p:ph type="title"/>
          </p:nvPr>
        </p:nvSpPr>
        <p:spPr/>
        <p:txBody>
          <a:bodyPr/>
          <a:lstStyle/>
          <a:p>
            <a:r>
              <a:rPr lang="en-US"/>
              <a:t>Complete Chaining Pre-Assessment First</a:t>
            </a:r>
          </a:p>
        </p:txBody>
      </p:sp>
      <p:sp>
        <p:nvSpPr>
          <p:cNvPr id="3" name="Content Placeholder 2">
            <a:extLst>
              <a:ext uri="{FF2B5EF4-FFF2-40B4-BE49-F238E27FC236}">
                <a16:creationId xmlns:a16="http://schemas.microsoft.com/office/drawing/2014/main" id="{25D9492C-9F37-1F4B-A2D5-BB0F09EB7C79}"/>
              </a:ext>
            </a:extLst>
          </p:cNvPr>
          <p:cNvSpPr>
            <a:spLocks noGrp="1"/>
          </p:cNvSpPr>
          <p:nvPr>
            <p:ph idx="1"/>
          </p:nvPr>
        </p:nvSpPr>
        <p:spPr>
          <a:xfrm>
            <a:off x="624591" y="1360359"/>
            <a:ext cx="10972800" cy="4525963"/>
          </a:xfrm>
        </p:spPr>
        <p:txBody>
          <a:bodyPr>
            <a:normAutofit fontScale="92500" lnSpcReduction="20000"/>
          </a:bodyPr>
          <a:lstStyle/>
          <a:p>
            <a:pPr>
              <a:lnSpc>
                <a:spcPct val="110000"/>
              </a:lnSpc>
            </a:pPr>
            <a:r>
              <a:rPr lang="en-US" sz="3000"/>
              <a:t>See Chaining Mini Assessment Handout #1. </a:t>
            </a:r>
          </a:p>
          <a:p>
            <a:pPr>
              <a:lnSpc>
                <a:spcPct val="110000"/>
              </a:lnSpc>
            </a:pPr>
            <a:r>
              <a:rPr lang="en-US" sz="3000"/>
              <a:t>Answer the 6 questions in the pre-assessment column.</a:t>
            </a:r>
          </a:p>
          <a:p>
            <a:pPr>
              <a:lnSpc>
                <a:spcPct val="110000"/>
              </a:lnSpc>
            </a:pPr>
            <a:r>
              <a:rPr lang="en-US" sz="3000"/>
              <a:t>At the end of this session, the post assessment column of this handout will be completed. You will be prompted when to complete this.</a:t>
            </a:r>
          </a:p>
          <a:p>
            <a:pPr>
              <a:lnSpc>
                <a:spcPct val="110000"/>
              </a:lnSpc>
            </a:pPr>
            <a:r>
              <a:rPr lang="en-US" sz="3000"/>
              <a:t>This activity has two purposes:</a:t>
            </a:r>
          </a:p>
          <a:p>
            <a:pPr marL="971550" lvl="1" indent="-514350">
              <a:lnSpc>
                <a:spcPct val="110000"/>
              </a:lnSpc>
              <a:buFont typeface="+mj-lt"/>
              <a:buAutoNum type="alphaLcPeriod"/>
            </a:pPr>
            <a:r>
              <a:rPr lang="en-US" sz="3000"/>
              <a:t>To become aware of your change in knowledge after engaging in the content of this section.</a:t>
            </a:r>
          </a:p>
          <a:p>
            <a:pPr marL="971550" lvl="1" indent="-514350">
              <a:lnSpc>
                <a:spcPct val="110000"/>
              </a:lnSpc>
              <a:buFont typeface="+mj-lt"/>
              <a:buAutoNum type="alphaLcPeriod"/>
            </a:pPr>
            <a:r>
              <a:rPr lang="en-US" sz="3000"/>
              <a:t>An opportunity to reflect on the value of baseline information, progress monitoring and classroom practices.</a:t>
            </a:r>
          </a:p>
          <a:p>
            <a:endParaRPr lang="en-US"/>
          </a:p>
        </p:txBody>
      </p:sp>
    </p:spTree>
    <p:extLst>
      <p:ext uri="{BB962C8B-B14F-4D97-AF65-F5344CB8AC3E}">
        <p14:creationId xmlns:p14="http://schemas.microsoft.com/office/powerpoint/2010/main" val="95296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75F9-5135-F549-B95D-1D2CB27F4C2B}"/>
              </a:ext>
            </a:extLst>
          </p:cNvPr>
          <p:cNvSpPr>
            <a:spLocks noGrp="1"/>
          </p:cNvSpPr>
          <p:nvPr>
            <p:ph type="title"/>
          </p:nvPr>
        </p:nvSpPr>
        <p:spPr>
          <a:xfrm>
            <a:off x="-1124793" y="-193242"/>
            <a:ext cx="10972800" cy="869245"/>
          </a:xfrm>
        </p:spPr>
        <p:txBody>
          <a:bodyPr>
            <a:normAutofit/>
          </a:bodyPr>
          <a:lstStyle/>
          <a:p>
            <a:r>
              <a:rPr lang="en-US" sz="3200" b="1"/>
              <a:t>Remember the Brushing Teeth Task Analysis?</a:t>
            </a:r>
            <a:endParaRPr lang="en-US" sz="3200"/>
          </a:p>
        </p:txBody>
      </p:sp>
      <p:sp>
        <p:nvSpPr>
          <p:cNvPr id="4" name="Content Placeholder 3">
            <a:extLst>
              <a:ext uri="{FF2B5EF4-FFF2-40B4-BE49-F238E27FC236}">
                <a16:creationId xmlns:a16="http://schemas.microsoft.com/office/drawing/2014/main" id="{DFD46334-B222-3D45-A8BF-4B1229D0B171}"/>
              </a:ext>
            </a:extLst>
          </p:cNvPr>
          <p:cNvSpPr>
            <a:spLocks noGrp="1"/>
          </p:cNvSpPr>
          <p:nvPr>
            <p:ph sz="half" idx="1"/>
          </p:nvPr>
        </p:nvSpPr>
        <p:spPr>
          <a:xfrm>
            <a:off x="89801" y="771472"/>
            <a:ext cx="5674343" cy="6803373"/>
          </a:xfrm>
        </p:spPr>
        <p:txBody>
          <a:bodyPr>
            <a:noAutofit/>
          </a:bodyPr>
          <a:lstStyle/>
          <a:p>
            <a:pPr marL="514350" indent="-514350">
              <a:buFont typeface="+mj-lt"/>
              <a:buAutoNum type="arabicPeriod"/>
            </a:pPr>
            <a:r>
              <a:rPr lang="en-US"/>
              <a:t>Obtains materials </a:t>
            </a:r>
          </a:p>
          <a:p>
            <a:pPr marL="514350" indent="-514350">
              <a:buFont typeface="+mj-lt"/>
              <a:buAutoNum type="arabicPeriod"/>
            </a:pPr>
            <a:r>
              <a:rPr lang="en-US"/>
              <a:t>Takes cap off toothpaste </a:t>
            </a:r>
          </a:p>
          <a:p>
            <a:pPr marL="514350" indent="-514350">
              <a:buFont typeface="+mj-lt"/>
              <a:buAutoNum type="arabicPeriod"/>
            </a:pPr>
            <a:r>
              <a:rPr lang="en-US"/>
              <a:t>Puts paste on brush </a:t>
            </a:r>
          </a:p>
          <a:p>
            <a:pPr marL="514350" indent="-514350">
              <a:buFont typeface="+mj-lt"/>
              <a:buAutoNum type="arabicPeriod"/>
            </a:pPr>
            <a:r>
              <a:rPr lang="en-US"/>
              <a:t>Replaces toothpaste cap </a:t>
            </a:r>
          </a:p>
          <a:p>
            <a:pPr marL="514350" indent="-514350">
              <a:buFont typeface="+mj-lt"/>
              <a:buAutoNum type="arabicPeriod"/>
            </a:pPr>
            <a:r>
              <a:rPr lang="en-US"/>
              <a:t>Wets brush </a:t>
            </a:r>
          </a:p>
          <a:p>
            <a:pPr marL="514350" indent="-514350">
              <a:buFont typeface="+mj-lt"/>
              <a:buAutoNum type="arabicPeriod"/>
            </a:pPr>
            <a:r>
              <a:rPr lang="en-US"/>
              <a:t>Brushes left outer surfaces </a:t>
            </a:r>
          </a:p>
          <a:p>
            <a:pPr marL="514350" indent="-514350">
              <a:buFont typeface="+mj-lt"/>
              <a:buAutoNum type="arabicPeriod"/>
            </a:pPr>
            <a:r>
              <a:rPr lang="en-US"/>
              <a:t>Brushes front outer surfaces </a:t>
            </a:r>
          </a:p>
          <a:p>
            <a:pPr marL="514350" indent="-514350">
              <a:buFont typeface="+mj-lt"/>
              <a:buAutoNum type="arabicPeriod"/>
            </a:pPr>
            <a:r>
              <a:rPr lang="en-US"/>
              <a:t>Brushes right outer surfaces </a:t>
            </a:r>
          </a:p>
          <a:p>
            <a:pPr marL="514350" indent="-514350">
              <a:buFont typeface="+mj-lt"/>
              <a:buAutoNum type="arabicPeriod"/>
            </a:pPr>
            <a:r>
              <a:rPr lang="en-US"/>
              <a:t>Brushes lower right chewing surfaces </a:t>
            </a:r>
          </a:p>
          <a:p>
            <a:pPr marL="514350" indent="-514350">
              <a:buFont typeface="+mj-lt"/>
              <a:buAutoNum type="arabicPeriod"/>
            </a:pPr>
            <a:r>
              <a:rPr lang="en-US"/>
              <a:t>Brushes lower left chewing surfaces </a:t>
            </a:r>
          </a:p>
        </p:txBody>
      </p:sp>
      <p:sp>
        <p:nvSpPr>
          <p:cNvPr id="5" name="Content Placeholder 4">
            <a:extLst>
              <a:ext uri="{FF2B5EF4-FFF2-40B4-BE49-F238E27FC236}">
                <a16:creationId xmlns:a16="http://schemas.microsoft.com/office/drawing/2014/main" id="{8CC2392C-C2EB-214D-BBD5-403BB1EA3509}"/>
              </a:ext>
            </a:extLst>
          </p:cNvPr>
          <p:cNvSpPr>
            <a:spLocks noGrp="1"/>
          </p:cNvSpPr>
          <p:nvPr>
            <p:ph sz="half" idx="2"/>
          </p:nvPr>
        </p:nvSpPr>
        <p:spPr>
          <a:xfrm>
            <a:off x="5545521" y="1018214"/>
            <a:ext cx="6902881" cy="6309888"/>
          </a:xfrm>
        </p:spPr>
        <p:txBody>
          <a:bodyPr>
            <a:noAutofit/>
          </a:bodyPr>
          <a:lstStyle/>
          <a:p>
            <a:pPr marL="0" indent="0">
              <a:buNone/>
            </a:pPr>
            <a:r>
              <a:rPr lang="en-US">
                <a:solidFill>
                  <a:prstClr val="black"/>
                </a:solidFill>
              </a:rPr>
              <a:t>11. Brushes upper left chewing surfaces</a:t>
            </a:r>
          </a:p>
          <a:p>
            <a:pPr marL="514350" indent="-514350">
              <a:buFont typeface="+mj-lt"/>
              <a:buAutoNum type="arabicPeriod" startAt="12"/>
            </a:pPr>
            <a:r>
              <a:rPr lang="en-US">
                <a:solidFill>
                  <a:prstClr val="black"/>
                </a:solidFill>
              </a:rPr>
              <a:t>Brushes upper right chewing surfaces </a:t>
            </a:r>
          </a:p>
          <a:p>
            <a:pPr marL="514350" indent="-514350">
              <a:buFont typeface="+mj-lt"/>
              <a:buAutoNum type="arabicPeriod" startAt="12"/>
            </a:pPr>
            <a:r>
              <a:rPr lang="en-US">
                <a:solidFill>
                  <a:prstClr val="black"/>
                </a:solidFill>
              </a:rPr>
              <a:t>Brushes upper right inside surfaces </a:t>
            </a:r>
          </a:p>
          <a:p>
            <a:pPr marL="514350" indent="-514350">
              <a:buFont typeface="+mj-lt"/>
              <a:buAutoNum type="arabicPeriod" startAt="12"/>
            </a:pPr>
            <a:r>
              <a:rPr lang="en-US">
                <a:solidFill>
                  <a:prstClr val="black"/>
                </a:solidFill>
              </a:rPr>
              <a:t>Brushes upper front inside surfaces </a:t>
            </a:r>
          </a:p>
          <a:p>
            <a:pPr marL="514350" indent="-514350">
              <a:buFont typeface="+mj-lt"/>
              <a:buAutoNum type="arabicPeriod" startAt="12"/>
            </a:pPr>
            <a:r>
              <a:rPr lang="en-US">
                <a:solidFill>
                  <a:prstClr val="black"/>
                </a:solidFill>
              </a:rPr>
              <a:t>Brushes upper left inside surfaces </a:t>
            </a:r>
          </a:p>
          <a:p>
            <a:pPr marL="514350" indent="-514350">
              <a:buFont typeface="+mj-lt"/>
              <a:buAutoNum type="arabicPeriod" startAt="12"/>
            </a:pPr>
            <a:r>
              <a:rPr lang="en-US">
                <a:solidFill>
                  <a:prstClr val="black"/>
                </a:solidFill>
              </a:rPr>
              <a:t>Brushes lower left inside surfaces </a:t>
            </a:r>
          </a:p>
          <a:p>
            <a:pPr marL="514350" indent="-514350">
              <a:buFont typeface="+mj-lt"/>
              <a:buAutoNum type="arabicPeriod" startAt="12"/>
            </a:pPr>
            <a:r>
              <a:rPr lang="en-US">
                <a:solidFill>
                  <a:prstClr val="black"/>
                </a:solidFill>
              </a:rPr>
              <a:t>Brushes lower front inside surfaces </a:t>
            </a:r>
          </a:p>
          <a:p>
            <a:pPr marL="514350" indent="-514350">
              <a:buFont typeface="+mj-lt"/>
              <a:buAutoNum type="arabicPeriod" startAt="12"/>
            </a:pPr>
            <a:r>
              <a:rPr lang="en-US">
                <a:solidFill>
                  <a:prstClr val="black"/>
                </a:solidFill>
              </a:rPr>
              <a:t>Brushes lower right inside surfaces </a:t>
            </a:r>
          </a:p>
          <a:p>
            <a:pPr marL="514350" indent="-514350">
              <a:buFont typeface="+mj-lt"/>
              <a:buAutoNum type="arabicPeriod" startAt="12"/>
            </a:pPr>
            <a:r>
              <a:rPr lang="en-US">
                <a:solidFill>
                  <a:prstClr val="black"/>
                </a:solidFill>
              </a:rPr>
              <a:t>Rinses toothbrush </a:t>
            </a:r>
          </a:p>
          <a:p>
            <a:pPr marL="514350" indent="-514350">
              <a:buFont typeface="+mj-lt"/>
              <a:buAutoNum type="arabicPeriod" startAt="12"/>
            </a:pPr>
            <a:r>
              <a:rPr lang="en-US">
                <a:solidFill>
                  <a:prstClr val="black"/>
                </a:solidFill>
              </a:rPr>
              <a:t>Wipes mouth and hands </a:t>
            </a:r>
          </a:p>
          <a:p>
            <a:pPr marL="514350" indent="-514350">
              <a:buFont typeface="+mj-lt"/>
              <a:buAutoNum type="arabicPeriod" startAt="12"/>
            </a:pPr>
            <a:r>
              <a:rPr lang="en-US">
                <a:solidFill>
                  <a:prstClr val="black"/>
                </a:solidFill>
              </a:rPr>
              <a:t>Returns materials </a:t>
            </a:r>
          </a:p>
        </p:txBody>
      </p:sp>
      <p:sp>
        <p:nvSpPr>
          <p:cNvPr id="6" name="Right Brace 5" descr="alt=&quot;&quot;">
            <a:extLst>
              <a:ext uri="{FF2B5EF4-FFF2-40B4-BE49-F238E27FC236}">
                <a16:creationId xmlns:a16="http://schemas.microsoft.com/office/drawing/2014/main" id="{00452369-0379-2A41-AA74-05DC2E2DAEDB}"/>
              </a:ext>
            </a:extLst>
          </p:cNvPr>
          <p:cNvSpPr/>
          <p:nvPr/>
        </p:nvSpPr>
        <p:spPr>
          <a:xfrm>
            <a:off x="4329826" y="907257"/>
            <a:ext cx="485881" cy="85165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7" name="Right Brace 6" descr="alt=&quot;&quot;">
            <a:extLst>
              <a:ext uri="{FF2B5EF4-FFF2-40B4-BE49-F238E27FC236}">
                <a16:creationId xmlns:a16="http://schemas.microsoft.com/office/drawing/2014/main" id="{72B6E19C-65A3-B44E-83B0-538AD7F8A5A3}"/>
              </a:ext>
            </a:extLst>
          </p:cNvPr>
          <p:cNvSpPr/>
          <p:nvPr/>
        </p:nvSpPr>
        <p:spPr>
          <a:xfrm>
            <a:off x="4619265" y="2708704"/>
            <a:ext cx="485881" cy="123211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pic>
        <p:nvPicPr>
          <p:cNvPr id="8" name="Picture 7" descr="alt=&quot;&quot;">
            <a:extLst>
              <a:ext uri="{FF2B5EF4-FFF2-40B4-BE49-F238E27FC236}">
                <a16:creationId xmlns:a16="http://schemas.microsoft.com/office/drawing/2014/main" id="{92D46D62-8F37-6A4C-8CE6-6A6323C4FC9C}"/>
              </a:ext>
            </a:extLst>
          </p:cNvPr>
          <p:cNvPicPr>
            <a:picLocks noChangeAspect="1"/>
          </p:cNvPicPr>
          <p:nvPr/>
        </p:nvPicPr>
        <p:blipFill>
          <a:blip r:embed="rId3"/>
          <a:stretch>
            <a:fillRect/>
          </a:stretch>
        </p:blipFill>
        <p:spPr>
          <a:xfrm>
            <a:off x="4904682" y="3985343"/>
            <a:ext cx="609600" cy="2429878"/>
          </a:xfrm>
          <a:prstGeom prst="rect">
            <a:avLst/>
          </a:prstGeom>
        </p:spPr>
      </p:pic>
      <p:sp>
        <p:nvSpPr>
          <p:cNvPr id="9" name="Right Brace 8" descr="alt=&quot;&quot;">
            <a:extLst>
              <a:ext uri="{FF2B5EF4-FFF2-40B4-BE49-F238E27FC236}">
                <a16:creationId xmlns:a16="http://schemas.microsoft.com/office/drawing/2014/main" id="{87429125-A5E8-A844-87CF-545B1377E1D7}"/>
              </a:ext>
            </a:extLst>
          </p:cNvPr>
          <p:cNvSpPr/>
          <p:nvPr/>
        </p:nvSpPr>
        <p:spPr>
          <a:xfrm>
            <a:off x="11707521" y="1758915"/>
            <a:ext cx="485881" cy="313754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0" name="Right Brace 9" descr="alt=&quot;&quot;">
            <a:extLst>
              <a:ext uri="{FF2B5EF4-FFF2-40B4-BE49-F238E27FC236}">
                <a16:creationId xmlns:a16="http://schemas.microsoft.com/office/drawing/2014/main" id="{AAFE89B7-7EBF-F542-8F24-BA633702429F}"/>
              </a:ext>
            </a:extLst>
          </p:cNvPr>
          <p:cNvSpPr/>
          <p:nvPr/>
        </p:nvSpPr>
        <p:spPr>
          <a:xfrm>
            <a:off x="9929138" y="5230760"/>
            <a:ext cx="485881" cy="131286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1" name="Left Brace 10" descr="alt=&quot;&quot;">
            <a:extLst>
              <a:ext uri="{FF2B5EF4-FFF2-40B4-BE49-F238E27FC236}">
                <a16:creationId xmlns:a16="http://schemas.microsoft.com/office/drawing/2014/main" id="{9A64C8D7-BB84-894B-93D2-57663E448456}"/>
              </a:ext>
            </a:extLst>
          </p:cNvPr>
          <p:cNvSpPr/>
          <p:nvPr/>
        </p:nvSpPr>
        <p:spPr>
          <a:xfrm>
            <a:off x="13768" y="818768"/>
            <a:ext cx="330716" cy="138365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2" name="Left Brace 11" descr="alt=&quot;&quot;">
            <a:extLst>
              <a:ext uri="{FF2B5EF4-FFF2-40B4-BE49-F238E27FC236}">
                <a16:creationId xmlns:a16="http://schemas.microsoft.com/office/drawing/2014/main" id="{4A7B46E7-D349-184A-BF51-140E654D3847}"/>
              </a:ext>
            </a:extLst>
          </p:cNvPr>
          <p:cNvSpPr/>
          <p:nvPr/>
        </p:nvSpPr>
        <p:spPr>
          <a:xfrm>
            <a:off x="5204563" y="6286817"/>
            <a:ext cx="449705" cy="25680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3" name="Left Brace 12" descr="alt=&quot;&quot;">
            <a:extLst>
              <a:ext uri="{FF2B5EF4-FFF2-40B4-BE49-F238E27FC236}">
                <a16:creationId xmlns:a16="http://schemas.microsoft.com/office/drawing/2014/main" id="{87B00709-4E6B-474A-8A09-F3EBC71F5795}"/>
              </a:ext>
            </a:extLst>
          </p:cNvPr>
          <p:cNvSpPr/>
          <p:nvPr/>
        </p:nvSpPr>
        <p:spPr>
          <a:xfrm>
            <a:off x="32933" y="2911647"/>
            <a:ext cx="262037" cy="350415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4" name="Left Brace 13" descr="alt=&quot;&quot;">
            <a:extLst>
              <a:ext uri="{FF2B5EF4-FFF2-40B4-BE49-F238E27FC236}">
                <a16:creationId xmlns:a16="http://schemas.microsoft.com/office/drawing/2014/main" id="{FC37ED7C-0D70-F740-B30C-ED4DE04E32BA}"/>
              </a:ext>
            </a:extLst>
          </p:cNvPr>
          <p:cNvSpPr/>
          <p:nvPr/>
        </p:nvSpPr>
        <p:spPr>
          <a:xfrm>
            <a:off x="5439632" y="1554301"/>
            <a:ext cx="449705" cy="287820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5" name="Left Brace 14">
            <a:extLst>
              <a:ext uri="{FF2B5EF4-FFF2-40B4-BE49-F238E27FC236}">
                <a16:creationId xmlns:a16="http://schemas.microsoft.com/office/drawing/2014/main" id="{7FDB2447-0562-9F4C-A9DD-D21146F75EF4}"/>
              </a:ext>
            </a:extLst>
          </p:cNvPr>
          <p:cNvSpPr/>
          <p:nvPr/>
        </p:nvSpPr>
        <p:spPr>
          <a:xfrm>
            <a:off x="5439631" y="5031257"/>
            <a:ext cx="449705" cy="90742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6" name="Left Brace 15">
            <a:extLst>
              <a:ext uri="{FF2B5EF4-FFF2-40B4-BE49-F238E27FC236}">
                <a16:creationId xmlns:a16="http://schemas.microsoft.com/office/drawing/2014/main" id="{20579242-9AFF-184F-88F6-801A503450E4}"/>
              </a:ext>
            </a:extLst>
          </p:cNvPr>
          <p:cNvSpPr/>
          <p:nvPr/>
        </p:nvSpPr>
        <p:spPr>
          <a:xfrm>
            <a:off x="-7391" y="2345191"/>
            <a:ext cx="304800" cy="36351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Tree>
    <p:extLst>
      <p:ext uri="{BB962C8B-B14F-4D97-AF65-F5344CB8AC3E}">
        <p14:creationId xmlns:p14="http://schemas.microsoft.com/office/powerpoint/2010/main" val="116076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0" grpId="0" animBg="1"/>
      <p:bldP spid="10" grpId="1" animBg="1"/>
      <p:bldP spid="11"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45B6-E58B-4F44-B6F7-377C1EFEACDE}"/>
              </a:ext>
            </a:extLst>
          </p:cNvPr>
          <p:cNvSpPr>
            <a:spLocks noGrp="1"/>
          </p:cNvSpPr>
          <p:nvPr>
            <p:ph type="title"/>
          </p:nvPr>
        </p:nvSpPr>
        <p:spPr>
          <a:xfrm>
            <a:off x="630382" y="184802"/>
            <a:ext cx="10972800" cy="1143000"/>
          </a:xfrm>
        </p:spPr>
        <p:txBody>
          <a:bodyPr>
            <a:normAutofit/>
          </a:bodyPr>
          <a:lstStyle/>
          <a:p>
            <a:r>
              <a:rPr lang="en-US" sz="4000"/>
              <a:t>Considerations Beyond the Specific Steps</a:t>
            </a:r>
          </a:p>
        </p:txBody>
      </p:sp>
      <p:sp>
        <p:nvSpPr>
          <p:cNvPr id="3" name="Content Placeholder 2">
            <a:extLst>
              <a:ext uri="{FF2B5EF4-FFF2-40B4-BE49-F238E27FC236}">
                <a16:creationId xmlns:a16="http://schemas.microsoft.com/office/drawing/2014/main" id="{EC0E10CC-E6D6-7F40-ADCA-388A1181378D}"/>
              </a:ext>
            </a:extLst>
          </p:cNvPr>
          <p:cNvSpPr>
            <a:spLocks noGrp="1"/>
          </p:cNvSpPr>
          <p:nvPr>
            <p:ph idx="1"/>
          </p:nvPr>
        </p:nvSpPr>
        <p:spPr>
          <a:xfrm>
            <a:off x="457200" y="1226126"/>
            <a:ext cx="11208328" cy="4816911"/>
          </a:xfrm>
        </p:spPr>
        <p:txBody>
          <a:bodyPr>
            <a:normAutofit fontScale="62500" lnSpcReduction="20000"/>
          </a:bodyPr>
          <a:lstStyle/>
          <a:p>
            <a:pPr>
              <a:lnSpc>
                <a:spcPct val="120000"/>
              </a:lnSpc>
            </a:pPr>
            <a:r>
              <a:rPr lang="en-US" sz="4200"/>
              <a:t>Steps for preparation. Example: gathering materials</a:t>
            </a:r>
          </a:p>
          <a:p>
            <a:pPr>
              <a:lnSpc>
                <a:spcPct val="120000"/>
              </a:lnSpc>
            </a:pPr>
            <a:r>
              <a:rPr lang="en-US" sz="4200"/>
              <a:t>Location. Does the location of the task change the steps?</a:t>
            </a:r>
          </a:p>
          <a:p>
            <a:pPr>
              <a:lnSpc>
                <a:spcPct val="120000"/>
              </a:lnSpc>
            </a:pPr>
            <a:r>
              <a:rPr lang="en-US" sz="4200"/>
              <a:t>Prerequisite Skills. Is there a set of precursor-skills/ knowledge that are required to be able to complete the target task/ activity? </a:t>
            </a:r>
            <a:r>
              <a:rPr lang="en-US" sz="4200" i="1"/>
              <a:t>Examples: </a:t>
            </a:r>
          </a:p>
          <a:p>
            <a:pPr lvl="1">
              <a:lnSpc>
                <a:spcPct val="120000"/>
              </a:lnSpc>
            </a:pPr>
            <a:r>
              <a:rPr lang="en-US" sz="4200"/>
              <a:t>Oil Change. Do I know how to pick the correct oil? </a:t>
            </a:r>
          </a:p>
          <a:p>
            <a:pPr lvl="1">
              <a:lnSpc>
                <a:spcPct val="120000"/>
              </a:lnSpc>
            </a:pPr>
            <a:r>
              <a:rPr lang="en-US" sz="4200"/>
              <a:t>Greeting co-workers. Do I know who is my co-worker?</a:t>
            </a:r>
          </a:p>
          <a:p>
            <a:pPr lvl="1">
              <a:lnSpc>
                <a:spcPct val="120000"/>
              </a:lnSpc>
            </a:pPr>
            <a:r>
              <a:rPr lang="en-US" sz="4200"/>
              <a:t>Completing an Academic Assignment. Do I know how to remain focused on the assignment? </a:t>
            </a:r>
          </a:p>
          <a:p>
            <a:pPr lvl="1">
              <a:lnSpc>
                <a:spcPct val="120000"/>
              </a:lnSpc>
            </a:pPr>
            <a:r>
              <a:rPr lang="en-US" sz="4200"/>
              <a:t>What if things do not go as planned? Do I know how to ask for help when I find myself unsure about part of the process?</a:t>
            </a:r>
          </a:p>
        </p:txBody>
      </p:sp>
    </p:spTree>
    <p:extLst>
      <p:ext uri="{BB962C8B-B14F-4D97-AF65-F5344CB8AC3E}">
        <p14:creationId xmlns:p14="http://schemas.microsoft.com/office/powerpoint/2010/main" val="3859337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D548-1857-8A4C-A8F6-251A7DA23FB5}"/>
              </a:ext>
            </a:extLst>
          </p:cNvPr>
          <p:cNvSpPr>
            <a:spLocks noGrp="1"/>
          </p:cNvSpPr>
          <p:nvPr>
            <p:ph type="title"/>
          </p:nvPr>
        </p:nvSpPr>
        <p:spPr/>
        <p:txBody>
          <a:bodyPr/>
          <a:lstStyle/>
          <a:p>
            <a:r>
              <a:rPr lang="en-US" sz="3600"/>
              <a:t> </a:t>
            </a:r>
            <a:r>
              <a:rPr lang="en-US"/>
              <a:t>Task Analysis Recording Form</a:t>
            </a:r>
          </a:p>
        </p:txBody>
      </p:sp>
      <p:sp>
        <p:nvSpPr>
          <p:cNvPr id="3" name="Content Placeholder 2">
            <a:extLst>
              <a:ext uri="{FF2B5EF4-FFF2-40B4-BE49-F238E27FC236}">
                <a16:creationId xmlns:a16="http://schemas.microsoft.com/office/drawing/2014/main" id="{6B8633A3-9170-074A-8BD0-DE330AEDAADE}"/>
              </a:ext>
            </a:extLst>
          </p:cNvPr>
          <p:cNvSpPr>
            <a:spLocks noGrp="1"/>
          </p:cNvSpPr>
          <p:nvPr>
            <p:ph idx="1"/>
          </p:nvPr>
        </p:nvSpPr>
        <p:spPr>
          <a:xfrm>
            <a:off x="609600" y="1600201"/>
            <a:ext cx="7097486" cy="4525963"/>
          </a:xfrm>
        </p:spPr>
        <p:txBody>
          <a:bodyPr vert="horz" lIns="91440" tIns="45720" rIns="91440" bIns="45720" rtlCol="0" anchor="t">
            <a:normAutofit fontScale="85000" lnSpcReduction="20000"/>
          </a:bodyPr>
          <a:lstStyle/>
          <a:p>
            <a:pPr>
              <a:lnSpc>
                <a:spcPct val="120000"/>
              </a:lnSpc>
            </a:pPr>
            <a:r>
              <a:rPr lang="en-US"/>
              <a:t>Use this form when conducting site visits and when observing potential job tasks </a:t>
            </a:r>
          </a:p>
          <a:p>
            <a:pPr>
              <a:lnSpc>
                <a:spcPct val="120000"/>
              </a:lnSpc>
            </a:pPr>
            <a:endParaRPr lang="en-US" sz="1400"/>
          </a:p>
          <a:p>
            <a:pPr>
              <a:lnSpc>
                <a:spcPct val="120000"/>
              </a:lnSpc>
            </a:pPr>
            <a:r>
              <a:rPr lang="en-US"/>
              <a:t>Make notes about the tasks that will need to be taught or supported for the students to complete</a:t>
            </a:r>
          </a:p>
          <a:p>
            <a:pPr>
              <a:lnSpc>
                <a:spcPct val="120000"/>
              </a:lnSpc>
            </a:pPr>
            <a:endParaRPr lang="en-US" sz="1300"/>
          </a:p>
          <a:p>
            <a:pPr>
              <a:lnSpc>
                <a:spcPct val="120000"/>
              </a:lnSpc>
            </a:pPr>
            <a:r>
              <a:rPr lang="en-US"/>
              <a:t>Use the same form to collect progress data. How much prompting needed and level of prompt needed to complete each step with complete independence.</a:t>
            </a:r>
          </a:p>
          <a:p>
            <a:endParaRPr lang="en-US"/>
          </a:p>
        </p:txBody>
      </p:sp>
      <p:pic>
        <p:nvPicPr>
          <p:cNvPr id="4" name="Content Placeholder 10" descr="Worksheet for task analysis to complete a new task. Space to write date &amp; style of prompt for how individual completed task." title="Task Analysis Protocol">
            <a:extLst>
              <a:ext uri="{FF2B5EF4-FFF2-40B4-BE49-F238E27FC236}">
                <a16:creationId xmlns:a16="http://schemas.microsoft.com/office/drawing/2014/main" id="{34393374-18D8-D548-BFC6-61BEAEB6A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1709" y="1248670"/>
            <a:ext cx="3242809" cy="4702238"/>
          </a:xfrm>
          <a:prstGeom prst="rect">
            <a:avLst/>
          </a:prstGeom>
          <a:ln w="12700">
            <a:solidFill>
              <a:schemeClr val="accent1"/>
            </a:solidFill>
          </a:ln>
        </p:spPr>
      </p:pic>
    </p:spTree>
    <p:extLst>
      <p:ext uri="{BB962C8B-B14F-4D97-AF65-F5344CB8AC3E}">
        <p14:creationId xmlns:p14="http://schemas.microsoft.com/office/powerpoint/2010/main" val="1446833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B7C3B0-5D6A-5243-8563-9D411283F58D}"/>
              </a:ext>
            </a:extLst>
          </p:cNvPr>
          <p:cNvSpPr>
            <a:spLocks noGrp="1"/>
          </p:cNvSpPr>
          <p:nvPr>
            <p:ph type="title"/>
          </p:nvPr>
        </p:nvSpPr>
        <p:spPr>
          <a:xfrm>
            <a:off x="1080656" y="249382"/>
            <a:ext cx="6328410" cy="777240"/>
          </a:xfrm>
        </p:spPr>
        <p:txBody>
          <a:bodyPr>
            <a:noAutofit/>
          </a:bodyPr>
          <a:lstStyle/>
          <a:p>
            <a:r>
              <a:rPr lang="en-US" sz="3200"/>
              <a:t>Example of Task Analysis</a:t>
            </a:r>
          </a:p>
        </p:txBody>
      </p:sp>
      <p:sp>
        <p:nvSpPr>
          <p:cNvPr id="2" name="Content Placeholder 1">
            <a:extLst>
              <a:ext uri="{FF2B5EF4-FFF2-40B4-BE49-F238E27FC236}">
                <a16:creationId xmlns:a16="http://schemas.microsoft.com/office/drawing/2014/main" id="{A04A676A-9CC1-6741-92AC-B076944E4194}"/>
              </a:ext>
            </a:extLst>
          </p:cNvPr>
          <p:cNvSpPr>
            <a:spLocks noGrp="1"/>
          </p:cNvSpPr>
          <p:nvPr>
            <p:ph sz="quarter" idx="13"/>
          </p:nvPr>
        </p:nvSpPr>
        <p:spPr>
          <a:xfrm>
            <a:off x="544187" y="1711069"/>
            <a:ext cx="4974111" cy="1200150"/>
          </a:xfrm>
        </p:spPr>
        <p:txBody>
          <a:bodyPr>
            <a:noAutofit/>
          </a:bodyPr>
          <a:lstStyle/>
          <a:p>
            <a:pPr marL="0" indent="0">
              <a:buNone/>
            </a:pPr>
            <a:r>
              <a:rPr lang="en-US" sz="3000"/>
              <a:t>Student learning to prepare pots at a greenhouse</a:t>
            </a:r>
          </a:p>
        </p:txBody>
      </p:sp>
      <p:sp>
        <p:nvSpPr>
          <p:cNvPr id="6" name="Text Placeholder 5">
            <a:extLst>
              <a:ext uri="{FF2B5EF4-FFF2-40B4-BE49-F238E27FC236}">
                <a16:creationId xmlns:a16="http://schemas.microsoft.com/office/drawing/2014/main" id="{ECA6809A-8281-FE46-9F74-3B2A63858417}"/>
              </a:ext>
            </a:extLst>
          </p:cNvPr>
          <p:cNvSpPr>
            <a:spLocks noGrp="1"/>
          </p:cNvSpPr>
          <p:nvPr>
            <p:ph type="body" sz="half" idx="2"/>
          </p:nvPr>
        </p:nvSpPr>
        <p:spPr>
          <a:xfrm>
            <a:off x="443998" y="3595666"/>
            <a:ext cx="4872281" cy="1561125"/>
          </a:xfrm>
        </p:spPr>
        <p:txBody>
          <a:bodyPr>
            <a:normAutofit/>
          </a:bodyPr>
          <a:lstStyle/>
          <a:p>
            <a:pPr marL="457200" indent="-457200">
              <a:buFont typeface="Arial" panose="020B0604020202020204" pitchFamily="34" charset="0"/>
              <a:buChar char="•"/>
            </a:pPr>
            <a:r>
              <a:rPr lang="en-US" sz="2800"/>
              <a:t>What other steps might you include?</a:t>
            </a:r>
          </a:p>
          <a:p>
            <a:endParaRPr lang="en-US"/>
          </a:p>
        </p:txBody>
      </p:sp>
      <p:pic>
        <p:nvPicPr>
          <p:cNvPr id="9" name="Content Placeholder 8" descr="Table&#10;&#10;Description automatically generated">
            <a:extLst>
              <a:ext uri="{FF2B5EF4-FFF2-40B4-BE49-F238E27FC236}">
                <a16:creationId xmlns:a16="http://schemas.microsoft.com/office/drawing/2014/main" id="{696B94A7-4C01-2940-B12B-89FDD5D2DEC7}"/>
              </a:ext>
            </a:extLst>
          </p:cNvPr>
          <p:cNvPicPr>
            <a:picLocks noGrp="1" noChangeAspect="1"/>
          </p:cNvPicPr>
          <p:nvPr>
            <p:ph idx="1"/>
          </p:nvPr>
        </p:nvPicPr>
        <p:blipFill>
          <a:blip r:embed="rId3"/>
          <a:stretch>
            <a:fillRect/>
          </a:stretch>
        </p:blipFill>
        <p:spPr>
          <a:xfrm>
            <a:off x="5900336" y="1599041"/>
            <a:ext cx="6061084" cy="3291935"/>
          </a:xfrm>
          <a:ln>
            <a:solidFill>
              <a:schemeClr val="tx1"/>
            </a:solidFill>
          </a:ln>
        </p:spPr>
      </p:pic>
    </p:spTree>
    <p:extLst>
      <p:ext uri="{BB962C8B-B14F-4D97-AF65-F5344CB8AC3E}">
        <p14:creationId xmlns:p14="http://schemas.microsoft.com/office/powerpoint/2010/main" val="1945306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7B46C4-04A9-F142-A6C0-1C38226D9D1E}"/>
              </a:ext>
            </a:extLst>
          </p:cNvPr>
          <p:cNvSpPr>
            <a:spLocks noGrp="1"/>
          </p:cNvSpPr>
          <p:nvPr>
            <p:ph type="title"/>
          </p:nvPr>
        </p:nvSpPr>
        <p:spPr>
          <a:xfrm>
            <a:off x="1783829" y="0"/>
            <a:ext cx="7585023" cy="929390"/>
          </a:xfrm>
        </p:spPr>
        <p:txBody>
          <a:bodyPr>
            <a:normAutofit/>
          </a:bodyPr>
          <a:lstStyle/>
          <a:p>
            <a:pPr algn="ctr"/>
            <a:r>
              <a:rPr lang="en-US" sz="3600"/>
              <a:t>Activity: Hands on with Chaining</a:t>
            </a:r>
          </a:p>
        </p:txBody>
      </p:sp>
      <p:sp>
        <p:nvSpPr>
          <p:cNvPr id="9" name="Text Placeholder 8">
            <a:extLst>
              <a:ext uri="{FF2B5EF4-FFF2-40B4-BE49-F238E27FC236}">
                <a16:creationId xmlns:a16="http://schemas.microsoft.com/office/drawing/2014/main" id="{E05A08EC-8737-C841-AA22-E1987E48405D}"/>
              </a:ext>
            </a:extLst>
          </p:cNvPr>
          <p:cNvSpPr>
            <a:spLocks noGrp="1"/>
          </p:cNvSpPr>
          <p:nvPr>
            <p:ph type="body" sz="half" idx="2"/>
          </p:nvPr>
        </p:nvSpPr>
        <p:spPr>
          <a:xfrm>
            <a:off x="503299" y="1343025"/>
            <a:ext cx="5073042" cy="4687471"/>
          </a:xfrm>
        </p:spPr>
        <p:txBody>
          <a:bodyPr>
            <a:normAutofit/>
          </a:bodyPr>
          <a:lstStyle/>
          <a:p>
            <a:pPr marL="514350" indent="-514350">
              <a:buAutoNum type="arabicPeriod"/>
            </a:pPr>
            <a:r>
              <a:rPr lang="en-US" sz="2800">
                <a:solidFill>
                  <a:prstClr val="black"/>
                </a:solidFill>
                <a:latin typeface="Avenir Book"/>
                <a:cs typeface="Avenir Book"/>
              </a:rPr>
              <a:t>Do a Task Analysis for one of the five skills on this slide</a:t>
            </a:r>
          </a:p>
          <a:p>
            <a:pPr marL="971550" lvl="1" indent="-514350">
              <a:buFont typeface="Arial" panose="020B0604020202020204" pitchFamily="34" charset="0"/>
              <a:buChar char="•"/>
            </a:pPr>
            <a:r>
              <a:rPr lang="en-US" sz="2800">
                <a:solidFill>
                  <a:prstClr val="black"/>
                </a:solidFill>
                <a:latin typeface="Avenir Book"/>
                <a:cs typeface="Avenir Book"/>
              </a:rPr>
              <a:t>Use Handout #2, the task analysis form.</a:t>
            </a:r>
          </a:p>
          <a:p>
            <a:pPr marL="514350" indent="-514350">
              <a:buFont typeface="+mj-lt"/>
              <a:buAutoNum type="arabicPeriod"/>
            </a:pPr>
            <a:r>
              <a:rPr lang="en-US" sz="2800">
                <a:solidFill>
                  <a:prstClr val="black"/>
                </a:solidFill>
                <a:latin typeface="Avenir Book"/>
                <a:cs typeface="Avenir Book"/>
              </a:rPr>
              <a:t>Choose Forward or Backward Chaining</a:t>
            </a:r>
          </a:p>
          <a:p>
            <a:pPr marL="514350" indent="-514350">
              <a:buFont typeface="+mj-lt"/>
              <a:buAutoNum type="arabicPeriod"/>
            </a:pPr>
            <a:r>
              <a:rPr lang="en-US" sz="2800">
                <a:solidFill>
                  <a:prstClr val="black"/>
                </a:solidFill>
                <a:latin typeface="Avenir Book"/>
                <a:cs typeface="Avenir Book"/>
              </a:rPr>
              <a:t>Practice teaching with a partner on your team.</a:t>
            </a:r>
          </a:p>
        </p:txBody>
      </p:sp>
      <p:sp>
        <p:nvSpPr>
          <p:cNvPr id="8" name="Content Placeholder 7">
            <a:extLst>
              <a:ext uri="{FF2B5EF4-FFF2-40B4-BE49-F238E27FC236}">
                <a16:creationId xmlns:a16="http://schemas.microsoft.com/office/drawing/2014/main" id="{8EC94670-7384-1745-B114-35DA054492E1}"/>
              </a:ext>
            </a:extLst>
          </p:cNvPr>
          <p:cNvSpPr>
            <a:spLocks noGrp="1"/>
          </p:cNvSpPr>
          <p:nvPr>
            <p:ph idx="1"/>
          </p:nvPr>
        </p:nvSpPr>
        <p:spPr>
          <a:xfrm>
            <a:off x="6049660" y="1088192"/>
            <a:ext cx="6142340" cy="4942304"/>
          </a:xfrm>
        </p:spPr>
        <p:txBody>
          <a:bodyPr>
            <a:noAutofit/>
          </a:bodyPr>
          <a:lstStyle/>
          <a:p>
            <a:pPr marL="57150" indent="0" algn="ctr">
              <a:buNone/>
            </a:pPr>
            <a:r>
              <a:rPr lang="en-US" sz="2800" b="1">
                <a:solidFill>
                  <a:prstClr val="black"/>
                </a:solidFill>
              </a:rPr>
              <a:t>SELECT ONE OF THE FOLLOWING:</a:t>
            </a:r>
            <a:endParaRPr lang="en-US" sz="2800">
              <a:solidFill>
                <a:prstClr val="black"/>
              </a:solidFill>
            </a:endParaRPr>
          </a:p>
          <a:p>
            <a:pPr marL="571500" indent="-514350">
              <a:lnSpc>
                <a:spcPct val="110000"/>
              </a:lnSpc>
              <a:buFont typeface="+mj-lt"/>
              <a:buAutoNum type="arabicPeriod"/>
            </a:pPr>
            <a:r>
              <a:rPr lang="en-US" sz="2400">
                <a:solidFill>
                  <a:prstClr val="black"/>
                </a:solidFill>
              </a:rPr>
              <a:t>Cleaning table after a meal</a:t>
            </a:r>
          </a:p>
          <a:p>
            <a:pPr marL="571500" indent="-514350">
              <a:lnSpc>
                <a:spcPct val="110000"/>
              </a:lnSpc>
              <a:buFont typeface="+mj-lt"/>
              <a:buAutoNum type="arabicPeriod"/>
            </a:pPr>
            <a:r>
              <a:rPr lang="en-US" sz="2400">
                <a:solidFill>
                  <a:prstClr val="black"/>
                </a:solidFill>
              </a:rPr>
              <a:t>Setting table </a:t>
            </a:r>
          </a:p>
          <a:p>
            <a:pPr marL="571500" indent="-514350">
              <a:lnSpc>
                <a:spcPct val="110000"/>
              </a:lnSpc>
              <a:buFont typeface="+mj-lt"/>
              <a:buAutoNum type="arabicPeriod"/>
            </a:pPr>
            <a:r>
              <a:rPr lang="en-US" sz="2400">
                <a:solidFill>
                  <a:prstClr val="black"/>
                </a:solidFill>
              </a:rPr>
              <a:t>Academic-your choice or--Teach multiplication of 2 digit numbers (the process). Assume knowledge of multiplication tables</a:t>
            </a:r>
          </a:p>
          <a:p>
            <a:pPr marL="571500" indent="-514350">
              <a:lnSpc>
                <a:spcPct val="110000"/>
              </a:lnSpc>
              <a:buFont typeface="+mj-lt"/>
              <a:buAutoNum type="arabicPeriod"/>
            </a:pPr>
            <a:r>
              <a:rPr lang="en-US" sz="2400">
                <a:solidFill>
                  <a:prstClr val="black"/>
                </a:solidFill>
              </a:rPr>
              <a:t> Packing/Bag groceries </a:t>
            </a:r>
          </a:p>
          <a:p>
            <a:pPr marL="571500" indent="-514350">
              <a:lnSpc>
                <a:spcPct val="110000"/>
              </a:lnSpc>
              <a:buFont typeface="+mj-lt"/>
              <a:buAutoNum type="arabicPeriod"/>
            </a:pPr>
            <a:r>
              <a:rPr lang="en-US" sz="2400">
                <a:solidFill>
                  <a:prstClr val="black"/>
                </a:solidFill>
              </a:rPr>
              <a:t>Academic--Write sentence with an article, noun, action verb and punctuation</a:t>
            </a:r>
          </a:p>
        </p:txBody>
      </p:sp>
      <p:cxnSp>
        <p:nvCxnSpPr>
          <p:cNvPr id="3" name="Straight Connector 2">
            <a:extLst>
              <a:ext uri="{FF2B5EF4-FFF2-40B4-BE49-F238E27FC236}">
                <a16:creationId xmlns:a16="http://schemas.microsoft.com/office/drawing/2014/main" id="{524B33A6-28B2-504F-BE84-71EDBF123FCA}"/>
              </a:ext>
            </a:extLst>
          </p:cNvPr>
          <p:cNvCxnSpPr/>
          <p:nvPr/>
        </p:nvCxnSpPr>
        <p:spPr>
          <a:xfrm>
            <a:off x="5576341" y="1343025"/>
            <a:ext cx="0" cy="511773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3139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CB97D0-F0F3-5143-A519-B601BAC934C9}"/>
              </a:ext>
            </a:extLst>
          </p:cNvPr>
          <p:cNvSpPr>
            <a:spLocks noGrp="1"/>
          </p:cNvSpPr>
          <p:nvPr>
            <p:ph type="title"/>
          </p:nvPr>
        </p:nvSpPr>
        <p:spPr>
          <a:xfrm>
            <a:off x="523540" y="509767"/>
            <a:ext cx="5288278" cy="652780"/>
          </a:xfrm>
        </p:spPr>
        <p:txBody>
          <a:bodyPr>
            <a:normAutofit fontScale="90000"/>
          </a:bodyPr>
          <a:lstStyle/>
          <a:p>
            <a:r>
              <a:rPr lang="en-US" sz="6000" b="1"/>
              <a:t>Prompting</a:t>
            </a:r>
          </a:p>
        </p:txBody>
      </p:sp>
      <p:sp>
        <p:nvSpPr>
          <p:cNvPr id="8" name="Text Placeholder 7">
            <a:extLst>
              <a:ext uri="{FF2B5EF4-FFF2-40B4-BE49-F238E27FC236}">
                <a16:creationId xmlns:a16="http://schemas.microsoft.com/office/drawing/2014/main" id="{5BDE2FE0-8CE2-4C45-8952-C3977D43707D}"/>
              </a:ext>
            </a:extLst>
          </p:cNvPr>
          <p:cNvSpPr>
            <a:spLocks noGrp="1"/>
          </p:cNvSpPr>
          <p:nvPr>
            <p:ph type="body" sz="half" idx="2"/>
          </p:nvPr>
        </p:nvSpPr>
        <p:spPr/>
        <p:txBody>
          <a:bodyPr/>
          <a:lstStyle/>
          <a:p>
            <a:pPr marL="457200" indent="-457200">
              <a:buFont typeface="Arial" panose="020B0604020202020204" pitchFamily="34" charset="0"/>
              <a:buChar char="•"/>
            </a:pPr>
            <a:r>
              <a:rPr lang="en-US" sz="3200" b="1"/>
              <a:t>Prompt Hierarchy</a:t>
            </a:r>
          </a:p>
          <a:p>
            <a:pPr marL="457200" indent="-457200">
              <a:buFont typeface="Arial" panose="020B0604020202020204" pitchFamily="34" charset="0"/>
              <a:buChar char="•"/>
            </a:pPr>
            <a:r>
              <a:rPr lang="en-US" sz="3200" b="1"/>
              <a:t>Most to Least</a:t>
            </a:r>
          </a:p>
          <a:p>
            <a:pPr marL="457200" indent="-457200">
              <a:buFont typeface="Arial" panose="020B0604020202020204" pitchFamily="34" charset="0"/>
              <a:buChar char="•"/>
            </a:pPr>
            <a:r>
              <a:rPr lang="en-US" sz="3200" b="1"/>
              <a:t>Least to Most</a:t>
            </a:r>
          </a:p>
          <a:p>
            <a:pPr marL="457200" indent="-457200">
              <a:buFont typeface="Arial" panose="020B0604020202020204" pitchFamily="34" charset="0"/>
              <a:buChar char="•"/>
            </a:pPr>
            <a:r>
              <a:rPr lang="en-US" sz="3200" b="1"/>
              <a:t>Types of Prompts</a:t>
            </a:r>
          </a:p>
          <a:p>
            <a:pPr marL="457200" indent="-457200">
              <a:buFont typeface="Arial" panose="020B0604020202020204" pitchFamily="34" charset="0"/>
              <a:buChar char="•"/>
            </a:pPr>
            <a:r>
              <a:rPr lang="en-US" sz="3200" b="1"/>
              <a:t>How to Use Prompts</a:t>
            </a:r>
          </a:p>
          <a:p>
            <a:pPr marL="457200" indent="-457200">
              <a:buFont typeface="Arial" panose="020B0604020202020204" pitchFamily="34" charset="0"/>
              <a:buChar char="•"/>
            </a:pPr>
            <a:r>
              <a:rPr lang="en-US" sz="3200" b="1"/>
              <a:t>Fading Prompts</a:t>
            </a:r>
          </a:p>
          <a:p>
            <a:endParaRPr lang="en-US"/>
          </a:p>
        </p:txBody>
      </p:sp>
      <p:pic>
        <p:nvPicPr>
          <p:cNvPr id="9" name="Content Placeholder 8" descr="Pyramid of prompts with 7 levels, most intrusive prompt at base of pyramid to least intrusive prompt at top of pyramid." title="seven layers of prompts">
            <a:extLst>
              <a:ext uri="{FF2B5EF4-FFF2-40B4-BE49-F238E27FC236}">
                <a16:creationId xmlns:a16="http://schemas.microsoft.com/office/drawing/2014/main" id="{18868054-555E-9E45-B002-CDBDE2A63EE2}"/>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5599442" y="1384663"/>
            <a:ext cx="6365395" cy="3866605"/>
          </a:xfrm>
          <a:prstGeom prst="rect">
            <a:avLst/>
          </a:prstGeom>
        </p:spPr>
      </p:pic>
    </p:spTree>
    <p:extLst>
      <p:ext uri="{BB962C8B-B14F-4D97-AF65-F5344CB8AC3E}">
        <p14:creationId xmlns:p14="http://schemas.microsoft.com/office/powerpoint/2010/main" val="169136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64845"/>
          </a:xfrm>
        </p:spPr>
        <p:txBody>
          <a:bodyPr/>
          <a:lstStyle/>
          <a:p>
            <a:r>
              <a:rPr lang="en-US"/>
              <a:t>Prompting… An EBP</a:t>
            </a:r>
          </a:p>
        </p:txBody>
      </p:sp>
      <p:pic>
        <p:nvPicPr>
          <p:cNvPr id="4" name="Picture 3" descr="Page 17 content covering prompting strategies, from Evidence Based Practices for Transition Youth Document." title="Prompting Strategies "/>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86597" y="1126955"/>
            <a:ext cx="3717436" cy="4925209"/>
          </a:xfrm>
          <a:prstGeom prst="rect">
            <a:avLst/>
          </a:prstGeom>
          <a:ln>
            <a:solidFill>
              <a:srgbClr val="4F6228"/>
            </a:solidFill>
          </a:ln>
        </p:spPr>
      </p:pic>
      <p:pic>
        <p:nvPicPr>
          <p:cNvPr id="5" name="Picture 4" descr="Content covering prompting strategies, from Evidence Based Practices for Transition Youth Document." title="Page 18 prompting strategies"/>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79319" y="1083212"/>
            <a:ext cx="3825241" cy="4942905"/>
          </a:xfrm>
          <a:prstGeom prst="rect">
            <a:avLst/>
          </a:prstGeom>
          <a:ln>
            <a:solidFill>
              <a:srgbClr val="4F6228"/>
            </a:solidFill>
          </a:ln>
        </p:spPr>
      </p:pic>
    </p:spTree>
    <p:extLst>
      <p:ext uri="{BB962C8B-B14F-4D97-AF65-F5344CB8AC3E}">
        <p14:creationId xmlns:p14="http://schemas.microsoft.com/office/powerpoint/2010/main" val="427539777"/>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425109"/>
            <a:ext cx="10972800" cy="1143000"/>
          </a:xfrm>
        </p:spPr>
        <p:txBody>
          <a:bodyPr/>
          <a:lstStyle/>
          <a:p>
            <a:r>
              <a:rPr lang="en-US"/>
              <a:t>Prompting is a </a:t>
            </a:r>
            <a:r>
              <a:rPr lang="en-US" b="1" i="1"/>
              <a:t>Teaching</a:t>
            </a:r>
            <a:r>
              <a:rPr lang="en-US"/>
              <a:t> Strategy</a:t>
            </a:r>
          </a:p>
        </p:txBody>
      </p:sp>
      <p:sp>
        <p:nvSpPr>
          <p:cNvPr id="8" name="Content Placeholder 7"/>
          <p:cNvSpPr>
            <a:spLocks noGrp="1"/>
          </p:cNvSpPr>
          <p:nvPr>
            <p:ph idx="1"/>
          </p:nvPr>
        </p:nvSpPr>
        <p:spPr>
          <a:xfrm>
            <a:off x="609600" y="2213660"/>
            <a:ext cx="10972800" cy="4525963"/>
          </a:xfrm>
        </p:spPr>
        <p:txBody>
          <a:bodyPr>
            <a:normAutofit/>
          </a:bodyPr>
          <a:lstStyle/>
          <a:p>
            <a:pPr marL="0" indent="0" algn="ctr">
              <a:lnSpc>
                <a:spcPct val="110000"/>
              </a:lnSpc>
              <a:buNone/>
            </a:pPr>
            <a:r>
              <a:rPr lang="en-US" sz="4800" b="1"/>
              <a:t>Prompting</a:t>
            </a:r>
          </a:p>
          <a:p>
            <a:pPr marL="0" indent="0" algn="ctr">
              <a:lnSpc>
                <a:spcPct val="110000"/>
              </a:lnSpc>
              <a:buNone/>
            </a:pPr>
            <a:r>
              <a:rPr lang="en-US" sz="4000"/>
              <a:t>Any assistance given that supports </a:t>
            </a:r>
            <a:r>
              <a:rPr lang="en-US" sz="4000" b="1" i="1" u="sng">
                <a:solidFill>
                  <a:srgbClr val="DD3C3C"/>
                </a:solidFill>
              </a:rPr>
              <a:t>learning</a:t>
            </a:r>
            <a:r>
              <a:rPr lang="en-US" sz="4000" u="sng"/>
              <a:t> </a:t>
            </a:r>
            <a:r>
              <a:rPr lang="en-US" sz="4000"/>
              <a:t>or                                        initiates the </a:t>
            </a:r>
            <a:r>
              <a:rPr lang="en-US" sz="4000" b="1" i="1" u="sng"/>
              <a:t>use</a:t>
            </a:r>
            <a:r>
              <a:rPr lang="en-US" sz="4000" b="1"/>
              <a:t> </a:t>
            </a:r>
            <a:r>
              <a:rPr lang="en-US" sz="4000"/>
              <a:t>of a specific skill</a:t>
            </a:r>
          </a:p>
          <a:p>
            <a:endParaRPr lang="en-US"/>
          </a:p>
        </p:txBody>
      </p:sp>
    </p:spTree>
    <p:extLst>
      <p:ext uri="{BB962C8B-B14F-4D97-AF65-F5344CB8AC3E}">
        <p14:creationId xmlns:p14="http://schemas.microsoft.com/office/powerpoint/2010/main" val="2980205322"/>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Prompting</a:t>
            </a:r>
          </a:p>
        </p:txBody>
      </p:sp>
      <p:sp>
        <p:nvSpPr>
          <p:cNvPr id="3" name="Content Placeholder 2"/>
          <p:cNvSpPr>
            <a:spLocks noGrp="1"/>
          </p:cNvSpPr>
          <p:nvPr>
            <p:ph idx="1"/>
          </p:nvPr>
        </p:nvSpPr>
        <p:spPr/>
        <p:txBody>
          <a:bodyPr>
            <a:normAutofit/>
          </a:bodyPr>
          <a:lstStyle/>
          <a:p>
            <a:pPr marL="0" indent="0" algn="ctr">
              <a:buNone/>
            </a:pPr>
            <a:r>
              <a:rPr lang="en-US"/>
              <a:t>Used by Everyone!  </a:t>
            </a:r>
          </a:p>
          <a:p>
            <a:pPr marL="0" indent="0" algn="ctr">
              <a:buNone/>
            </a:pPr>
            <a:r>
              <a:rPr lang="en-US"/>
              <a:t>All the Time!  </a:t>
            </a:r>
          </a:p>
          <a:p>
            <a:pPr marL="0" indent="0" algn="ctr">
              <a:buNone/>
            </a:pPr>
            <a:r>
              <a:rPr lang="en-US"/>
              <a:t>Very Effective!</a:t>
            </a:r>
          </a:p>
          <a:p>
            <a:pPr marL="0" indent="0" algn="ctr">
              <a:buNone/>
            </a:pPr>
            <a:endParaRPr lang="en-US"/>
          </a:p>
          <a:p>
            <a:pPr marL="0" indent="0" algn="ctr">
              <a:buNone/>
            </a:pPr>
            <a:r>
              <a:rPr lang="en-US"/>
              <a:t>But often issues or concerns arise. </a:t>
            </a:r>
          </a:p>
          <a:p>
            <a:pPr marL="0" indent="0" algn="ctr">
              <a:buNone/>
            </a:pPr>
            <a:r>
              <a:rPr lang="en-US" sz="2800" b="1" i="1"/>
              <a:t>What issue/concerns have you seen related to prompting?</a:t>
            </a:r>
          </a:p>
          <a:p>
            <a:pPr lvl="1"/>
            <a:endParaRPr lang="en-US"/>
          </a:p>
          <a:p>
            <a:pPr lvl="1"/>
            <a:endParaRPr lang="en-US"/>
          </a:p>
        </p:txBody>
      </p:sp>
    </p:spTree>
    <p:extLst>
      <p:ext uri="{BB962C8B-B14F-4D97-AF65-F5344CB8AC3E}">
        <p14:creationId xmlns:p14="http://schemas.microsoft.com/office/powerpoint/2010/main" val="100863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Prompting Errors</a:t>
            </a:r>
          </a:p>
        </p:txBody>
      </p:sp>
      <p:sp>
        <p:nvSpPr>
          <p:cNvPr id="3" name="Content Placeholder 2"/>
          <p:cNvSpPr>
            <a:spLocks noGrp="1"/>
          </p:cNvSpPr>
          <p:nvPr>
            <p:ph idx="1"/>
          </p:nvPr>
        </p:nvSpPr>
        <p:spPr/>
        <p:txBody>
          <a:bodyPr>
            <a:normAutofit/>
          </a:bodyPr>
          <a:lstStyle/>
          <a:p>
            <a:pPr algn="ctr"/>
            <a:r>
              <a:rPr lang="en-US" b="1"/>
              <a:t>Over prompting</a:t>
            </a:r>
            <a:r>
              <a:rPr lang="en-US"/>
              <a:t>… student does not try</a:t>
            </a:r>
          </a:p>
          <a:p>
            <a:pPr algn="ctr"/>
            <a:r>
              <a:rPr lang="en-US" b="1"/>
              <a:t>Inconsistent prompting</a:t>
            </a:r>
            <a:r>
              <a:rPr lang="en-US"/>
              <a:t>… team not on the same page</a:t>
            </a:r>
          </a:p>
          <a:p>
            <a:pPr algn="ctr"/>
            <a:r>
              <a:rPr lang="en-US" b="1"/>
              <a:t>Lack of fading</a:t>
            </a:r>
            <a:r>
              <a:rPr lang="en-US"/>
              <a:t> …..poor planning of the level of prompts to use and how to fade</a:t>
            </a:r>
          </a:p>
          <a:p>
            <a:pPr algn="ctr"/>
            <a:r>
              <a:rPr lang="en-US" b="1"/>
              <a:t>Lack of data</a:t>
            </a:r>
            <a:r>
              <a:rPr lang="en-US"/>
              <a:t> …..collected or reviewed</a:t>
            </a:r>
          </a:p>
          <a:p>
            <a:pPr algn="ctr"/>
            <a:endParaRPr lang="en-US"/>
          </a:p>
          <a:p>
            <a:pPr lvl="1"/>
            <a:endParaRPr lang="en-US"/>
          </a:p>
          <a:p>
            <a:pPr lvl="1"/>
            <a:endParaRPr lang="en-US"/>
          </a:p>
        </p:txBody>
      </p:sp>
    </p:spTree>
    <p:extLst>
      <p:ext uri="{BB962C8B-B14F-4D97-AF65-F5344CB8AC3E}">
        <p14:creationId xmlns:p14="http://schemas.microsoft.com/office/powerpoint/2010/main" val="197292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B1211-792F-F546-9A3F-1D5EA4C9028E}"/>
              </a:ext>
            </a:extLst>
          </p:cNvPr>
          <p:cNvSpPr>
            <a:spLocks noGrp="1"/>
          </p:cNvSpPr>
          <p:nvPr>
            <p:ph type="title"/>
          </p:nvPr>
        </p:nvSpPr>
        <p:spPr/>
        <p:txBody>
          <a:bodyPr>
            <a:normAutofit fontScale="90000"/>
          </a:bodyPr>
          <a:lstStyle/>
          <a:p>
            <a:r>
              <a:rPr lang="en-US"/>
              <a:t>Chaining</a:t>
            </a:r>
            <a:br>
              <a:rPr lang="en-US"/>
            </a:br>
            <a:r>
              <a:rPr lang="en-US"/>
              <a:t> </a:t>
            </a:r>
            <a:r>
              <a:rPr lang="en-US" sz="4000" i="1"/>
              <a:t>Includes Task Analysis and Prompting</a:t>
            </a:r>
            <a:endParaRPr lang="en-US" i="1"/>
          </a:p>
        </p:txBody>
      </p:sp>
      <p:sp>
        <p:nvSpPr>
          <p:cNvPr id="3" name="Content Placeholder 2">
            <a:extLst>
              <a:ext uri="{FF2B5EF4-FFF2-40B4-BE49-F238E27FC236}">
                <a16:creationId xmlns:a16="http://schemas.microsoft.com/office/drawing/2014/main" id="{A26C3BCC-CDB7-0A45-9AB2-26256C796BF6}"/>
              </a:ext>
            </a:extLst>
          </p:cNvPr>
          <p:cNvSpPr>
            <a:spLocks noGrp="1"/>
          </p:cNvSpPr>
          <p:nvPr>
            <p:ph idx="1"/>
          </p:nvPr>
        </p:nvSpPr>
        <p:spPr/>
        <p:txBody>
          <a:bodyPr>
            <a:normAutofit/>
          </a:bodyPr>
          <a:lstStyle/>
          <a:p>
            <a:r>
              <a:rPr lang="en-US" b="1"/>
              <a:t>Chaining Strategies</a:t>
            </a:r>
            <a:r>
              <a:rPr lang="en-US"/>
              <a:t> teach a sequence of defined steps in order for the learner to perform a larger task/skill. </a:t>
            </a:r>
          </a:p>
          <a:p>
            <a:pPr marL="971550" lvl="1" indent="-514350">
              <a:buFont typeface="+mj-lt"/>
              <a:buAutoNum type="arabicPeriod"/>
            </a:pPr>
            <a:r>
              <a:rPr lang="en-US"/>
              <a:t>Task analysis. The job coach, teacher or trainer analyzes the task to be performed, identifying each defined step necessary to complete the task. </a:t>
            </a:r>
          </a:p>
          <a:p>
            <a:pPr marL="971550" lvl="1" indent="-514350">
              <a:buFont typeface="+mj-lt"/>
              <a:buAutoNum type="arabicPeriod"/>
            </a:pPr>
            <a:r>
              <a:rPr lang="en-US"/>
              <a:t>Instruct. The teacher or trainer then guides the youth to learn each step. </a:t>
            </a:r>
          </a:p>
          <a:p>
            <a:pPr marL="971550" lvl="1" indent="-514350">
              <a:buFont typeface="+mj-lt"/>
              <a:buAutoNum type="arabicPeriod"/>
            </a:pPr>
            <a:r>
              <a:rPr lang="en-US"/>
              <a:t>Goal. The youth successfully/accurately completes the entire activity. </a:t>
            </a:r>
          </a:p>
          <a:p>
            <a:endParaRPr lang="en-US"/>
          </a:p>
        </p:txBody>
      </p:sp>
    </p:spTree>
    <p:extLst>
      <p:ext uri="{BB962C8B-B14F-4D97-AF65-F5344CB8AC3E}">
        <p14:creationId xmlns:p14="http://schemas.microsoft.com/office/powerpoint/2010/main" val="1108149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Considerations</a:t>
            </a:r>
          </a:p>
        </p:txBody>
      </p:sp>
      <p:pic>
        <p:nvPicPr>
          <p:cNvPr id="6" name="Content Placeholder 5" descr="Arrow going both directions, typing in the image. Left arrow: what type of prompt to use. Right arrow: How to use the prompt." title="Arrow Prompt Considerations">
            <a:extLst>
              <a:ext uri="{FF2B5EF4-FFF2-40B4-BE49-F238E27FC236}">
                <a16:creationId xmlns:a16="http://schemas.microsoft.com/office/drawing/2014/main" id="{4BCFACF1-3D8C-A945-B23E-3D3F714CC933}"/>
              </a:ext>
            </a:extLst>
          </p:cNvPr>
          <p:cNvPicPr>
            <a:picLocks noGrp="1" noChangeAspect="1"/>
          </p:cNvPicPr>
          <p:nvPr>
            <p:ph idx="1"/>
          </p:nvPr>
        </p:nvPicPr>
        <p:blipFill>
          <a:blip r:embed="rId3"/>
          <a:stretch>
            <a:fillRect/>
          </a:stretch>
        </p:blipFill>
        <p:spPr>
          <a:xfrm>
            <a:off x="609600" y="1174376"/>
            <a:ext cx="10972800" cy="4451636"/>
          </a:xfrm>
        </p:spPr>
      </p:pic>
    </p:spTree>
    <p:extLst>
      <p:ext uri="{BB962C8B-B14F-4D97-AF65-F5344CB8AC3E}">
        <p14:creationId xmlns:p14="http://schemas.microsoft.com/office/powerpoint/2010/main" val="873489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What Type of Prompt?(1) </a:t>
            </a:r>
            <a:endParaRPr lang="en-US"/>
          </a:p>
        </p:txBody>
      </p:sp>
      <p:sp>
        <p:nvSpPr>
          <p:cNvPr id="3" name="Content Placeholder 2"/>
          <p:cNvSpPr>
            <a:spLocks noGrp="1"/>
          </p:cNvSpPr>
          <p:nvPr>
            <p:ph idx="1"/>
          </p:nvPr>
        </p:nvSpPr>
        <p:spPr/>
        <p:txBody>
          <a:bodyPr>
            <a:normAutofit/>
          </a:bodyPr>
          <a:lstStyle/>
          <a:p>
            <a:r>
              <a:rPr lang="en-US" sz="3400" b="1"/>
              <a:t>Verbal Prompts: </a:t>
            </a:r>
          </a:p>
          <a:p>
            <a:pPr lvl="1"/>
            <a:r>
              <a:rPr lang="en-US" sz="3000" b="1" i="1">
                <a:solidFill>
                  <a:srgbClr val="FF0000"/>
                </a:solidFill>
              </a:rPr>
              <a:t>Statements</a:t>
            </a:r>
            <a:r>
              <a:rPr lang="en-US" sz="3000"/>
              <a:t> that help a person acquire target skills (e.g. “You might need to try it a different way” “Write your name”) </a:t>
            </a:r>
          </a:p>
          <a:p>
            <a:r>
              <a:rPr lang="en-US" sz="3400" b="1"/>
              <a:t>Physical Prompts: </a:t>
            </a:r>
          </a:p>
          <a:p>
            <a:pPr lvl="1"/>
            <a:r>
              <a:rPr lang="en-US" sz="3000"/>
              <a:t>Coaches</a:t>
            </a:r>
            <a:r>
              <a:rPr lang="en-US" sz="3000" b="1"/>
              <a:t> </a:t>
            </a:r>
            <a:r>
              <a:rPr lang="en-US" sz="3000" b="1" i="1">
                <a:solidFill>
                  <a:srgbClr val="FF0000"/>
                </a:solidFill>
              </a:rPr>
              <a:t>touch</a:t>
            </a:r>
            <a:r>
              <a:rPr lang="en-US" sz="3000" b="1"/>
              <a:t> </a:t>
            </a:r>
            <a:r>
              <a:rPr lang="en-US" sz="3000"/>
              <a:t>person to help them use the target behavior or skill (e.g. tapping a youth’s hand to cue her to begin writing her name) </a:t>
            </a:r>
          </a:p>
          <a:p>
            <a:endParaRPr lang="en-US"/>
          </a:p>
        </p:txBody>
      </p:sp>
    </p:spTree>
    <p:extLst>
      <p:ext uri="{BB962C8B-B14F-4D97-AF65-F5344CB8AC3E}">
        <p14:creationId xmlns:p14="http://schemas.microsoft.com/office/powerpoint/2010/main" val="332994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sz="3600" b="1"/>
              <a:t>What Type of Prompt?(2) </a:t>
            </a:r>
            <a:endParaRPr lang="en-US" sz="3600"/>
          </a:p>
        </p:txBody>
      </p:sp>
      <p:sp>
        <p:nvSpPr>
          <p:cNvPr id="3" name="Content Placeholder 2"/>
          <p:cNvSpPr>
            <a:spLocks noGrp="1"/>
          </p:cNvSpPr>
          <p:nvPr>
            <p:ph idx="1"/>
          </p:nvPr>
        </p:nvSpPr>
        <p:spPr>
          <a:xfrm>
            <a:off x="609600" y="740781"/>
            <a:ext cx="10972800" cy="5385384"/>
          </a:xfrm>
        </p:spPr>
        <p:txBody>
          <a:bodyPr>
            <a:normAutofit fontScale="92500" lnSpcReduction="10000"/>
          </a:bodyPr>
          <a:lstStyle/>
          <a:p>
            <a:pPr>
              <a:lnSpc>
                <a:spcPct val="120000"/>
              </a:lnSpc>
            </a:pPr>
            <a:r>
              <a:rPr lang="en-US" b="1"/>
              <a:t>Gestural Prompts: </a:t>
            </a:r>
          </a:p>
          <a:p>
            <a:pPr lvl="1">
              <a:lnSpc>
                <a:spcPct val="120000"/>
              </a:lnSpc>
            </a:pPr>
            <a:r>
              <a:rPr lang="en-US" sz="3000"/>
              <a:t>Coaches make </a:t>
            </a:r>
            <a:r>
              <a:rPr lang="en-US" sz="3000" b="1" i="1">
                <a:solidFill>
                  <a:srgbClr val="FF0000"/>
                </a:solidFill>
              </a:rPr>
              <a:t>movements </a:t>
            </a:r>
            <a:r>
              <a:rPr lang="en-US" sz="3000"/>
              <a:t>that cue the person to use a particular behavior/skill (e.g. pointing to the top of the paper for them to write name) </a:t>
            </a:r>
          </a:p>
          <a:p>
            <a:pPr>
              <a:lnSpc>
                <a:spcPct val="120000"/>
              </a:lnSpc>
            </a:pPr>
            <a:r>
              <a:rPr lang="en-US" b="1"/>
              <a:t>Model Prompts:</a:t>
            </a:r>
          </a:p>
          <a:p>
            <a:pPr lvl="1">
              <a:lnSpc>
                <a:spcPct val="120000"/>
              </a:lnSpc>
            </a:pPr>
            <a:r>
              <a:rPr lang="en-US" sz="3000" b="1"/>
              <a:t> </a:t>
            </a:r>
            <a:r>
              <a:rPr lang="en-US" sz="3000"/>
              <a:t>Coaches </a:t>
            </a:r>
            <a:r>
              <a:rPr lang="en-US" sz="3000" b="1" i="1">
                <a:solidFill>
                  <a:srgbClr val="FF0000"/>
                </a:solidFill>
              </a:rPr>
              <a:t>perform </a:t>
            </a:r>
            <a:r>
              <a:rPr lang="en-US" sz="3000"/>
              <a:t>the target skill or behavior. </a:t>
            </a:r>
          </a:p>
          <a:p>
            <a:pPr>
              <a:lnSpc>
                <a:spcPct val="120000"/>
              </a:lnSpc>
            </a:pPr>
            <a:r>
              <a:rPr lang="en-US" b="1"/>
              <a:t>Visual Prompts: </a:t>
            </a:r>
          </a:p>
          <a:p>
            <a:pPr lvl="1">
              <a:lnSpc>
                <a:spcPct val="120000"/>
              </a:lnSpc>
            </a:pPr>
            <a:r>
              <a:rPr lang="en-US" sz="3000"/>
              <a:t>Coaches</a:t>
            </a:r>
            <a:r>
              <a:rPr lang="en-US" sz="3000" b="1" i="1">
                <a:solidFill>
                  <a:srgbClr val="FF0000"/>
                </a:solidFill>
              </a:rPr>
              <a:t> show pictures </a:t>
            </a:r>
            <a:r>
              <a:rPr lang="en-US" sz="3000"/>
              <a:t>of events that provide information about how to use the target skills or behavior (e.g. task analysis checklist, picture card)</a:t>
            </a:r>
          </a:p>
          <a:p>
            <a:endParaRPr lang="en-US"/>
          </a:p>
        </p:txBody>
      </p:sp>
    </p:spTree>
    <p:extLst>
      <p:ext uri="{BB962C8B-B14F-4D97-AF65-F5344CB8AC3E}">
        <p14:creationId xmlns:p14="http://schemas.microsoft.com/office/powerpoint/2010/main" val="64548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5288278" cy="1046464"/>
          </a:xfrm>
        </p:spPr>
        <p:txBody>
          <a:bodyPr>
            <a:noAutofit/>
          </a:bodyPr>
          <a:lstStyle/>
          <a:p>
            <a:r>
              <a:rPr lang="en-US" sz="3600" b="1" i="1"/>
              <a:t>Visual Prompt</a:t>
            </a:r>
          </a:p>
        </p:txBody>
      </p:sp>
      <p:sp>
        <p:nvSpPr>
          <p:cNvPr id="3" name="Text Placeholder 2">
            <a:extLst>
              <a:ext uri="{FF2B5EF4-FFF2-40B4-BE49-F238E27FC236}">
                <a16:creationId xmlns:a16="http://schemas.microsoft.com/office/drawing/2014/main" id="{10E00160-CF54-CB46-9E8B-6DF49AC0E2B6}"/>
              </a:ext>
            </a:extLst>
          </p:cNvPr>
          <p:cNvSpPr>
            <a:spLocks noGrp="1"/>
          </p:cNvSpPr>
          <p:nvPr>
            <p:ph type="body" sz="half" idx="2"/>
          </p:nvPr>
        </p:nvSpPr>
        <p:spPr/>
        <p:txBody>
          <a:bodyPr/>
          <a:lstStyle/>
          <a:p>
            <a:endParaRPr lang="en-US" sz="3600" b="1"/>
          </a:p>
          <a:p>
            <a:r>
              <a:rPr lang="en-US" sz="3600" b="1"/>
              <a:t>Use Visual Prompts Instead of a Person in order to increase independence</a:t>
            </a:r>
            <a:endParaRPr lang="en-US" sz="3600" b="1" i="1"/>
          </a:p>
          <a:p>
            <a:endParaRPr lang="en-US"/>
          </a:p>
        </p:txBody>
      </p:sp>
      <p:pic>
        <p:nvPicPr>
          <p:cNvPr id="4" name="Content Placeholder 3" descr="Visual prompt worksheet for Casey to complete recycling task with picture of recycling bin and four steps to complete task." title="Casey's Recycle Job"/>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5851015" y="446881"/>
            <a:ext cx="4811427" cy="5325269"/>
          </a:xfrm>
          <a:ln>
            <a:solidFill>
              <a:srgbClr val="30507A"/>
            </a:solidFill>
          </a:ln>
        </p:spPr>
      </p:pic>
    </p:spTree>
    <p:extLst>
      <p:ext uri="{BB962C8B-B14F-4D97-AF65-F5344CB8AC3E}">
        <p14:creationId xmlns:p14="http://schemas.microsoft.com/office/powerpoint/2010/main" val="1111165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CD03E0-CFEB-D94C-828D-3EECEAD777CA}"/>
              </a:ext>
            </a:extLst>
          </p:cNvPr>
          <p:cNvSpPr>
            <a:spLocks noGrp="1"/>
          </p:cNvSpPr>
          <p:nvPr>
            <p:ph type="title"/>
          </p:nvPr>
        </p:nvSpPr>
        <p:spPr>
          <a:xfrm>
            <a:off x="227636" y="378811"/>
            <a:ext cx="10972800" cy="1143000"/>
          </a:xfrm>
        </p:spPr>
        <p:txBody>
          <a:bodyPr/>
          <a:lstStyle/>
          <a:p>
            <a:r>
              <a:rPr lang="en-US"/>
              <a:t>Defining Verbal Prompt</a:t>
            </a:r>
          </a:p>
        </p:txBody>
      </p:sp>
      <p:sp>
        <p:nvSpPr>
          <p:cNvPr id="4" name="Content Placeholder 3">
            <a:extLst>
              <a:ext uri="{FF2B5EF4-FFF2-40B4-BE49-F238E27FC236}">
                <a16:creationId xmlns:a16="http://schemas.microsoft.com/office/drawing/2014/main" id="{F003D39D-C591-824B-B4B5-A9DBED76FA3C}"/>
              </a:ext>
            </a:extLst>
          </p:cNvPr>
          <p:cNvSpPr>
            <a:spLocks noGrp="1"/>
          </p:cNvSpPr>
          <p:nvPr>
            <p:ph idx="1"/>
          </p:nvPr>
        </p:nvSpPr>
        <p:spPr>
          <a:xfrm>
            <a:off x="751208" y="2055049"/>
            <a:ext cx="10972800" cy="4525963"/>
          </a:xfrm>
        </p:spPr>
        <p:txBody>
          <a:bodyPr/>
          <a:lstStyle/>
          <a:p>
            <a:r>
              <a:rPr lang="en-US" sz="3600">
                <a:solidFill>
                  <a:prstClr val="black"/>
                </a:solidFill>
              </a:rPr>
              <a:t>Review the short </a:t>
            </a:r>
            <a:r>
              <a:rPr lang="en-US" sz="3600">
                <a:solidFill>
                  <a:prstClr val="black"/>
                </a:solidFill>
                <a:hlinkClick r:id="rId3"/>
              </a:rPr>
              <a:t>verbal prompt video</a:t>
            </a:r>
            <a:endParaRPr lang="en-US" sz="3600">
              <a:solidFill>
                <a:prstClr val="black"/>
              </a:solidFill>
            </a:endParaRPr>
          </a:p>
          <a:p>
            <a:r>
              <a:rPr lang="en-US" sz="3600">
                <a:solidFill>
                  <a:prstClr val="black"/>
                </a:solidFill>
              </a:rPr>
              <a:t>Defines and provides video examples</a:t>
            </a:r>
          </a:p>
          <a:p>
            <a:r>
              <a:rPr lang="en-US" sz="3600">
                <a:solidFill>
                  <a:prstClr val="black"/>
                </a:solidFill>
              </a:rPr>
              <a:t>Video modules available at the Autism Certification Center</a:t>
            </a:r>
          </a:p>
          <a:p>
            <a:endParaRPr lang="en-US">
              <a:solidFill>
                <a:prstClr val="black"/>
              </a:solidFill>
            </a:endParaRPr>
          </a:p>
          <a:p>
            <a:endParaRPr lang="en-US"/>
          </a:p>
        </p:txBody>
      </p:sp>
    </p:spTree>
    <p:extLst>
      <p:ext uri="{BB962C8B-B14F-4D97-AF65-F5344CB8AC3E}">
        <p14:creationId xmlns:p14="http://schemas.microsoft.com/office/powerpoint/2010/main" val="1359683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F8819-1D71-EA4D-B6E1-DD8E5508F4CB}"/>
              </a:ext>
            </a:extLst>
          </p:cNvPr>
          <p:cNvSpPr>
            <a:spLocks noGrp="1"/>
          </p:cNvSpPr>
          <p:nvPr>
            <p:ph type="title"/>
          </p:nvPr>
        </p:nvSpPr>
        <p:spPr/>
        <p:txBody>
          <a:bodyPr/>
          <a:lstStyle/>
          <a:p>
            <a:r>
              <a:rPr lang="en-US"/>
              <a:t>Which Prompt to Use and When</a:t>
            </a:r>
          </a:p>
        </p:txBody>
      </p:sp>
      <p:sp>
        <p:nvSpPr>
          <p:cNvPr id="3" name="Content Placeholder 2">
            <a:extLst>
              <a:ext uri="{FF2B5EF4-FFF2-40B4-BE49-F238E27FC236}">
                <a16:creationId xmlns:a16="http://schemas.microsoft.com/office/drawing/2014/main" id="{F42E1462-BB3F-9C47-A920-053E4AA330DA}"/>
              </a:ext>
            </a:extLst>
          </p:cNvPr>
          <p:cNvSpPr>
            <a:spLocks noGrp="1"/>
          </p:cNvSpPr>
          <p:nvPr>
            <p:ph idx="1"/>
          </p:nvPr>
        </p:nvSpPr>
        <p:spPr/>
        <p:txBody>
          <a:bodyPr/>
          <a:lstStyle/>
          <a:p>
            <a:pPr algn="ctr"/>
            <a:r>
              <a:rPr lang="en-US" i="1"/>
              <a:t>“How do I determine which prompt is the right prompt for the person?” </a:t>
            </a:r>
          </a:p>
          <a:p>
            <a:pPr algn="ctr"/>
            <a:r>
              <a:rPr lang="en-US" i="1"/>
              <a:t>“Does the task make a difference on which prompt I should use?”</a:t>
            </a:r>
          </a:p>
          <a:p>
            <a:pPr algn="ctr"/>
            <a:r>
              <a:rPr lang="en-US" i="1"/>
              <a:t>“When do I change prompts?”</a:t>
            </a:r>
          </a:p>
          <a:p>
            <a:pPr algn="ctr"/>
            <a:endParaRPr lang="en-US"/>
          </a:p>
          <a:p>
            <a:r>
              <a:rPr lang="en-US"/>
              <a:t>Consider defining a </a:t>
            </a:r>
            <a:r>
              <a:rPr lang="en-US" b="1" i="1"/>
              <a:t>‘prompt hierarchy’</a:t>
            </a:r>
            <a:r>
              <a:rPr lang="en-US"/>
              <a:t> as you develop the instructional plan</a:t>
            </a:r>
          </a:p>
        </p:txBody>
      </p:sp>
    </p:spTree>
    <p:extLst>
      <p:ext uri="{BB962C8B-B14F-4D97-AF65-F5344CB8AC3E}">
        <p14:creationId xmlns:p14="http://schemas.microsoft.com/office/powerpoint/2010/main" val="136659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49ADAC-4A5C-E441-897C-80772D217376}"/>
              </a:ext>
            </a:extLst>
          </p:cNvPr>
          <p:cNvSpPr>
            <a:spLocks noGrp="1"/>
          </p:cNvSpPr>
          <p:nvPr>
            <p:ph type="title"/>
          </p:nvPr>
        </p:nvSpPr>
        <p:spPr>
          <a:xfrm>
            <a:off x="354958" y="157303"/>
            <a:ext cx="4011084" cy="748030"/>
          </a:xfrm>
        </p:spPr>
        <p:txBody>
          <a:bodyPr>
            <a:normAutofit/>
          </a:bodyPr>
          <a:lstStyle/>
          <a:p>
            <a:pPr algn="ctr"/>
            <a:r>
              <a:rPr lang="en-US" sz="3600"/>
              <a:t>Prompt Hierarchy</a:t>
            </a:r>
          </a:p>
        </p:txBody>
      </p:sp>
      <p:sp>
        <p:nvSpPr>
          <p:cNvPr id="7" name="Text Placeholder 6">
            <a:extLst>
              <a:ext uri="{FF2B5EF4-FFF2-40B4-BE49-F238E27FC236}">
                <a16:creationId xmlns:a16="http://schemas.microsoft.com/office/drawing/2014/main" id="{B9B1052A-43DB-4240-A4D6-18C479DF9305}"/>
              </a:ext>
            </a:extLst>
          </p:cNvPr>
          <p:cNvSpPr>
            <a:spLocks noGrp="1"/>
          </p:cNvSpPr>
          <p:nvPr>
            <p:ph type="body" sz="half" idx="2"/>
          </p:nvPr>
        </p:nvSpPr>
        <p:spPr>
          <a:xfrm>
            <a:off x="354958" y="905334"/>
            <a:ext cx="6207888" cy="5321846"/>
          </a:xfrm>
        </p:spPr>
        <p:txBody>
          <a:bodyPr>
            <a:normAutofit fontScale="92500" lnSpcReduction="10000"/>
          </a:bodyPr>
          <a:lstStyle/>
          <a:p>
            <a:r>
              <a:rPr lang="en-US" sz="3200" b="1"/>
              <a:t>Considerations</a:t>
            </a:r>
          </a:p>
          <a:p>
            <a:pPr marL="285750" indent="-285750">
              <a:buFont typeface="Arial" panose="020B0604020202020204" pitchFamily="34" charset="0"/>
              <a:buChar char="•"/>
            </a:pPr>
            <a:r>
              <a:rPr lang="en-US" sz="3000"/>
              <a:t>Identify which prompts are the</a:t>
            </a:r>
            <a:r>
              <a:rPr lang="en-US" sz="3000" b="1" i="1">
                <a:solidFill>
                  <a:srgbClr val="FF0000"/>
                </a:solidFill>
              </a:rPr>
              <a:t> most </a:t>
            </a:r>
            <a:r>
              <a:rPr lang="en-US" sz="3000"/>
              <a:t>intrusive, obvious or require the most  assistance from another person.</a:t>
            </a:r>
          </a:p>
          <a:p>
            <a:pPr marL="285750" indent="-285750">
              <a:buFont typeface="Arial" panose="020B0604020202020204" pitchFamily="34" charset="0"/>
              <a:buChar char="•"/>
            </a:pPr>
            <a:endParaRPr lang="en-US" sz="3000"/>
          </a:p>
          <a:p>
            <a:pPr marL="285750" indent="-285750">
              <a:buFont typeface="Arial" panose="020B0604020202020204" pitchFamily="34" charset="0"/>
              <a:buChar char="•"/>
            </a:pPr>
            <a:r>
              <a:rPr lang="en-US" sz="3000"/>
              <a:t>Identify which prompts are the</a:t>
            </a:r>
            <a:r>
              <a:rPr lang="en-US" sz="3000" b="1" i="1">
                <a:solidFill>
                  <a:srgbClr val="FF0000"/>
                </a:solidFill>
              </a:rPr>
              <a:t> least </a:t>
            </a:r>
            <a:r>
              <a:rPr lang="en-US" sz="3000"/>
              <a:t>intrusive and provide the most opportunity for independence. </a:t>
            </a:r>
          </a:p>
          <a:p>
            <a:pPr marL="285750" indent="-285750">
              <a:buFont typeface="Arial" panose="020B0604020202020204" pitchFamily="34" charset="0"/>
              <a:buChar char="•"/>
            </a:pPr>
            <a:endParaRPr lang="en-US" sz="3000"/>
          </a:p>
          <a:p>
            <a:pPr marL="285750" indent="-285750">
              <a:buFont typeface="Arial" panose="020B0604020202020204" pitchFamily="34" charset="0"/>
              <a:buChar char="•"/>
            </a:pPr>
            <a:r>
              <a:rPr lang="en-US" sz="3000"/>
              <a:t>This will not be the same for everyone nor every situation. </a:t>
            </a:r>
          </a:p>
          <a:p>
            <a:pPr marL="285750" indent="-285750">
              <a:buFont typeface="Arial" panose="020B0604020202020204" pitchFamily="34" charset="0"/>
              <a:buChar char="•"/>
            </a:pPr>
            <a:endParaRPr lang="en-US"/>
          </a:p>
        </p:txBody>
      </p:sp>
      <p:pic>
        <p:nvPicPr>
          <p:cNvPr id="4" name="Picture 3" descr="Pyramid of prompts with 7 levels, most intrusive prompt at base of pyramid to least intrusive prompt at top of pyramid." title="Seven layers of prompts">
            <a:extLst>
              <a:ext uri="{FF2B5EF4-FFF2-40B4-BE49-F238E27FC236}">
                <a16:creationId xmlns:a16="http://schemas.microsoft.com/office/drawing/2014/main" id="{967ECDF0-0E76-CC4A-BE8A-8972BEFD05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62846" y="408272"/>
            <a:ext cx="5983809" cy="5486400"/>
          </a:xfrm>
          <a:prstGeom prst="rect">
            <a:avLst/>
          </a:prstGeom>
        </p:spPr>
      </p:pic>
      <p:sp>
        <p:nvSpPr>
          <p:cNvPr id="6" name="Content Placeholder 5" hidden="1">
            <a:extLst>
              <a:ext uri="{FF2B5EF4-FFF2-40B4-BE49-F238E27FC236}">
                <a16:creationId xmlns:a16="http://schemas.microsoft.com/office/drawing/2014/main" id="{12A44D04-2345-5B48-8B77-2C90817450BD}"/>
              </a:ext>
            </a:extLst>
          </p:cNvPr>
          <p:cNvSpPr>
            <a:spLocks noGrp="1"/>
          </p:cNvSpPr>
          <p:nvPr>
            <p:ph idx="1"/>
          </p:nvPr>
        </p:nvSpPr>
        <p:spPr>
          <a:xfrm>
            <a:off x="5349240" y="883920"/>
            <a:ext cx="6233160" cy="5242244"/>
          </a:xfrm>
        </p:spPr>
        <p:txBody>
          <a:bodyPr/>
          <a:lstStyle/>
          <a:p>
            <a:pPr marL="0" indent="0">
              <a:buNone/>
            </a:pPr>
            <a:endParaRPr lang="en-US"/>
          </a:p>
        </p:txBody>
      </p:sp>
    </p:spTree>
    <p:extLst>
      <p:ext uri="{BB962C8B-B14F-4D97-AF65-F5344CB8AC3E}">
        <p14:creationId xmlns:p14="http://schemas.microsoft.com/office/powerpoint/2010/main" val="3065965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5ABF-89A0-F94D-88B6-48C0C8FE6531}"/>
              </a:ext>
            </a:extLst>
          </p:cNvPr>
          <p:cNvSpPr>
            <a:spLocks noGrp="1"/>
          </p:cNvSpPr>
          <p:nvPr>
            <p:ph type="title"/>
          </p:nvPr>
        </p:nvSpPr>
        <p:spPr>
          <a:xfrm>
            <a:off x="609600" y="0"/>
            <a:ext cx="10972800" cy="1143000"/>
          </a:xfrm>
        </p:spPr>
        <p:txBody>
          <a:bodyPr>
            <a:normAutofit/>
          </a:bodyPr>
          <a:lstStyle/>
          <a:p>
            <a:r>
              <a:rPr lang="en-US" sz="4000"/>
              <a:t>Using a Prompt Hierarchy</a:t>
            </a:r>
          </a:p>
        </p:txBody>
      </p:sp>
      <p:sp>
        <p:nvSpPr>
          <p:cNvPr id="3" name="Text Placeholder 2">
            <a:extLst>
              <a:ext uri="{FF2B5EF4-FFF2-40B4-BE49-F238E27FC236}">
                <a16:creationId xmlns:a16="http://schemas.microsoft.com/office/drawing/2014/main" id="{E26A84DA-0611-AF45-84B8-64A59363FFF5}"/>
              </a:ext>
            </a:extLst>
          </p:cNvPr>
          <p:cNvSpPr>
            <a:spLocks noGrp="1"/>
          </p:cNvSpPr>
          <p:nvPr>
            <p:ph type="body" idx="1"/>
          </p:nvPr>
        </p:nvSpPr>
        <p:spPr>
          <a:xfrm>
            <a:off x="609600" y="982157"/>
            <a:ext cx="5386917" cy="639762"/>
          </a:xfrm>
        </p:spPr>
        <p:txBody>
          <a:bodyPr>
            <a:normAutofit/>
          </a:bodyPr>
          <a:lstStyle/>
          <a:p>
            <a:r>
              <a:rPr lang="en-US" sz="3000">
                <a:solidFill>
                  <a:srgbClr val="215968"/>
                </a:solidFill>
              </a:rPr>
              <a:t>Most-to-Least</a:t>
            </a:r>
          </a:p>
        </p:txBody>
      </p:sp>
      <p:sp>
        <p:nvSpPr>
          <p:cNvPr id="4" name="Content Placeholder 3">
            <a:extLst>
              <a:ext uri="{FF2B5EF4-FFF2-40B4-BE49-F238E27FC236}">
                <a16:creationId xmlns:a16="http://schemas.microsoft.com/office/drawing/2014/main" id="{6A496415-9D8F-BC45-B67E-BF857067ACC8}"/>
              </a:ext>
            </a:extLst>
          </p:cNvPr>
          <p:cNvSpPr>
            <a:spLocks noGrp="1"/>
          </p:cNvSpPr>
          <p:nvPr>
            <p:ph sz="half" idx="2"/>
          </p:nvPr>
        </p:nvSpPr>
        <p:spPr>
          <a:xfrm>
            <a:off x="216061" y="1632714"/>
            <a:ext cx="5687028" cy="4373245"/>
          </a:xfrm>
        </p:spPr>
        <p:txBody>
          <a:bodyPr>
            <a:normAutofit/>
          </a:bodyPr>
          <a:lstStyle/>
          <a:p>
            <a:pPr>
              <a:lnSpc>
                <a:spcPct val="120000"/>
              </a:lnSpc>
            </a:pPr>
            <a:r>
              <a:rPr lang="en-US" sz="2800">
                <a:solidFill>
                  <a:schemeClr val="accent5">
                    <a:lumMod val="50000"/>
                  </a:schemeClr>
                </a:solidFill>
              </a:rPr>
              <a:t>Prompts given to complete each step of the task correctly</a:t>
            </a:r>
          </a:p>
          <a:p>
            <a:pPr>
              <a:lnSpc>
                <a:spcPct val="120000"/>
              </a:lnSpc>
            </a:pPr>
            <a:r>
              <a:rPr lang="en-US" sz="2800">
                <a:solidFill>
                  <a:schemeClr val="accent5">
                    <a:lumMod val="50000"/>
                  </a:schemeClr>
                </a:solidFill>
              </a:rPr>
              <a:t>Gradually the assistance provided is reduced as the person makes progress towards independence. </a:t>
            </a:r>
          </a:p>
          <a:p>
            <a:pPr>
              <a:lnSpc>
                <a:spcPct val="120000"/>
              </a:lnSpc>
            </a:pPr>
            <a:r>
              <a:rPr lang="en-US" sz="2800" b="1">
                <a:solidFill>
                  <a:schemeClr val="accent5">
                    <a:lumMod val="50000"/>
                  </a:schemeClr>
                </a:solidFill>
              </a:rPr>
              <a:t>Used when teaching new skill</a:t>
            </a:r>
          </a:p>
          <a:p>
            <a:endParaRPr lang="en-US"/>
          </a:p>
        </p:txBody>
      </p:sp>
      <p:sp>
        <p:nvSpPr>
          <p:cNvPr id="5" name="Text Placeholder 4">
            <a:extLst>
              <a:ext uri="{FF2B5EF4-FFF2-40B4-BE49-F238E27FC236}">
                <a16:creationId xmlns:a16="http://schemas.microsoft.com/office/drawing/2014/main" id="{78ABB0C4-E3DA-2240-8BC4-AF80FFCDC06F}"/>
              </a:ext>
            </a:extLst>
          </p:cNvPr>
          <p:cNvSpPr>
            <a:spLocks noGrp="1"/>
          </p:cNvSpPr>
          <p:nvPr>
            <p:ph type="body" sz="quarter" idx="3"/>
          </p:nvPr>
        </p:nvSpPr>
        <p:spPr>
          <a:xfrm>
            <a:off x="6382340" y="619262"/>
            <a:ext cx="5585884" cy="844172"/>
          </a:xfrm>
        </p:spPr>
        <p:txBody>
          <a:bodyPr>
            <a:noAutofit/>
          </a:bodyPr>
          <a:lstStyle/>
          <a:p>
            <a:r>
              <a:rPr lang="en-US" sz="3000">
                <a:solidFill>
                  <a:srgbClr val="000090"/>
                </a:solidFill>
              </a:rPr>
              <a:t>Least-to-Most </a:t>
            </a:r>
          </a:p>
        </p:txBody>
      </p:sp>
      <p:sp>
        <p:nvSpPr>
          <p:cNvPr id="6" name="Content Placeholder 5">
            <a:extLst>
              <a:ext uri="{FF2B5EF4-FFF2-40B4-BE49-F238E27FC236}">
                <a16:creationId xmlns:a16="http://schemas.microsoft.com/office/drawing/2014/main" id="{D636E54D-AA14-1A45-9A78-3AA2B0C1A736}"/>
              </a:ext>
            </a:extLst>
          </p:cNvPr>
          <p:cNvSpPr>
            <a:spLocks noGrp="1"/>
          </p:cNvSpPr>
          <p:nvPr>
            <p:ph sz="quarter" idx="4"/>
          </p:nvPr>
        </p:nvSpPr>
        <p:spPr>
          <a:xfrm>
            <a:off x="6096000" y="1463434"/>
            <a:ext cx="5679313" cy="4384040"/>
          </a:xfrm>
        </p:spPr>
        <p:txBody>
          <a:bodyPr>
            <a:noAutofit/>
          </a:bodyPr>
          <a:lstStyle/>
          <a:p>
            <a:r>
              <a:rPr lang="en-US" sz="2800">
                <a:solidFill>
                  <a:srgbClr val="000090"/>
                </a:solidFill>
              </a:rPr>
              <a:t>Person has opportunity to perform each step independently or with the least amount of assistance</a:t>
            </a:r>
          </a:p>
          <a:p>
            <a:r>
              <a:rPr lang="en-US" sz="2800">
                <a:solidFill>
                  <a:srgbClr val="000090"/>
                </a:solidFill>
              </a:rPr>
              <a:t>Greater degrees of assistance are provided when the person is unable to perform the steps correctly</a:t>
            </a:r>
          </a:p>
          <a:p>
            <a:r>
              <a:rPr lang="en-US" sz="2800" b="1">
                <a:solidFill>
                  <a:srgbClr val="000090"/>
                </a:solidFill>
              </a:rPr>
              <a:t>Use when person has already been taught skills</a:t>
            </a:r>
          </a:p>
        </p:txBody>
      </p:sp>
    </p:spTree>
    <p:extLst>
      <p:ext uri="{BB962C8B-B14F-4D97-AF65-F5344CB8AC3E}">
        <p14:creationId xmlns:p14="http://schemas.microsoft.com/office/powerpoint/2010/main" val="65296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P spid="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5ABF-89A0-F94D-88B6-48C0C8FE6531}"/>
              </a:ext>
            </a:extLst>
          </p:cNvPr>
          <p:cNvSpPr>
            <a:spLocks noGrp="1"/>
          </p:cNvSpPr>
          <p:nvPr>
            <p:ph type="title"/>
          </p:nvPr>
        </p:nvSpPr>
        <p:spPr/>
        <p:txBody>
          <a:bodyPr>
            <a:normAutofit fontScale="90000"/>
          </a:bodyPr>
          <a:lstStyle/>
          <a:p>
            <a:r>
              <a:rPr lang="en-US"/>
              <a:t>Teaching Skills and Promoting Independence</a:t>
            </a:r>
          </a:p>
        </p:txBody>
      </p:sp>
      <p:sp>
        <p:nvSpPr>
          <p:cNvPr id="3" name="Text Placeholder 2">
            <a:extLst>
              <a:ext uri="{FF2B5EF4-FFF2-40B4-BE49-F238E27FC236}">
                <a16:creationId xmlns:a16="http://schemas.microsoft.com/office/drawing/2014/main" id="{E26A84DA-0611-AF45-84B8-64A59363FFF5}"/>
              </a:ext>
            </a:extLst>
          </p:cNvPr>
          <p:cNvSpPr>
            <a:spLocks noGrp="1"/>
          </p:cNvSpPr>
          <p:nvPr>
            <p:ph type="body" idx="1"/>
          </p:nvPr>
        </p:nvSpPr>
        <p:spPr>
          <a:xfrm>
            <a:off x="609600" y="1367473"/>
            <a:ext cx="5386917" cy="639762"/>
          </a:xfrm>
        </p:spPr>
        <p:txBody>
          <a:bodyPr>
            <a:normAutofit/>
          </a:bodyPr>
          <a:lstStyle/>
          <a:p>
            <a:r>
              <a:rPr lang="en-US" sz="3200">
                <a:solidFill>
                  <a:srgbClr val="215968"/>
                </a:solidFill>
              </a:rPr>
              <a:t>Most-to-Least</a:t>
            </a:r>
          </a:p>
        </p:txBody>
      </p:sp>
      <p:sp>
        <p:nvSpPr>
          <p:cNvPr id="4" name="Content Placeholder 3">
            <a:extLst>
              <a:ext uri="{FF2B5EF4-FFF2-40B4-BE49-F238E27FC236}">
                <a16:creationId xmlns:a16="http://schemas.microsoft.com/office/drawing/2014/main" id="{6A496415-9D8F-BC45-B67E-BF857067ACC8}"/>
              </a:ext>
            </a:extLst>
          </p:cNvPr>
          <p:cNvSpPr>
            <a:spLocks noGrp="1"/>
          </p:cNvSpPr>
          <p:nvPr>
            <p:ph sz="half" idx="2"/>
          </p:nvPr>
        </p:nvSpPr>
        <p:spPr>
          <a:xfrm>
            <a:off x="609600" y="2007235"/>
            <a:ext cx="5386917" cy="3951288"/>
          </a:xfrm>
        </p:spPr>
        <p:txBody>
          <a:bodyPr>
            <a:normAutofit/>
          </a:bodyPr>
          <a:lstStyle/>
          <a:p>
            <a:pPr marL="0" indent="0">
              <a:lnSpc>
                <a:spcPct val="120000"/>
              </a:lnSpc>
              <a:buNone/>
            </a:pPr>
            <a:r>
              <a:rPr lang="en-US" sz="4800" b="1">
                <a:solidFill>
                  <a:schemeClr val="accent5">
                    <a:lumMod val="50000"/>
                  </a:schemeClr>
                </a:solidFill>
              </a:rPr>
              <a:t>USE WHEN TEACHING THE NEW SKILL</a:t>
            </a:r>
          </a:p>
          <a:p>
            <a:endParaRPr lang="en-US"/>
          </a:p>
        </p:txBody>
      </p:sp>
      <p:sp>
        <p:nvSpPr>
          <p:cNvPr id="5" name="Text Placeholder 4">
            <a:extLst>
              <a:ext uri="{FF2B5EF4-FFF2-40B4-BE49-F238E27FC236}">
                <a16:creationId xmlns:a16="http://schemas.microsoft.com/office/drawing/2014/main" id="{78ABB0C4-E3DA-2240-8BC4-AF80FFCDC06F}"/>
              </a:ext>
            </a:extLst>
          </p:cNvPr>
          <p:cNvSpPr>
            <a:spLocks noGrp="1"/>
          </p:cNvSpPr>
          <p:nvPr>
            <p:ph type="body" sz="quarter" idx="3"/>
          </p:nvPr>
        </p:nvSpPr>
        <p:spPr>
          <a:xfrm>
            <a:off x="6193368" y="1367473"/>
            <a:ext cx="5389033" cy="639762"/>
          </a:xfrm>
        </p:spPr>
        <p:txBody>
          <a:bodyPr>
            <a:normAutofit/>
          </a:bodyPr>
          <a:lstStyle/>
          <a:p>
            <a:r>
              <a:rPr lang="en-US" sz="3200">
                <a:solidFill>
                  <a:srgbClr val="000090"/>
                </a:solidFill>
              </a:rPr>
              <a:t>Least-to-Most</a:t>
            </a:r>
            <a:r>
              <a:rPr lang="en-US" sz="2800">
                <a:solidFill>
                  <a:srgbClr val="000090"/>
                </a:solidFill>
              </a:rPr>
              <a:t> </a:t>
            </a:r>
          </a:p>
        </p:txBody>
      </p:sp>
      <p:sp>
        <p:nvSpPr>
          <p:cNvPr id="6" name="Content Placeholder 5">
            <a:extLst>
              <a:ext uri="{FF2B5EF4-FFF2-40B4-BE49-F238E27FC236}">
                <a16:creationId xmlns:a16="http://schemas.microsoft.com/office/drawing/2014/main" id="{D636E54D-AA14-1A45-9A78-3AA2B0C1A736}"/>
              </a:ext>
            </a:extLst>
          </p:cNvPr>
          <p:cNvSpPr>
            <a:spLocks noGrp="1"/>
          </p:cNvSpPr>
          <p:nvPr>
            <p:ph sz="quarter" idx="4"/>
          </p:nvPr>
        </p:nvSpPr>
        <p:spPr>
          <a:xfrm>
            <a:off x="6193368" y="2007235"/>
            <a:ext cx="5389033" cy="3951288"/>
          </a:xfrm>
        </p:spPr>
        <p:txBody>
          <a:bodyPr>
            <a:noAutofit/>
          </a:bodyPr>
          <a:lstStyle/>
          <a:p>
            <a:pPr marL="0" indent="0">
              <a:buNone/>
            </a:pPr>
            <a:r>
              <a:rPr lang="en-US" sz="4800" b="1">
                <a:solidFill>
                  <a:srgbClr val="000090"/>
                </a:solidFill>
              </a:rPr>
              <a:t>USE WHEN GAINING INDEPENDENCE</a:t>
            </a:r>
          </a:p>
        </p:txBody>
      </p:sp>
    </p:spTree>
    <p:extLst>
      <p:ext uri="{BB962C8B-B14F-4D97-AF65-F5344CB8AC3E}">
        <p14:creationId xmlns:p14="http://schemas.microsoft.com/office/powerpoint/2010/main" val="31182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5ABF-89A0-F94D-88B6-48C0C8FE6531}"/>
              </a:ext>
            </a:extLst>
          </p:cNvPr>
          <p:cNvSpPr>
            <a:spLocks noGrp="1"/>
          </p:cNvSpPr>
          <p:nvPr>
            <p:ph type="title"/>
          </p:nvPr>
        </p:nvSpPr>
        <p:spPr>
          <a:xfrm>
            <a:off x="817944" y="-206229"/>
            <a:ext cx="10972800" cy="1143000"/>
          </a:xfrm>
        </p:spPr>
        <p:txBody>
          <a:bodyPr>
            <a:normAutofit/>
          </a:bodyPr>
          <a:lstStyle/>
          <a:p>
            <a:r>
              <a:rPr lang="en-US" sz="4000"/>
              <a:t>Examples of Hierarchy: Using a Copier</a:t>
            </a:r>
          </a:p>
        </p:txBody>
      </p:sp>
      <p:sp>
        <p:nvSpPr>
          <p:cNvPr id="3" name="Text Placeholder 2">
            <a:extLst>
              <a:ext uri="{FF2B5EF4-FFF2-40B4-BE49-F238E27FC236}">
                <a16:creationId xmlns:a16="http://schemas.microsoft.com/office/drawing/2014/main" id="{E26A84DA-0611-AF45-84B8-64A59363FFF5}"/>
              </a:ext>
            </a:extLst>
          </p:cNvPr>
          <p:cNvSpPr>
            <a:spLocks noGrp="1"/>
          </p:cNvSpPr>
          <p:nvPr>
            <p:ph type="body" idx="1"/>
          </p:nvPr>
        </p:nvSpPr>
        <p:spPr>
          <a:xfrm>
            <a:off x="-466845" y="581003"/>
            <a:ext cx="5710177" cy="835587"/>
          </a:xfrm>
        </p:spPr>
        <p:txBody>
          <a:bodyPr>
            <a:normAutofit/>
          </a:bodyPr>
          <a:lstStyle/>
          <a:p>
            <a:pPr algn="ctr"/>
            <a:r>
              <a:rPr lang="en-US" sz="3000">
                <a:solidFill>
                  <a:srgbClr val="215968"/>
                </a:solidFill>
              </a:rPr>
              <a:t>Most-to-Least</a:t>
            </a:r>
          </a:p>
        </p:txBody>
      </p:sp>
      <p:sp>
        <p:nvSpPr>
          <p:cNvPr id="4" name="Content Placeholder 3">
            <a:extLst>
              <a:ext uri="{FF2B5EF4-FFF2-40B4-BE49-F238E27FC236}">
                <a16:creationId xmlns:a16="http://schemas.microsoft.com/office/drawing/2014/main" id="{6A496415-9D8F-BC45-B67E-BF857067ACC8}"/>
              </a:ext>
            </a:extLst>
          </p:cNvPr>
          <p:cNvSpPr>
            <a:spLocks noGrp="1"/>
          </p:cNvSpPr>
          <p:nvPr>
            <p:ph sz="half" idx="2"/>
          </p:nvPr>
        </p:nvSpPr>
        <p:spPr>
          <a:xfrm>
            <a:off x="208344" y="1576531"/>
            <a:ext cx="5486401" cy="4946601"/>
          </a:xfrm>
        </p:spPr>
        <p:txBody>
          <a:bodyPr>
            <a:normAutofit fontScale="85000" lnSpcReduction="10000"/>
          </a:bodyPr>
          <a:lstStyle/>
          <a:p>
            <a:pPr marL="0" indent="0" algn="ctr">
              <a:lnSpc>
                <a:spcPct val="120000"/>
              </a:lnSpc>
              <a:buNone/>
            </a:pPr>
            <a:r>
              <a:rPr lang="en-US" sz="3000" b="1" i="1">
                <a:solidFill>
                  <a:schemeClr val="accent5">
                    <a:lumMod val="50000"/>
                  </a:schemeClr>
                </a:solidFill>
              </a:rPr>
              <a:t>Teaching Correct Button Usage</a:t>
            </a:r>
          </a:p>
          <a:p>
            <a:pPr>
              <a:lnSpc>
                <a:spcPct val="120000"/>
              </a:lnSpc>
            </a:pPr>
            <a:r>
              <a:rPr lang="en-US" sz="3000" b="1">
                <a:solidFill>
                  <a:schemeClr val="accent5">
                    <a:lumMod val="50000"/>
                  </a:schemeClr>
                </a:solidFill>
              </a:rPr>
              <a:t>Partial Physical </a:t>
            </a:r>
          </a:p>
          <a:p>
            <a:pPr lvl="1">
              <a:lnSpc>
                <a:spcPct val="120000"/>
              </a:lnSpc>
            </a:pPr>
            <a:r>
              <a:rPr lang="en-US" sz="3000" b="1">
                <a:solidFill>
                  <a:schemeClr val="accent5">
                    <a:lumMod val="50000"/>
                  </a:schemeClr>
                </a:solidFill>
              </a:rPr>
              <a:t>Gentle pressure to elbow to push hand to correct buttons</a:t>
            </a:r>
          </a:p>
          <a:p>
            <a:pPr>
              <a:lnSpc>
                <a:spcPct val="120000"/>
              </a:lnSpc>
            </a:pPr>
            <a:r>
              <a:rPr lang="en-US" sz="3000" b="1">
                <a:solidFill>
                  <a:schemeClr val="accent5">
                    <a:lumMod val="50000"/>
                  </a:schemeClr>
                </a:solidFill>
              </a:rPr>
              <a:t>Model</a:t>
            </a:r>
          </a:p>
          <a:p>
            <a:pPr lvl="1">
              <a:lnSpc>
                <a:spcPct val="120000"/>
              </a:lnSpc>
            </a:pPr>
            <a:r>
              <a:rPr lang="en-US" sz="3000" b="1">
                <a:solidFill>
                  <a:schemeClr val="accent5">
                    <a:lumMod val="50000"/>
                  </a:schemeClr>
                </a:solidFill>
              </a:rPr>
              <a:t>Show how to push correct button. No words. </a:t>
            </a:r>
          </a:p>
          <a:p>
            <a:pPr>
              <a:lnSpc>
                <a:spcPct val="120000"/>
              </a:lnSpc>
            </a:pPr>
            <a:r>
              <a:rPr lang="en-US" sz="3000" b="1">
                <a:solidFill>
                  <a:schemeClr val="accent5">
                    <a:lumMod val="50000"/>
                  </a:schemeClr>
                </a:solidFill>
              </a:rPr>
              <a:t>Gesture</a:t>
            </a:r>
          </a:p>
          <a:p>
            <a:pPr lvl="1">
              <a:lnSpc>
                <a:spcPct val="120000"/>
              </a:lnSpc>
            </a:pPr>
            <a:r>
              <a:rPr lang="en-US" sz="3000" b="1">
                <a:solidFill>
                  <a:schemeClr val="accent5">
                    <a:lumMod val="50000"/>
                  </a:schemeClr>
                </a:solidFill>
              </a:rPr>
              <a:t>Point or nod to correct button</a:t>
            </a:r>
          </a:p>
          <a:p>
            <a:endParaRPr lang="en-US"/>
          </a:p>
        </p:txBody>
      </p:sp>
      <p:sp>
        <p:nvSpPr>
          <p:cNvPr id="5" name="Text Placeholder 4">
            <a:extLst>
              <a:ext uri="{FF2B5EF4-FFF2-40B4-BE49-F238E27FC236}">
                <a16:creationId xmlns:a16="http://schemas.microsoft.com/office/drawing/2014/main" id="{78ABB0C4-E3DA-2240-8BC4-AF80FFCDC06F}"/>
              </a:ext>
            </a:extLst>
          </p:cNvPr>
          <p:cNvSpPr>
            <a:spLocks noGrp="1"/>
          </p:cNvSpPr>
          <p:nvPr>
            <p:ph type="body" sz="quarter" idx="3"/>
          </p:nvPr>
        </p:nvSpPr>
        <p:spPr>
          <a:xfrm>
            <a:off x="6617772" y="755952"/>
            <a:ext cx="5389033" cy="639762"/>
          </a:xfrm>
        </p:spPr>
        <p:txBody>
          <a:bodyPr>
            <a:normAutofit/>
          </a:bodyPr>
          <a:lstStyle/>
          <a:p>
            <a:pPr algn="ctr"/>
            <a:r>
              <a:rPr lang="en-US" sz="3000">
                <a:solidFill>
                  <a:srgbClr val="000090"/>
                </a:solidFill>
              </a:rPr>
              <a:t>Least-to-Most </a:t>
            </a:r>
          </a:p>
        </p:txBody>
      </p:sp>
      <p:sp>
        <p:nvSpPr>
          <p:cNvPr id="6" name="Content Placeholder 5">
            <a:extLst>
              <a:ext uri="{FF2B5EF4-FFF2-40B4-BE49-F238E27FC236}">
                <a16:creationId xmlns:a16="http://schemas.microsoft.com/office/drawing/2014/main" id="{D636E54D-AA14-1A45-9A78-3AA2B0C1A736}"/>
              </a:ext>
            </a:extLst>
          </p:cNvPr>
          <p:cNvSpPr>
            <a:spLocks noGrp="1"/>
          </p:cNvSpPr>
          <p:nvPr>
            <p:ph sz="quarter" idx="4"/>
          </p:nvPr>
        </p:nvSpPr>
        <p:spPr>
          <a:xfrm>
            <a:off x="6088283" y="1416590"/>
            <a:ext cx="6011120" cy="5266481"/>
          </a:xfrm>
        </p:spPr>
        <p:txBody>
          <a:bodyPr>
            <a:noAutofit/>
          </a:bodyPr>
          <a:lstStyle/>
          <a:p>
            <a:pPr marL="0" indent="0" algn="ctr">
              <a:buNone/>
            </a:pPr>
            <a:r>
              <a:rPr lang="en-US" sz="2800" b="1" i="1">
                <a:solidFill>
                  <a:srgbClr val="000090"/>
                </a:solidFill>
              </a:rPr>
              <a:t>Promoting Independence to Gather Completed Copies</a:t>
            </a:r>
          </a:p>
          <a:p>
            <a:r>
              <a:rPr lang="en-US" sz="2800" b="1">
                <a:solidFill>
                  <a:srgbClr val="000090"/>
                </a:solidFill>
              </a:rPr>
              <a:t>Gesture</a:t>
            </a:r>
          </a:p>
          <a:p>
            <a:pPr lvl="1"/>
            <a:r>
              <a:rPr lang="en-US" sz="2800" b="1">
                <a:solidFill>
                  <a:srgbClr val="000090"/>
                </a:solidFill>
              </a:rPr>
              <a:t>Nod head towards completed copies</a:t>
            </a:r>
          </a:p>
          <a:p>
            <a:r>
              <a:rPr lang="en-US" sz="2800" b="1">
                <a:solidFill>
                  <a:srgbClr val="000090"/>
                </a:solidFill>
              </a:rPr>
              <a:t>Model</a:t>
            </a:r>
          </a:p>
          <a:p>
            <a:pPr lvl="1"/>
            <a:r>
              <a:rPr lang="en-US" sz="2800" b="1">
                <a:solidFill>
                  <a:srgbClr val="000090"/>
                </a:solidFill>
              </a:rPr>
              <a:t>Show how to remove completed copies from tray</a:t>
            </a:r>
          </a:p>
          <a:p>
            <a:r>
              <a:rPr lang="en-US" sz="2800" b="1">
                <a:solidFill>
                  <a:srgbClr val="000090"/>
                </a:solidFill>
              </a:rPr>
              <a:t>Partial Physical </a:t>
            </a:r>
          </a:p>
          <a:p>
            <a:pPr lvl="1"/>
            <a:r>
              <a:rPr lang="en-US" sz="2800" b="1">
                <a:solidFill>
                  <a:srgbClr val="000090"/>
                </a:solidFill>
              </a:rPr>
              <a:t>Gentle pressure to elbow to pick up completed copies</a:t>
            </a:r>
          </a:p>
          <a:p>
            <a:pPr marL="0" indent="0">
              <a:buNone/>
            </a:pPr>
            <a:endParaRPr lang="en-US" sz="4800" b="1">
              <a:solidFill>
                <a:srgbClr val="000090"/>
              </a:solidFill>
            </a:endParaRPr>
          </a:p>
        </p:txBody>
      </p:sp>
    </p:spTree>
    <p:extLst>
      <p:ext uri="{BB962C8B-B14F-4D97-AF65-F5344CB8AC3E}">
        <p14:creationId xmlns:p14="http://schemas.microsoft.com/office/powerpoint/2010/main" val="125830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A1945-8F6D-5D4A-8B2B-4B8C4FAFC2C3}"/>
              </a:ext>
            </a:extLst>
          </p:cNvPr>
          <p:cNvSpPr>
            <a:spLocks noGrp="1"/>
          </p:cNvSpPr>
          <p:nvPr>
            <p:ph type="title"/>
          </p:nvPr>
        </p:nvSpPr>
        <p:spPr>
          <a:xfrm>
            <a:off x="530942" y="-127819"/>
            <a:ext cx="10972800" cy="1143000"/>
          </a:xfrm>
        </p:spPr>
        <p:txBody>
          <a:bodyPr>
            <a:normAutofit/>
          </a:bodyPr>
          <a:lstStyle/>
          <a:p>
            <a:r>
              <a:rPr lang="en-US" sz="4000"/>
              <a:t>Using Chaining to Teach</a:t>
            </a:r>
          </a:p>
        </p:txBody>
      </p:sp>
      <p:sp>
        <p:nvSpPr>
          <p:cNvPr id="3" name="Content Placeholder 2">
            <a:extLst>
              <a:ext uri="{FF2B5EF4-FFF2-40B4-BE49-F238E27FC236}">
                <a16:creationId xmlns:a16="http://schemas.microsoft.com/office/drawing/2014/main" id="{AB52B38E-1503-E245-9D28-278A7A4B0F0C}"/>
              </a:ext>
            </a:extLst>
          </p:cNvPr>
          <p:cNvSpPr>
            <a:spLocks noGrp="1"/>
          </p:cNvSpPr>
          <p:nvPr>
            <p:ph idx="1"/>
          </p:nvPr>
        </p:nvSpPr>
        <p:spPr>
          <a:xfrm>
            <a:off x="597159" y="989045"/>
            <a:ext cx="10898155" cy="5057794"/>
          </a:xfrm>
        </p:spPr>
        <p:txBody>
          <a:bodyPr>
            <a:normAutofit fontScale="77500" lnSpcReduction="20000"/>
          </a:bodyPr>
          <a:lstStyle/>
          <a:p>
            <a:pPr>
              <a:lnSpc>
                <a:spcPct val="120000"/>
              </a:lnSpc>
            </a:pPr>
            <a:r>
              <a:rPr lang="en-US" sz="3300" b="1"/>
              <a:t>Backwards Chaining Approach</a:t>
            </a:r>
            <a:endParaRPr lang="en-US" sz="3300"/>
          </a:p>
          <a:p>
            <a:pPr lvl="1">
              <a:lnSpc>
                <a:spcPct val="120000"/>
              </a:lnSpc>
            </a:pPr>
            <a:r>
              <a:rPr lang="en-US" sz="3300"/>
              <a:t>Support person completes all the steps identified </a:t>
            </a:r>
            <a:r>
              <a:rPr lang="en-US" sz="3300" b="1" i="1" u="sng"/>
              <a:t>except for the final step</a:t>
            </a:r>
            <a:r>
              <a:rPr lang="en-US" sz="3300"/>
              <a:t> which the person learning completes and is reinforced. </a:t>
            </a:r>
          </a:p>
          <a:p>
            <a:pPr lvl="1">
              <a:lnSpc>
                <a:spcPct val="120000"/>
              </a:lnSpc>
            </a:pPr>
            <a:r>
              <a:rPr lang="en-US" sz="3300"/>
              <a:t>Then the next-to-last step or skill is introduced</a:t>
            </a:r>
          </a:p>
          <a:p>
            <a:pPr lvl="1">
              <a:lnSpc>
                <a:spcPct val="120000"/>
              </a:lnSpc>
            </a:pPr>
            <a:endParaRPr lang="en-US" sz="3300"/>
          </a:p>
          <a:p>
            <a:pPr>
              <a:lnSpc>
                <a:spcPct val="120000"/>
              </a:lnSpc>
            </a:pPr>
            <a:r>
              <a:rPr lang="en-US" sz="3300"/>
              <a:t>	</a:t>
            </a:r>
            <a:r>
              <a:rPr lang="en-US" sz="3300" b="1"/>
              <a:t>Forward Chaining Approach</a:t>
            </a:r>
          </a:p>
          <a:p>
            <a:pPr lvl="1">
              <a:lnSpc>
                <a:spcPct val="120000"/>
              </a:lnSpc>
            </a:pPr>
            <a:r>
              <a:rPr lang="en-US" sz="3300"/>
              <a:t>Steps or skills taught in their naturally occurring order and  reinforcement is delivered when the person </a:t>
            </a:r>
            <a:r>
              <a:rPr lang="en-US" sz="3300" b="1"/>
              <a:t> </a:t>
            </a:r>
            <a:r>
              <a:rPr lang="en-US" sz="3300" b="1" i="1" u="sng"/>
              <a:t>completes the first step in the sequence</a:t>
            </a:r>
          </a:p>
          <a:p>
            <a:pPr lvl="1">
              <a:lnSpc>
                <a:spcPct val="120000"/>
              </a:lnSpc>
            </a:pPr>
            <a:r>
              <a:rPr lang="en-US" sz="3300"/>
              <a:t>Then the next time the skill is taught, the second step is reinforced</a:t>
            </a:r>
          </a:p>
        </p:txBody>
      </p:sp>
    </p:spTree>
    <p:extLst>
      <p:ext uri="{BB962C8B-B14F-4D97-AF65-F5344CB8AC3E}">
        <p14:creationId xmlns:p14="http://schemas.microsoft.com/office/powerpoint/2010/main" val="658602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B1200-645E-6D42-B767-21E3148A2963}"/>
              </a:ext>
            </a:extLst>
          </p:cNvPr>
          <p:cNvSpPr>
            <a:spLocks noGrp="1"/>
          </p:cNvSpPr>
          <p:nvPr>
            <p:ph type="title"/>
          </p:nvPr>
        </p:nvSpPr>
        <p:spPr/>
        <p:txBody>
          <a:bodyPr>
            <a:normAutofit fontScale="90000"/>
          </a:bodyPr>
          <a:lstStyle/>
          <a:p>
            <a:r>
              <a:rPr lang="en-US"/>
              <a:t>Handout #4: </a:t>
            </a:r>
            <a:br>
              <a:rPr lang="en-US"/>
            </a:br>
            <a:r>
              <a:rPr lang="en-US" sz="4000"/>
              <a:t>Implementation Checklist from NPDC on Autism</a:t>
            </a:r>
            <a:endParaRPr lang="en-US"/>
          </a:p>
        </p:txBody>
      </p:sp>
      <p:pic>
        <p:nvPicPr>
          <p:cNvPr id="7" name="Content Placeholder 6" descr="Implementation Checklist for least to most prompts area to collect data in step 1 of 9 step process. Fill in the box format." title="Module prompting Worksheet"/>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59631" y="1630681"/>
            <a:ext cx="3563029" cy="3916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8" descr="Implementation Checklist for least to most prompts area to collect data for steps 2 of 9.Fill in the box format." title="Page two worksheet module prompti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88649" y="1645921"/>
            <a:ext cx="3435683" cy="3916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9754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6098-5BDD-6842-A548-EBDA9585FABA}"/>
              </a:ext>
            </a:extLst>
          </p:cNvPr>
          <p:cNvSpPr>
            <a:spLocks noGrp="1"/>
          </p:cNvSpPr>
          <p:nvPr>
            <p:ph type="title"/>
          </p:nvPr>
        </p:nvSpPr>
        <p:spPr/>
        <p:txBody>
          <a:bodyPr>
            <a:normAutofit fontScale="90000"/>
          </a:bodyPr>
          <a:lstStyle/>
          <a:p>
            <a:r>
              <a:rPr lang="en-US"/>
              <a:t>Handout #4: </a:t>
            </a:r>
            <a:br>
              <a:rPr lang="en-US"/>
            </a:br>
            <a:r>
              <a:rPr lang="en-US" sz="4000"/>
              <a:t>Implementation Checklist from NPDC on Autism</a:t>
            </a:r>
            <a:endParaRPr lang="en-US"/>
          </a:p>
        </p:txBody>
      </p:sp>
      <p:pic>
        <p:nvPicPr>
          <p:cNvPr id="5" name="Content Placeholder 4" descr="Implementation Checklist for least to most prompts area to collect data in step 5 of 9 step process. Fill in the box format." title="Page three worksheet module prompti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85356" y="1737361"/>
            <a:ext cx="3414962" cy="3992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descr="Implementation Checklist for least to most prompts area to collect data in step 7 of 9 step process. Fill in the box format." title="Page four worksheet module prompti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91832" y="1752601"/>
            <a:ext cx="3386031" cy="3992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37773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Example: Prompting Least to Most</a:t>
            </a:r>
            <a:br>
              <a:rPr lang="en-US"/>
            </a:br>
            <a:endParaRPr lang="en-US" sz="2400"/>
          </a:p>
        </p:txBody>
      </p:sp>
      <p:sp>
        <p:nvSpPr>
          <p:cNvPr id="11" name="Text Placeholder 10">
            <a:extLst>
              <a:ext uri="{FF2B5EF4-FFF2-40B4-BE49-F238E27FC236}">
                <a16:creationId xmlns:a16="http://schemas.microsoft.com/office/drawing/2014/main" id="{97A112B9-EC0A-334E-9A3A-3C9FE6C95383}"/>
              </a:ext>
            </a:extLst>
          </p:cNvPr>
          <p:cNvSpPr>
            <a:spLocks noGrp="1"/>
          </p:cNvSpPr>
          <p:nvPr>
            <p:ph type="body" idx="1"/>
          </p:nvPr>
        </p:nvSpPr>
        <p:spPr>
          <a:xfrm>
            <a:off x="6341875" y="3144687"/>
            <a:ext cx="5556679" cy="1005832"/>
          </a:xfrm>
        </p:spPr>
        <p:txBody>
          <a:bodyPr>
            <a:noAutofit/>
          </a:bodyPr>
          <a:lstStyle/>
          <a:p>
            <a:r>
              <a:rPr lang="en-US" sz="3000"/>
              <a:t>Making Chocolate Milk with prompts</a:t>
            </a:r>
          </a:p>
        </p:txBody>
      </p:sp>
      <p:pic>
        <p:nvPicPr>
          <p:cNvPr id="5" name="Least to Most Prompting.mp4" descr="Step by step process for making chocolate milk with multiple prompt examples, audio, no audio descriptions available.&#10;" title="Making chocolate milk">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09600" y="2351030"/>
            <a:ext cx="5384800" cy="3033712"/>
          </a:xfrm>
        </p:spPr>
      </p:pic>
    </p:spTree>
    <p:extLst>
      <p:ext uri="{BB962C8B-B14F-4D97-AF65-F5344CB8AC3E}">
        <p14:creationId xmlns:p14="http://schemas.microsoft.com/office/powerpoint/2010/main" val="630773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Example: Prompting Most to Least</a:t>
            </a:r>
            <a:br>
              <a:rPr lang="en-US"/>
            </a:br>
            <a:endParaRPr lang="en-US" sz="2400"/>
          </a:p>
        </p:txBody>
      </p:sp>
      <p:sp>
        <p:nvSpPr>
          <p:cNvPr id="12" name="Text Placeholder 11">
            <a:extLst>
              <a:ext uri="{FF2B5EF4-FFF2-40B4-BE49-F238E27FC236}">
                <a16:creationId xmlns:a16="http://schemas.microsoft.com/office/drawing/2014/main" id="{71E5E4E1-EEF4-E14E-BCCF-333E6B116BCE}"/>
              </a:ext>
            </a:extLst>
          </p:cNvPr>
          <p:cNvSpPr>
            <a:spLocks noGrp="1"/>
          </p:cNvSpPr>
          <p:nvPr>
            <p:ph type="body" sz="quarter" idx="3"/>
          </p:nvPr>
        </p:nvSpPr>
        <p:spPr>
          <a:xfrm>
            <a:off x="6411884" y="2648708"/>
            <a:ext cx="5950673" cy="1005832"/>
          </a:xfrm>
        </p:spPr>
        <p:txBody>
          <a:bodyPr>
            <a:noAutofit/>
          </a:bodyPr>
          <a:lstStyle/>
          <a:p>
            <a:r>
              <a:rPr lang="en-US" sz="3000"/>
              <a:t>Hand washing with prompts</a:t>
            </a:r>
          </a:p>
        </p:txBody>
      </p:sp>
      <p:pic>
        <p:nvPicPr>
          <p:cNvPr id="8" name="Online Media 7" descr="Most-to-Least Prompting: Hand Washing">
            <a:hlinkClick r:id="" action="ppaction://media"/>
            <a:extLst>
              <a:ext uri="{FF2B5EF4-FFF2-40B4-BE49-F238E27FC236}">
                <a16:creationId xmlns:a16="http://schemas.microsoft.com/office/drawing/2014/main" id="{321465F3-1198-B34C-95E7-9CF9ADEE7F28}"/>
              </a:ext>
            </a:extLst>
          </p:cNvPr>
          <p:cNvPicPr>
            <a:picLocks noRot="1" noChangeAspect="1"/>
          </p:cNvPicPr>
          <p:nvPr>
            <a:videoFile r:link="rId1"/>
          </p:nvPr>
        </p:nvPicPr>
        <p:blipFill>
          <a:blip r:embed="rId4"/>
          <a:stretch>
            <a:fillRect/>
          </a:stretch>
        </p:blipFill>
        <p:spPr>
          <a:xfrm>
            <a:off x="475715" y="2211186"/>
            <a:ext cx="5620285" cy="3175461"/>
          </a:xfrm>
          <a:prstGeom prst="rect">
            <a:avLst/>
          </a:prstGeom>
        </p:spPr>
      </p:pic>
    </p:spTree>
    <p:extLst>
      <p:ext uri="{BB962C8B-B14F-4D97-AF65-F5344CB8AC3E}">
        <p14:creationId xmlns:p14="http://schemas.microsoft.com/office/powerpoint/2010/main" val="425742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5271" y="188089"/>
            <a:ext cx="10972800" cy="1143000"/>
          </a:xfrm>
        </p:spPr>
        <p:txBody>
          <a:bodyPr>
            <a:normAutofit/>
          </a:bodyPr>
          <a:lstStyle/>
          <a:p>
            <a:r>
              <a:rPr lang="en-US" sz="4000"/>
              <a:t>Tips for Fading Prompts</a:t>
            </a:r>
          </a:p>
        </p:txBody>
      </p:sp>
      <p:sp>
        <p:nvSpPr>
          <p:cNvPr id="3" name="Content Placeholder 2"/>
          <p:cNvSpPr>
            <a:spLocks noGrp="1"/>
          </p:cNvSpPr>
          <p:nvPr>
            <p:ph idx="1"/>
          </p:nvPr>
        </p:nvSpPr>
        <p:spPr>
          <a:xfrm>
            <a:off x="254643" y="1331089"/>
            <a:ext cx="11686572" cy="4560045"/>
          </a:xfrm>
        </p:spPr>
        <p:txBody>
          <a:bodyPr>
            <a:normAutofit/>
          </a:bodyPr>
          <a:lstStyle/>
          <a:p>
            <a:pPr>
              <a:lnSpc>
                <a:spcPct val="110000"/>
              </a:lnSpc>
            </a:pPr>
            <a:r>
              <a:rPr lang="en-US" sz="2600" b="1" i="1"/>
              <a:t>PLAN. </a:t>
            </a:r>
            <a:r>
              <a:rPr lang="en-US" sz="2600"/>
              <a:t>Create the fading plan early</a:t>
            </a:r>
          </a:p>
          <a:p>
            <a:pPr>
              <a:lnSpc>
                <a:spcPct val="110000"/>
              </a:lnSpc>
            </a:pPr>
            <a:r>
              <a:rPr lang="en-US" sz="2600" b="1" i="1"/>
              <a:t>GRADUAL</a:t>
            </a:r>
            <a:r>
              <a:rPr lang="en-US" sz="2600" b="1"/>
              <a:t>.</a:t>
            </a:r>
            <a:r>
              <a:rPr lang="en-US" sz="2600"/>
              <a:t> Fade prompts gradually</a:t>
            </a:r>
          </a:p>
          <a:p>
            <a:pPr>
              <a:lnSpc>
                <a:spcPct val="110000"/>
              </a:lnSpc>
            </a:pPr>
            <a:r>
              <a:rPr lang="en-US" sz="2600" b="1" i="1"/>
              <a:t>REINFORCE  INDEPENDENCE</a:t>
            </a:r>
          </a:p>
          <a:p>
            <a:pPr lvl="1">
              <a:lnSpc>
                <a:spcPct val="110000"/>
              </a:lnSpc>
            </a:pPr>
            <a:r>
              <a:rPr lang="en-US" sz="2600"/>
              <a:t>Reinforce more </a:t>
            </a:r>
            <a:r>
              <a:rPr lang="en-US" sz="2600" b="1"/>
              <a:t>independent</a:t>
            </a:r>
            <a:r>
              <a:rPr lang="en-US" sz="2600"/>
              <a:t> responses during fading</a:t>
            </a:r>
          </a:p>
          <a:p>
            <a:pPr lvl="1">
              <a:lnSpc>
                <a:spcPct val="110000"/>
              </a:lnSpc>
            </a:pPr>
            <a:r>
              <a:rPr lang="en-US" sz="2600"/>
              <a:t>Provide heavier reinforcement for unprompted (independent) skill responses</a:t>
            </a:r>
          </a:p>
          <a:p>
            <a:pPr>
              <a:lnSpc>
                <a:spcPct val="110000"/>
              </a:lnSpc>
            </a:pPr>
            <a:r>
              <a:rPr lang="en-US" sz="2600" b="1" i="1"/>
              <a:t>REPLACE VERBAL.</a:t>
            </a:r>
            <a:r>
              <a:rPr lang="en-US" sz="2600"/>
              <a:t> Verbal prompts are one of the most difficult prompts to fade. Replace verbal cues with a different type of prompt (visual, gestural, positional), so the verbal prompts can be removed more easily</a:t>
            </a:r>
          </a:p>
          <a:p>
            <a:endParaRPr lang="en-US"/>
          </a:p>
        </p:txBody>
      </p:sp>
      <p:pic>
        <p:nvPicPr>
          <p:cNvPr id="5" name="Picture 4">
            <a:extLst>
              <a:ext uri="{FF2B5EF4-FFF2-40B4-BE49-F238E27FC236}">
                <a16:creationId xmlns:a16="http://schemas.microsoft.com/office/drawing/2014/main" id="{96DF6C18-72D9-6248-9853-47F67FA27B99}"/>
              </a:ext>
            </a:extLst>
          </p:cNvPr>
          <p:cNvPicPr>
            <a:picLocks noChangeAspect="1"/>
          </p:cNvPicPr>
          <p:nvPr/>
        </p:nvPicPr>
        <p:blipFill>
          <a:blip r:embed="rId3"/>
          <a:stretch>
            <a:fillRect/>
          </a:stretch>
        </p:blipFill>
        <p:spPr>
          <a:xfrm>
            <a:off x="1" y="5902672"/>
            <a:ext cx="12192000" cy="1017265"/>
          </a:xfrm>
          <a:prstGeom prst="rect">
            <a:avLst/>
          </a:prstGeom>
        </p:spPr>
      </p:pic>
    </p:spTree>
    <p:extLst>
      <p:ext uri="{BB962C8B-B14F-4D97-AF65-F5344CB8AC3E}">
        <p14:creationId xmlns:p14="http://schemas.microsoft.com/office/powerpoint/2010/main" val="81360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0942" y="150471"/>
            <a:ext cx="11281458" cy="868101"/>
          </a:xfrm>
        </p:spPr>
        <p:txBody>
          <a:bodyPr>
            <a:normAutofit/>
          </a:bodyPr>
          <a:lstStyle/>
          <a:p>
            <a:pPr algn="l"/>
            <a:r>
              <a:rPr lang="en-US" sz="3000" b="1"/>
              <a:t>Activity: Selecting and Using Prompts</a:t>
            </a:r>
          </a:p>
        </p:txBody>
      </p:sp>
      <p:sp>
        <p:nvSpPr>
          <p:cNvPr id="3" name="Content Placeholder 2"/>
          <p:cNvSpPr>
            <a:spLocks noGrp="1"/>
          </p:cNvSpPr>
          <p:nvPr>
            <p:ph sz="half" idx="1"/>
          </p:nvPr>
        </p:nvSpPr>
        <p:spPr>
          <a:xfrm>
            <a:off x="140520" y="1018572"/>
            <a:ext cx="7961757" cy="5416952"/>
          </a:xfrm>
        </p:spPr>
        <p:txBody>
          <a:bodyPr>
            <a:noAutofit/>
          </a:bodyPr>
          <a:lstStyle/>
          <a:p>
            <a:r>
              <a:rPr lang="en-US" sz="2600"/>
              <a:t>Review the hands on chaining activity completed earlier in this session</a:t>
            </a:r>
          </a:p>
          <a:p>
            <a:r>
              <a:rPr lang="en-US" sz="2600"/>
              <a:t>Consider </a:t>
            </a:r>
          </a:p>
          <a:p>
            <a:pPr lvl="1"/>
            <a:r>
              <a:rPr lang="en-US" sz="2600"/>
              <a:t>the task analysis you developed in the activity</a:t>
            </a:r>
          </a:p>
          <a:p>
            <a:pPr lvl="1"/>
            <a:r>
              <a:rPr lang="en-US" sz="2600"/>
              <a:t>a student you know </a:t>
            </a:r>
          </a:p>
          <a:p>
            <a:r>
              <a:rPr lang="en-US" sz="2600"/>
              <a:t>What three types of prompts would you use in the chaining activity with the selected student?</a:t>
            </a:r>
          </a:p>
          <a:p>
            <a:r>
              <a:rPr lang="en-US" sz="2600"/>
              <a:t>Where would you embed the prompts?</a:t>
            </a:r>
          </a:p>
          <a:p>
            <a:r>
              <a:rPr lang="en-US" sz="2600"/>
              <a:t>How would you fade these prompts over time for more independence?</a:t>
            </a:r>
          </a:p>
        </p:txBody>
      </p:sp>
      <p:pic>
        <p:nvPicPr>
          <p:cNvPr id="6" name="Picture 5">
            <a:extLst>
              <a:ext uri="{FF2B5EF4-FFF2-40B4-BE49-F238E27FC236}">
                <a16:creationId xmlns:a16="http://schemas.microsoft.com/office/drawing/2014/main" id="{DB6A11B8-1674-5E43-B0FA-0164C806709F}"/>
              </a:ext>
            </a:extLst>
          </p:cNvPr>
          <p:cNvPicPr>
            <a:picLocks noChangeAspect="1"/>
          </p:cNvPicPr>
          <p:nvPr/>
        </p:nvPicPr>
        <p:blipFill>
          <a:blip r:embed="rId3"/>
          <a:stretch>
            <a:fillRect/>
          </a:stretch>
        </p:blipFill>
        <p:spPr>
          <a:xfrm>
            <a:off x="1" y="5869087"/>
            <a:ext cx="12192000" cy="1017265"/>
          </a:xfrm>
          <a:prstGeom prst="rect">
            <a:avLst/>
          </a:prstGeom>
        </p:spPr>
      </p:pic>
      <p:pic>
        <p:nvPicPr>
          <p:cNvPr id="5" name="Content Placeholder 10" descr="Worksheet for task analysis to complete a new task. Space to write date &amp; style of prompt for how individual completed task." title="Task Analysis Protocol">
            <a:extLst>
              <a:ext uri="{FF2B5EF4-FFF2-40B4-BE49-F238E27FC236}">
                <a16:creationId xmlns:a16="http://schemas.microsoft.com/office/drawing/2014/main" id="{7C9611BF-246B-4C49-A25A-54E3B1A87D4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102277" y="886702"/>
            <a:ext cx="3866147" cy="5008970"/>
          </a:xfrm>
          <a:ln w="12700">
            <a:solidFill>
              <a:schemeClr val="accent1"/>
            </a:solidFill>
          </a:ln>
        </p:spPr>
      </p:pic>
    </p:spTree>
    <p:extLst>
      <p:ext uri="{BB962C8B-B14F-4D97-AF65-F5344CB8AC3E}">
        <p14:creationId xmlns:p14="http://schemas.microsoft.com/office/powerpoint/2010/main" val="1859764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6000">
                <a:solidFill>
                  <a:schemeClr val="accent4">
                    <a:lumMod val="50000"/>
                  </a:schemeClr>
                </a:solidFill>
              </a:rPr>
              <a:t>What if a Prompt is an Ongoing Need for a Person?</a:t>
            </a:r>
          </a:p>
        </p:txBody>
      </p:sp>
      <p:sp>
        <p:nvSpPr>
          <p:cNvPr id="3" name="Subtitle 2" hidden="1">
            <a:extLst>
              <a:ext uri="{FF2B5EF4-FFF2-40B4-BE49-F238E27FC236}">
                <a16:creationId xmlns:a16="http://schemas.microsoft.com/office/drawing/2014/main" id="{84280EE5-284F-1E44-8443-D481F02240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08982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Is it a Prompt or Support?</a:t>
            </a:r>
          </a:p>
        </p:txBody>
      </p:sp>
      <p:sp>
        <p:nvSpPr>
          <p:cNvPr id="9" name="Content Placeholder 8">
            <a:extLst>
              <a:ext uri="{FF2B5EF4-FFF2-40B4-BE49-F238E27FC236}">
                <a16:creationId xmlns:a16="http://schemas.microsoft.com/office/drawing/2014/main" id="{1CB8C83C-9EB5-1E44-AEE6-18075B2ACC16}"/>
              </a:ext>
            </a:extLst>
          </p:cNvPr>
          <p:cNvSpPr>
            <a:spLocks noGrp="1"/>
          </p:cNvSpPr>
          <p:nvPr>
            <p:ph idx="1"/>
          </p:nvPr>
        </p:nvSpPr>
        <p:spPr/>
        <p:txBody>
          <a:bodyPr/>
          <a:lstStyle/>
          <a:p>
            <a:r>
              <a:rPr lang="en-US"/>
              <a:t>Prompt may be needed for student to learn and complete a task  </a:t>
            </a:r>
          </a:p>
          <a:p>
            <a:r>
              <a:rPr lang="en-US"/>
              <a:t>Some prompts may eventually become a support to be independent as they are not able to be totally faded</a:t>
            </a:r>
          </a:p>
          <a:p>
            <a:r>
              <a:rPr lang="en-US"/>
              <a:t>Use the least intrusive prompt </a:t>
            </a:r>
          </a:p>
          <a:p>
            <a:pPr lvl="1"/>
            <a:r>
              <a:rPr lang="en-US"/>
              <a:t>Example: verbal prompt replaced with a visual schedule as an ongoing support.</a:t>
            </a:r>
          </a:p>
        </p:txBody>
      </p:sp>
    </p:spTree>
    <p:extLst>
      <p:ext uri="{BB962C8B-B14F-4D97-AF65-F5344CB8AC3E}">
        <p14:creationId xmlns:p14="http://schemas.microsoft.com/office/powerpoint/2010/main" val="1446746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Compare: Prompts and Support</a:t>
            </a:r>
            <a:r>
              <a:rPr lang="en-US" sz="2400"/>
              <a:t>.</a:t>
            </a:r>
            <a:endParaRPr lang="en-US"/>
          </a:p>
        </p:txBody>
      </p:sp>
      <p:sp>
        <p:nvSpPr>
          <p:cNvPr id="7" name="Text Placeholder 6">
            <a:extLst>
              <a:ext uri="{FF2B5EF4-FFF2-40B4-BE49-F238E27FC236}">
                <a16:creationId xmlns:a16="http://schemas.microsoft.com/office/drawing/2014/main" id="{366416F0-C223-E34C-83E1-A28D18B61591}"/>
              </a:ext>
            </a:extLst>
          </p:cNvPr>
          <p:cNvSpPr>
            <a:spLocks noGrp="1"/>
          </p:cNvSpPr>
          <p:nvPr>
            <p:ph type="body" idx="1"/>
          </p:nvPr>
        </p:nvSpPr>
        <p:spPr>
          <a:xfrm>
            <a:off x="441365" y="1408959"/>
            <a:ext cx="5386917" cy="639762"/>
          </a:xfrm>
        </p:spPr>
        <p:txBody>
          <a:bodyPr>
            <a:normAutofit/>
          </a:bodyPr>
          <a:lstStyle/>
          <a:p>
            <a:r>
              <a:rPr lang="en-US" sz="3200"/>
              <a:t>Prompt</a:t>
            </a:r>
          </a:p>
        </p:txBody>
      </p:sp>
      <p:sp>
        <p:nvSpPr>
          <p:cNvPr id="5" name="Text Placeholder 4"/>
          <p:cNvSpPr>
            <a:spLocks noGrp="1"/>
          </p:cNvSpPr>
          <p:nvPr>
            <p:ph sz="half" idx="2"/>
          </p:nvPr>
        </p:nvSpPr>
        <p:spPr>
          <a:xfrm>
            <a:off x="273132" y="2174875"/>
            <a:ext cx="5723385" cy="3951288"/>
          </a:xfrm>
        </p:spPr>
        <p:txBody>
          <a:bodyPr>
            <a:normAutofit/>
          </a:bodyPr>
          <a:lstStyle/>
          <a:p>
            <a:r>
              <a:rPr lang="en-US" sz="3000"/>
              <a:t>For Instruction</a:t>
            </a:r>
          </a:p>
          <a:p>
            <a:r>
              <a:rPr lang="en-US" sz="3000"/>
              <a:t>When a person is learning or increasing independence</a:t>
            </a:r>
          </a:p>
          <a:p>
            <a:r>
              <a:rPr lang="en-US" sz="3000"/>
              <a:t>Are meant to be faded</a:t>
            </a:r>
          </a:p>
          <a:p>
            <a:r>
              <a:rPr lang="en-US" sz="3000"/>
              <a:t>Some “prompts” may eventually become “supports” for some people</a:t>
            </a:r>
          </a:p>
          <a:p>
            <a:pPr marL="0" indent="0">
              <a:buNone/>
            </a:pPr>
            <a:endParaRPr lang="en-US" sz="3600" b="1"/>
          </a:p>
        </p:txBody>
      </p:sp>
      <p:sp>
        <p:nvSpPr>
          <p:cNvPr id="9" name="Text Placeholder 8">
            <a:extLst>
              <a:ext uri="{FF2B5EF4-FFF2-40B4-BE49-F238E27FC236}">
                <a16:creationId xmlns:a16="http://schemas.microsoft.com/office/drawing/2014/main" id="{1A340A93-EA65-A342-BBE7-C7DA91A8B42E}"/>
              </a:ext>
            </a:extLst>
          </p:cNvPr>
          <p:cNvSpPr>
            <a:spLocks noGrp="1"/>
          </p:cNvSpPr>
          <p:nvPr>
            <p:ph type="body" sz="quarter" idx="3"/>
          </p:nvPr>
        </p:nvSpPr>
        <p:spPr>
          <a:xfrm>
            <a:off x="6549239" y="1421473"/>
            <a:ext cx="5389033" cy="639762"/>
          </a:xfrm>
        </p:spPr>
        <p:txBody>
          <a:bodyPr>
            <a:normAutofit/>
          </a:bodyPr>
          <a:lstStyle/>
          <a:p>
            <a:r>
              <a:rPr lang="en-US" sz="3200"/>
              <a:t>Support</a:t>
            </a:r>
          </a:p>
        </p:txBody>
      </p:sp>
      <p:sp>
        <p:nvSpPr>
          <p:cNvPr id="8" name="Content Placeholder 7"/>
          <p:cNvSpPr>
            <a:spLocks noGrp="1"/>
          </p:cNvSpPr>
          <p:nvPr>
            <p:ph sz="quarter" idx="4"/>
          </p:nvPr>
        </p:nvSpPr>
        <p:spPr>
          <a:xfrm>
            <a:off x="6388926" y="1851046"/>
            <a:ext cx="5961412" cy="4275117"/>
          </a:xfrm>
        </p:spPr>
        <p:txBody>
          <a:bodyPr>
            <a:normAutofit/>
          </a:bodyPr>
          <a:lstStyle/>
          <a:p>
            <a:endParaRPr lang="en-US" sz="2800"/>
          </a:p>
          <a:p>
            <a:r>
              <a:rPr lang="en-US" sz="3000"/>
              <a:t>Ongoing</a:t>
            </a:r>
          </a:p>
          <a:p>
            <a:r>
              <a:rPr lang="en-US" sz="3000"/>
              <a:t>Assists a person to be successful</a:t>
            </a:r>
          </a:p>
          <a:p>
            <a:r>
              <a:rPr lang="en-US" sz="3000"/>
              <a:t>Is not faded- always available</a:t>
            </a:r>
          </a:p>
          <a:p>
            <a:r>
              <a:rPr lang="en-US" sz="3000"/>
              <a:t>Use those that are least intrusive and allow for the most independence </a:t>
            </a:r>
          </a:p>
        </p:txBody>
      </p:sp>
    </p:spTree>
    <p:extLst>
      <p:ext uri="{BB962C8B-B14F-4D97-AF65-F5344CB8AC3E}">
        <p14:creationId xmlns:p14="http://schemas.microsoft.com/office/powerpoint/2010/main" val="2338801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DC45BC-78F4-C440-AB89-BC3366D7A4AF}"/>
              </a:ext>
            </a:extLst>
          </p:cNvPr>
          <p:cNvSpPr>
            <a:spLocks noGrp="1"/>
          </p:cNvSpPr>
          <p:nvPr>
            <p:ph type="title"/>
          </p:nvPr>
        </p:nvSpPr>
        <p:spPr/>
        <p:txBody>
          <a:bodyPr/>
          <a:lstStyle/>
          <a:p>
            <a:r>
              <a:rPr lang="en-US"/>
              <a:t>Collecting and Recording Data</a:t>
            </a:r>
          </a:p>
        </p:txBody>
      </p:sp>
      <p:sp>
        <p:nvSpPr>
          <p:cNvPr id="6" name="Content Placeholder 5">
            <a:extLst>
              <a:ext uri="{FF2B5EF4-FFF2-40B4-BE49-F238E27FC236}">
                <a16:creationId xmlns:a16="http://schemas.microsoft.com/office/drawing/2014/main" id="{6DC7CAF2-7D84-E14A-824B-D660C084B028}"/>
              </a:ext>
            </a:extLst>
          </p:cNvPr>
          <p:cNvSpPr>
            <a:spLocks noGrp="1"/>
          </p:cNvSpPr>
          <p:nvPr>
            <p:ph idx="1"/>
          </p:nvPr>
        </p:nvSpPr>
        <p:spPr/>
        <p:txBody>
          <a:bodyPr>
            <a:normAutofit/>
          </a:bodyPr>
          <a:lstStyle/>
          <a:p>
            <a:r>
              <a:rPr lang="en-US"/>
              <a:t>Components necessary when planning and implementing include a way to collect and record data on prompting, independence and progress</a:t>
            </a:r>
          </a:p>
          <a:p>
            <a:pPr lvl="1"/>
            <a:r>
              <a:rPr lang="en-US"/>
              <a:t>Complete task analysis of skill to be taught</a:t>
            </a:r>
          </a:p>
          <a:p>
            <a:pPr lvl="1"/>
            <a:r>
              <a:rPr lang="en-US"/>
              <a:t>Identify the prompts that will be used</a:t>
            </a:r>
          </a:p>
          <a:p>
            <a:pPr lvl="1"/>
            <a:r>
              <a:rPr lang="en-US"/>
              <a:t>Create the prompt hierarchy</a:t>
            </a:r>
          </a:p>
          <a:p>
            <a:pPr lvl="1"/>
            <a:r>
              <a:rPr lang="en-US"/>
              <a:t>Collect baseline data of current skills</a:t>
            </a:r>
          </a:p>
          <a:p>
            <a:pPr lvl="1"/>
            <a:r>
              <a:rPr lang="en-US"/>
              <a:t>Identify which prompts are necessary and when</a:t>
            </a:r>
          </a:p>
        </p:txBody>
      </p:sp>
    </p:spTree>
    <p:extLst>
      <p:ext uri="{BB962C8B-B14F-4D97-AF65-F5344CB8AC3E}">
        <p14:creationId xmlns:p14="http://schemas.microsoft.com/office/powerpoint/2010/main" val="1889204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75F9-5135-F549-B95D-1D2CB27F4C2B}"/>
              </a:ext>
            </a:extLst>
          </p:cNvPr>
          <p:cNvSpPr>
            <a:spLocks noGrp="1"/>
          </p:cNvSpPr>
          <p:nvPr>
            <p:ph type="title"/>
          </p:nvPr>
        </p:nvSpPr>
        <p:spPr>
          <a:xfrm>
            <a:off x="220650" y="-159499"/>
            <a:ext cx="12064180" cy="1143000"/>
          </a:xfrm>
        </p:spPr>
        <p:txBody>
          <a:bodyPr>
            <a:normAutofit/>
          </a:bodyPr>
          <a:lstStyle/>
          <a:p>
            <a:pPr algn="l"/>
            <a:r>
              <a:rPr lang="en-US" sz="3200" b="1"/>
              <a:t>Example of a Task Analysis: Brushing Teeth</a:t>
            </a:r>
            <a:r>
              <a:rPr lang="en-US" sz="2800"/>
              <a:t>(Matson et al., 1990) </a:t>
            </a:r>
            <a:endParaRPr lang="en-US" sz="3200"/>
          </a:p>
        </p:txBody>
      </p:sp>
      <p:sp>
        <p:nvSpPr>
          <p:cNvPr id="4" name="Content Placeholder 3">
            <a:extLst>
              <a:ext uri="{FF2B5EF4-FFF2-40B4-BE49-F238E27FC236}">
                <a16:creationId xmlns:a16="http://schemas.microsoft.com/office/drawing/2014/main" id="{DFD46334-B222-3D45-A8BF-4B1229D0B171}"/>
              </a:ext>
            </a:extLst>
          </p:cNvPr>
          <p:cNvSpPr>
            <a:spLocks noGrp="1"/>
          </p:cNvSpPr>
          <p:nvPr>
            <p:ph sz="half" idx="1"/>
          </p:nvPr>
        </p:nvSpPr>
        <p:spPr>
          <a:xfrm>
            <a:off x="220650" y="704281"/>
            <a:ext cx="6457791" cy="6153719"/>
          </a:xfrm>
        </p:spPr>
        <p:txBody>
          <a:bodyPr>
            <a:noAutofit/>
          </a:bodyPr>
          <a:lstStyle/>
          <a:p>
            <a:pPr marL="514350" indent="-514350">
              <a:buFont typeface="+mj-lt"/>
              <a:buAutoNum type="arabicPeriod"/>
            </a:pPr>
            <a:r>
              <a:rPr lang="en-US"/>
              <a:t>Obtains materials </a:t>
            </a:r>
          </a:p>
          <a:p>
            <a:pPr marL="514350" indent="-514350">
              <a:buFont typeface="+mj-lt"/>
              <a:buAutoNum type="arabicPeriod"/>
            </a:pPr>
            <a:r>
              <a:rPr lang="en-US"/>
              <a:t>Takes cap off toothpaste </a:t>
            </a:r>
          </a:p>
          <a:p>
            <a:pPr marL="514350" indent="-514350">
              <a:buFont typeface="+mj-lt"/>
              <a:buAutoNum type="arabicPeriod"/>
            </a:pPr>
            <a:r>
              <a:rPr lang="en-US"/>
              <a:t>Puts paste on brush </a:t>
            </a:r>
          </a:p>
          <a:p>
            <a:pPr marL="514350" indent="-514350">
              <a:buFont typeface="+mj-lt"/>
              <a:buAutoNum type="arabicPeriod"/>
            </a:pPr>
            <a:r>
              <a:rPr lang="en-US"/>
              <a:t>Replaces toothpaste cap </a:t>
            </a:r>
          </a:p>
          <a:p>
            <a:pPr marL="514350" indent="-514350">
              <a:buFont typeface="+mj-lt"/>
              <a:buAutoNum type="arabicPeriod"/>
            </a:pPr>
            <a:r>
              <a:rPr lang="en-US"/>
              <a:t>Wets brush </a:t>
            </a:r>
          </a:p>
          <a:p>
            <a:pPr marL="514350" indent="-514350">
              <a:buFont typeface="+mj-lt"/>
              <a:buAutoNum type="arabicPeriod"/>
            </a:pPr>
            <a:r>
              <a:rPr lang="en-US"/>
              <a:t>Brushes left outer surfaces </a:t>
            </a:r>
          </a:p>
          <a:p>
            <a:pPr marL="514350" indent="-514350">
              <a:buFont typeface="+mj-lt"/>
              <a:buAutoNum type="arabicPeriod"/>
            </a:pPr>
            <a:r>
              <a:rPr lang="en-US"/>
              <a:t>Brushes front outer surfaces </a:t>
            </a:r>
          </a:p>
          <a:p>
            <a:pPr marL="514350" indent="-514350">
              <a:buFont typeface="+mj-lt"/>
              <a:buAutoNum type="arabicPeriod"/>
            </a:pPr>
            <a:r>
              <a:rPr lang="en-US"/>
              <a:t>Brushes right outer surfaces </a:t>
            </a:r>
          </a:p>
          <a:p>
            <a:pPr marL="514350" indent="-514350">
              <a:buFont typeface="+mj-lt"/>
              <a:buAutoNum type="arabicPeriod"/>
            </a:pPr>
            <a:r>
              <a:rPr lang="en-US"/>
              <a:t>Brushes lower right chewing surfaces </a:t>
            </a:r>
          </a:p>
          <a:p>
            <a:pPr marL="514350" indent="-514350">
              <a:buFont typeface="+mj-lt"/>
              <a:buAutoNum type="arabicPeriod"/>
            </a:pPr>
            <a:r>
              <a:rPr lang="en-US"/>
              <a:t>Brushes lower left chewing surfaces </a:t>
            </a:r>
          </a:p>
          <a:p>
            <a:pPr marL="514350" indent="-514350">
              <a:buFont typeface="+mj-lt"/>
              <a:buAutoNum type="arabicPeriod"/>
            </a:pPr>
            <a:r>
              <a:rPr lang="en-US"/>
              <a:t>Brushes upper left chewing surfaces </a:t>
            </a:r>
          </a:p>
        </p:txBody>
      </p:sp>
      <p:sp>
        <p:nvSpPr>
          <p:cNvPr id="5" name="Content Placeholder 4">
            <a:extLst>
              <a:ext uri="{FF2B5EF4-FFF2-40B4-BE49-F238E27FC236}">
                <a16:creationId xmlns:a16="http://schemas.microsoft.com/office/drawing/2014/main" id="{8CC2392C-C2EB-214D-BBD5-403BB1EA3509}"/>
              </a:ext>
            </a:extLst>
          </p:cNvPr>
          <p:cNvSpPr>
            <a:spLocks noGrp="1"/>
          </p:cNvSpPr>
          <p:nvPr>
            <p:ph sz="half" idx="2"/>
          </p:nvPr>
        </p:nvSpPr>
        <p:spPr>
          <a:xfrm>
            <a:off x="5410019" y="977275"/>
            <a:ext cx="6762583" cy="2117619"/>
          </a:xfrm>
        </p:spPr>
        <p:txBody>
          <a:bodyPr>
            <a:noAutofit/>
          </a:bodyPr>
          <a:lstStyle/>
          <a:p>
            <a:pPr marL="514350" indent="-514350">
              <a:buFont typeface="+mj-lt"/>
              <a:buAutoNum type="arabicPeriod" startAt="12"/>
            </a:pPr>
            <a:r>
              <a:rPr lang="en-US">
                <a:solidFill>
                  <a:prstClr val="black"/>
                </a:solidFill>
              </a:rPr>
              <a:t>Brushes upper right chewing  surfaces </a:t>
            </a:r>
          </a:p>
          <a:p>
            <a:pPr marL="514350" indent="-514350">
              <a:buFont typeface="+mj-lt"/>
              <a:buAutoNum type="arabicPeriod" startAt="12"/>
            </a:pPr>
            <a:r>
              <a:rPr lang="en-US">
                <a:solidFill>
                  <a:prstClr val="black"/>
                </a:solidFill>
              </a:rPr>
              <a:t>Brushes upper right inside surfaces </a:t>
            </a:r>
          </a:p>
          <a:p>
            <a:pPr marL="514350" indent="-514350">
              <a:buFont typeface="+mj-lt"/>
              <a:buAutoNum type="arabicPeriod" startAt="12"/>
            </a:pPr>
            <a:r>
              <a:rPr lang="en-US">
                <a:solidFill>
                  <a:prstClr val="black"/>
                </a:solidFill>
              </a:rPr>
              <a:t>Brushes upper front inside surfaces </a:t>
            </a:r>
          </a:p>
          <a:p>
            <a:pPr marL="514350" indent="-514350">
              <a:buFont typeface="+mj-lt"/>
              <a:buAutoNum type="arabicPeriod" startAt="12"/>
            </a:pPr>
            <a:r>
              <a:rPr lang="en-US">
                <a:solidFill>
                  <a:prstClr val="black"/>
                </a:solidFill>
              </a:rPr>
              <a:t>Brushes upper left inside surfaces </a:t>
            </a:r>
          </a:p>
        </p:txBody>
      </p:sp>
      <p:sp>
        <p:nvSpPr>
          <p:cNvPr id="20" name="Content Placeholder 19">
            <a:extLst>
              <a:ext uri="{FF2B5EF4-FFF2-40B4-BE49-F238E27FC236}">
                <a16:creationId xmlns:a16="http://schemas.microsoft.com/office/drawing/2014/main" id="{90079B19-947D-FB4A-B59A-37C751AF7378}"/>
              </a:ext>
            </a:extLst>
          </p:cNvPr>
          <p:cNvSpPr>
            <a:spLocks noGrp="1"/>
          </p:cNvSpPr>
          <p:nvPr>
            <p:ph sz="quarter" idx="13"/>
          </p:nvPr>
        </p:nvSpPr>
        <p:spPr>
          <a:xfrm>
            <a:off x="6290544" y="3223877"/>
            <a:ext cx="6624665" cy="3077497"/>
          </a:xfrm>
        </p:spPr>
        <p:txBody>
          <a:bodyPr>
            <a:normAutofit lnSpcReduction="10000"/>
          </a:bodyPr>
          <a:lstStyle/>
          <a:p>
            <a:pPr marL="0" indent="0">
              <a:buNone/>
            </a:pPr>
            <a:r>
              <a:rPr lang="en-US" sz="2800">
                <a:solidFill>
                  <a:prstClr val="black"/>
                </a:solidFill>
              </a:rPr>
              <a:t>16. Brush lower left inside surface</a:t>
            </a:r>
          </a:p>
          <a:p>
            <a:pPr marL="0" indent="0">
              <a:buNone/>
            </a:pPr>
            <a:r>
              <a:rPr lang="en-US" sz="2800">
                <a:solidFill>
                  <a:prstClr val="black"/>
                </a:solidFill>
              </a:rPr>
              <a:t>17. Brush lower front inside surface</a:t>
            </a:r>
          </a:p>
          <a:p>
            <a:pPr marL="0" indent="0">
              <a:buNone/>
            </a:pPr>
            <a:r>
              <a:rPr lang="en-US" sz="2800">
                <a:solidFill>
                  <a:prstClr val="black"/>
                </a:solidFill>
              </a:rPr>
              <a:t>18. Brush lower right inside surfaces</a:t>
            </a:r>
          </a:p>
          <a:p>
            <a:pPr marL="0" indent="0">
              <a:buNone/>
            </a:pPr>
            <a:r>
              <a:rPr lang="en-US" sz="2800">
                <a:solidFill>
                  <a:prstClr val="black"/>
                </a:solidFill>
              </a:rPr>
              <a:t>19. Rinse toothbrush</a:t>
            </a:r>
          </a:p>
          <a:p>
            <a:pPr marL="0" indent="0">
              <a:buNone/>
            </a:pPr>
            <a:r>
              <a:rPr lang="en-US" sz="2800">
                <a:solidFill>
                  <a:prstClr val="black"/>
                </a:solidFill>
              </a:rPr>
              <a:t>20. Wipe mouth and hands</a:t>
            </a:r>
          </a:p>
          <a:p>
            <a:pPr marL="0" indent="0">
              <a:buNone/>
            </a:pPr>
            <a:r>
              <a:rPr lang="en-US" sz="2800">
                <a:solidFill>
                  <a:prstClr val="black"/>
                </a:solidFill>
              </a:rPr>
              <a:t>21. Return materials</a:t>
            </a:r>
          </a:p>
        </p:txBody>
      </p:sp>
      <p:sp>
        <p:nvSpPr>
          <p:cNvPr id="6" name="Right Brace 5" descr="alt=&quot;&quot;">
            <a:extLst>
              <a:ext uri="{FF2B5EF4-FFF2-40B4-BE49-F238E27FC236}">
                <a16:creationId xmlns:a16="http://schemas.microsoft.com/office/drawing/2014/main" id="{00452369-0379-2A41-AA74-05DC2E2DAEDB}"/>
              </a:ext>
            </a:extLst>
          </p:cNvPr>
          <p:cNvSpPr/>
          <p:nvPr/>
        </p:nvSpPr>
        <p:spPr>
          <a:xfrm>
            <a:off x="4459491" y="845575"/>
            <a:ext cx="485881" cy="108154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7" name="Right Brace 6" descr="alt=&quot;&quot;">
            <a:extLst>
              <a:ext uri="{FF2B5EF4-FFF2-40B4-BE49-F238E27FC236}">
                <a16:creationId xmlns:a16="http://schemas.microsoft.com/office/drawing/2014/main" id="{72B6E19C-65A3-B44E-83B0-538AD7F8A5A3}"/>
              </a:ext>
            </a:extLst>
          </p:cNvPr>
          <p:cNvSpPr/>
          <p:nvPr/>
        </p:nvSpPr>
        <p:spPr>
          <a:xfrm>
            <a:off x="4945372" y="1927123"/>
            <a:ext cx="342588" cy="166165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pic>
        <p:nvPicPr>
          <p:cNvPr id="8" name="Picture 7" descr="alt=&quot;&quot;">
            <a:extLst>
              <a:ext uri="{FF2B5EF4-FFF2-40B4-BE49-F238E27FC236}">
                <a16:creationId xmlns:a16="http://schemas.microsoft.com/office/drawing/2014/main" id="{92D46D62-8F37-6A4C-8CE6-6A6323C4FC9C}"/>
              </a:ext>
            </a:extLst>
          </p:cNvPr>
          <p:cNvPicPr>
            <a:picLocks noChangeAspect="1"/>
          </p:cNvPicPr>
          <p:nvPr/>
        </p:nvPicPr>
        <p:blipFill>
          <a:blip r:embed="rId3"/>
          <a:stretch>
            <a:fillRect/>
          </a:stretch>
        </p:blipFill>
        <p:spPr>
          <a:xfrm>
            <a:off x="5320629" y="3910970"/>
            <a:ext cx="609600" cy="3025686"/>
          </a:xfrm>
          <a:prstGeom prst="rect">
            <a:avLst/>
          </a:prstGeom>
        </p:spPr>
      </p:pic>
      <p:sp>
        <p:nvSpPr>
          <p:cNvPr id="9" name="Right Brace 8" descr="alt=&quot;&quot;">
            <a:extLst>
              <a:ext uri="{FF2B5EF4-FFF2-40B4-BE49-F238E27FC236}">
                <a16:creationId xmlns:a16="http://schemas.microsoft.com/office/drawing/2014/main" id="{87429125-A5E8-A844-87CF-545B1377E1D7}"/>
              </a:ext>
            </a:extLst>
          </p:cNvPr>
          <p:cNvSpPr/>
          <p:nvPr/>
        </p:nvSpPr>
        <p:spPr>
          <a:xfrm>
            <a:off x="11730123" y="1112484"/>
            <a:ext cx="485881" cy="338085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0" name="Right Brace 9" descr="alt=&quot;&quot;">
            <a:extLst>
              <a:ext uri="{FF2B5EF4-FFF2-40B4-BE49-F238E27FC236}">
                <a16:creationId xmlns:a16="http://schemas.microsoft.com/office/drawing/2014/main" id="{AAFE89B7-7EBF-F542-8F24-BA633702429F}"/>
              </a:ext>
            </a:extLst>
          </p:cNvPr>
          <p:cNvSpPr/>
          <p:nvPr/>
        </p:nvSpPr>
        <p:spPr>
          <a:xfrm>
            <a:off x="10921347" y="4689987"/>
            <a:ext cx="485881" cy="125673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1" name="Left Brace 10" descr="alt=&quot;&quot;">
            <a:extLst>
              <a:ext uri="{FF2B5EF4-FFF2-40B4-BE49-F238E27FC236}">
                <a16:creationId xmlns:a16="http://schemas.microsoft.com/office/drawing/2014/main" id="{9A64C8D7-BB84-894B-93D2-57663E448456}"/>
              </a:ext>
            </a:extLst>
          </p:cNvPr>
          <p:cNvSpPr/>
          <p:nvPr/>
        </p:nvSpPr>
        <p:spPr>
          <a:xfrm>
            <a:off x="38513" y="782237"/>
            <a:ext cx="449705" cy="132145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2" name="Left Brace 11" descr="alt=&quot;&quot;">
            <a:extLst>
              <a:ext uri="{FF2B5EF4-FFF2-40B4-BE49-F238E27FC236}">
                <a16:creationId xmlns:a16="http://schemas.microsoft.com/office/drawing/2014/main" id="{4A7B46E7-D349-184A-BF51-140E654D3847}"/>
              </a:ext>
            </a:extLst>
          </p:cNvPr>
          <p:cNvSpPr/>
          <p:nvPr/>
        </p:nvSpPr>
        <p:spPr>
          <a:xfrm>
            <a:off x="6065691" y="5670253"/>
            <a:ext cx="449705" cy="25680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3" name="Left Brace 12" descr="alt=&quot;&quot;">
            <a:extLst>
              <a:ext uri="{FF2B5EF4-FFF2-40B4-BE49-F238E27FC236}">
                <a16:creationId xmlns:a16="http://schemas.microsoft.com/office/drawing/2014/main" id="{87B00709-4E6B-474A-8A09-F3EBC71F5795}"/>
              </a:ext>
            </a:extLst>
          </p:cNvPr>
          <p:cNvSpPr/>
          <p:nvPr/>
        </p:nvSpPr>
        <p:spPr>
          <a:xfrm>
            <a:off x="35379" y="2756399"/>
            <a:ext cx="449705" cy="399836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4" name="Left Brace 13" descr="alt=&quot;&quot;">
            <a:extLst>
              <a:ext uri="{FF2B5EF4-FFF2-40B4-BE49-F238E27FC236}">
                <a16:creationId xmlns:a16="http://schemas.microsoft.com/office/drawing/2014/main" id="{FC37ED7C-0D70-F740-B30C-ED4DE04E32BA}"/>
              </a:ext>
            </a:extLst>
          </p:cNvPr>
          <p:cNvSpPr/>
          <p:nvPr/>
        </p:nvSpPr>
        <p:spPr>
          <a:xfrm>
            <a:off x="5694253" y="1057294"/>
            <a:ext cx="449705" cy="285367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5" name="Left Brace 14" descr="alt=&quot;&quot;">
            <a:extLst>
              <a:ext uri="{FF2B5EF4-FFF2-40B4-BE49-F238E27FC236}">
                <a16:creationId xmlns:a16="http://schemas.microsoft.com/office/drawing/2014/main" id="{7FDB2447-0562-9F4C-A9DD-D21146F75EF4}"/>
              </a:ext>
            </a:extLst>
          </p:cNvPr>
          <p:cNvSpPr/>
          <p:nvPr/>
        </p:nvSpPr>
        <p:spPr>
          <a:xfrm>
            <a:off x="6035320" y="4542502"/>
            <a:ext cx="449705" cy="84192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6" name="Left Brace 15" descr="alt=&quot;&quot;">
            <a:extLst>
              <a:ext uri="{FF2B5EF4-FFF2-40B4-BE49-F238E27FC236}">
                <a16:creationId xmlns:a16="http://schemas.microsoft.com/office/drawing/2014/main" id="{20579242-9AFF-184F-88F6-801A503450E4}"/>
              </a:ext>
            </a:extLst>
          </p:cNvPr>
          <p:cNvSpPr/>
          <p:nvPr/>
        </p:nvSpPr>
        <p:spPr>
          <a:xfrm>
            <a:off x="0" y="2347635"/>
            <a:ext cx="449705" cy="326741"/>
          </a:xfrm>
          <a:prstGeom prst="lef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Tree>
    <p:extLst>
      <p:ext uri="{BB962C8B-B14F-4D97-AF65-F5344CB8AC3E}">
        <p14:creationId xmlns:p14="http://schemas.microsoft.com/office/powerpoint/2010/main" val="213867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0" grpId="0" animBg="1"/>
      <p:bldP spid="10" grpId="1" animBg="1"/>
      <p:bldP spid="11" grpId="0" animBg="1"/>
      <p:bldP spid="12" grpId="0" animBg="1"/>
      <p:bldP spid="13" grpId="0" animBg="1"/>
      <p:bldP spid="14" grpId="0" animBg="1"/>
      <p:bldP spid="15"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6F30-DC19-5848-8E30-54588DDE23A7}"/>
              </a:ext>
            </a:extLst>
          </p:cNvPr>
          <p:cNvSpPr>
            <a:spLocks noGrp="1"/>
          </p:cNvSpPr>
          <p:nvPr>
            <p:ph type="title"/>
          </p:nvPr>
        </p:nvSpPr>
        <p:spPr>
          <a:xfrm>
            <a:off x="609600" y="273050"/>
            <a:ext cx="5328062" cy="1162050"/>
          </a:xfrm>
        </p:spPr>
        <p:txBody>
          <a:bodyPr>
            <a:noAutofit/>
          </a:bodyPr>
          <a:lstStyle/>
          <a:p>
            <a:r>
              <a:rPr lang="en-US" sz="3600"/>
              <a:t>Explore the Task Analysis Protocol Form</a:t>
            </a:r>
          </a:p>
        </p:txBody>
      </p:sp>
      <p:sp>
        <p:nvSpPr>
          <p:cNvPr id="8" name="Text Placeholder 7">
            <a:extLst>
              <a:ext uri="{FF2B5EF4-FFF2-40B4-BE49-F238E27FC236}">
                <a16:creationId xmlns:a16="http://schemas.microsoft.com/office/drawing/2014/main" id="{B11C4F7E-30C6-C64D-853D-F6738F1653B0}"/>
              </a:ext>
            </a:extLst>
          </p:cNvPr>
          <p:cNvSpPr>
            <a:spLocks noGrp="1"/>
          </p:cNvSpPr>
          <p:nvPr>
            <p:ph type="body" sz="half" idx="2"/>
          </p:nvPr>
        </p:nvSpPr>
        <p:spPr>
          <a:xfrm>
            <a:off x="1428998" y="1801578"/>
            <a:ext cx="4011084" cy="4395838"/>
          </a:xfrm>
        </p:spPr>
        <p:txBody>
          <a:bodyPr>
            <a:normAutofit/>
          </a:bodyPr>
          <a:lstStyle/>
          <a:p>
            <a:pPr marL="342900" indent="-342900">
              <a:buFont typeface="Arial" panose="020B0604020202020204" pitchFamily="34" charset="0"/>
              <a:buChar char="•"/>
            </a:pPr>
            <a:r>
              <a:rPr lang="en-US" sz="2800"/>
              <a:t>Download this form from the Session 3 webpage</a:t>
            </a:r>
          </a:p>
          <a:p>
            <a:pPr marL="342900" indent="-342900">
              <a:buFont typeface="Arial" panose="020B0604020202020204" pitchFamily="34" charset="0"/>
              <a:buChar char="•"/>
            </a:pPr>
            <a:r>
              <a:rPr lang="en-US" sz="2800"/>
              <a:t>Review each element of the  form on the following slides</a:t>
            </a:r>
          </a:p>
        </p:txBody>
      </p:sp>
      <p:pic>
        <p:nvPicPr>
          <p:cNvPr id="7" name="Content Placeholder 4" descr="Worksheet for task analysis to complete a new task. Space to write date &amp; style of prompt for how individual completed task.&#10;" title="Task Analysis Protocol">
            <a:extLst>
              <a:ext uri="{FF2B5EF4-FFF2-40B4-BE49-F238E27FC236}">
                <a16:creationId xmlns:a16="http://schemas.microsoft.com/office/drawing/2014/main" id="{94CC2933-A254-DC41-80F7-CFF593C220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2675" y="417478"/>
            <a:ext cx="4390726" cy="5348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9587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6F30-DC19-5848-8E30-54588DDE23A7}"/>
              </a:ext>
            </a:extLst>
          </p:cNvPr>
          <p:cNvSpPr>
            <a:spLocks noGrp="1"/>
          </p:cNvSpPr>
          <p:nvPr>
            <p:ph type="title"/>
          </p:nvPr>
        </p:nvSpPr>
        <p:spPr/>
        <p:txBody>
          <a:bodyPr>
            <a:normAutofit/>
          </a:bodyPr>
          <a:lstStyle/>
          <a:p>
            <a:r>
              <a:rPr lang="en-US"/>
              <a:t>Record the Steps</a:t>
            </a:r>
          </a:p>
        </p:txBody>
      </p:sp>
      <p:sp>
        <p:nvSpPr>
          <p:cNvPr id="3" name="Content Placeholder 2">
            <a:extLst>
              <a:ext uri="{FF2B5EF4-FFF2-40B4-BE49-F238E27FC236}">
                <a16:creationId xmlns:a16="http://schemas.microsoft.com/office/drawing/2014/main" id="{9A05560B-2B38-B94C-AD8B-5F085D2D530C}"/>
              </a:ext>
            </a:extLst>
          </p:cNvPr>
          <p:cNvSpPr>
            <a:spLocks noGrp="1"/>
          </p:cNvSpPr>
          <p:nvPr>
            <p:ph sz="half" idx="1"/>
          </p:nvPr>
        </p:nvSpPr>
        <p:spPr/>
        <p:txBody>
          <a:bodyPr>
            <a:normAutofit/>
          </a:bodyPr>
          <a:lstStyle/>
          <a:p>
            <a:r>
              <a:rPr lang="en-US" sz="3200"/>
              <a:t>Record the steps of the task analysis necessary to complete the targeted task</a:t>
            </a:r>
          </a:p>
          <a:p>
            <a:pPr lvl="1"/>
            <a:r>
              <a:rPr lang="en-US" sz="2800"/>
              <a:t>Record steps in the far left hand column of the Task Analysis Protocol Form. </a:t>
            </a:r>
          </a:p>
        </p:txBody>
      </p:sp>
      <p:pic>
        <p:nvPicPr>
          <p:cNvPr id="11" name="Content Placeholder 10" descr="Worksheet for task analysis to complete a new task. First column of 9 highlighted in blue to complete&#10;" title="Task Analysis Protocol">
            <a:extLst>
              <a:ext uri="{FF2B5EF4-FFF2-40B4-BE49-F238E27FC236}">
                <a16:creationId xmlns:a16="http://schemas.microsoft.com/office/drawing/2014/main" id="{18CD111D-10F9-BF4D-94A4-6E555A133493}"/>
              </a:ext>
            </a:extLst>
          </p:cNvPr>
          <p:cNvPicPr>
            <a:picLocks noGrp="1" noChangeAspect="1"/>
          </p:cNvPicPr>
          <p:nvPr>
            <p:ph sz="half" idx="2"/>
          </p:nvPr>
        </p:nvPicPr>
        <p:blipFill>
          <a:blip r:embed="rId3"/>
          <a:stretch>
            <a:fillRect/>
          </a:stretch>
        </p:blipFill>
        <p:spPr>
          <a:xfrm>
            <a:off x="7353300" y="1146884"/>
            <a:ext cx="4013200" cy="4749800"/>
          </a:xfrm>
        </p:spPr>
      </p:pic>
    </p:spTree>
    <p:extLst>
      <p:ext uri="{BB962C8B-B14F-4D97-AF65-F5344CB8AC3E}">
        <p14:creationId xmlns:p14="http://schemas.microsoft.com/office/powerpoint/2010/main" val="2126067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6F30-DC19-5848-8E30-54588DDE23A7}"/>
              </a:ext>
            </a:extLst>
          </p:cNvPr>
          <p:cNvSpPr>
            <a:spLocks noGrp="1"/>
          </p:cNvSpPr>
          <p:nvPr>
            <p:ph type="title"/>
          </p:nvPr>
        </p:nvSpPr>
        <p:spPr/>
        <p:txBody>
          <a:bodyPr/>
          <a:lstStyle/>
          <a:p>
            <a:r>
              <a:rPr lang="en-US"/>
              <a:t>Collect the Data</a:t>
            </a:r>
          </a:p>
        </p:txBody>
      </p:sp>
      <p:sp>
        <p:nvSpPr>
          <p:cNvPr id="3" name="Content Placeholder 2">
            <a:extLst>
              <a:ext uri="{FF2B5EF4-FFF2-40B4-BE49-F238E27FC236}">
                <a16:creationId xmlns:a16="http://schemas.microsoft.com/office/drawing/2014/main" id="{9A05560B-2B38-B94C-AD8B-5F085D2D530C}"/>
              </a:ext>
            </a:extLst>
          </p:cNvPr>
          <p:cNvSpPr>
            <a:spLocks noGrp="1"/>
          </p:cNvSpPr>
          <p:nvPr>
            <p:ph sz="half" idx="1"/>
          </p:nvPr>
        </p:nvSpPr>
        <p:spPr>
          <a:xfrm>
            <a:off x="386081" y="1259841"/>
            <a:ext cx="6431814" cy="4866324"/>
          </a:xfrm>
        </p:spPr>
        <p:txBody>
          <a:bodyPr>
            <a:normAutofit lnSpcReduction="10000"/>
          </a:bodyPr>
          <a:lstStyle/>
          <a:p>
            <a:pPr marL="514350" indent="-514350">
              <a:lnSpc>
                <a:spcPct val="110000"/>
              </a:lnSpc>
              <a:buFont typeface="+mj-lt"/>
              <a:buAutoNum type="arabicPeriod"/>
            </a:pPr>
            <a:r>
              <a:rPr lang="en-US"/>
              <a:t>Observe the student completing the task </a:t>
            </a:r>
          </a:p>
          <a:p>
            <a:pPr marL="514350" indent="-514350">
              <a:lnSpc>
                <a:spcPct val="110000"/>
              </a:lnSpc>
              <a:buFont typeface="+mj-lt"/>
              <a:buAutoNum type="arabicPeriod"/>
            </a:pPr>
            <a:r>
              <a:rPr lang="en-US"/>
              <a:t>Record level of success for each step and any prompting that was necessary in the columns labeled “Baseline”. </a:t>
            </a:r>
          </a:p>
          <a:p>
            <a:pPr marL="514350" indent="-514350">
              <a:lnSpc>
                <a:spcPct val="110000"/>
              </a:lnSpc>
              <a:buFont typeface="+mj-lt"/>
              <a:buAutoNum type="arabicPeriod"/>
            </a:pPr>
            <a:r>
              <a:rPr lang="en-US"/>
              <a:t>Review the coding for the type of prompts at the bottom of the page. Use these codes to indicate any prompts needed. </a:t>
            </a:r>
          </a:p>
        </p:txBody>
      </p:sp>
      <p:pic>
        <p:nvPicPr>
          <p:cNvPr id="11" name="Content Placeholder 10" descr="Worksheet for task analysis to complete a new task. Columns 2 of 9 highlighted in blue to complete prompting plan.&#10;" title="Task Analysis Protocol">
            <a:extLst>
              <a:ext uri="{FF2B5EF4-FFF2-40B4-BE49-F238E27FC236}">
                <a16:creationId xmlns:a16="http://schemas.microsoft.com/office/drawing/2014/main" id="{62946D1E-650E-7A46-A788-1103F3442A36}"/>
              </a:ext>
            </a:extLst>
          </p:cNvPr>
          <p:cNvPicPr>
            <a:picLocks noGrp="1" noChangeAspect="1"/>
          </p:cNvPicPr>
          <p:nvPr>
            <p:ph sz="half" idx="2"/>
          </p:nvPr>
        </p:nvPicPr>
        <p:blipFill>
          <a:blip r:embed="rId3"/>
          <a:stretch>
            <a:fillRect/>
          </a:stretch>
        </p:blipFill>
        <p:spPr>
          <a:xfrm>
            <a:off x="7724704" y="1259841"/>
            <a:ext cx="3730696" cy="4472129"/>
          </a:xfrm>
        </p:spPr>
      </p:pic>
    </p:spTree>
    <p:extLst>
      <p:ext uri="{BB962C8B-B14F-4D97-AF65-F5344CB8AC3E}">
        <p14:creationId xmlns:p14="http://schemas.microsoft.com/office/powerpoint/2010/main" val="999000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6F30-DC19-5848-8E30-54588DDE23A7}"/>
              </a:ext>
            </a:extLst>
          </p:cNvPr>
          <p:cNvSpPr>
            <a:spLocks noGrp="1"/>
          </p:cNvSpPr>
          <p:nvPr>
            <p:ph type="title"/>
          </p:nvPr>
        </p:nvSpPr>
        <p:spPr/>
        <p:txBody>
          <a:bodyPr/>
          <a:lstStyle/>
          <a:p>
            <a:r>
              <a:rPr lang="en-US"/>
              <a:t>Prompting Plan</a:t>
            </a:r>
          </a:p>
        </p:txBody>
      </p:sp>
      <p:sp>
        <p:nvSpPr>
          <p:cNvPr id="3" name="Content Placeholder 2">
            <a:extLst>
              <a:ext uri="{FF2B5EF4-FFF2-40B4-BE49-F238E27FC236}">
                <a16:creationId xmlns:a16="http://schemas.microsoft.com/office/drawing/2014/main" id="{9A05560B-2B38-B94C-AD8B-5F085D2D530C}"/>
              </a:ext>
            </a:extLst>
          </p:cNvPr>
          <p:cNvSpPr>
            <a:spLocks noGrp="1"/>
          </p:cNvSpPr>
          <p:nvPr>
            <p:ph sz="half" idx="1"/>
          </p:nvPr>
        </p:nvSpPr>
        <p:spPr>
          <a:xfrm>
            <a:off x="609598" y="1600201"/>
            <a:ext cx="7245715" cy="4759959"/>
          </a:xfrm>
        </p:spPr>
        <p:txBody>
          <a:bodyPr>
            <a:normAutofit/>
          </a:bodyPr>
          <a:lstStyle/>
          <a:p>
            <a:pPr marL="514350" indent="-514350">
              <a:lnSpc>
                <a:spcPct val="110000"/>
              </a:lnSpc>
              <a:buFont typeface="+mj-lt"/>
              <a:buAutoNum type="arabicPeriod"/>
            </a:pPr>
            <a:r>
              <a:rPr lang="en-US"/>
              <a:t>Based on the information that emerged from the observations for Baseline Data, identify the prompting plan.  </a:t>
            </a:r>
          </a:p>
          <a:p>
            <a:pPr marL="514350" indent="-514350">
              <a:lnSpc>
                <a:spcPct val="110000"/>
              </a:lnSpc>
              <a:buFont typeface="+mj-lt"/>
              <a:buAutoNum type="arabicPeriod"/>
            </a:pPr>
            <a:r>
              <a:rPr lang="en-US"/>
              <a:t>For steps that required frequent prompting, determine which type of prompt from the prompting hierarchy should be used. </a:t>
            </a:r>
          </a:p>
          <a:p>
            <a:pPr marL="514350" indent="-514350">
              <a:lnSpc>
                <a:spcPct val="110000"/>
              </a:lnSpc>
              <a:buFont typeface="+mj-lt"/>
              <a:buAutoNum type="arabicPeriod"/>
            </a:pPr>
            <a:r>
              <a:rPr lang="en-US"/>
              <a:t>Record those in the column labeled “Prompting Plan”</a:t>
            </a:r>
          </a:p>
        </p:txBody>
      </p:sp>
      <p:pic>
        <p:nvPicPr>
          <p:cNvPr id="9" name="Content Placeholder 8" descr="Worksheet for task analysis to complete a new task. Columns 2 of 9 highlighted in blue to complete prompting plan.&#10;" title="Task Analysis Protocol">
            <a:extLst>
              <a:ext uri="{FF2B5EF4-FFF2-40B4-BE49-F238E27FC236}">
                <a16:creationId xmlns:a16="http://schemas.microsoft.com/office/drawing/2014/main" id="{5701FA65-993F-C443-8A71-986F87ABA871}"/>
              </a:ext>
            </a:extLst>
          </p:cNvPr>
          <p:cNvPicPr>
            <a:picLocks noGrp="1" noChangeAspect="1"/>
          </p:cNvPicPr>
          <p:nvPr>
            <p:ph sz="half" idx="2"/>
          </p:nvPr>
        </p:nvPicPr>
        <p:blipFill>
          <a:blip r:embed="rId3"/>
          <a:stretch>
            <a:fillRect/>
          </a:stretch>
        </p:blipFill>
        <p:spPr>
          <a:xfrm>
            <a:off x="7991313" y="1206500"/>
            <a:ext cx="3959387" cy="4583292"/>
          </a:xfrm>
        </p:spPr>
      </p:pic>
    </p:spTree>
    <p:extLst>
      <p:ext uri="{BB962C8B-B14F-4D97-AF65-F5344CB8AC3E}">
        <p14:creationId xmlns:p14="http://schemas.microsoft.com/office/powerpoint/2010/main" val="3861121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6F30-DC19-5848-8E30-54588DDE23A7}"/>
              </a:ext>
            </a:extLst>
          </p:cNvPr>
          <p:cNvSpPr>
            <a:spLocks noGrp="1"/>
          </p:cNvSpPr>
          <p:nvPr>
            <p:ph type="title"/>
          </p:nvPr>
        </p:nvSpPr>
        <p:spPr>
          <a:xfrm>
            <a:off x="577516" y="-72275"/>
            <a:ext cx="10972800" cy="1143000"/>
          </a:xfrm>
        </p:spPr>
        <p:txBody>
          <a:bodyPr/>
          <a:lstStyle/>
          <a:p>
            <a:r>
              <a:rPr lang="en-US"/>
              <a:t>Teach the Skill</a:t>
            </a:r>
          </a:p>
        </p:txBody>
      </p:sp>
      <p:sp>
        <p:nvSpPr>
          <p:cNvPr id="3" name="Content Placeholder 2">
            <a:extLst>
              <a:ext uri="{FF2B5EF4-FFF2-40B4-BE49-F238E27FC236}">
                <a16:creationId xmlns:a16="http://schemas.microsoft.com/office/drawing/2014/main" id="{9A05560B-2B38-B94C-AD8B-5F085D2D530C}"/>
              </a:ext>
            </a:extLst>
          </p:cNvPr>
          <p:cNvSpPr>
            <a:spLocks noGrp="1"/>
          </p:cNvSpPr>
          <p:nvPr>
            <p:ph sz="half" idx="1"/>
          </p:nvPr>
        </p:nvSpPr>
        <p:spPr>
          <a:xfrm>
            <a:off x="292608" y="950977"/>
            <a:ext cx="7150929" cy="5175188"/>
          </a:xfrm>
        </p:spPr>
        <p:txBody>
          <a:bodyPr>
            <a:normAutofit lnSpcReduction="10000"/>
          </a:bodyPr>
          <a:lstStyle/>
          <a:p>
            <a:pPr marL="514350" indent="-514350">
              <a:lnSpc>
                <a:spcPct val="110000"/>
              </a:lnSpc>
              <a:buFont typeface="+mj-lt"/>
              <a:buAutoNum type="arabicPeriod"/>
            </a:pPr>
            <a:r>
              <a:rPr lang="en-US"/>
              <a:t>Using the outlined plan steps, begin teaching the skill</a:t>
            </a:r>
          </a:p>
          <a:p>
            <a:pPr marL="514350" indent="-514350">
              <a:lnSpc>
                <a:spcPct val="110000"/>
              </a:lnSpc>
              <a:buFont typeface="+mj-lt"/>
              <a:buAutoNum type="arabicPeriod"/>
            </a:pPr>
            <a:r>
              <a:rPr lang="en-US"/>
              <a:t>Use prompts as you have planned. </a:t>
            </a:r>
          </a:p>
          <a:p>
            <a:pPr marL="914400" lvl="1" indent="-514350">
              <a:lnSpc>
                <a:spcPct val="110000"/>
              </a:lnSpc>
            </a:pPr>
            <a:r>
              <a:rPr lang="en-US" sz="2800"/>
              <a:t>Heavy prompts for teaching</a:t>
            </a:r>
          </a:p>
          <a:p>
            <a:pPr marL="914400" lvl="1" indent="-514350">
              <a:lnSpc>
                <a:spcPct val="110000"/>
              </a:lnSpc>
            </a:pPr>
            <a:r>
              <a:rPr lang="en-US" sz="2800"/>
              <a:t>Minimal prompting for promoting independence</a:t>
            </a:r>
          </a:p>
          <a:p>
            <a:pPr marL="514350" indent="-514350">
              <a:lnSpc>
                <a:spcPct val="110000"/>
              </a:lnSpc>
              <a:buFont typeface="+mj-lt"/>
              <a:buAutoNum type="arabicPeriod"/>
            </a:pPr>
            <a:r>
              <a:rPr lang="en-US"/>
              <a:t>Implement plan and record progress at least 3 separate times</a:t>
            </a:r>
          </a:p>
          <a:p>
            <a:pPr marL="514350" indent="-514350">
              <a:lnSpc>
                <a:spcPct val="110000"/>
              </a:lnSpc>
              <a:buFont typeface="+mj-lt"/>
              <a:buAutoNum type="arabicPeriod"/>
            </a:pPr>
            <a:r>
              <a:rPr lang="en-US"/>
              <a:t>Review the student progress and refine plan as necessary</a:t>
            </a:r>
          </a:p>
          <a:p>
            <a:pPr marL="914400" lvl="1" indent="-514350">
              <a:lnSpc>
                <a:spcPct val="110000"/>
              </a:lnSpc>
              <a:buFont typeface="+mj-lt"/>
              <a:buAutoNum type="arabicPeriod"/>
            </a:pPr>
            <a:endParaRPr lang="en-US"/>
          </a:p>
        </p:txBody>
      </p:sp>
      <p:pic>
        <p:nvPicPr>
          <p:cNvPr id="11" name="Content Placeholder 10" descr="Columns 6-9 highlighted in blue to complete date of when new task is being taught and by what prompt&#10;" title="Task Analysis Protocol Worksheet">
            <a:extLst>
              <a:ext uri="{FF2B5EF4-FFF2-40B4-BE49-F238E27FC236}">
                <a16:creationId xmlns:a16="http://schemas.microsoft.com/office/drawing/2014/main" id="{F596DE39-F0A2-7F46-9CC0-3819D0DDA836}"/>
              </a:ext>
            </a:extLst>
          </p:cNvPr>
          <p:cNvPicPr>
            <a:picLocks noGrp="1" noChangeAspect="1"/>
          </p:cNvPicPr>
          <p:nvPr>
            <p:ph sz="half" idx="2"/>
          </p:nvPr>
        </p:nvPicPr>
        <p:blipFill>
          <a:blip r:embed="rId3"/>
          <a:stretch>
            <a:fillRect/>
          </a:stretch>
        </p:blipFill>
        <p:spPr>
          <a:xfrm>
            <a:off x="7728445" y="1070725"/>
            <a:ext cx="3999324" cy="4639701"/>
          </a:xfrm>
        </p:spPr>
      </p:pic>
    </p:spTree>
    <p:extLst>
      <p:ext uri="{BB962C8B-B14F-4D97-AF65-F5344CB8AC3E}">
        <p14:creationId xmlns:p14="http://schemas.microsoft.com/office/powerpoint/2010/main" val="8485107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DE4F1A-465E-EE4A-BD9D-8183877183A1}"/>
              </a:ext>
            </a:extLst>
          </p:cNvPr>
          <p:cNvSpPr>
            <a:spLocks noGrp="1"/>
          </p:cNvSpPr>
          <p:nvPr>
            <p:ph type="title"/>
          </p:nvPr>
        </p:nvSpPr>
        <p:spPr>
          <a:xfrm>
            <a:off x="170688" y="273050"/>
            <a:ext cx="5727191" cy="1543558"/>
          </a:xfrm>
        </p:spPr>
        <p:txBody>
          <a:bodyPr>
            <a:normAutofit/>
          </a:bodyPr>
          <a:lstStyle/>
          <a:p>
            <a:r>
              <a:rPr lang="en-US" sz="3600"/>
              <a:t>Example Task Analysis and Baseline Data</a:t>
            </a:r>
            <a:br>
              <a:rPr lang="en-US"/>
            </a:br>
            <a:endParaRPr lang="en-US"/>
          </a:p>
        </p:txBody>
      </p:sp>
      <p:pic>
        <p:nvPicPr>
          <p:cNvPr id="8" name="Content Placeholder 4" descr="Completed worksheet for job task: fill multiple pots with potting soil to prepare for plants." title="Task Analysis Protocol Worksheet">
            <a:extLst>
              <a:ext uri="{FF2B5EF4-FFF2-40B4-BE49-F238E27FC236}">
                <a16:creationId xmlns:a16="http://schemas.microsoft.com/office/drawing/2014/main" id="{1AD773F9-3991-A74D-AF71-D143E0C740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2032" y="195387"/>
            <a:ext cx="4876146" cy="5886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6021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B93CA6-C302-A84B-A543-171405016B93}"/>
              </a:ext>
            </a:extLst>
          </p:cNvPr>
          <p:cNvSpPr>
            <a:spLocks noGrp="1"/>
          </p:cNvSpPr>
          <p:nvPr>
            <p:ph type="title"/>
          </p:nvPr>
        </p:nvSpPr>
        <p:spPr>
          <a:xfrm>
            <a:off x="541175" y="1411384"/>
            <a:ext cx="5114108" cy="1806271"/>
          </a:xfrm>
        </p:spPr>
        <p:txBody>
          <a:bodyPr>
            <a:normAutofit fontScale="90000"/>
          </a:bodyPr>
          <a:lstStyle/>
          <a:p>
            <a:r>
              <a:rPr lang="en-US" sz="3600">
                <a:solidFill>
                  <a:prstClr val="black"/>
                </a:solidFill>
              </a:rPr>
              <a:t>Example: Using Evidence Based Practices with Prompt Plan</a:t>
            </a:r>
            <a:endParaRPr lang="en-US" sz="3600"/>
          </a:p>
        </p:txBody>
      </p:sp>
      <p:pic>
        <p:nvPicPr>
          <p:cNvPr id="11" name="Content Placeholder 3" descr="Completed worksheet for job task: fill multiple pots with potting soil to prepare for plants." title="Task Analysis Protocol Worksheet">
            <a:extLst>
              <a:ext uri="{FF2B5EF4-FFF2-40B4-BE49-F238E27FC236}">
                <a16:creationId xmlns:a16="http://schemas.microsoft.com/office/drawing/2014/main" id="{EF8FFAE7-CCB5-DB43-BB06-70DE3ACB3D5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68" r="51628" b="-12580"/>
          <a:stretch/>
        </p:blipFill>
        <p:spPr>
          <a:xfrm>
            <a:off x="5729929" y="450493"/>
            <a:ext cx="5709402" cy="5956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1603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CDCED5-A877-F547-955B-25D74BA8B7EA}"/>
              </a:ext>
            </a:extLst>
          </p:cNvPr>
          <p:cNvSpPr>
            <a:spLocks noGrp="1"/>
          </p:cNvSpPr>
          <p:nvPr>
            <p:ph type="title"/>
          </p:nvPr>
        </p:nvSpPr>
        <p:spPr/>
        <p:txBody>
          <a:bodyPr>
            <a:normAutofit/>
          </a:bodyPr>
          <a:lstStyle/>
          <a:p>
            <a:r>
              <a:rPr lang="en-US" sz="3600"/>
              <a:t>EXAMPLE</a:t>
            </a:r>
          </a:p>
        </p:txBody>
      </p:sp>
      <p:sp>
        <p:nvSpPr>
          <p:cNvPr id="7" name="Text Placeholder 6">
            <a:extLst>
              <a:ext uri="{FF2B5EF4-FFF2-40B4-BE49-F238E27FC236}">
                <a16:creationId xmlns:a16="http://schemas.microsoft.com/office/drawing/2014/main" id="{99B085B0-13EE-6A44-A6E9-2DE2A3205D83}"/>
              </a:ext>
            </a:extLst>
          </p:cNvPr>
          <p:cNvSpPr>
            <a:spLocks noGrp="1"/>
          </p:cNvSpPr>
          <p:nvPr>
            <p:ph type="body" sz="half" idx="2"/>
          </p:nvPr>
        </p:nvSpPr>
        <p:spPr/>
        <p:txBody>
          <a:bodyPr/>
          <a:lstStyle/>
          <a:p>
            <a:r>
              <a:rPr lang="en-US" sz="3200"/>
              <a:t>Uses baseline data for progress monitoring and modification of the prompting plan based on steps completed independently.</a:t>
            </a:r>
          </a:p>
          <a:p>
            <a:endParaRPr lang="en-US"/>
          </a:p>
        </p:txBody>
      </p:sp>
      <p:pic>
        <p:nvPicPr>
          <p:cNvPr id="8" name="Content Placeholder 7" descr="Rows and columns sheet to collect data on task with dates and types of prompts used to complete task.&#10;" title="Completed task analysis protocol for labels on an envelope">
            <a:extLst>
              <a:ext uri="{FF2B5EF4-FFF2-40B4-BE49-F238E27FC236}">
                <a16:creationId xmlns:a16="http://schemas.microsoft.com/office/drawing/2014/main" id="{16CEAF89-7823-0F4D-9C67-9459300BC58C}"/>
              </a:ext>
            </a:extLst>
          </p:cNvPr>
          <p:cNvPicPr>
            <a:picLocks noGrp="1"/>
          </p:cNvPicPr>
          <p:nvPr>
            <p:ph idx="1"/>
          </p:nvPr>
        </p:nvPicPr>
        <p:blipFill rotWithShape="1">
          <a:blip r:embed="rId3">
            <a:extLst>
              <a:ext uri="{28A0092B-C50C-407E-A947-70E740481C1C}">
                <a14:useLocalDpi xmlns:a14="http://schemas.microsoft.com/office/drawing/2010/main" val="0"/>
              </a:ext>
            </a:extLst>
          </a:blip>
          <a:srcRect r="3208" b="25039"/>
          <a:stretch/>
        </p:blipFill>
        <p:spPr>
          <a:xfrm>
            <a:off x="5484863" y="273050"/>
            <a:ext cx="6416842" cy="5759115"/>
          </a:xfrm>
          <a:prstGeom prst="rect">
            <a:avLst/>
          </a:prstGeom>
          <a:ln>
            <a:solidFill>
              <a:srgbClr val="000000"/>
            </a:solidFill>
          </a:ln>
        </p:spPr>
      </p:pic>
    </p:spTree>
    <p:extLst>
      <p:ext uri="{BB962C8B-B14F-4D97-AF65-F5344CB8AC3E}">
        <p14:creationId xmlns:p14="http://schemas.microsoft.com/office/powerpoint/2010/main" val="1268020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CDCED5-A877-F547-955B-25D74BA8B7EA}"/>
              </a:ext>
            </a:extLst>
          </p:cNvPr>
          <p:cNvSpPr>
            <a:spLocks noGrp="1"/>
          </p:cNvSpPr>
          <p:nvPr>
            <p:ph type="title"/>
          </p:nvPr>
        </p:nvSpPr>
        <p:spPr>
          <a:xfrm>
            <a:off x="609600" y="273050"/>
            <a:ext cx="11133221" cy="1162050"/>
          </a:xfrm>
        </p:spPr>
        <p:txBody>
          <a:bodyPr>
            <a:normAutofit/>
          </a:bodyPr>
          <a:lstStyle/>
          <a:p>
            <a:pPr algn="ctr"/>
            <a:r>
              <a:rPr lang="en-US" sz="4000"/>
              <a:t>PROMPT BECOMES SUPPORT</a:t>
            </a:r>
          </a:p>
        </p:txBody>
      </p:sp>
      <p:sp>
        <p:nvSpPr>
          <p:cNvPr id="7" name="Text Placeholder 6">
            <a:extLst>
              <a:ext uri="{FF2B5EF4-FFF2-40B4-BE49-F238E27FC236}">
                <a16:creationId xmlns:a16="http://schemas.microsoft.com/office/drawing/2014/main" id="{99B085B0-13EE-6A44-A6E9-2DE2A3205D83}"/>
              </a:ext>
            </a:extLst>
          </p:cNvPr>
          <p:cNvSpPr>
            <a:spLocks noGrp="1"/>
          </p:cNvSpPr>
          <p:nvPr>
            <p:ph type="body" sz="half" idx="2"/>
          </p:nvPr>
        </p:nvSpPr>
        <p:spPr>
          <a:xfrm>
            <a:off x="609600" y="1435101"/>
            <a:ext cx="11165305" cy="4691063"/>
          </a:xfrm>
        </p:spPr>
        <p:txBody>
          <a:bodyPr>
            <a:normAutofit/>
          </a:bodyPr>
          <a:lstStyle/>
          <a:p>
            <a:endParaRPr lang="en-US" sz="3200"/>
          </a:p>
          <a:p>
            <a:endParaRPr lang="en-US" sz="3200"/>
          </a:p>
          <a:p>
            <a:endParaRPr lang="en-US" sz="3200"/>
          </a:p>
          <a:p>
            <a:pPr marL="457200" indent="-457200">
              <a:buFont typeface="Arial" panose="020B0604020202020204" pitchFamily="34" charset="0"/>
              <a:buChar char="•"/>
            </a:pPr>
            <a:r>
              <a:rPr lang="en-US" sz="2800"/>
              <a:t>Note that on one step the student was unsuccessful without assistance. </a:t>
            </a:r>
          </a:p>
          <a:p>
            <a:pPr marL="457200" indent="-457200">
              <a:buFont typeface="Arial" panose="020B0604020202020204" pitchFamily="34" charset="0"/>
              <a:buChar char="•"/>
            </a:pPr>
            <a:r>
              <a:rPr lang="en-US" sz="2800"/>
              <a:t>A Jig was used to prompt the successful completion of the step. </a:t>
            </a:r>
          </a:p>
          <a:p>
            <a:pPr marL="457200" indent="-457200">
              <a:buFont typeface="Arial" panose="020B0604020202020204" pitchFamily="34" charset="0"/>
              <a:buChar char="•"/>
            </a:pPr>
            <a:r>
              <a:rPr lang="en-US" sz="2800"/>
              <a:t>This then became an ongoing support for the student to use to complete the task. </a:t>
            </a:r>
          </a:p>
        </p:txBody>
      </p:sp>
      <p:pic>
        <p:nvPicPr>
          <p:cNvPr id="8" name="Content Placeholder 7" descr="Record of dates and prompts used by student completing a single step of a task while placing a label on an envelope." title="Section of completed task analysis protocol">
            <a:extLst>
              <a:ext uri="{FF2B5EF4-FFF2-40B4-BE49-F238E27FC236}">
                <a16:creationId xmlns:a16="http://schemas.microsoft.com/office/drawing/2014/main" id="{16CEAF89-7823-0F4D-9C67-9459300BC58C}"/>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45938" r="3208" b="43413"/>
          <a:stretch/>
        </p:blipFill>
        <p:spPr>
          <a:xfrm>
            <a:off x="1764632" y="1588167"/>
            <a:ext cx="8614611" cy="1074822"/>
          </a:xfrm>
          <a:prstGeom prst="rect">
            <a:avLst/>
          </a:prstGeom>
          <a:ln>
            <a:solidFill>
              <a:srgbClr val="000000"/>
            </a:solidFill>
          </a:ln>
        </p:spPr>
      </p:pic>
    </p:spTree>
    <p:extLst>
      <p:ext uri="{BB962C8B-B14F-4D97-AF65-F5344CB8AC3E}">
        <p14:creationId xmlns:p14="http://schemas.microsoft.com/office/powerpoint/2010/main" val="559107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121" y="374073"/>
            <a:ext cx="10972800" cy="784141"/>
          </a:xfrm>
        </p:spPr>
        <p:txBody>
          <a:bodyPr>
            <a:noAutofit/>
          </a:bodyPr>
          <a:lstStyle/>
          <a:p>
            <a:pPr algn="ctr"/>
            <a:r>
              <a:rPr lang="en-US" sz="4000"/>
              <a:t>Participant Practice Activity (1)</a:t>
            </a:r>
          </a:p>
        </p:txBody>
      </p:sp>
      <p:sp>
        <p:nvSpPr>
          <p:cNvPr id="3" name="Content Placeholder 2"/>
          <p:cNvSpPr>
            <a:spLocks noGrp="1"/>
          </p:cNvSpPr>
          <p:nvPr>
            <p:ph idx="1"/>
          </p:nvPr>
        </p:nvSpPr>
        <p:spPr>
          <a:xfrm>
            <a:off x="370507" y="1246908"/>
            <a:ext cx="11418902" cy="4840739"/>
          </a:xfrm>
        </p:spPr>
        <p:txBody>
          <a:bodyPr>
            <a:noAutofit/>
          </a:bodyPr>
          <a:lstStyle/>
          <a:p>
            <a:pPr marL="400050" indent="-400050">
              <a:buFont typeface="+mj-lt"/>
              <a:buAutoNum type="arabicPeriod"/>
            </a:pPr>
            <a:r>
              <a:rPr lang="en-US" sz="2800" b="1" i="1"/>
              <a:t>Select Student.</a:t>
            </a:r>
            <a:r>
              <a:rPr lang="en-US" sz="2800" b="1"/>
              <a:t> </a:t>
            </a:r>
            <a:r>
              <a:rPr lang="en-US" sz="2800"/>
              <a:t>Choose two different students (with different profiles) who need instruction to </a:t>
            </a:r>
            <a:r>
              <a:rPr lang="en-US" sz="2800" b="1" i="1"/>
              <a:t>introduce self and shake hands for a job interview.</a:t>
            </a:r>
          </a:p>
          <a:p>
            <a:pPr marL="400050" indent="-400050">
              <a:buFont typeface="+mj-lt"/>
              <a:buAutoNum type="arabicPeriod"/>
            </a:pPr>
            <a:r>
              <a:rPr lang="en-US" sz="2800" b="1" i="1"/>
              <a:t>Task Analysis</a:t>
            </a:r>
            <a:r>
              <a:rPr lang="en-US" sz="2800" b="1"/>
              <a:t>. </a:t>
            </a:r>
            <a:r>
              <a:rPr lang="en-US" sz="2800"/>
              <a:t>Do a step-by-step task analysis (TA) of the targeted task (Respond to a person introducing himself in an interview and engage in hand-shaking). Record the steps on the TA Form provided (Form Task Analysis Protocol). </a:t>
            </a:r>
          </a:p>
          <a:p>
            <a:pPr marL="400050" indent="-400050">
              <a:buFont typeface="+mj-lt"/>
              <a:buAutoNum type="arabicPeriod"/>
            </a:pPr>
            <a:r>
              <a:rPr lang="en-US" sz="2800" b="1" i="1"/>
              <a:t>Try It.</a:t>
            </a:r>
            <a:r>
              <a:rPr lang="en-US" sz="2800"/>
              <a:t> After detailing the task analysis, try the steps with another person (friend or colleague) to assure that the steps are accurate and complete. Revise if needed.</a:t>
            </a:r>
          </a:p>
        </p:txBody>
      </p:sp>
    </p:spTree>
    <p:extLst>
      <p:ext uri="{BB962C8B-B14F-4D97-AF65-F5344CB8AC3E}">
        <p14:creationId xmlns:p14="http://schemas.microsoft.com/office/powerpoint/2010/main" val="3588772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768D-E43E-EF48-9772-87B7EC04BF9E}"/>
              </a:ext>
            </a:extLst>
          </p:cNvPr>
          <p:cNvSpPr>
            <a:spLocks noGrp="1"/>
          </p:cNvSpPr>
          <p:nvPr>
            <p:ph type="title"/>
          </p:nvPr>
        </p:nvSpPr>
        <p:spPr/>
        <p:txBody>
          <a:bodyPr>
            <a:normAutofit/>
          </a:bodyPr>
          <a:lstStyle/>
          <a:p>
            <a:r>
              <a:rPr lang="en-US" altLang="en-US"/>
              <a:t>Chaining Options -Forward</a:t>
            </a:r>
            <a:endParaRPr lang="en-US"/>
          </a:p>
        </p:txBody>
      </p:sp>
      <p:sp>
        <p:nvSpPr>
          <p:cNvPr id="3" name="Content Placeholder 2">
            <a:extLst>
              <a:ext uri="{FF2B5EF4-FFF2-40B4-BE49-F238E27FC236}">
                <a16:creationId xmlns:a16="http://schemas.microsoft.com/office/drawing/2014/main" id="{48D9B041-216A-D04F-8373-7774A8FA698E}"/>
              </a:ext>
            </a:extLst>
          </p:cNvPr>
          <p:cNvSpPr>
            <a:spLocks noGrp="1"/>
          </p:cNvSpPr>
          <p:nvPr>
            <p:ph idx="1"/>
          </p:nvPr>
        </p:nvSpPr>
        <p:spPr/>
        <p:txBody>
          <a:bodyPr>
            <a:normAutofit/>
          </a:bodyPr>
          <a:lstStyle/>
          <a:p>
            <a:pPr>
              <a:lnSpc>
                <a:spcPct val="110000"/>
              </a:lnSpc>
            </a:pPr>
            <a:r>
              <a:rPr lang="en-US" altLang="en-US"/>
              <a:t>Forward chaining</a:t>
            </a:r>
          </a:p>
          <a:p>
            <a:pPr lvl="1">
              <a:lnSpc>
                <a:spcPct val="110000"/>
              </a:lnSpc>
            </a:pPr>
            <a:r>
              <a:rPr lang="en-US" altLang="en-US"/>
              <a:t>Teach only the first step of the task analysis and do all the other steps of the task analysis for the student. </a:t>
            </a:r>
          </a:p>
          <a:p>
            <a:pPr lvl="1">
              <a:lnSpc>
                <a:spcPct val="110000"/>
              </a:lnSpc>
            </a:pPr>
            <a:r>
              <a:rPr lang="en-US" altLang="en-US"/>
              <a:t>After the student masters step 1, then only teach step 2, while maintaining step 1. </a:t>
            </a:r>
          </a:p>
          <a:p>
            <a:pPr lvl="1">
              <a:lnSpc>
                <a:spcPct val="110000"/>
              </a:lnSpc>
            </a:pPr>
            <a:r>
              <a:rPr lang="en-US" altLang="en-US"/>
              <a:t>Reinforcement for the targeted step</a:t>
            </a:r>
          </a:p>
          <a:p>
            <a:endParaRPr lang="en-US"/>
          </a:p>
        </p:txBody>
      </p:sp>
    </p:spTree>
    <p:extLst>
      <p:ext uri="{BB962C8B-B14F-4D97-AF65-F5344CB8AC3E}">
        <p14:creationId xmlns:p14="http://schemas.microsoft.com/office/powerpoint/2010/main" val="1272060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7647" y="-158852"/>
            <a:ext cx="10972800" cy="1143000"/>
          </a:xfrm>
        </p:spPr>
        <p:txBody>
          <a:bodyPr>
            <a:noAutofit/>
          </a:bodyPr>
          <a:lstStyle/>
          <a:p>
            <a:pPr algn="ctr"/>
            <a:r>
              <a:rPr lang="en-US" sz="4000"/>
              <a:t>Participant Practice Activity (2)</a:t>
            </a:r>
          </a:p>
        </p:txBody>
      </p:sp>
      <p:sp>
        <p:nvSpPr>
          <p:cNvPr id="3" name="Content Placeholder 2"/>
          <p:cNvSpPr>
            <a:spLocks noGrp="1"/>
          </p:cNvSpPr>
          <p:nvPr>
            <p:ph idx="1"/>
          </p:nvPr>
        </p:nvSpPr>
        <p:spPr>
          <a:xfrm>
            <a:off x="298580" y="797336"/>
            <a:ext cx="11553305" cy="5003858"/>
          </a:xfrm>
        </p:spPr>
        <p:txBody>
          <a:bodyPr>
            <a:noAutofit/>
          </a:bodyPr>
          <a:lstStyle/>
          <a:p>
            <a:pPr marL="457200" indent="-457200">
              <a:buFont typeface="+mj-lt"/>
              <a:buAutoNum type="arabicPeriod" startAt="4"/>
            </a:pPr>
            <a:r>
              <a:rPr lang="en-US" sz="2600" b="1"/>
              <a:t>Student Baseline</a:t>
            </a:r>
            <a:r>
              <a:rPr lang="en-US" sz="2600"/>
              <a:t>. </a:t>
            </a:r>
          </a:p>
          <a:p>
            <a:pPr marL="971550" lvl="1" indent="-457200">
              <a:spcBef>
                <a:spcPts val="0"/>
              </a:spcBef>
            </a:pPr>
            <a:r>
              <a:rPr lang="en-US" sz="2600"/>
              <a:t>Using the designated Form ‘TA Protocol’, observe the student in 3-4 natural situations where other students or adults introduce themselves and attempt to complete the intro and handshaking routine or TA. </a:t>
            </a:r>
          </a:p>
          <a:p>
            <a:pPr marL="971550" lvl="1" indent="-457200">
              <a:spcBef>
                <a:spcPts val="0"/>
              </a:spcBef>
            </a:pPr>
            <a:r>
              <a:rPr lang="en-US" sz="2600"/>
              <a:t>Identify the first 3-4 columns of data from TA Protocol as  ‘Baseline Data”</a:t>
            </a:r>
          </a:p>
          <a:p>
            <a:pPr marL="971550" lvl="1" indent="-457200">
              <a:spcBef>
                <a:spcPts val="0"/>
              </a:spcBef>
            </a:pPr>
            <a:r>
              <a:rPr lang="en-US" sz="2600"/>
              <a:t>Observe and record the types of prompts being used. Identify how each each step was completed. ‘Independent’, or if prompted, record the type of prompt the student required to complete each step. If the student does not complete the step, use an “x” to signify that it was not completed.  </a:t>
            </a:r>
          </a:p>
          <a:p>
            <a:pPr marL="971550" lvl="1" indent="-457200">
              <a:spcBef>
                <a:spcPts val="0"/>
              </a:spcBef>
            </a:pPr>
            <a:r>
              <a:rPr lang="en-US" sz="2600"/>
              <a:t>This form will be used later to continue the progress monitoring</a:t>
            </a:r>
          </a:p>
        </p:txBody>
      </p:sp>
      <p:pic>
        <p:nvPicPr>
          <p:cNvPr id="5" name="Picture 4">
            <a:extLst>
              <a:ext uri="{FF2B5EF4-FFF2-40B4-BE49-F238E27FC236}">
                <a16:creationId xmlns:a16="http://schemas.microsoft.com/office/drawing/2014/main" id="{53BAE809-DBDC-9F4A-A7C5-6A00538AFF53}"/>
              </a:ext>
            </a:extLst>
          </p:cNvPr>
          <p:cNvPicPr>
            <a:picLocks noChangeAspect="1"/>
          </p:cNvPicPr>
          <p:nvPr/>
        </p:nvPicPr>
        <p:blipFill>
          <a:blip r:embed="rId3"/>
          <a:stretch>
            <a:fillRect/>
          </a:stretch>
        </p:blipFill>
        <p:spPr>
          <a:xfrm>
            <a:off x="1" y="5740117"/>
            <a:ext cx="12192000" cy="1017265"/>
          </a:xfrm>
          <a:prstGeom prst="rect">
            <a:avLst/>
          </a:prstGeom>
        </p:spPr>
      </p:pic>
    </p:spTree>
    <p:extLst>
      <p:ext uri="{BB962C8B-B14F-4D97-AF65-F5344CB8AC3E}">
        <p14:creationId xmlns:p14="http://schemas.microsoft.com/office/powerpoint/2010/main" val="1939039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2019" y="261257"/>
            <a:ext cx="10972800" cy="784141"/>
          </a:xfrm>
        </p:spPr>
        <p:txBody>
          <a:bodyPr>
            <a:noAutofit/>
          </a:bodyPr>
          <a:lstStyle/>
          <a:p>
            <a:pPr algn="ctr"/>
            <a:r>
              <a:rPr lang="en-US" sz="4000" b="1"/>
              <a:t>Participant Practice Activity (3)</a:t>
            </a:r>
          </a:p>
        </p:txBody>
      </p:sp>
      <p:sp>
        <p:nvSpPr>
          <p:cNvPr id="3" name="Content Placeholder 2"/>
          <p:cNvSpPr>
            <a:spLocks noGrp="1"/>
          </p:cNvSpPr>
          <p:nvPr>
            <p:ph idx="1"/>
          </p:nvPr>
        </p:nvSpPr>
        <p:spPr>
          <a:xfrm>
            <a:off x="373224" y="1045399"/>
            <a:ext cx="11066107" cy="4965658"/>
          </a:xfrm>
        </p:spPr>
        <p:txBody>
          <a:bodyPr>
            <a:normAutofit lnSpcReduction="10000"/>
          </a:bodyPr>
          <a:lstStyle/>
          <a:p>
            <a:pPr marL="523875" indent="-460375">
              <a:buFont typeface="+mj-lt"/>
              <a:buAutoNum type="arabicPeriod" startAt="5"/>
            </a:pPr>
            <a:r>
              <a:rPr lang="en-US" sz="2600" b="1"/>
              <a:t>Teach Using Chaining and Prompting</a:t>
            </a:r>
            <a:r>
              <a:rPr lang="en-US" sz="2600"/>
              <a:t>. </a:t>
            </a:r>
          </a:p>
          <a:p>
            <a:pPr marL="801688" lvl="1">
              <a:buFont typeface="Arial" charset="0"/>
              <a:buChar char="•"/>
            </a:pPr>
            <a:r>
              <a:rPr lang="en-US" sz="2400"/>
              <a:t>Using baseline data and task analysis (TA), create a </a:t>
            </a:r>
            <a:r>
              <a:rPr lang="en-US" sz="2400" b="1" i="1"/>
              <a:t>prompting</a:t>
            </a:r>
            <a:r>
              <a:rPr lang="en-US" sz="2400"/>
              <a:t> </a:t>
            </a:r>
            <a:r>
              <a:rPr lang="en-US" sz="2400" b="1" i="1"/>
              <a:t>plan</a:t>
            </a:r>
            <a:r>
              <a:rPr lang="en-US" sz="2400"/>
              <a:t> that will be used to </a:t>
            </a:r>
            <a:r>
              <a:rPr lang="en-US" sz="2400" b="1" i="1"/>
              <a:t>chain the steps </a:t>
            </a:r>
            <a:r>
              <a:rPr lang="en-US" sz="2400"/>
              <a:t>of the TA together to complete the task. </a:t>
            </a:r>
          </a:p>
          <a:p>
            <a:pPr marL="801688" lvl="1">
              <a:buFont typeface="Arial" charset="0"/>
              <a:buChar char="•"/>
            </a:pPr>
            <a:r>
              <a:rPr lang="en-US" sz="2400"/>
              <a:t>Determine how the student will be taught each step of the task where he/she is not independent. </a:t>
            </a:r>
          </a:p>
          <a:p>
            <a:pPr marL="1289050" lvl="2" indent="-469900">
              <a:buFont typeface="Courier New" panose="02070309020205020404" pitchFamily="49" charset="0"/>
              <a:buChar char="o"/>
            </a:pPr>
            <a:r>
              <a:rPr lang="en-US"/>
              <a:t>What prompts will be used on which steps?  </a:t>
            </a:r>
          </a:p>
          <a:p>
            <a:pPr marL="1289050" lvl="2" indent="-469900">
              <a:buFont typeface="Courier New" panose="02070309020205020404" pitchFamily="49" charset="0"/>
              <a:buChar char="o"/>
            </a:pPr>
            <a:r>
              <a:rPr lang="en-US"/>
              <a:t>Which prompts will be used first? </a:t>
            </a:r>
          </a:p>
          <a:p>
            <a:pPr marL="1658938" lvl="3" indent="-382588">
              <a:buFont typeface="Wingdings" pitchFamily="2" charset="2"/>
              <a:buChar char="Ø"/>
            </a:pPr>
            <a:r>
              <a:rPr lang="en-US" sz="2400"/>
              <a:t>Is this a new task? Is ‘most to least’ prompting needed?</a:t>
            </a:r>
          </a:p>
          <a:p>
            <a:pPr marL="1658938" lvl="3" indent="-382588">
              <a:buFont typeface="Wingdings" pitchFamily="2" charset="2"/>
              <a:buChar char="Ø"/>
            </a:pPr>
            <a:r>
              <a:rPr lang="en-US" sz="2400"/>
              <a:t>Or is the task familiar, however support to complete task using ‘least to most’ prompts is needed?</a:t>
            </a:r>
            <a:endParaRPr lang="en-US" sz="2400" i="1"/>
          </a:p>
          <a:p>
            <a:pPr marL="0" indent="0" algn="ctr">
              <a:buNone/>
            </a:pPr>
            <a:r>
              <a:rPr lang="en-US" sz="2400" b="1" i="1"/>
              <a:t>The goal is for the student to eventually complete the task independently, however you may not reach that goal depending on your time constraints</a:t>
            </a:r>
          </a:p>
        </p:txBody>
      </p:sp>
      <p:pic>
        <p:nvPicPr>
          <p:cNvPr id="5" name="Picture 4">
            <a:extLst>
              <a:ext uri="{FF2B5EF4-FFF2-40B4-BE49-F238E27FC236}">
                <a16:creationId xmlns:a16="http://schemas.microsoft.com/office/drawing/2014/main" id="{27F44724-FD49-674D-92C2-2E207C91845E}"/>
              </a:ext>
            </a:extLst>
          </p:cNvPr>
          <p:cNvPicPr>
            <a:picLocks noChangeAspect="1"/>
          </p:cNvPicPr>
          <p:nvPr/>
        </p:nvPicPr>
        <p:blipFill>
          <a:blip r:embed="rId3"/>
          <a:stretch>
            <a:fillRect/>
          </a:stretch>
        </p:blipFill>
        <p:spPr>
          <a:xfrm>
            <a:off x="41364" y="5812601"/>
            <a:ext cx="12150636" cy="1013814"/>
          </a:xfrm>
          <a:prstGeom prst="rect">
            <a:avLst/>
          </a:prstGeom>
        </p:spPr>
      </p:pic>
    </p:spTree>
    <p:extLst>
      <p:ext uri="{BB962C8B-B14F-4D97-AF65-F5344CB8AC3E}">
        <p14:creationId xmlns:p14="http://schemas.microsoft.com/office/powerpoint/2010/main" val="2763963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DF3-A10A-CE40-BAE2-0EA6EF7086EF}"/>
              </a:ext>
            </a:extLst>
          </p:cNvPr>
          <p:cNvSpPr>
            <a:spLocks noGrp="1"/>
          </p:cNvSpPr>
          <p:nvPr>
            <p:ph type="title"/>
          </p:nvPr>
        </p:nvSpPr>
        <p:spPr/>
        <p:txBody>
          <a:bodyPr/>
          <a:lstStyle/>
          <a:p>
            <a:r>
              <a:rPr lang="en-US"/>
              <a:t>Complete Chaining Post Assessment</a:t>
            </a:r>
          </a:p>
        </p:txBody>
      </p:sp>
      <p:sp>
        <p:nvSpPr>
          <p:cNvPr id="3" name="Content Placeholder 2">
            <a:extLst>
              <a:ext uri="{FF2B5EF4-FFF2-40B4-BE49-F238E27FC236}">
                <a16:creationId xmlns:a16="http://schemas.microsoft.com/office/drawing/2014/main" id="{28F3D2FA-ABE7-054B-9712-41CDCC31BDB0}"/>
              </a:ext>
            </a:extLst>
          </p:cNvPr>
          <p:cNvSpPr>
            <a:spLocks noGrp="1"/>
          </p:cNvSpPr>
          <p:nvPr>
            <p:ph idx="1"/>
          </p:nvPr>
        </p:nvSpPr>
        <p:spPr>
          <a:xfrm>
            <a:off x="625642" y="1359570"/>
            <a:ext cx="10972800" cy="4525963"/>
          </a:xfrm>
        </p:spPr>
        <p:txBody>
          <a:bodyPr>
            <a:normAutofit fontScale="92500" lnSpcReduction="10000"/>
          </a:bodyPr>
          <a:lstStyle/>
          <a:p>
            <a:pPr>
              <a:lnSpc>
                <a:spcPct val="110000"/>
              </a:lnSpc>
            </a:pPr>
            <a:r>
              <a:rPr lang="en-US"/>
              <a:t>Put your answers in the post assessment column of Handout #1.</a:t>
            </a:r>
          </a:p>
          <a:p>
            <a:pPr>
              <a:lnSpc>
                <a:spcPct val="110000"/>
              </a:lnSpc>
            </a:pPr>
            <a:r>
              <a:rPr lang="en-US"/>
              <a:t>Open handout #3 Chaining Pre and Post Answers. Correct your answers in the pre and post columns. </a:t>
            </a:r>
          </a:p>
          <a:p>
            <a:pPr>
              <a:lnSpc>
                <a:spcPct val="110000"/>
              </a:lnSpc>
            </a:pPr>
            <a:r>
              <a:rPr lang="en-US"/>
              <a:t>Did your scores improve from pre and post tests? Were you surprised by your results from either pre or post?</a:t>
            </a:r>
          </a:p>
          <a:p>
            <a:pPr>
              <a:lnSpc>
                <a:spcPct val="110000"/>
              </a:lnSpc>
            </a:pPr>
            <a:r>
              <a:rPr lang="en-US"/>
              <a:t>Any reflections on the value of this activity in terms of collecting baseline information, its role in progress monitoring and your practice in the classroom? </a:t>
            </a:r>
          </a:p>
        </p:txBody>
      </p:sp>
    </p:spTree>
    <p:extLst>
      <p:ext uri="{BB962C8B-B14F-4D97-AF65-F5344CB8AC3E}">
        <p14:creationId xmlns:p14="http://schemas.microsoft.com/office/powerpoint/2010/main" val="3808961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768D-E43E-EF48-9772-87B7EC04BF9E}"/>
              </a:ext>
            </a:extLst>
          </p:cNvPr>
          <p:cNvSpPr>
            <a:spLocks noGrp="1"/>
          </p:cNvSpPr>
          <p:nvPr>
            <p:ph type="title"/>
          </p:nvPr>
        </p:nvSpPr>
        <p:spPr/>
        <p:txBody>
          <a:bodyPr/>
          <a:lstStyle/>
          <a:p>
            <a:r>
              <a:rPr lang="en-US" altLang="en-US"/>
              <a:t>Chaining Options- Backward</a:t>
            </a:r>
            <a:endParaRPr lang="en-US"/>
          </a:p>
        </p:txBody>
      </p:sp>
      <p:sp>
        <p:nvSpPr>
          <p:cNvPr id="3" name="Content Placeholder 2">
            <a:extLst>
              <a:ext uri="{FF2B5EF4-FFF2-40B4-BE49-F238E27FC236}">
                <a16:creationId xmlns:a16="http://schemas.microsoft.com/office/drawing/2014/main" id="{48D9B041-216A-D04F-8373-7774A8FA698E}"/>
              </a:ext>
            </a:extLst>
          </p:cNvPr>
          <p:cNvSpPr>
            <a:spLocks noGrp="1"/>
          </p:cNvSpPr>
          <p:nvPr>
            <p:ph idx="1"/>
          </p:nvPr>
        </p:nvSpPr>
        <p:spPr/>
        <p:txBody>
          <a:bodyPr>
            <a:normAutofit/>
          </a:bodyPr>
          <a:lstStyle/>
          <a:p>
            <a:pPr>
              <a:lnSpc>
                <a:spcPct val="110000"/>
              </a:lnSpc>
            </a:pPr>
            <a:r>
              <a:rPr lang="en-US" altLang="en-US"/>
              <a:t>Backward chaining</a:t>
            </a:r>
          </a:p>
          <a:p>
            <a:pPr lvl="1">
              <a:lnSpc>
                <a:spcPct val="110000"/>
              </a:lnSpc>
            </a:pPr>
            <a:r>
              <a:rPr lang="en-US" altLang="en-US"/>
              <a:t>Teach only the last step of the task analysis. </a:t>
            </a:r>
          </a:p>
          <a:p>
            <a:pPr lvl="1">
              <a:lnSpc>
                <a:spcPct val="110000"/>
              </a:lnSpc>
            </a:pPr>
            <a:r>
              <a:rPr lang="en-US" altLang="en-US"/>
              <a:t>Do all the other steps of the task analysis for the student, until the student masters the last step. </a:t>
            </a:r>
          </a:p>
          <a:p>
            <a:pPr lvl="1">
              <a:lnSpc>
                <a:spcPct val="110000"/>
              </a:lnSpc>
            </a:pPr>
            <a:r>
              <a:rPr lang="en-US" altLang="en-US"/>
              <a:t>Then teach the second to last step only and expect the student to continue independently completing the last step of the task analysis. </a:t>
            </a:r>
          </a:p>
          <a:p>
            <a:pPr lvl="1">
              <a:lnSpc>
                <a:spcPct val="110000"/>
              </a:lnSpc>
            </a:pPr>
            <a:r>
              <a:rPr lang="en-US" altLang="en-US"/>
              <a:t>Reinforcement for the targeted step</a:t>
            </a:r>
          </a:p>
          <a:p>
            <a:endParaRPr lang="en-US"/>
          </a:p>
        </p:txBody>
      </p:sp>
    </p:spTree>
    <p:extLst>
      <p:ext uri="{BB962C8B-B14F-4D97-AF65-F5344CB8AC3E}">
        <p14:creationId xmlns:p14="http://schemas.microsoft.com/office/powerpoint/2010/main" val="3564565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9C4E31-D05D-8941-972D-48F216B1ECD5}"/>
              </a:ext>
            </a:extLst>
          </p:cNvPr>
          <p:cNvSpPr>
            <a:spLocks noGrp="1"/>
          </p:cNvSpPr>
          <p:nvPr>
            <p:ph type="title"/>
          </p:nvPr>
        </p:nvSpPr>
        <p:spPr>
          <a:xfrm>
            <a:off x="393894" y="568471"/>
            <a:ext cx="6288260" cy="556944"/>
          </a:xfrm>
        </p:spPr>
        <p:txBody>
          <a:bodyPr>
            <a:noAutofit/>
          </a:bodyPr>
          <a:lstStyle/>
          <a:p>
            <a:pPr algn="r"/>
            <a:r>
              <a:rPr lang="en-US" sz="3200"/>
              <a:t>How to Use a Recycle Machine</a:t>
            </a:r>
          </a:p>
        </p:txBody>
      </p:sp>
      <p:sp>
        <p:nvSpPr>
          <p:cNvPr id="6" name="Text Placeholder 5">
            <a:extLst>
              <a:ext uri="{FF2B5EF4-FFF2-40B4-BE49-F238E27FC236}">
                <a16:creationId xmlns:a16="http://schemas.microsoft.com/office/drawing/2014/main" id="{098B7B63-9364-1449-A7CC-0F4BF3305B39}"/>
              </a:ext>
            </a:extLst>
          </p:cNvPr>
          <p:cNvSpPr>
            <a:spLocks noGrp="1"/>
          </p:cNvSpPr>
          <p:nvPr>
            <p:ph type="body" sz="half" idx="2"/>
          </p:nvPr>
        </p:nvSpPr>
        <p:spPr>
          <a:xfrm>
            <a:off x="83612" y="1125415"/>
            <a:ext cx="7531510" cy="4734209"/>
          </a:xfrm>
        </p:spPr>
        <p:txBody>
          <a:bodyPr>
            <a:normAutofit fontScale="92500" lnSpcReduction="20000"/>
          </a:bodyPr>
          <a:lstStyle/>
          <a:p>
            <a:r>
              <a:rPr lang="en-US" sz="2800" b="1" i="1"/>
              <a:t>Forward Chaining? Start with Step One</a:t>
            </a:r>
          </a:p>
          <a:p>
            <a:pPr>
              <a:spcBef>
                <a:spcPts val="31224"/>
              </a:spcBef>
            </a:pPr>
            <a:r>
              <a:rPr lang="en-US" sz="2800" b="1" i="1"/>
              <a:t>Backwards Chaining? Start with Last Step.</a:t>
            </a:r>
          </a:p>
        </p:txBody>
      </p:sp>
      <p:pic>
        <p:nvPicPr>
          <p:cNvPr id="7" name="Content Placeholder 8" descr="Horizontal numbers in columns 1-6. With picture and text of the process to returning cans and bottles" title="Task Analysis of returning can and bottles">
            <a:extLst>
              <a:ext uri="{FF2B5EF4-FFF2-40B4-BE49-F238E27FC236}">
                <a16:creationId xmlns:a16="http://schemas.microsoft.com/office/drawing/2014/main" id="{BA7C75B2-5C6B-ED44-B8EB-81D45AF79311}"/>
              </a:ext>
            </a:extLst>
          </p:cNvPr>
          <p:cNvPicPr>
            <a:picLocks noGrp="1" noChangeAspect="1"/>
          </p:cNvPicPr>
          <p:nvPr>
            <p:ph idx="1"/>
          </p:nvPr>
        </p:nvPicPr>
        <p:blipFill>
          <a:blip r:embed="rId3"/>
          <a:stretch>
            <a:fillRect/>
          </a:stretch>
        </p:blipFill>
        <p:spPr>
          <a:xfrm>
            <a:off x="7615122" y="457449"/>
            <a:ext cx="4249843" cy="5588346"/>
          </a:xfrm>
          <a:ln>
            <a:solidFill>
              <a:schemeClr val="accent1"/>
            </a:solidFill>
          </a:ln>
        </p:spPr>
      </p:pic>
    </p:spTree>
    <p:extLst>
      <p:ext uri="{BB962C8B-B14F-4D97-AF65-F5344CB8AC3E}">
        <p14:creationId xmlns:p14="http://schemas.microsoft.com/office/powerpoint/2010/main" val="430938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97D5-8D3F-BA48-801F-386F050CAA84}"/>
              </a:ext>
            </a:extLst>
          </p:cNvPr>
          <p:cNvSpPr>
            <a:spLocks noGrp="1"/>
          </p:cNvSpPr>
          <p:nvPr>
            <p:ph type="title"/>
          </p:nvPr>
        </p:nvSpPr>
        <p:spPr>
          <a:xfrm>
            <a:off x="553329" y="1266092"/>
            <a:ext cx="3596640" cy="3910818"/>
          </a:xfrm>
        </p:spPr>
        <p:txBody>
          <a:bodyPr>
            <a:normAutofit/>
          </a:bodyPr>
          <a:lstStyle/>
          <a:p>
            <a:r>
              <a:rPr lang="en-US" i="1"/>
              <a:t>How to Use a Vending Machine </a:t>
            </a:r>
            <a:endParaRPr lang="en-US"/>
          </a:p>
        </p:txBody>
      </p:sp>
      <p:pic>
        <p:nvPicPr>
          <p:cNvPr id="5" name="Content Placeholder 4" descr="Worksheet for task analysis to complete buying a drink form the vending machine process broke down into 19 steps" title="Task Analysis">
            <a:extLst>
              <a:ext uri="{FF2B5EF4-FFF2-40B4-BE49-F238E27FC236}">
                <a16:creationId xmlns:a16="http://schemas.microsoft.com/office/drawing/2014/main" id="{6E468993-8DC3-4642-9F5F-1A70F39C29B8}"/>
              </a:ext>
            </a:extLst>
          </p:cNvPr>
          <p:cNvPicPr>
            <a:picLocks noGrp="1" noChangeAspect="1"/>
          </p:cNvPicPr>
          <p:nvPr>
            <p:ph idx="1"/>
          </p:nvPr>
        </p:nvPicPr>
        <p:blipFill rotWithShape="1">
          <a:blip r:embed="rId3"/>
          <a:srcRect l="18801" r="5276" b="8540"/>
          <a:stretch/>
        </p:blipFill>
        <p:spPr>
          <a:xfrm>
            <a:off x="4754881" y="531876"/>
            <a:ext cx="6850966" cy="5333059"/>
          </a:xfrm>
        </p:spPr>
      </p:pic>
    </p:spTree>
    <p:extLst>
      <p:ext uri="{BB962C8B-B14F-4D97-AF65-F5344CB8AC3E}">
        <p14:creationId xmlns:p14="http://schemas.microsoft.com/office/powerpoint/2010/main" val="3460278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cf0b33e-1905-47e5-996b-0077f99af4d6">
      <UserInfo>
        <DisplayName>Starr Dobush</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2DF82EBCCA6434C8B24CE25C74949B6" ma:contentTypeVersion="6" ma:contentTypeDescription="Create a new document." ma:contentTypeScope="" ma:versionID="eab6bc8a728de050be0dbd7c7080b458">
  <xsd:schema xmlns:xsd="http://www.w3.org/2001/XMLSchema" xmlns:xs="http://www.w3.org/2001/XMLSchema" xmlns:p="http://schemas.microsoft.com/office/2006/metadata/properties" xmlns:ns2="a57ec7f8-8b67-4735-931f-8ffdcef4b5a3" xmlns:ns3="5cf0b33e-1905-47e5-996b-0077f99af4d6" targetNamespace="http://schemas.microsoft.com/office/2006/metadata/properties" ma:root="true" ma:fieldsID="bd08061a09b2e09a726ae9ec8fa268b9" ns2:_="" ns3:_="">
    <xsd:import namespace="a57ec7f8-8b67-4735-931f-8ffdcef4b5a3"/>
    <xsd:import namespace="5cf0b33e-1905-47e5-996b-0077f99af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7ec7f8-8b67-4735-931f-8ffdcef4b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f0b33e-1905-47e5-996b-0077f99af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47FC89-B8F7-4B24-85AF-2326A2800B2C}">
  <ds:schemaRefs>
    <ds:schemaRef ds:uri="a57ec7f8-8b67-4735-931f-8ffdcef4b5a3"/>
    <ds:schemaRef ds:uri="http://schemas.microsoft.com/office/2006/documentManagement/types"/>
    <ds:schemaRef ds:uri="http://purl.org/dc/terms/"/>
    <ds:schemaRef ds:uri="http://schemas.microsoft.com/office/2006/metadata/properti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5cf0b33e-1905-47e5-996b-0077f99af4d6"/>
  </ds:schemaRefs>
</ds:datastoreItem>
</file>

<file path=customXml/itemProps2.xml><?xml version="1.0" encoding="utf-8"?>
<ds:datastoreItem xmlns:ds="http://schemas.openxmlformats.org/officeDocument/2006/customXml" ds:itemID="{58ED95CC-6DC0-4A0B-9D8E-A30E556D8249}">
  <ds:schemaRefs>
    <ds:schemaRef ds:uri="5cf0b33e-1905-47e5-996b-0077f99af4d6"/>
    <ds:schemaRef ds:uri="a57ec7f8-8b67-4735-931f-8ffdcef4b5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FACCDC2-79D4-494A-A93A-21F96A4748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6802</Words>
  <Application>Microsoft Office PowerPoint</Application>
  <PresentationFormat>Widescreen</PresentationFormat>
  <Paragraphs>512</Paragraphs>
  <Slides>62</Slides>
  <Notes>62</Notes>
  <HiddenSlides>0</HiddenSlides>
  <MMClips>2</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“What Works for Work”</vt:lpstr>
      <vt:lpstr>Complete Chaining Pre-Assessment First</vt:lpstr>
      <vt:lpstr>Chaining  Includes Task Analysis and Prompting</vt:lpstr>
      <vt:lpstr>Using Chaining to Teach</vt:lpstr>
      <vt:lpstr>Example of a Task Analysis: Brushing Teeth(Matson et al., 1990) </vt:lpstr>
      <vt:lpstr>Chaining Options -Forward</vt:lpstr>
      <vt:lpstr>Chaining Options- Backward</vt:lpstr>
      <vt:lpstr>How to Use a Recycle Machine</vt:lpstr>
      <vt:lpstr>How to Use a Vending Machine </vt:lpstr>
      <vt:lpstr>Visual Support: Chaining the Steps</vt:lpstr>
      <vt:lpstr>Chaining Options</vt:lpstr>
      <vt:lpstr>Forward Chaining/Total Task Example (1)</vt:lpstr>
      <vt:lpstr>Forward Chaining/Total Task Example (2)</vt:lpstr>
      <vt:lpstr>When to Choose Chaining</vt:lpstr>
      <vt:lpstr>Backward Chaining</vt:lpstr>
      <vt:lpstr>Backward Chaining Example (1)</vt:lpstr>
      <vt:lpstr>Backward Chaining Example (2)</vt:lpstr>
      <vt:lpstr>Backward Chaining Example: Shoe Tying</vt:lpstr>
      <vt:lpstr>Start with the Task Analysis</vt:lpstr>
      <vt:lpstr>Remember the Brushing Teeth Task Analysis?</vt:lpstr>
      <vt:lpstr>Considerations Beyond the Specific Steps</vt:lpstr>
      <vt:lpstr> Task Analysis Recording Form</vt:lpstr>
      <vt:lpstr>Example of Task Analysis</vt:lpstr>
      <vt:lpstr>Activity: Hands on with Chaining</vt:lpstr>
      <vt:lpstr>Prompting</vt:lpstr>
      <vt:lpstr>Prompting… An EBP</vt:lpstr>
      <vt:lpstr>Prompting is a Teaching Strategy</vt:lpstr>
      <vt:lpstr>Prompting</vt:lpstr>
      <vt:lpstr>Prompting Errors</vt:lpstr>
      <vt:lpstr>Two Considerations</vt:lpstr>
      <vt:lpstr>What Type of Prompt?(1) </vt:lpstr>
      <vt:lpstr>What Type of Prompt?(2) </vt:lpstr>
      <vt:lpstr>Visual Prompt</vt:lpstr>
      <vt:lpstr>Defining Verbal Prompt</vt:lpstr>
      <vt:lpstr>Which Prompt to Use and When</vt:lpstr>
      <vt:lpstr>Prompt Hierarchy</vt:lpstr>
      <vt:lpstr>Using a Prompt Hierarchy</vt:lpstr>
      <vt:lpstr>Teaching Skills and Promoting Independence</vt:lpstr>
      <vt:lpstr>Examples of Hierarchy: Using a Copier</vt:lpstr>
      <vt:lpstr>Handout #4:  Implementation Checklist from NPDC on Autism</vt:lpstr>
      <vt:lpstr>Handout #4:  Implementation Checklist from NPDC on Autism</vt:lpstr>
      <vt:lpstr>Example: Prompting Least to Most </vt:lpstr>
      <vt:lpstr>Example: Prompting Most to Least </vt:lpstr>
      <vt:lpstr>Tips for Fading Prompts</vt:lpstr>
      <vt:lpstr>Activity: Selecting and Using Prompts</vt:lpstr>
      <vt:lpstr>What if a Prompt is an Ongoing Need for a Person?</vt:lpstr>
      <vt:lpstr>Is it a Prompt or Support?</vt:lpstr>
      <vt:lpstr>Compare: Prompts and Support.</vt:lpstr>
      <vt:lpstr>Collecting and Recording Data</vt:lpstr>
      <vt:lpstr>Explore the Task Analysis Protocol Form</vt:lpstr>
      <vt:lpstr>Record the Steps</vt:lpstr>
      <vt:lpstr>Collect the Data</vt:lpstr>
      <vt:lpstr>Prompting Plan</vt:lpstr>
      <vt:lpstr>Teach the Skill</vt:lpstr>
      <vt:lpstr>Example Task Analysis and Baseline Data </vt:lpstr>
      <vt:lpstr>Example: Using Evidence Based Practices with Prompt Plan</vt:lpstr>
      <vt:lpstr>EXAMPLE</vt:lpstr>
      <vt:lpstr>PROMPT BECOMES SUPPORT</vt:lpstr>
      <vt:lpstr>Participant Practice Activity (1)</vt:lpstr>
      <vt:lpstr>Participant Practice Activity (2)</vt:lpstr>
      <vt:lpstr>Participant Practice Activity (3)</vt:lpstr>
      <vt:lpstr>Complete Chaining Post Assessment</vt:lpstr>
    </vt:vector>
  </TitlesOfParts>
  <Manager/>
  <Company>OCALI and Developmental Disability Council Grant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3 Chaining and Prompting</dc:title>
  <dc:subject>chaining and prompting training</dc:subject>
  <dc:creator>Staff OCALI- Lifespan Transition Center</dc:creator>
  <cp:keywords>task analysis, chaining and prompting</cp:keywords>
  <dc:description>Powerpoint guide came out of grant work between OCALI Lifespan Transition Center and Developmental Disabilities Council Grant</dc:description>
  <cp:lastModifiedBy>Jenna Allen</cp:lastModifiedBy>
  <cp:revision>2</cp:revision>
  <cp:lastPrinted>2018-06-11T17:59:13Z</cp:lastPrinted>
  <dcterms:created xsi:type="dcterms:W3CDTF">2013-10-03T19:25:10Z</dcterms:created>
  <dcterms:modified xsi:type="dcterms:W3CDTF">2021-11-02T15:39:01Z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0x01010022DF82EBCCA6434C8B24CE25C74949B6</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