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92_BEBE3649.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584" r:id="rId5"/>
    <p:sldId id="890" r:id="rId6"/>
    <p:sldId id="603" r:id="rId7"/>
    <p:sldId id="609" r:id="rId8"/>
    <p:sldId id="604" r:id="rId9"/>
    <p:sldId id="596" r:id="rId10"/>
    <p:sldId id="586" r:id="rId11"/>
    <p:sldId id="589" r:id="rId12"/>
    <p:sldId id="590" r:id="rId13"/>
    <p:sldId id="587" r:id="rId14"/>
    <p:sldId id="588" r:id="rId15"/>
    <p:sldId id="879" r:id="rId16"/>
    <p:sldId id="884" r:id="rId17"/>
    <p:sldId id="887" r:id="rId18"/>
    <p:sldId id="888" r:id="rId19"/>
    <p:sldId id="613" r:id="rId20"/>
    <p:sldId id="605" r:id="rId21"/>
    <p:sldId id="891" r:id="rId22"/>
    <p:sldId id="614" r:id="rId23"/>
    <p:sldId id="889" r:id="rId24"/>
    <p:sldId id="606" r:id="rId25"/>
    <p:sldId id="610" r:id="rId26"/>
    <p:sldId id="611" r:id="rId27"/>
    <p:sldId id="893" r:id="rId28"/>
    <p:sldId id="894" r:id="rId29"/>
    <p:sldId id="897" r:id="rId30"/>
    <p:sldId id="896" r:id="rId31"/>
    <p:sldId id="600" r:id="rId32"/>
    <p:sldId id="607" r:id="rId33"/>
    <p:sldId id="612" r:id="rId34"/>
    <p:sldId id="592" r:id="rId35"/>
    <p:sldId id="259" r:id="rId36"/>
    <p:sldId id="615" r:id="rId37"/>
    <p:sldId id="616" r:id="rId38"/>
    <p:sldId id="597" r:id="rId39"/>
    <p:sldId id="582" r:id="rId40"/>
    <p:sldId id="608" r:id="rId41"/>
    <p:sldId id="892" r:id="rId42"/>
    <p:sldId id="40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0B6AC6-875E-D2BF-8A33-B5DC7E9587FD}" name="Starr Dobush" initials="SD" userId="S::starr_dobush@ocali.org::7accac3c-7d3f-42e9-b068-363d2309f44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4E8F00"/>
    <a:srgbClr val="269828"/>
    <a:srgbClr val="EE004A"/>
    <a:srgbClr val="FF2600"/>
    <a:srgbClr val="CFDA33"/>
    <a:srgbClr val="E514E0"/>
    <a:srgbClr val="CBCC03"/>
    <a:srgbClr val="C713C0"/>
    <a:srgbClr val="2575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1DD75-3410-755C-AF08-1B8FC956D249}" v="13" dt="2022-01-04T17:48:23.971"/>
    <p1510:client id="{B6D82039-1C01-F74E-97BD-CCB7B4063ECE}" v="10" dt="2021-12-17T17:57:03.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923"/>
  </p:normalViewPr>
  <p:slideViewPr>
    <p:cSldViewPr snapToGrid="0" snapToObjects="1">
      <p:cViewPr varScale="1">
        <p:scale>
          <a:sx n="70" d="100"/>
          <a:sy n="70" d="100"/>
        </p:scale>
        <p:origin x="1856" y="1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rr Dobush" userId="7accac3c-7d3f-42e9-b068-363d2309f44f" providerId="ADAL" clId="{B6D82039-1C01-F74E-97BD-CCB7B4063ECE}"/>
    <pc:docChg chg="undo custSel modSld">
      <pc:chgData name="Starr Dobush" userId="7accac3c-7d3f-42e9-b068-363d2309f44f" providerId="ADAL" clId="{B6D82039-1C01-F74E-97BD-CCB7B4063ECE}" dt="2021-12-17T18:22:27.700" v="73" actId="20577"/>
      <pc:docMkLst>
        <pc:docMk/>
      </pc:docMkLst>
      <pc:sldChg chg="modCm">
        <pc:chgData name="Starr Dobush" userId="7accac3c-7d3f-42e9-b068-363d2309f44f" providerId="ADAL" clId="{B6D82039-1C01-F74E-97BD-CCB7B4063ECE}" dt="2021-12-17T17:35:29.236" v="47"/>
        <pc:sldMkLst>
          <pc:docMk/>
          <pc:sldMk cId="3200136777" sldId="402"/>
        </pc:sldMkLst>
      </pc:sldChg>
      <pc:sldChg chg="modSp mod addCm delCm modCm">
        <pc:chgData name="Starr Dobush" userId="7accac3c-7d3f-42e9-b068-363d2309f44f" providerId="ADAL" clId="{B6D82039-1C01-F74E-97BD-CCB7B4063ECE}" dt="2021-12-17T15:42:50.241" v="46"/>
        <pc:sldMkLst>
          <pc:docMk/>
          <pc:sldMk cId="1446833492" sldId="582"/>
        </pc:sldMkLst>
        <pc:spChg chg="mod">
          <ac:chgData name="Starr Dobush" userId="7accac3c-7d3f-42e9-b068-363d2309f44f" providerId="ADAL" clId="{B6D82039-1C01-F74E-97BD-CCB7B4063ECE}" dt="2021-12-17T15:42:37.881" v="45" actId="20577"/>
          <ac:spMkLst>
            <pc:docMk/>
            <pc:sldMk cId="1446833492" sldId="582"/>
            <ac:spMk id="3" creationId="{6B8633A3-9170-074A-8BD0-DE330AEDAADE}"/>
          </ac:spMkLst>
        </pc:spChg>
      </pc:sldChg>
      <pc:sldChg chg="modSp mod">
        <pc:chgData name="Starr Dobush" userId="7accac3c-7d3f-42e9-b068-363d2309f44f" providerId="ADAL" clId="{B6D82039-1C01-F74E-97BD-CCB7B4063ECE}" dt="2021-12-16T22:31:12.765" v="1" actId="13244"/>
        <pc:sldMkLst>
          <pc:docMk/>
          <pc:sldMk cId="2503569604" sldId="584"/>
        </pc:sldMkLst>
        <pc:picChg chg="ord">
          <ac:chgData name="Starr Dobush" userId="7accac3c-7d3f-42e9-b068-363d2309f44f" providerId="ADAL" clId="{B6D82039-1C01-F74E-97BD-CCB7B4063ECE}" dt="2021-12-16T22:31:12.765" v="1" actId="13244"/>
          <ac:picMkLst>
            <pc:docMk/>
            <pc:sldMk cId="2503569604" sldId="584"/>
            <ac:picMk id="8" creationId="{F4C47D60-AC9F-1C4D-8C21-268D3CA3A8A5}"/>
          </ac:picMkLst>
        </pc:picChg>
      </pc:sldChg>
      <pc:sldChg chg="modNotesTx">
        <pc:chgData name="Starr Dobush" userId="7accac3c-7d3f-42e9-b068-363d2309f44f" providerId="ADAL" clId="{B6D82039-1C01-F74E-97BD-CCB7B4063ECE}" dt="2021-12-16T22:36:49.588" v="2" actId="20577"/>
        <pc:sldMkLst>
          <pc:docMk/>
          <pc:sldMk cId="4035318854" sldId="608"/>
        </pc:sldMkLst>
      </pc:sldChg>
      <pc:sldChg chg="modSp mod delCm modCm">
        <pc:chgData name="Starr Dobush" userId="7accac3c-7d3f-42e9-b068-363d2309f44f" providerId="ADAL" clId="{B6D82039-1C01-F74E-97BD-CCB7B4063ECE}" dt="2021-12-17T13:43:22.957" v="20"/>
        <pc:sldMkLst>
          <pc:docMk/>
          <pc:sldMk cId="3432671458" sldId="613"/>
        </pc:sldMkLst>
        <pc:spChg chg="mod">
          <ac:chgData name="Starr Dobush" userId="7accac3c-7d3f-42e9-b068-363d2309f44f" providerId="ADAL" clId="{B6D82039-1C01-F74E-97BD-CCB7B4063ECE}" dt="2021-12-17T13:43:17.667" v="19" actId="20577"/>
          <ac:spMkLst>
            <pc:docMk/>
            <pc:sldMk cId="3432671458" sldId="613"/>
            <ac:spMk id="3" creationId="{70423435-A7E6-C84F-BF4E-97AEF1D0DFBF}"/>
          </ac:spMkLst>
        </pc:spChg>
      </pc:sldChg>
      <pc:sldChg chg="modNotesTx">
        <pc:chgData name="Starr Dobush" userId="7accac3c-7d3f-42e9-b068-363d2309f44f" providerId="ADAL" clId="{B6D82039-1C01-F74E-97BD-CCB7B4063ECE}" dt="2021-12-17T18:22:27.700" v="73" actId="20577"/>
        <pc:sldMkLst>
          <pc:docMk/>
          <pc:sldMk cId="3681662291" sldId="615"/>
        </pc:sldMkLst>
      </pc:sldChg>
      <pc:sldChg chg="delCm modNotesTx">
        <pc:chgData name="Starr Dobush" userId="7accac3c-7d3f-42e9-b068-363d2309f44f" providerId="ADAL" clId="{B6D82039-1C01-F74E-97BD-CCB7B4063ECE}" dt="2021-12-17T17:58:39.951" v="55" actId="20577"/>
        <pc:sldMkLst>
          <pc:docMk/>
          <pc:sldMk cId="2288383167" sldId="893"/>
        </pc:sldMkLst>
      </pc:sldChg>
      <pc:sldChg chg="modNotesTx">
        <pc:chgData name="Starr Dobush" userId="7accac3c-7d3f-42e9-b068-363d2309f44f" providerId="ADAL" clId="{B6D82039-1C01-F74E-97BD-CCB7B4063ECE}" dt="2021-12-17T17:57:33.278" v="53" actId="20577"/>
        <pc:sldMkLst>
          <pc:docMk/>
          <pc:sldMk cId="1674946136" sldId="894"/>
        </pc:sldMkLst>
      </pc:sldChg>
      <pc:sldChg chg="modNotesTx">
        <pc:chgData name="Starr Dobush" userId="7accac3c-7d3f-42e9-b068-363d2309f44f" providerId="ADAL" clId="{B6D82039-1C01-F74E-97BD-CCB7B4063ECE}" dt="2021-12-17T15:41:26.102" v="43" actId="20577"/>
        <pc:sldMkLst>
          <pc:docMk/>
          <pc:sldMk cId="4065425969" sldId="896"/>
        </pc:sldMkLst>
      </pc:sldChg>
    </pc:docChg>
  </pc:docChgLst>
  <pc:docChgLst>
    <pc:chgData name="Chris Filler" userId="S::chris_filler@ocali.org::18834a44-c2a5-4176-8fab-138eb1655fbf" providerId="AD" clId="Web-{06E1DD75-3410-755C-AF08-1B8FC956D249}"/>
    <pc:docChg chg="modSld">
      <pc:chgData name="Chris Filler" userId="S::chris_filler@ocali.org::18834a44-c2a5-4176-8fab-138eb1655fbf" providerId="AD" clId="Web-{06E1DD75-3410-755C-AF08-1B8FC956D249}" dt="2022-01-04T17:48:23.971" v="11" actId="20577"/>
      <pc:docMkLst>
        <pc:docMk/>
      </pc:docMkLst>
      <pc:sldChg chg="modSp modCm">
        <pc:chgData name="Chris Filler" userId="S::chris_filler@ocali.org::18834a44-c2a5-4176-8fab-138eb1655fbf" providerId="AD" clId="Web-{06E1DD75-3410-755C-AF08-1B8FC956D249}" dt="2022-01-04T17:48:23.971" v="11" actId="20577"/>
        <pc:sldMkLst>
          <pc:docMk/>
          <pc:sldMk cId="3200136777" sldId="402"/>
        </pc:sldMkLst>
        <pc:spChg chg="mod">
          <ac:chgData name="Chris Filler" userId="S::chris_filler@ocali.org::18834a44-c2a5-4176-8fab-138eb1655fbf" providerId="AD" clId="Web-{06E1DD75-3410-755C-AF08-1B8FC956D249}" dt="2022-01-04T17:47:51.564" v="10" actId="20577"/>
          <ac:spMkLst>
            <pc:docMk/>
            <pc:sldMk cId="3200136777" sldId="402"/>
            <ac:spMk id="2" creationId="{EBBD2796-6FBB-824C-A44C-5CF520212B1B}"/>
          </ac:spMkLst>
        </pc:spChg>
        <pc:spChg chg="mod">
          <ac:chgData name="Chris Filler" userId="S::chris_filler@ocali.org::18834a44-c2a5-4176-8fab-138eb1655fbf" providerId="AD" clId="Web-{06E1DD75-3410-755C-AF08-1B8FC956D249}" dt="2022-01-04T17:48:23.971" v="11" actId="20577"/>
          <ac:spMkLst>
            <pc:docMk/>
            <pc:sldMk cId="3200136777" sldId="402"/>
            <ac:spMk id="3" creationId="{B128C680-D46E-E14B-B087-9C6C539F46FA}"/>
          </ac:spMkLst>
        </pc:spChg>
      </pc:sldChg>
    </pc:docChg>
  </pc:docChgLst>
</pc:chgInfo>
</file>

<file path=ppt/comments/modernComment_192_BEBE3649.xml><?xml version="1.0" encoding="utf-8"?>
<p188:cmLst xmlns:a="http://schemas.openxmlformats.org/drawingml/2006/main" xmlns:r="http://schemas.openxmlformats.org/officeDocument/2006/relationships" xmlns:p188="http://schemas.microsoft.com/office/powerpoint/2018/8/main">
  <p188:cm id="{6B3EE0BA-D010-C544-93DC-1C4A0348F4B9}" authorId="{D80B6AC6-875E-D2BF-8A33-B5DC7E9587FD}" created="2021-12-16T21:39:49.341">
    <ac:txMkLst xmlns:ac="http://schemas.microsoft.com/office/drawing/2013/main/command">
      <pc:docMk xmlns:pc="http://schemas.microsoft.com/office/powerpoint/2013/main/command"/>
      <pc:sldMk xmlns:pc="http://schemas.microsoft.com/office/powerpoint/2013/main/command" cId="3200136777" sldId="402"/>
      <ac:spMk id="3" creationId="{B128C680-D46E-E14B-B087-9C6C539F46FA}"/>
      <ac:txMk cp="45">
        <ac:context len="187" hash="558097757"/>
      </ac:txMk>
    </ac:txMkLst>
    <p188:pos x="9605554" y="2423159"/>
    <p188:replyLst>
      <p188:reply id="{04145DBF-0D8B-7C40-8734-12F8399B9148}" authorId="{D80B6AC6-875E-D2BF-8A33-B5DC7E9587FD}" created="2021-12-17T17:35:29.181">
        <p188:txBody>
          <a:bodyPr/>
          <a:lstStyle/>
          <a:p>
            <a:r>
              <a:rPr lang="en-US"/>
              <a:t>[@Jenna Allen] add survey link</a:t>
            </a:r>
          </a:p>
        </p188:txBody>
      </p188:reply>
    </p188:replyLst>
    <p188:txBody>
      <a:bodyPr/>
      <a:lstStyle/>
      <a:p>
        <a:r>
          <a:rPr lang="en-US"/>
          <a:t>update hyperlink get link from Danny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8366CA-4953-D24E-AE97-7AD9CCCBCFE1}" type="datetimeFigureOut">
              <a:rPr lang="en-US" smtClean="0"/>
              <a:t>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42D1AF-6CCC-804E-8211-1C49D48ECA1E}" type="slidenum">
              <a:rPr lang="en-US" smtClean="0"/>
              <a:t>‹#›</a:t>
            </a:fld>
            <a:endParaRPr lang="en-US"/>
          </a:p>
        </p:txBody>
      </p:sp>
    </p:spTree>
    <p:extLst>
      <p:ext uri="{BB962C8B-B14F-4D97-AF65-F5344CB8AC3E}">
        <p14:creationId xmlns:p14="http://schemas.microsoft.com/office/powerpoint/2010/main" val="38297428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a:t>
            </a:fld>
            <a:endParaRPr lang="en-US"/>
          </a:p>
        </p:txBody>
      </p:sp>
    </p:spTree>
    <p:extLst>
      <p:ext uri="{BB962C8B-B14F-4D97-AF65-F5344CB8AC3E}">
        <p14:creationId xmlns:p14="http://schemas.microsoft.com/office/powerpoint/2010/main" val="1173145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Google Keep link:	https://</a:t>
            </a:r>
            <a:r>
              <a:rPr lang="en-US" err="1"/>
              <a:t>www.ocali.org</a:t>
            </a:r>
            <a:r>
              <a:rPr lang="en-US"/>
              <a:t>/project/google-keep</a:t>
            </a:r>
          </a:p>
        </p:txBody>
      </p:sp>
      <p:sp>
        <p:nvSpPr>
          <p:cNvPr id="4" name="Slide Number Placeholder 3"/>
          <p:cNvSpPr>
            <a:spLocks noGrp="1"/>
          </p:cNvSpPr>
          <p:nvPr>
            <p:ph type="sldNum" sz="quarter" idx="10"/>
          </p:nvPr>
        </p:nvSpPr>
        <p:spPr/>
        <p:txBody>
          <a:bodyPr/>
          <a:lstStyle/>
          <a:p>
            <a:fld id="{8642D1AF-6CCC-804E-8211-1C49D48ECA1E}" type="slidenum">
              <a:rPr lang="en-US" smtClean="0"/>
              <a:t>20</a:t>
            </a:fld>
            <a:endParaRPr lang="en-US"/>
          </a:p>
        </p:txBody>
      </p:sp>
    </p:spTree>
    <p:extLst>
      <p:ext uri="{BB962C8B-B14F-4D97-AF65-F5344CB8AC3E}">
        <p14:creationId xmlns:p14="http://schemas.microsoft.com/office/powerpoint/2010/main" val="228137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You will need a Pinterest account if you want to demonstrate this.</a:t>
            </a:r>
          </a:p>
          <a:p>
            <a:endParaRPr lang="en-US"/>
          </a:p>
          <a:p>
            <a:r>
              <a:rPr lang="en-US"/>
              <a:t>https://</a:t>
            </a:r>
            <a:r>
              <a:rPr lang="en-US" err="1"/>
              <a:t>www.pinterest.com</a:t>
            </a:r>
            <a:r>
              <a:rPr lang="en-US"/>
              <a:t>/search/pins/?q=life%20skills%20activities%20lesson%20plans%20special%20education&amp;rs=typed</a:t>
            </a:r>
          </a:p>
        </p:txBody>
      </p:sp>
      <p:sp>
        <p:nvSpPr>
          <p:cNvPr id="4" name="Slide Number Placeholder 3"/>
          <p:cNvSpPr>
            <a:spLocks noGrp="1"/>
          </p:cNvSpPr>
          <p:nvPr>
            <p:ph type="sldNum" sz="quarter" idx="10"/>
          </p:nvPr>
        </p:nvSpPr>
        <p:spPr/>
        <p:txBody>
          <a:bodyPr/>
          <a:lstStyle/>
          <a:p>
            <a:fld id="{8642D1AF-6CCC-804E-8211-1C49D48ECA1E}" type="slidenum">
              <a:rPr lang="en-US" smtClean="0"/>
              <a:t>21</a:t>
            </a:fld>
            <a:endParaRPr lang="en-US"/>
          </a:p>
        </p:txBody>
      </p:sp>
    </p:spTree>
    <p:extLst>
      <p:ext uri="{BB962C8B-B14F-4D97-AF65-F5344CB8AC3E}">
        <p14:creationId xmlns:p14="http://schemas.microsoft.com/office/powerpoint/2010/main" val="2566347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You will need a Pinterest account if you want to demonstrate this.</a:t>
            </a:r>
          </a:p>
          <a:p>
            <a:r>
              <a:rPr lang="en-US"/>
              <a:t>Picture of Pinterest link: https://</a:t>
            </a:r>
            <a:r>
              <a:rPr lang="en-US" err="1"/>
              <a:t>www.pinterest.com</a:t>
            </a:r>
            <a:r>
              <a:rPr lang="en-US"/>
              <a:t>/</a:t>
            </a:r>
            <a:r>
              <a:rPr lang="en-US" err="1"/>
              <a:t>breezyspecialed</a:t>
            </a:r>
            <a:r>
              <a:rPr lang="en-US"/>
              <a:t>/life-skills-special-education/</a:t>
            </a:r>
          </a:p>
        </p:txBody>
      </p:sp>
      <p:sp>
        <p:nvSpPr>
          <p:cNvPr id="4" name="Slide Number Placeholder 3"/>
          <p:cNvSpPr>
            <a:spLocks noGrp="1"/>
          </p:cNvSpPr>
          <p:nvPr>
            <p:ph type="sldNum" sz="quarter" idx="10"/>
          </p:nvPr>
        </p:nvSpPr>
        <p:spPr/>
        <p:txBody>
          <a:bodyPr/>
          <a:lstStyle/>
          <a:p>
            <a:fld id="{8642D1AF-6CCC-804E-8211-1C49D48ECA1E}" type="slidenum">
              <a:rPr lang="en-US" smtClean="0"/>
              <a:t>22</a:t>
            </a:fld>
            <a:endParaRPr lang="en-US"/>
          </a:p>
        </p:txBody>
      </p:sp>
    </p:spTree>
    <p:extLst>
      <p:ext uri="{BB962C8B-B14F-4D97-AF65-F5344CB8AC3E}">
        <p14:creationId xmlns:p14="http://schemas.microsoft.com/office/powerpoint/2010/main" val="3726965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need a free teachers pay account if you want to demonstrate this.</a:t>
            </a:r>
          </a:p>
          <a:p>
            <a:r>
              <a:rPr lang="en-US"/>
              <a:t>Picture of teachers pay teachers link: https://</a:t>
            </a:r>
            <a:r>
              <a:rPr lang="en-US" err="1"/>
              <a:t>www.teacherspayteachers.com</a:t>
            </a:r>
            <a:r>
              <a:rPr lang="en-US"/>
              <a:t>/Browse/Search:community%20based%20instruction%20special%20ed/Price-Range/Free</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23</a:t>
            </a:fld>
            <a:endParaRPr lang="en-US"/>
          </a:p>
        </p:txBody>
      </p:sp>
    </p:spTree>
    <p:extLst>
      <p:ext uri="{BB962C8B-B14F-4D97-AF65-F5344CB8AC3E}">
        <p14:creationId xmlns:p14="http://schemas.microsoft.com/office/powerpoint/2010/main" val="2520143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Facilitators . This is </a:t>
            </a:r>
            <a:r>
              <a:rPr lang="en-US" sz="1200" b="1" kern="1200" dirty="0">
                <a:solidFill>
                  <a:schemeClr val="tx1"/>
                </a:solidFill>
                <a:effectLst/>
                <a:latin typeface="+mn-lt"/>
                <a:ea typeface="+mn-ea"/>
                <a:cs typeface="+mn-cs"/>
              </a:rPr>
              <a:t>07: CBI An Instructional Strategy (Resource) </a:t>
            </a:r>
            <a:r>
              <a:rPr lang="en-US" dirty="0"/>
              <a:t>. As time permits, encourage participants to review the hyperlinked document (or download from Session 11 site). After a brief review, ask for comments on information or sections that were found to be interesting.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Hyperlink to document in title: http://project10.info/Documents/CBI_Guide_FINAL_7.18.18.pdf</a:t>
            </a:r>
          </a:p>
        </p:txBody>
      </p:sp>
      <p:sp>
        <p:nvSpPr>
          <p:cNvPr id="4" name="Slide Number Placeholder 3"/>
          <p:cNvSpPr>
            <a:spLocks noGrp="1"/>
          </p:cNvSpPr>
          <p:nvPr>
            <p:ph type="sldNum" sz="quarter" idx="5"/>
          </p:nvPr>
        </p:nvSpPr>
        <p:spPr/>
        <p:txBody>
          <a:bodyPr/>
          <a:lstStyle/>
          <a:p>
            <a:fld id="{8642D1AF-6CCC-804E-8211-1C49D48ECA1E}" type="slidenum">
              <a:rPr lang="en-US" smtClean="0"/>
              <a:t>24</a:t>
            </a:fld>
            <a:endParaRPr lang="en-US"/>
          </a:p>
        </p:txBody>
      </p:sp>
    </p:spTree>
    <p:extLst>
      <p:ext uri="{BB962C8B-B14F-4D97-AF65-F5344CB8AC3E}">
        <p14:creationId xmlns:p14="http://schemas.microsoft.com/office/powerpoint/2010/main" val="3441273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sz="1200" b="0" i="0" kern="1200" dirty="0">
                <a:solidFill>
                  <a:schemeClr val="tx1"/>
                </a:solidFill>
                <a:effectLst/>
                <a:latin typeface="+mn-lt"/>
                <a:ea typeface="+mn-ea"/>
                <a:cs typeface="+mn-cs"/>
              </a:rPr>
              <a:t>07: CBI An Instructional Strategy (Resource)</a:t>
            </a:r>
            <a:r>
              <a:rPr lang="en-US" dirty="0"/>
              <a:t>. This guide, Community-Based Instruction: An Instructional Strategy, provides guidance to schools implementing community-based instruction (CBI), including strategies in the vocational domain. CBI is an evidence-based practice as outlined by the National Technical Assistance Center on Transition (NTACT).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Hyperlink to Community Based Instruction: An Instructional Strategy- http://project10.info/Documents/CBI_Guide_FINAL_7.18.18.pdf</a:t>
            </a:r>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25</a:t>
            </a:fld>
            <a:endParaRPr lang="en-US"/>
          </a:p>
        </p:txBody>
      </p:sp>
    </p:spTree>
    <p:extLst>
      <p:ext uri="{BB962C8B-B14F-4D97-AF65-F5344CB8AC3E}">
        <p14:creationId xmlns:p14="http://schemas.microsoft.com/office/powerpoint/2010/main" val="3132335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09: CBI Skills and Curriculum Example (Resource) </a:t>
            </a:r>
            <a:r>
              <a:rPr lang="en-US" dirty="0"/>
              <a:t>This provides an example of how the curriculum of a CBI program can be planned to develop targeted skill in recognized domains. The CBI activities are carefully identified so that data can be collected during these community experiences. Additionally, necessary foundational skills are identified and pre-taught to improve independence and success.</a:t>
            </a:r>
          </a:p>
        </p:txBody>
      </p:sp>
      <p:sp>
        <p:nvSpPr>
          <p:cNvPr id="4" name="Slide Number Placeholder 3"/>
          <p:cNvSpPr>
            <a:spLocks noGrp="1"/>
          </p:cNvSpPr>
          <p:nvPr>
            <p:ph type="sldNum" sz="quarter" idx="5"/>
          </p:nvPr>
        </p:nvSpPr>
        <p:spPr/>
        <p:txBody>
          <a:bodyPr/>
          <a:lstStyle/>
          <a:p>
            <a:fld id="{8642D1AF-6CCC-804E-8211-1C49D48ECA1E}" type="slidenum">
              <a:rPr lang="en-US" smtClean="0"/>
              <a:t>26</a:t>
            </a:fld>
            <a:endParaRPr lang="en-US"/>
          </a:p>
        </p:txBody>
      </p:sp>
    </p:spTree>
    <p:extLst>
      <p:ext uri="{BB962C8B-B14F-4D97-AF65-F5344CB8AC3E}">
        <p14:creationId xmlns:p14="http://schemas.microsoft.com/office/powerpoint/2010/main" val="50246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may not be extensive data collection, this example does reflect pre-planned goals, preparation for the targeted experience and a planned data collection system. Various programs, students and employment situations will likely require different types of data collection and progress monitoring. </a:t>
            </a:r>
          </a:p>
          <a:p>
            <a:r>
              <a:rPr lang="en-US" dirty="0"/>
              <a:t>Accessible Word Document Resource </a:t>
            </a:r>
            <a:r>
              <a:rPr lang="en-US" sz="1200" b="1" kern="1200" dirty="0">
                <a:solidFill>
                  <a:schemeClr val="tx1"/>
                </a:solidFill>
                <a:effectLst/>
                <a:latin typeface="+mn-lt"/>
                <a:ea typeface="+mn-ea"/>
                <a:cs typeface="+mn-cs"/>
              </a:rPr>
              <a:t>10:Community-Based Instruction Travel Log (Resource)</a:t>
            </a:r>
            <a:r>
              <a:rPr lang="en-US" dirty="0"/>
              <a:t> of this example available for download on the Session 11 web site.</a:t>
            </a:r>
          </a:p>
        </p:txBody>
      </p:sp>
      <p:sp>
        <p:nvSpPr>
          <p:cNvPr id="4" name="Slide Number Placeholder 3"/>
          <p:cNvSpPr>
            <a:spLocks noGrp="1"/>
          </p:cNvSpPr>
          <p:nvPr>
            <p:ph type="sldNum" sz="quarter" idx="5"/>
          </p:nvPr>
        </p:nvSpPr>
        <p:spPr/>
        <p:txBody>
          <a:bodyPr/>
          <a:lstStyle/>
          <a:p>
            <a:fld id="{8642D1AF-6CCC-804E-8211-1C49D48ECA1E}" type="slidenum">
              <a:rPr lang="en-US" smtClean="0"/>
              <a:t>27</a:t>
            </a:fld>
            <a:endParaRPr lang="en-US"/>
          </a:p>
        </p:txBody>
      </p:sp>
    </p:spTree>
    <p:extLst>
      <p:ext uri="{BB962C8B-B14F-4D97-AF65-F5344CB8AC3E}">
        <p14:creationId xmlns:p14="http://schemas.microsoft.com/office/powerpoint/2010/main" val="2831174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begins the section on a new Evidence Based Practice, Computer Assisted Instruction (CAI). Participants may wish to take a break before starting this section. </a:t>
            </a:r>
          </a:p>
        </p:txBody>
      </p:sp>
      <p:sp>
        <p:nvSpPr>
          <p:cNvPr id="4" name="Slide Number Placeholder 3"/>
          <p:cNvSpPr>
            <a:spLocks noGrp="1"/>
          </p:cNvSpPr>
          <p:nvPr>
            <p:ph type="sldNum" sz="quarter" idx="10"/>
          </p:nvPr>
        </p:nvSpPr>
        <p:spPr/>
        <p:txBody>
          <a:bodyPr/>
          <a:lstStyle/>
          <a:p>
            <a:fld id="{8642D1AF-6CCC-804E-8211-1C49D48ECA1E}" type="slidenum">
              <a:rPr lang="en-US" smtClean="0"/>
              <a:t>29</a:t>
            </a:fld>
            <a:endParaRPr lang="en-US"/>
          </a:p>
        </p:txBody>
      </p:sp>
    </p:spTree>
    <p:extLst>
      <p:ext uri="{BB962C8B-B14F-4D97-AF65-F5344CB8AC3E}">
        <p14:creationId xmlns:p14="http://schemas.microsoft.com/office/powerpoint/2010/main" val="680740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Pages on Computer Assisted Instruction from </a:t>
            </a:r>
            <a:r>
              <a:rPr lang="en-US" sz="1200" b="1" u="none" strike="noStrike" kern="1200">
                <a:solidFill>
                  <a:schemeClr val="tx1"/>
                </a:solidFill>
                <a:effectLst/>
                <a:latin typeface="+mn-lt"/>
                <a:ea typeface="+mn-ea"/>
                <a:cs typeface="+mn-cs"/>
              </a:rPr>
              <a:t>04: Evidence Based Practices (Handout)</a:t>
            </a:r>
            <a:r>
              <a:rPr lang="en-US"/>
              <a:t>, Ohio Employment First Evidence Based Transition Practices. Facilitators should have the participants locate and review these pages. </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30</a:t>
            </a:fld>
            <a:endParaRPr lang="en-US"/>
          </a:p>
        </p:txBody>
      </p:sp>
    </p:spTree>
    <p:extLst>
      <p:ext uri="{BB962C8B-B14F-4D97-AF65-F5344CB8AC3E}">
        <p14:creationId xmlns:p14="http://schemas.microsoft.com/office/powerpoint/2010/main" val="141880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You may hide this slide once you have determined how much of the session content you will explore </a:t>
            </a:r>
          </a:p>
        </p:txBody>
      </p:sp>
      <p:sp>
        <p:nvSpPr>
          <p:cNvPr id="4" name="Slide Number Placeholder 3"/>
          <p:cNvSpPr>
            <a:spLocks noGrp="1"/>
          </p:cNvSpPr>
          <p:nvPr>
            <p:ph type="sldNum" sz="quarter" idx="5"/>
          </p:nvPr>
        </p:nvSpPr>
        <p:spPr/>
        <p:txBody>
          <a:bodyPr/>
          <a:lstStyle/>
          <a:p>
            <a:fld id="{8642D1AF-6CCC-804E-8211-1C49D48ECA1E}" type="slidenum">
              <a:rPr lang="en-US" smtClean="0"/>
              <a:t>2</a:t>
            </a:fld>
            <a:endParaRPr lang="en-US"/>
          </a:p>
        </p:txBody>
      </p:sp>
    </p:spTree>
    <p:extLst>
      <p:ext uri="{BB962C8B-B14F-4D97-AF65-F5344CB8AC3E}">
        <p14:creationId xmlns:p14="http://schemas.microsoft.com/office/powerpoint/2010/main" val="1584572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31</a:t>
            </a:fld>
            <a:endParaRPr lang="en-US"/>
          </a:p>
        </p:txBody>
      </p:sp>
    </p:spTree>
    <p:extLst>
      <p:ext uri="{BB962C8B-B14F-4D97-AF65-F5344CB8AC3E}">
        <p14:creationId xmlns:p14="http://schemas.microsoft.com/office/powerpoint/2010/main" val="2696532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Read &amp; Summarize: Computer-assisted instruction (CAI) refers to instruction or remediation presented on a computer. Today many school districts buy online text books for classes along with software to teach and reinforce skills. Online content can supplement and reinforce instruction and provide better access for students with different learning modalities.</a:t>
            </a:r>
          </a:p>
          <a:p>
            <a:r>
              <a:rPr lang="en-US" sz="1200" kern="1200" dirty="0">
                <a:solidFill>
                  <a:schemeClr val="tx1"/>
                </a:solidFill>
                <a:effectLst/>
                <a:latin typeface="+mn-lt"/>
                <a:ea typeface="+mn-ea"/>
                <a:cs typeface="+mn-cs"/>
              </a:rPr>
              <a:t>Software allows a student to be an active participant especially when progress data is recorded. When students receive immediate feedback on scores it can awaken their competitive spirit. Concepts are also presented visually with motivating videos and graphics. For some students the software and computer assisted instruction provides the opportunity to differentiate instruction, e.g. visual, auditory, tactile (alternate access).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6FC9D2-EF08-C449-8541-B0D91D62F3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349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there may be some students who get frustrated with computer software and will need pre-instruction to benefit or a different format. Peer tutoring may provide the needed boost to get some students started.  Some students may want to “play” on the computer, use video games or watch videos. </a:t>
            </a:r>
          </a:p>
        </p:txBody>
      </p:sp>
      <p:sp>
        <p:nvSpPr>
          <p:cNvPr id="4" name="Slide Number Placeholder 3"/>
          <p:cNvSpPr>
            <a:spLocks noGrp="1"/>
          </p:cNvSpPr>
          <p:nvPr>
            <p:ph type="sldNum" sz="quarter" idx="10"/>
          </p:nvPr>
        </p:nvSpPr>
        <p:spPr/>
        <p:txBody>
          <a:bodyPr/>
          <a:lstStyle/>
          <a:p>
            <a:fld id="{8642D1AF-6CCC-804E-8211-1C49D48ECA1E}" type="slidenum">
              <a:rPr lang="en-US" smtClean="0"/>
              <a:t>34</a:t>
            </a:fld>
            <a:endParaRPr lang="en-US"/>
          </a:p>
        </p:txBody>
      </p:sp>
    </p:spTree>
    <p:extLst>
      <p:ext uri="{BB962C8B-B14F-4D97-AF65-F5344CB8AC3E}">
        <p14:creationId xmlns:p14="http://schemas.microsoft.com/office/powerpoint/2010/main" val="23785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offers ideas for discussion. There is no absolute or ‘right’ answer to when and to whom CAI is effective. Instead, it requires those that are educating and supporting students to assess the situation. Facilitators should encourage discussion of these points and emphasize the need for assessment when selecting EBP. Participants can supply other positive or negative  experiences with computer assisted instruction.</a:t>
            </a:r>
          </a:p>
        </p:txBody>
      </p:sp>
      <p:sp>
        <p:nvSpPr>
          <p:cNvPr id="4" name="Slide Number Placeholder 3"/>
          <p:cNvSpPr>
            <a:spLocks noGrp="1"/>
          </p:cNvSpPr>
          <p:nvPr>
            <p:ph type="sldNum" sz="quarter" idx="10"/>
          </p:nvPr>
        </p:nvSpPr>
        <p:spPr/>
        <p:txBody>
          <a:bodyPr/>
          <a:lstStyle/>
          <a:p>
            <a:fld id="{8642D1AF-6CCC-804E-8211-1C49D48ECA1E}" type="slidenum">
              <a:rPr lang="en-US" smtClean="0"/>
              <a:t>35</a:t>
            </a:fld>
            <a:endParaRPr lang="en-US"/>
          </a:p>
        </p:txBody>
      </p:sp>
    </p:spTree>
    <p:extLst>
      <p:ext uri="{BB962C8B-B14F-4D97-AF65-F5344CB8AC3E}">
        <p14:creationId xmlns:p14="http://schemas.microsoft.com/office/powerpoint/2010/main" val="71803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 Facilitators for group participants or single viewers- are there other premade lesson plans or resources that you use for computer assisted instruction? </a:t>
            </a:r>
          </a:p>
        </p:txBody>
      </p:sp>
      <p:sp>
        <p:nvSpPr>
          <p:cNvPr id="4" name="Slide Number Placeholder 3"/>
          <p:cNvSpPr>
            <a:spLocks noGrp="1"/>
          </p:cNvSpPr>
          <p:nvPr>
            <p:ph type="sldNum" sz="quarter" idx="10"/>
          </p:nvPr>
        </p:nvSpPr>
        <p:spPr/>
        <p:txBody>
          <a:bodyPr/>
          <a:lstStyle/>
          <a:p>
            <a:fld id="{8642D1AF-6CCC-804E-8211-1C49D48ECA1E}" type="slidenum">
              <a:rPr lang="en-US" smtClean="0"/>
              <a:t>36</a:t>
            </a:fld>
            <a:endParaRPr lang="en-US"/>
          </a:p>
        </p:txBody>
      </p:sp>
    </p:spTree>
    <p:extLst>
      <p:ext uri="{BB962C8B-B14F-4D97-AF65-F5344CB8AC3E}">
        <p14:creationId xmlns:p14="http://schemas.microsoft.com/office/powerpoint/2010/main" val="3209315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software on the left comes from Conover online, https://</a:t>
            </a:r>
            <a:r>
              <a:rPr lang="en-US" err="1"/>
              <a:t>www.conovercompany.com</a:t>
            </a:r>
            <a:r>
              <a:rPr lang="en-US"/>
              <a:t>/education/functional-skills-system/ and the software on the right is from https://</a:t>
            </a:r>
            <a:r>
              <a:rPr lang="en-US" err="1"/>
              <a:t>www.attainmentcompany.com</a:t>
            </a:r>
            <a:r>
              <a:rPr lang="en-US"/>
              <a:t>/transition/life-skills Discussion with group participants or reflection for single viewers—what software do they recommend, use most often and is effective. Are they able to purchase?</a:t>
            </a:r>
          </a:p>
        </p:txBody>
      </p:sp>
      <p:sp>
        <p:nvSpPr>
          <p:cNvPr id="4" name="Slide Number Placeholder 3"/>
          <p:cNvSpPr>
            <a:spLocks noGrp="1"/>
          </p:cNvSpPr>
          <p:nvPr>
            <p:ph type="sldNum" sz="quarter" idx="10"/>
          </p:nvPr>
        </p:nvSpPr>
        <p:spPr/>
        <p:txBody>
          <a:bodyPr/>
          <a:lstStyle/>
          <a:p>
            <a:fld id="{8642D1AF-6CCC-804E-8211-1C49D48ECA1E}" type="slidenum">
              <a:rPr lang="en-US" smtClean="0"/>
              <a:t>37</a:t>
            </a:fld>
            <a:endParaRPr lang="en-US"/>
          </a:p>
        </p:txBody>
      </p:sp>
    </p:spTree>
    <p:extLst>
      <p:ext uri="{BB962C8B-B14F-4D97-AF65-F5344CB8AC3E}">
        <p14:creationId xmlns:p14="http://schemas.microsoft.com/office/powerpoint/2010/main" val="3287161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38</a:t>
            </a:fld>
            <a:endParaRPr lang="en-US"/>
          </a:p>
        </p:txBody>
      </p:sp>
    </p:spTree>
    <p:extLst>
      <p:ext uri="{BB962C8B-B14F-4D97-AF65-F5344CB8AC3E}">
        <p14:creationId xmlns:p14="http://schemas.microsoft.com/office/powerpoint/2010/main" val="2654062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39</a:t>
            </a:fld>
            <a:endParaRPr lang="en-US"/>
          </a:p>
        </p:txBody>
      </p:sp>
    </p:spTree>
    <p:extLst>
      <p:ext uri="{BB962C8B-B14F-4D97-AF65-F5344CB8AC3E}">
        <p14:creationId xmlns:p14="http://schemas.microsoft.com/office/powerpoint/2010/main" val="3531725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Clothes shopping is one of those skills many adults value. There are, however, a multitude of skills needed to efficiently and effectively navigate the community retail environments. CBI focuses on understanding those environments, developing needed skills and problem-solving when needed </a:t>
            </a:r>
          </a:p>
        </p:txBody>
      </p:sp>
      <p:sp>
        <p:nvSpPr>
          <p:cNvPr id="4" name="Slide Number Placeholder 3"/>
          <p:cNvSpPr>
            <a:spLocks noGrp="1"/>
          </p:cNvSpPr>
          <p:nvPr>
            <p:ph type="sldNum" sz="quarter" idx="10"/>
          </p:nvPr>
        </p:nvSpPr>
        <p:spPr/>
        <p:txBody>
          <a:bodyPr/>
          <a:lstStyle/>
          <a:p>
            <a:fld id="{8642D1AF-6CCC-804E-8211-1C49D48ECA1E}" type="slidenum">
              <a:rPr lang="en-US" smtClean="0"/>
              <a:t>3</a:t>
            </a:fld>
            <a:endParaRPr lang="en-US"/>
          </a:p>
        </p:txBody>
      </p:sp>
    </p:spTree>
    <p:extLst>
      <p:ext uri="{BB962C8B-B14F-4D97-AF65-F5344CB8AC3E}">
        <p14:creationId xmlns:p14="http://schemas.microsoft.com/office/powerpoint/2010/main" val="202338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Pages on CBI from </a:t>
            </a:r>
            <a:r>
              <a:rPr lang="en-US" sz="1200" b="1" kern="1200">
                <a:solidFill>
                  <a:schemeClr val="tx1"/>
                </a:solidFill>
                <a:effectLst/>
                <a:latin typeface="+mn-lt"/>
                <a:ea typeface="+mn-ea"/>
                <a:cs typeface="+mn-cs"/>
              </a:rPr>
              <a:t>04: Evidence Based Practices (Handout),</a:t>
            </a:r>
            <a:r>
              <a:rPr lang="en-US" sz="1200" kern="1200">
                <a:solidFill>
                  <a:schemeClr val="tx1"/>
                </a:solidFill>
                <a:effectLst/>
                <a:latin typeface="+mn-lt"/>
                <a:ea typeface="+mn-ea"/>
                <a:cs typeface="+mn-cs"/>
              </a:rPr>
              <a:t> </a:t>
            </a:r>
            <a:r>
              <a:rPr lang="en-US"/>
              <a:t>, Ohio Employment First Evidence Based Transition Practices. Facilitators should have the participants locate and review these pages. </a:t>
            </a:r>
          </a:p>
        </p:txBody>
      </p:sp>
      <p:sp>
        <p:nvSpPr>
          <p:cNvPr id="4" name="Slide Number Placeholder 3"/>
          <p:cNvSpPr>
            <a:spLocks noGrp="1"/>
          </p:cNvSpPr>
          <p:nvPr>
            <p:ph type="sldNum" sz="quarter" idx="10"/>
          </p:nvPr>
        </p:nvSpPr>
        <p:spPr/>
        <p:txBody>
          <a:bodyPr/>
          <a:lstStyle/>
          <a:p>
            <a:fld id="{8642D1AF-6CCC-804E-8211-1C49D48ECA1E}" type="slidenum">
              <a:rPr lang="en-US" smtClean="0"/>
              <a:t>4</a:t>
            </a:fld>
            <a:endParaRPr lang="en-US"/>
          </a:p>
        </p:txBody>
      </p:sp>
    </p:spTree>
    <p:extLst>
      <p:ext uri="{BB962C8B-B14F-4D97-AF65-F5344CB8AC3E}">
        <p14:creationId xmlns:p14="http://schemas.microsoft.com/office/powerpoint/2010/main" val="2317817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professionals, individuals and families are quite familiar with the concepts of CBI. Many participants in this session may already be activity implementing CBI. Facilitator should ask before starting the quiz for a show of hands. “How many people here are familiar with CBI? How many of you use CBI?” Generally the results are more than a few participants are familiar and active with this EBP. The facilitator explains that because this is a common practice, instead of he or she reviewing the materials, the group will discuss the materials together by the use of a short quiz. The facilitator can approach this several ways:</a:t>
            </a:r>
          </a:p>
          <a:p>
            <a:r>
              <a:rPr lang="en-US"/>
              <a:t>Option 1- Show and read the question slide. Have the participants pause to consider. And then ask for a volunteer to answer. Ask for other comments. Show Answer slide. And discuss further if necessary</a:t>
            </a:r>
          </a:p>
          <a:p>
            <a:r>
              <a:rPr lang="en-US"/>
              <a:t>Option 2- Think–Pair-Share. Show and read the question slide. Have the participants pause to consider. Have the participants discuss their thoughts about the question with the person next to them. Then ask for a volunteer to answer. Ask for other comments. Show Answer slide. And discuss further if necessary</a:t>
            </a:r>
          </a:p>
          <a:p>
            <a:r>
              <a:rPr lang="en-US"/>
              <a:t>Option 3- If a larger group, consider splitting group into small groups of 4-5 each. Show and read the question slide. Have the participants pause to consider. Have the participants discuss their thoughts about the question with their small group. Then ask for a volunteer to answer. Ask for other comments. Show Answer slide. And discuss further if necessary</a:t>
            </a:r>
          </a:p>
        </p:txBody>
      </p:sp>
      <p:sp>
        <p:nvSpPr>
          <p:cNvPr id="4" name="Slide Number Placeholder 3"/>
          <p:cNvSpPr>
            <a:spLocks noGrp="1"/>
          </p:cNvSpPr>
          <p:nvPr>
            <p:ph type="sldNum" sz="quarter" idx="10"/>
          </p:nvPr>
        </p:nvSpPr>
        <p:spPr/>
        <p:txBody>
          <a:bodyPr/>
          <a:lstStyle/>
          <a:p>
            <a:fld id="{8642D1AF-6CCC-804E-8211-1C49D48ECA1E}" type="slidenum">
              <a:rPr lang="en-US" smtClean="0"/>
              <a:t>5</a:t>
            </a:fld>
            <a:endParaRPr lang="en-US"/>
          </a:p>
        </p:txBody>
      </p:sp>
    </p:spTree>
    <p:extLst>
      <p:ext uri="{BB962C8B-B14F-4D97-AF65-F5344CB8AC3E}">
        <p14:creationId xmlns:p14="http://schemas.microsoft.com/office/powerpoint/2010/main" val="2910645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6FC9D2-EF08-C449-8541-B0D91D62F3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92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For group participants or single viewers, ask the question, “Are there other sources for lesson plans that you use with your students for community based instruction (CBI)?”</a:t>
            </a:r>
          </a:p>
          <a:p>
            <a:r>
              <a:rPr lang="en-US"/>
              <a:t>NTACT link:</a:t>
            </a:r>
          </a:p>
        </p:txBody>
      </p:sp>
      <p:sp>
        <p:nvSpPr>
          <p:cNvPr id="4" name="Slide Number Placeholder 3"/>
          <p:cNvSpPr>
            <a:spLocks noGrp="1"/>
          </p:cNvSpPr>
          <p:nvPr>
            <p:ph type="sldNum" sz="quarter" idx="10"/>
          </p:nvPr>
        </p:nvSpPr>
        <p:spPr/>
        <p:txBody>
          <a:bodyPr/>
          <a:lstStyle/>
          <a:p>
            <a:fld id="{8642D1AF-6CCC-804E-8211-1C49D48ECA1E}" type="slidenum">
              <a:rPr lang="en-US" smtClean="0"/>
              <a:t>16</a:t>
            </a:fld>
            <a:endParaRPr lang="en-US"/>
          </a:p>
        </p:txBody>
      </p:sp>
    </p:spTree>
    <p:extLst>
      <p:ext uri="{BB962C8B-B14F-4D97-AF65-F5344CB8AC3E}">
        <p14:creationId xmlns:p14="http://schemas.microsoft.com/office/powerpoint/2010/main" val="153888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sz="1200" b="1" i="0" kern="1200" dirty="0">
                <a:solidFill>
                  <a:schemeClr val="tx1"/>
                </a:solidFill>
                <a:effectLst/>
                <a:latin typeface="+mn-lt"/>
                <a:ea typeface="+mn-ea"/>
                <a:cs typeface="+mn-cs"/>
              </a:rPr>
              <a:t>06: When You Can't Get Out (Handout)</a:t>
            </a:r>
            <a:r>
              <a:rPr lang="en-US" dirty="0"/>
              <a:t>.</a:t>
            </a:r>
          </a:p>
          <a:p>
            <a:r>
              <a:rPr lang="en-US" dirty="0"/>
              <a:t>While reading the article consider an interesting point to bring up during discussion and answer above follow up questions. </a:t>
            </a:r>
          </a:p>
          <a:p>
            <a:r>
              <a:rPr lang="en-US" dirty="0"/>
              <a:t>You Can’t Get Out- Strategies for Supporting Community- Based Instruction link: </a:t>
            </a: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instrc.indiana.edu</a:t>
            </a:r>
            <a:r>
              <a:rPr lang="en-US" sz="1200" b="0" i="0" u="none" strike="noStrike" kern="1200" dirty="0">
                <a:solidFill>
                  <a:schemeClr val="tx1"/>
                </a:solidFill>
                <a:effectLst/>
                <a:latin typeface="+mn-lt"/>
                <a:ea typeface="+mn-ea"/>
                <a:cs typeface="+mn-cs"/>
              </a:rPr>
              <a:t>/HTML5TrainingsArchive/</a:t>
            </a:r>
            <a:r>
              <a:rPr lang="en-US" sz="1200" b="0" i="0" u="none" strike="noStrike" kern="1200" dirty="0" err="1">
                <a:solidFill>
                  <a:schemeClr val="tx1"/>
                </a:solidFill>
                <a:effectLst/>
                <a:latin typeface="+mn-lt"/>
                <a:ea typeface="+mn-ea"/>
                <a:cs typeface="+mn-cs"/>
              </a:rPr>
              <a:t>TeachingforTransition</a:t>
            </a:r>
            <a:r>
              <a:rPr lang="en-US" sz="1200" b="0" i="0" u="none" strike="noStrike" kern="1200" dirty="0">
                <a:solidFill>
                  <a:schemeClr val="tx1"/>
                </a:solidFill>
                <a:effectLst/>
                <a:latin typeface="+mn-lt"/>
                <a:ea typeface="+mn-ea"/>
                <a:cs typeface="+mn-cs"/>
              </a:rPr>
              <a:t>/when%20you%20cant%20get%20out.pdf </a:t>
            </a:r>
            <a:r>
              <a:rPr lang="en-US" sz="1200" b="0" i="0" kern="1200" dirty="0">
                <a:solidFill>
                  <a:schemeClr val="tx1"/>
                </a:solidFill>
                <a:effectLst/>
                <a:latin typeface="+mn-lt"/>
                <a:ea typeface="+mn-ea"/>
                <a:cs typeface="+mn-cs"/>
              </a:rPr>
              <a:t> </a:t>
            </a:r>
            <a:endParaRPr lang="en-US" dirty="0"/>
          </a:p>
          <a:p>
            <a:r>
              <a:rPr lang="en-US" dirty="0"/>
              <a:t>Permission obtained on 9-9-18 through email correspondence article available for download as well in PDF format.</a:t>
            </a:r>
          </a:p>
          <a:p>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17</a:t>
            </a:fld>
            <a:endParaRPr lang="en-US"/>
          </a:p>
        </p:txBody>
      </p:sp>
    </p:spTree>
    <p:extLst>
      <p:ext uri="{BB962C8B-B14F-4D97-AF65-F5344CB8AC3E}">
        <p14:creationId xmlns:p14="http://schemas.microsoft.com/office/powerpoint/2010/main" val="160565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Google Map link:		https://</a:t>
            </a:r>
            <a:r>
              <a:rPr lang="en-US" err="1"/>
              <a:t>www.ocali.org</a:t>
            </a:r>
            <a:r>
              <a:rPr lang="en-US"/>
              <a:t>/project/google-map</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19</a:t>
            </a:fld>
            <a:endParaRPr lang="en-US"/>
          </a:p>
        </p:txBody>
      </p:sp>
    </p:spTree>
    <p:extLst>
      <p:ext uri="{BB962C8B-B14F-4D97-AF65-F5344CB8AC3E}">
        <p14:creationId xmlns:p14="http://schemas.microsoft.com/office/powerpoint/2010/main" val="3766706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0" i="0">
                <a:latin typeface="Avenir LT Std 45 Book" panose="020B050202020302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01679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73373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848882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pic>
        <p:nvPicPr>
          <p:cNvPr id="7" name="Picture 6" descr="Logo for the OCALI Lifespan Transitions Center" title="OCALI Logo">
            <a:extLst>
              <a:ext uri="{FF2B5EF4-FFF2-40B4-BE49-F238E27FC236}">
                <a16:creationId xmlns:a16="http://schemas.microsoft.com/office/drawing/2014/main" id="{DFF35D83-FB89-5E43-A3CF-D9A196E64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6083" y="6103630"/>
            <a:ext cx="1370871" cy="527258"/>
          </a:xfrm>
          <a:prstGeom prst="rect">
            <a:avLst/>
          </a:prstGeom>
        </p:spPr>
      </p:pic>
      <p:pic>
        <p:nvPicPr>
          <p:cNvPr id="8" name="Picture 7" descr="Logo for the Ohio Developmental Disabilities Council" title="DD Council Logo">
            <a:extLst>
              <a:ext uri="{FF2B5EF4-FFF2-40B4-BE49-F238E27FC236}">
                <a16:creationId xmlns:a16="http://schemas.microsoft.com/office/drawing/2014/main" id="{CC39D0AC-A7EF-7646-8F6D-8F0B0B09B30B}"/>
              </a:ext>
            </a:extLst>
          </p:cNvPr>
          <p:cNvPicPr>
            <a:picLocks noChangeAspect="1"/>
          </p:cNvPicPr>
          <p:nvPr userDrawn="1"/>
        </p:nvPicPr>
        <p:blipFill rotWithShape="1">
          <a:blip r:embed="rId3"/>
          <a:srcRect r="25890"/>
          <a:stretch/>
        </p:blipFill>
        <p:spPr>
          <a:xfrm>
            <a:off x="163286" y="6013263"/>
            <a:ext cx="2705991" cy="595910"/>
          </a:xfrm>
          <a:prstGeom prst="rect">
            <a:avLst/>
          </a:prstGeom>
        </p:spPr>
      </p:pic>
    </p:spTree>
    <p:extLst>
      <p:ext uri="{BB962C8B-B14F-4D97-AF65-F5344CB8AC3E}">
        <p14:creationId xmlns:p14="http://schemas.microsoft.com/office/powerpoint/2010/main" val="80608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89151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pic>
        <p:nvPicPr>
          <p:cNvPr id="8" name="Picture 7" descr="Logo for the Ohio Developmental Disabilities Council" title="DD Council Logo">
            <a:extLst>
              <a:ext uri="{FF2B5EF4-FFF2-40B4-BE49-F238E27FC236}">
                <a16:creationId xmlns:a16="http://schemas.microsoft.com/office/drawing/2014/main" id="{1BD8886C-7893-3A48-A54A-CE9EF6EFAC2B}"/>
              </a:ext>
            </a:extLst>
          </p:cNvPr>
          <p:cNvPicPr>
            <a:picLocks noChangeAspect="1"/>
          </p:cNvPicPr>
          <p:nvPr userDrawn="1"/>
        </p:nvPicPr>
        <p:blipFill rotWithShape="1">
          <a:blip r:embed="rId2"/>
          <a:srcRect r="25890"/>
          <a:stretch/>
        </p:blipFill>
        <p:spPr>
          <a:xfrm>
            <a:off x="163286" y="6013263"/>
            <a:ext cx="2705991" cy="595910"/>
          </a:xfrm>
          <a:prstGeom prst="rect">
            <a:avLst/>
          </a:prstGeom>
        </p:spPr>
      </p:pic>
      <p:pic>
        <p:nvPicPr>
          <p:cNvPr id="9" name="Picture 8" descr="Logo for the OCALI Lifespan Transitions Center" title="OCALI Logo">
            <a:extLst>
              <a:ext uri="{FF2B5EF4-FFF2-40B4-BE49-F238E27FC236}">
                <a16:creationId xmlns:a16="http://schemas.microsoft.com/office/drawing/2014/main" id="{57ACFF0D-84F2-1A47-AB1C-F2AC6568E4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6712" y="6158435"/>
            <a:ext cx="1370871" cy="527258"/>
          </a:xfrm>
          <a:prstGeom prst="rect">
            <a:avLst/>
          </a:prstGeom>
        </p:spPr>
      </p:pic>
      <p:sp>
        <p:nvSpPr>
          <p:cNvPr id="11" name="Content Placeholder 10">
            <a:extLst>
              <a:ext uri="{FF2B5EF4-FFF2-40B4-BE49-F238E27FC236}">
                <a16:creationId xmlns:a16="http://schemas.microsoft.com/office/drawing/2014/main" id="{A7ECA1F1-AB9D-5842-B1FC-9A35463373F0}"/>
              </a:ext>
            </a:extLst>
          </p:cNvPr>
          <p:cNvSpPr>
            <a:spLocks noGrp="1"/>
          </p:cNvSpPr>
          <p:nvPr>
            <p:ph sz="quarter" idx="13"/>
          </p:nvPr>
        </p:nvSpPr>
        <p:spPr>
          <a:xfrm>
            <a:off x="6289675" y="4772025"/>
            <a:ext cx="4025900" cy="1949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841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0A632-EEFF-6841-9A7D-E3FDCE3DE84D}" type="datetimeFigureOut">
              <a:rPr lang="en-US" smtClean="0"/>
              <a:t>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23700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0A632-EEFF-6841-9A7D-E3FDCE3DE84D}" type="datetimeFigureOut">
              <a:rPr lang="en-US" smtClean="0"/>
              <a:t>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211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0A632-EEFF-6841-9A7D-E3FDCE3DE84D}" type="datetimeFigureOut">
              <a:rPr lang="en-US" smtClean="0"/>
              <a:t>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38414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7426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06323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8913" y="610240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0A632-EEFF-6841-9A7D-E3FDCE3DE84D}" type="datetimeFigureOut">
              <a:rPr lang="en-US" smtClean="0"/>
              <a:t>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8AD63-0728-1540-A163-1BD74443D3C7}" type="slidenum">
              <a:rPr lang="en-US" smtClean="0"/>
              <a:t>‹#›</a:t>
            </a:fld>
            <a:endParaRPr lang="en-US"/>
          </a:p>
        </p:txBody>
      </p:sp>
    </p:spTree>
    <p:extLst>
      <p:ext uri="{BB962C8B-B14F-4D97-AF65-F5344CB8AC3E}">
        <p14:creationId xmlns:p14="http://schemas.microsoft.com/office/powerpoint/2010/main" val="64061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Avenir LT Std 45 Book" panose="020B05020202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LT Std 45 Book" panose="020B0502020203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venir LT Std 45 Book" panose="020B0502020203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venir LT Std 45 Book" panose="020B0502020203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instrc.indiana.edu/HTML5TrainingsArchive/TeachingforTransition/when%20you%20cant%20get%20out.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ocali.org/project/google-map"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ocali.org/project/google-keep"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pinterest.com/search/pins/?q=life%20skills%20activities%20lesson%20plans%20special%20education&amp;rs=type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https://www.pinterest.com/breezyspecialed/life-skills-special-educati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hyperlink" Target="https://www.teacherspayteachers.com/Browse/Search:community%20based%20instruction%20special%20ed/Price-Range/Fre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hyperlink" Target="http://project10.info/Documents/CBI_Guide_FINAL_7.18.18.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project10.info/Documents/CBI_Guide_FINAL_7.18.18.pdf"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onovercompany.com/education/functional-skills-system/"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www.attainmentcompany.com/transition/life-skills" TargetMode="Externa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92_BEBE3649.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surveymonkey.com/r/JTWQBC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72186"/>
            <a:ext cx="10363200" cy="1470025"/>
          </a:xfrm>
        </p:spPr>
        <p:txBody>
          <a:bodyPr>
            <a:normAutofit/>
          </a:bodyPr>
          <a:lstStyle/>
          <a:p>
            <a:r>
              <a:rPr lang="en-US" sz="6000" b="1">
                <a:latin typeface="Avenir LT Std 55 Roman" panose="020B0503020203020204" pitchFamily="34" charset="0"/>
              </a:rPr>
              <a:t>“What Works for Work”</a:t>
            </a:r>
          </a:p>
        </p:txBody>
      </p:sp>
      <p:sp>
        <p:nvSpPr>
          <p:cNvPr id="3" name="Subtitle 2">
            <a:extLst>
              <a:ext uri="{FF2B5EF4-FFF2-40B4-BE49-F238E27FC236}">
                <a16:creationId xmlns:a16="http://schemas.microsoft.com/office/drawing/2014/main" id="{7A752CD7-B036-254F-B915-C8C29C7CFA89}"/>
              </a:ext>
            </a:extLst>
          </p:cNvPr>
          <p:cNvSpPr>
            <a:spLocks noGrp="1"/>
          </p:cNvSpPr>
          <p:nvPr>
            <p:ph type="subTitle" idx="1"/>
          </p:nvPr>
        </p:nvSpPr>
        <p:spPr>
          <a:xfrm>
            <a:off x="1828800" y="2442212"/>
            <a:ext cx="8534400" cy="2484120"/>
          </a:xfrm>
        </p:spPr>
        <p:txBody>
          <a:bodyPr>
            <a:normAutofit fontScale="92500" lnSpcReduction="20000"/>
          </a:bodyPr>
          <a:lstStyle/>
          <a:p>
            <a:r>
              <a:rPr lang="en-US" sz="4300">
                <a:solidFill>
                  <a:schemeClr val="tx1"/>
                </a:solidFill>
                <a:latin typeface="Avenir Book" panose="02000503020000020003" pitchFamily="2" charset="0"/>
              </a:rPr>
              <a:t>Session Eleven: </a:t>
            </a:r>
          </a:p>
          <a:p>
            <a:r>
              <a:rPr lang="en-US" sz="4300">
                <a:solidFill>
                  <a:schemeClr val="tx1"/>
                </a:solidFill>
              </a:rPr>
              <a:t>Community Based Instruction</a:t>
            </a:r>
          </a:p>
          <a:p>
            <a:r>
              <a:rPr lang="en-US" sz="4300">
                <a:solidFill>
                  <a:schemeClr val="tx1"/>
                </a:solidFill>
              </a:rPr>
              <a:t>and</a:t>
            </a:r>
          </a:p>
          <a:p>
            <a:r>
              <a:rPr lang="en-US" sz="4300">
                <a:solidFill>
                  <a:schemeClr val="tx1"/>
                </a:solidFill>
              </a:rPr>
              <a:t>Computer Assisted Instruction</a:t>
            </a:r>
          </a:p>
        </p:txBody>
      </p:sp>
      <p:pic>
        <p:nvPicPr>
          <p:cNvPr id="9" name="Picture 8" descr="Logo for the Ohio Developmental Disabilities Council" title="DD Council Logo">
            <a:extLst>
              <a:ext uri="{FF2B5EF4-FFF2-40B4-BE49-F238E27FC236}">
                <a16:creationId xmlns:a16="http://schemas.microsoft.com/office/drawing/2014/main" id="{AD09612A-E370-724D-BF21-4677A26368D7}"/>
              </a:ext>
            </a:extLst>
          </p:cNvPr>
          <p:cNvPicPr>
            <a:picLocks noChangeAspect="1"/>
          </p:cNvPicPr>
          <p:nvPr/>
        </p:nvPicPr>
        <p:blipFill rotWithShape="1">
          <a:blip r:embed="rId3"/>
          <a:srcRect r="25890"/>
          <a:stretch/>
        </p:blipFill>
        <p:spPr>
          <a:xfrm>
            <a:off x="704577" y="5284408"/>
            <a:ext cx="4152235" cy="914400"/>
          </a:xfrm>
          <a:prstGeom prst="rect">
            <a:avLst/>
          </a:prstGeom>
        </p:spPr>
      </p:pic>
      <p:pic>
        <p:nvPicPr>
          <p:cNvPr id="8" name="Picture 7" descr="Logo for the OCALI Lifespan Transitions Center" title="OCALI">
            <a:extLst>
              <a:ext uri="{FF2B5EF4-FFF2-40B4-BE49-F238E27FC236}">
                <a16:creationId xmlns:a16="http://schemas.microsoft.com/office/drawing/2014/main" id="{F4C47D60-AC9F-1C4D-8C21-268D3CA3A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3476" y="5234261"/>
            <a:ext cx="2351651" cy="904481"/>
          </a:xfrm>
          <a:prstGeom prst="rect">
            <a:avLst/>
          </a:prstGeom>
        </p:spPr>
      </p:pic>
    </p:spTree>
    <p:extLst>
      <p:ext uri="{BB962C8B-B14F-4D97-AF65-F5344CB8AC3E}">
        <p14:creationId xmlns:p14="http://schemas.microsoft.com/office/powerpoint/2010/main" val="2503569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normAutofit/>
          </a:bodyPr>
          <a:lstStyle/>
          <a:p>
            <a:pPr algn="l"/>
            <a:r>
              <a:rPr lang="en-US" b="1"/>
              <a:t>True or False</a:t>
            </a:r>
          </a:p>
        </p:txBody>
      </p:sp>
      <p:sp>
        <p:nvSpPr>
          <p:cNvPr id="6" name="Content Placeholder 5"/>
          <p:cNvSpPr>
            <a:spLocks noGrp="1"/>
          </p:cNvSpPr>
          <p:nvPr>
            <p:ph sz="half" idx="1"/>
          </p:nvPr>
        </p:nvSpPr>
        <p:spPr/>
        <p:txBody>
          <a:bodyPr/>
          <a:lstStyle/>
          <a:p>
            <a:pPr marL="0" indent="0">
              <a:buNone/>
            </a:pPr>
            <a:r>
              <a:rPr lang="en-US" sz="3600"/>
              <a:t>Many educators report that student motivation is increased during CBI due to student involvement in “real life” activities of personal relevance.</a:t>
            </a:r>
          </a:p>
          <a:p>
            <a:endParaRPr lang="en-US"/>
          </a:p>
        </p:txBody>
      </p:sp>
      <p:pic>
        <p:nvPicPr>
          <p:cNvPr id="4" name="Content Placeholder 3" descr="3-D Checkmark and X-mark. Both sitting in black frame boxes. " title="Checkmark and X-Mark">
            <a:extLst>
              <a:ext uri="{FF2B5EF4-FFF2-40B4-BE49-F238E27FC236}">
                <a16:creationId xmlns:a16="http://schemas.microsoft.com/office/drawing/2014/main" id="{5F70C44A-FF36-1D4C-9477-C2A54E30F5D6}"/>
              </a:ext>
            </a:extLst>
          </p:cNvPr>
          <p:cNvPicPr>
            <a:picLocks noGrp="1" noChangeAspect="1"/>
          </p:cNvPicPr>
          <p:nvPr>
            <p:ph sz="half" idx="2"/>
          </p:nvPr>
        </p:nvPicPr>
        <p:blipFill rotWithShape="1">
          <a:blip r:embed="rId2"/>
          <a:srcRect l="9792" r="7366"/>
          <a:stretch/>
        </p:blipFill>
        <p:spPr>
          <a:xfrm>
            <a:off x="6310858" y="1582282"/>
            <a:ext cx="5261549" cy="3514374"/>
          </a:xfrm>
        </p:spPr>
      </p:pic>
    </p:spTree>
    <p:extLst>
      <p:ext uri="{BB962C8B-B14F-4D97-AF65-F5344CB8AC3E}">
        <p14:creationId xmlns:p14="http://schemas.microsoft.com/office/powerpoint/2010/main" val="2472410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B2882-EBC6-254C-A22C-AA744A3C1AFD}"/>
              </a:ext>
            </a:extLst>
          </p:cNvPr>
          <p:cNvSpPr>
            <a:spLocks noGrp="1"/>
          </p:cNvSpPr>
          <p:nvPr>
            <p:ph type="title"/>
          </p:nvPr>
        </p:nvSpPr>
        <p:spPr>
          <a:solidFill>
            <a:srgbClr val="4E8F00"/>
          </a:solidFill>
        </p:spPr>
        <p:txBody>
          <a:bodyPr/>
          <a:lstStyle/>
          <a:p>
            <a:r>
              <a:rPr lang="en-US" b="1">
                <a:solidFill>
                  <a:schemeClr val="bg1"/>
                </a:solidFill>
              </a:rPr>
              <a:t>TRUE</a:t>
            </a:r>
          </a:p>
        </p:txBody>
      </p:sp>
      <p:sp>
        <p:nvSpPr>
          <p:cNvPr id="9" name="Content Placeholder 8"/>
          <p:cNvSpPr>
            <a:spLocks noGrp="1"/>
          </p:cNvSpPr>
          <p:nvPr>
            <p:ph idx="1"/>
          </p:nvPr>
        </p:nvSpPr>
        <p:spPr/>
        <p:txBody>
          <a:bodyPr>
            <a:normAutofit/>
          </a:bodyPr>
          <a:lstStyle/>
          <a:p>
            <a:r>
              <a:rPr lang="en-US" sz="3600"/>
              <a:t>Often students that struggle in a typical academic or classroom environment thrive when the educational environment is closely related to their ‘real life’. </a:t>
            </a:r>
          </a:p>
          <a:p>
            <a:endParaRPr lang="en-US"/>
          </a:p>
        </p:txBody>
      </p:sp>
    </p:spTree>
    <p:extLst>
      <p:ext uri="{BB962C8B-B14F-4D97-AF65-F5344CB8AC3E}">
        <p14:creationId xmlns:p14="http://schemas.microsoft.com/office/powerpoint/2010/main" val="787151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b="1"/>
              <a:t>True or False?</a:t>
            </a:r>
            <a:endParaRPr lang="en-US"/>
          </a:p>
        </p:txBody>
      </p:sp>
      <p:sp>
        <p:nvSpPr>
          <p:cNvPr id="6" name="Content Placeholder 5"/>
          <p:cNvSpPr>
            <a:spLocks noGrp="1"/>
          </p:cNvSpPr>
          <p:nvPr>
            <p:ph sz="half" idx="1"/>
          </p:nvPr>
        </p:nvSpPr>
        <p:spPr/>
        <p:txBody>
          <a:bodyPr/>
          <a:lstStyle/>
          <a:p>
            <a:pPr marL="0" indent="0">
              <a:buNone/>
            </a:pPr>
            <a:r>
              <a:rPr lang="en-US" sz="3600"/>
              <a:t>CBI is used primarily to focus on daily living skills and does not generally focus on teaching specific job skills.</a:t>
            </a:r>
          </a:p>
          <a:p>
            <a:endParaRPr lang="en-US"/>
          </a:p>
        </p:txBody>
      </p:sp>
      <p:pic>
        <p:nvPicPr>
          <p:cNvPr id="7" name="Content Placeholder 6" descr="Paintbrush strokes of Red X and Green checkmark. " title="X and Checkmark">
            <a:extLst>
              <a:ext uri="{FF2B5EF4-FFF2-40B4-BE49-F238E27FC236}">
                <a16:creationId xmlns:a16="http://schemas.microsoft.com/office/drawing/2014/main" id="{A4D226B3-416E-224C-8991-BB543FBA3EB3}"/>
              </a:ext>
            </a:extLst>
          </p:cNvPr>
          <p:cNvPicPr>
            <a:picLocks noGrp="1" noChangeAspect="1"/>
          </p:cNvPicPr>
          <p:nvPr>
            <p:ph sz="half" idx="2"/>
          </p:nvPr>
        </p:nvPicPr>
        <p:blipFill>
          <a:blip r:embed="rId2"/>
          <a:stretch>
            <a:fillRect/>
          </a:stretch>
        </p:blipFill>
        <p:spPr>
          <a:xfrm>
            <a:off x="5916473" y="1633928"/>
            <a:ext cx="5641181" cy="3912432"/>
          </a:xfrm>
        </p:spPr>
      </p:pic>
    </p:spTree>
    <p:extLst>
      <p:ext uri="{BB962C8B-B14F-4D97-AF65-F5344CB8AC3E}">
        <p14:creationId xmlns:p14="http://schemas.microsoft.com/office/powerpoint/2010/main" val="2940122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1B0A71C-0FA3-E147-8EA4-C4CFF0E9C69E}"/>
              </a:ext>
            </a:extLst>
          </p:cNvPr>
          <p:cNvSpPr>
            <a:spLocks noGrp="1"/>
          </p:cNvSpPr>
          <p:nvPr>
            <p:ph type="title"/>
          </p:nvPr>
        </p:nvSpPr>
        <p:spPr>
          <a:xfrm>
            <a:off x="609600" y="274638"/>
            <a:ext cx="10972800" cy="1143000"/>
          </a:xfrm>
          <a:solidFill>
            <a:srgbClr val="4E8F00"/>
          </a:solidFill>
        </p:spPr>
        <p:txBody>
          <a:bodyPr/>
          <a:lstStyle/>
          <a:p>
            <a:r>
              <a:rPr lang="en-US" b="1">
                <a:solidFill>
                  <a:schemeClr val="bg1"/>
                </a:solidFill>
              </a:rPr>
              <a:t>TRUE</a:t>
            </a:r>
          </a:p>
        </p:txBody>
      </p:sp>
      <p:sp>
        <p:nvSpPr>
          <p:cNvPr id="9" name="Content Placeholder 8"/>
          <p:cNvSpPr>
            <a:spLocks noGrp="1"/>
          </p:cNvSpPr>
          <p:nvPr>
            <p:ph idx="1"/>
          </p:nvPr>
        </p:nvSpPr>
        <p:spPr/>
        <p:txBody>
          <a:bodyPr>
            <a:normAutofit/>
          </a:bodyPr>
          <a:lstStyle/>
          <a:p>
            <a:r>
              <a:rPr lang="en-US" sz="2800"/>
              <a:t> While specific jobs skills are often best taught </a:t>
            </a:r>
            <a:r>
              <a:rPr lang="en-US" sz="2800" i="1"/>
              <a:t>on-the-job</a:t>
            </a:r>
            <a:r>
              <a:rPr lang="en-US" sz="2800"/>
              <a:t>, CBI is generally focused on the daily living skills that a person needs to successfully navigate the community.  Most of the research has focused on community skills such as banking and shopping.</a:t>
            </a:r>
          </a:p>
          <a:p>
            <a:endParaRPr lang="en-US" sz="2800"/>
          </a:p>
          <a:p>
            <a:r>
              <a:rPr lang="en-US" sz="3600" b="1" i="1"/>
              <a:t>However,</a:t>
            </a:r>
            <a:r>
              <a:rPr lang="en-US" sz="2800"/>
              <a:t> instructional methods used in CBI can be used in on-the-job-training. </a:t>
            </a:r>
            <a:endParaRPr lang="en-US"/>
          </a:p>
          <a:p>
            <a:endParaRPr lang="en-US"/>
          </a:p>
        </p:txBody>
      </p:sp>
    </p:spTree>
    <p:extLst>
      <p:ext uri="{BB962C8B-B14F-4D97-AF65-F5344CB8AC3E}">
        <p14:creationId xmlns:p14="http://schemas.microsoft.com/office/powerpoint/2010/main" val="2760300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b="1"/>
              <a:t>True or False?</a:t>
            </a:r>
            <a:endParaRPr lang="en-US"/>
          </a:p>
        </p:txBody>
      </p:sp>
      <p:sp>
        <p:nvSpPr>
          <p:cNvPr id="6" name="Content Placeholder 5"/>
          <p:cNvSpPr>
            <a:spLocks noGrp="1"/>
          </p:cNvSpPr>
          <p:nvPr>
            <p:ph sz="half" idx="1"/>
          </p:nvPr>
        </p:nvSpPr>
        <p:spPr>
          <a:xfrm>
            <a:off x="609600" y="1600201"/>
            <a:ext cx="5626308" cy="4525963"/>
          </a:xfrm>
        </p:spPr>
        <p:txBody>
          <a:bodyPr/>
          <a:lstStyle/>
          <a:p>
            <a:pPr marL="0" indent="0">
              <a:buNone/>
            </a:pPr>
            <a:r>
              <a:rPr lang="en-US" sz="3600"/>
              <a:t>CBI is used to teach specific, discrete community based skills, in an authentic setting, with the goal of generalization and increased independence.</a:t>
            </a:r>
            <a:endParaRPr lang="en-US"/>
          </a:p>
        </p:txBody>
      </p:sp>
      <p:pic>
        <p:nvPicPr>
          <p:cNvPr id="12" name="Content Placeholder 11" descr="Clay man with green checkmark in one hand and red x in other hand to weigh which is correct." title="Determining true or false">
            <a:extLst>
              <a:ext uri="{FF2B5EF4-FFF2-40B4-BE49-F238E27FC236}">
                <a16:creationId xmlns:a16="http://schemas.microsoft.com/office/drawing/2014/main" id="{25FBA865-2BB8-5D4B-ADEF-01EBFA51D26F}"/>
              </a:ext>
            </a:extLst>
          </p:cNvPr>
          <p:cNvPicPr>
            <a:picLocks noGrp="1" noChangeAspect="1"/>
          </p:cNvPicPr>
          <p:nvPr>
            <p:ph sz="half" idx="2"/>
          </p:nvPr>
        </p:nvPicPr>
        <p:blipFill>
          <a:blip r:embed="rId2"/>
          <a:stretch>
            <a:fillRect/>
          </a:stretch>
        </p:blipFill>
        <p:spPr>
          <a:xfrm>
            <a:off x="6512394" y="1305894"/>
            <a:ext cx="5384800" cy="3909364"/>
          </a:xfrm>
        </p:spPr>
      </p:pic>
    </p:spTree>
    <p:extLst>
      <p:ext uri="{BB962C8B-B14F-4D97-AF65-F5344CB8AC3E}">
        <p14:creationId xmlns:p14="http://schemas.microsoft.com/office/powerpoint/2010/main" val="2445056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1B0A71C-0FA3-E147-8EA4-C4CFF0E9C69E}"/>
              </a:ext>
            </a:extLst>
          </p:cNvPr>
          <p:cNvSpPr>
            <a:spLocks noGrp="1"/>
          </p:cNvSpPr>
          <p:nvPr>
            <p:ph type="title"/>
          </p:nvPr>
        </p:nvSpPr>
        <p:spPr>
          <a:xfrm>
            <a:off x="609600" y="274638"/>
            <a:ext cx="10972800" cy="1143000"/>
          </a:xfrm>
          <a:gradFill flip="none" rotWithShape="1">
            <a:gsLst>
              <a:gs pos="47000">
                <a:srgbClr val="4E8F00">
                  <a:shade val="30000"/>
                  <a:satMod val="115000"/>
                </a:srgbClr>
              </a:gs>
              <a:gs pos="47000">
                <a:srgbClr val="FF0000"/>
              </a:gs>
              <a:gs pos="43000">
                <a:srgbClr val="4E8F00">
                  <a:shade val="100000"/>
                  <a:satMod val="115000"/>
                </a:srgbClr>
              </a:gs>
            </a:gsLst>
            <a:lin ang="18900000" scaled="1"/>
            <a:tileRect/>
          </a:gradFill>
        </p:spPr>
        <p:txBody>
          <a:bodyPr>
            <a:normAutofit/>
          </a:bodyPr>
          <a:lstStyle/>
          <a:p>
            <a:r>
              <a:rPr lang="en-US" sz="4800" b="1">
                <a:solidFill>
                  <a:schemeClr val="bg1"/>
                </a:solidFill>
              </a:rPr>
              <a:t>TRUE AND FALSE</a:t>
            </a:r>
          </a:p>
        </p:txBody>
      </p:sp>
      <p:sp>
        <p:nvSpPr>
          <p:cNvPr id="9" name="Content Placeholder 8"/>
          <p:cNvSpPr>
            <a:spLocks noGrp="1"/>
          </p:cNvSpPr>
          <p:nvPr>
            <p:ph idx="1"/>
          </p:nvPr>
        </p:nvSpPr>
        <p:spPr/>
        <p:txBody>
          <a:bodyPr>
            <a:normAutofit fontScale="85000" lnSpcReduction="10000"/>
          </a:bodyPr>
          <a:lstStyle/>
          <a:p>
            <a:pPr>
              <a:lnSpc>
                <a:spcPct val="120000"/>
              </a:lnSpc>
            </a:pPr>
            <a:r>
              <a:rPr lang="en-US"/>
              <a:t>While CBI can include instruction in </a:t>
            </a:r>
            <a:r>
              <a:rPr lang="en-US" b="1" i="1"/>
              <a:t>specific </a:t>
            </a:r>
            <a:r>
              <a:rPr lang="en-US"/>
              <a:t>community based skills, the focuses is on a </a:t>
            </a:r>
            <a:r>
              <a:rPr lang="en-US" b="1" i="1"/>
              <a:t>set of skills or activity</a:t>
            </a:r>
            <a:r>
              <a:rPr lang="en-US"/>
              <a:t> not isolated skills</a:t>
            </a:r>
          </a:p>
          <a:p>
            <a:pPr>
              <a:lnSpc>
                <a:spcPct val="120000"/>
              </a:lnSpc>
            </a:pPr>
            <a:r>
              <a:rPr lang="en-US" b="1" i="1"/>
              <a:t>Example: Shopping  for clothing includes: </a:t>
            </a:r>
            <a:r>
              <a:rPr lang="en-US"/>
              <a:t>Choosing a store, navigating to the section with the type of clothing needed, selecting the right size, undressing, trying clothes on, deciding if the article is what one needs, dressing, navigating to the checkout, and finally paying for the item. It could include transportation as well. </a:t>
            </a:r>
          </a:p>
          <a:p>
            <a:pPr marL="514350" indent="-457200">
              <a:lnSpc>
                <a:spcPct val="120000"/>
              </a:lnSpc>
            </a:pPr>
            <a:r>
              <a:rPr lang="en-US"/>
              <a:t>And Yes</a:t>
            </a:r>
            <a:r>
              <a:rPr lang="is-IS"/>
              <a:t>… CBI does use</a:t>
            </a:r>
            <a:r>
              <a:rPr lang="en-US"/>
              <a:t> an authentic setting, with the goal of generalization and increased independence. </a:t>
            </a:r>
          </a:p>
          <a:p>
            <a:endParaRPr lang="en-US"/>
          </a:p>
        </p:txBody>
      </p:sp>
    </p:spTree>
    <p:extLst>
      <p:ext uri="{BB962C8B-B14F-4D97-AF65-F5344CB8AC3E}">
        <p14:creationId xmlns:p14="http://schemas.microsoft.com/office/powerpoint/2010/main" val="2778045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1C6-B17D-6646-902D-5823B0E26F3D}"/>
              </a:ext>
            </a:extLst>
          </p:cNvPr>
          <p:cNvSpPr>
            <a:spLocks noGrp="1"/>
          </p:cNvSpPr>
          <p:nvPr>
            <p:ph type="title"/>
          </p:nvPr>
        </p:nvSpPr>
        <p:spPr/>
        <p:txBody>
          <a:bodyPr/>
          <a:lstStyle/>
          <a:p>
            <a:r>
              <a:rPr lang="en-US" b="1"/>
              <a:t>Activity</a:t>
            </a:r>
          </a:p>
        </p:txBody>
      </p:sp>
      <p:sp>
        <p:nvSpPr>
          <p:cNvPr id="3" name="Content Placeholder 2">
            <a:extLst>
              <a:ext uri="{FF2B5EF4-FFF2-40B4-BE49-F238E27FC236}">
                <a16:creationId xmlns:a16="http://schemas.microsoft.com/office/drawing/2014/main" id="{70423435-A7E6-C84F-BF4E-97AEF1D0DFBF}"/>
              </a:ext>
            </a:extLst>
          </p:cNvPr>
          <p:cNvSpPr>
            <a:spLocks noGrp="1"/>
          </p:cNvSpPr>
          <p:nvPr>
            <p:ph idx="1"/>
          </p:nvPr>
        </p:nvSpPr>
        <p:spPr/>
        <p:txBody>
          <a:bodyPr>
            <a:normAutofit/>
          </a:bodyPr>
          <a:lstStyle/>
          <a:p>
            <a:r>
              <a:rPr lang="en-US" dirty="0"/>
              <a:t>Read </a:t>
            </a:r>
            <a:r>
              <a:rPr lang="en-US" b="1" dirty="0"/>
              <a:t>05: NTACT Cell Phone (Handout)</a:t>
            </a:r>
            <a:r>
              <a:rPr lang="en-US" dirty="0"/>
              <a:t>, “Using Least to Most Prompting System to Teach Cell Phone Usage When Lost”</a:t>
            </a:r>
          </a:p>
          <a:p>
            <a:r>
              <a:rPr lang="en-US" sz="3600" dirty="0"/>
              <a:t>Reflect and discuss the usefulness of these lesson plans for CBI with your students.</a:t>
            </a:r>
          </a:p>
        </p:txBody>
      </p:sp>
    </p:spTree>
    <p:extLst>
      <p:ext uri="{BB962C8B-B14F-4D97-AF65-F5344CB8AC3E}">
        <p14:creationId xmlns:p14="http://schemas.microsoft.com/office/powerpoint/2010/main" val="3432671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1C6-B17D-6646-902D-5823B0E26F3D}"/>
              </a:ext>
            </a:extLst>
          </p:cNvPr>
          <p:cNvSpPr>
            <a:spLocks noGrp="1"/>
          </p:cNvSpPr>
          <p:nvPr>
            <p:ph type="title"/>
          </p:nvPr>
        </p:nvSpPr>
        <p:spPr>
          <a:xfrm>
            <a:off x="218246" y="635064"/>
            <a:ext cx="11756570" cy="1143000"/>
          </a:xfrm>
        </p:spPr>
        <p:txBody>
          <a:bodyPr>
            <a:normAutofit fontScale="90000"/>
          </a:bodyPr>
          <a:lstStyle/>
          <a:p>
            <a:r>
              <a:rPr lang="en-US" b="1" i="1" dirty="0">
                <a:hlinkClick r:id="rId3"/>
              </a:rPr>
              <a:t>When You Can’t Get Out- Strategies for Supporting Community- Based Instruction</a:t>
            </a:r>
            <a:endParaRPr lang="en-US" b="1" dirty="0"/>
          </a:p>
        </p:txBody>
      </p:sp>
      <p:sp>
        <p:nvSpPr>
          <p:cNvPr id="3" name="Content Placeholder 2">
            <a:extLst>
              <a:ext uri="{FF2B5EF4-FFF2-40B4-BE49-F238E27FC236}">
                <a16:creationId xmlns:a16="http://schemas.microsoft.com/office/drawing/2014/main" id="{70423435-A7E6-C84F-BF4E-97AEF1D0DFBF}"/>
              </a:ext>
            </a:extLst>
          </p:cNvPr>
          <p:cNvSpPr>
            <a:spLocks noGrp="1"/>
          </p:cNvSpPr>
          <p:nvPr>
            <p:ph idx="1"/>
          </p:nvPr>
        </p:nvSpPr>
        <p:spPr>
          <a:xfrm>
            <a:off x="736600" y="2133599"/>
            <a:ext cx="10617200" cy="4512527"/>
          </a:xfrm>
        </p:spPr>
        <p:txBody>
          <a:bodyPr>
            <a:normAutofit/>
          </a:bodyPr>
          <a:lstStyle/>
          <a:p>
            <a:pPr>
              <a:spcBef>
                <a:spcPts val="0"/>
              </a:spcBef>
            </a:pPr>
            <a:r>
              <a:rPr lang="en-US" sz="3000"/>
              <a:t>Read the scholarly article: </a:t>
            </a:r>
            <a:r>
              <a:rPr lang="en-US" sz="3000" b="1" i="1"/>
              <a:t>When You Can’t Get Out- Strategies for Supporting Community-Based Instruction</a:t>
            </a:r>
            <a:r>
              <a:rPr lang="en-US" sz="3000"/>
              <a:t> by Daniel E. </a:t>
            </a:r>
            <a:r>
              <a:rPr lang="en-US" sz="3000" err="1"/>
              <a:t>Steere</a:t>
            </a:r>
            <a:r>
              <a:rPr lang="en-US" sz="3000"/>
              <a:t> and Caroline </a:t>
            </a:r>
            <a:r>
              <a:rPr lang="en-US" sz="3000" err="1"/>
              <a:t>DiPipi</a:t>
            </a:r>
            <a:r>
              <a:rPr lang="en-US" sz="3000"/>
              <a:t>- Hoy </a:t>
            </a:r>
            <a:endParaRPr lang="en-US" sz="3000" b="1" i="1"/>
          </a:p>
          <a:p>
            <a:pPr>
              <a:spcBef>
                <a:spcPts val="0"/>
              </a:spcBef>
            </a:pPr>
            <a:r>
              <a:rPr lang="en-US" sz="3000"/>
              <a:t>Consider activities while shadowing a client or youth that carry over to all parts of community experiences. Example: Putting a lunch code in at lunch.</a:t>
            </a:r>
          </a:p>
          <a:p>
            <a:pPr>
              <a:spcBef>
                <a:spcPts val="0"/>
              </a:spcBef>
            </a:pPr>
            <a:r>
              <a:rPr lang="en-US" sz="3000"/>
              <a:t>How can community members be a part of helping youth practice authentic work experiences? </a:t>
            </a:r>
          </a:p>
          <a:p>
            <a:endParaRPr lang="en-US" sz="2800"/>
          </a:p>
        </p:txBody>
      </p:sp>
    </p:spTree>
    <p:extLst>
      <p:ext uri="{BB962C8B-B14F-4D97-AF65-F5344CB8AC3E}">
        <p14:creationId xmlns:p14="http://schemas.microsoft.com/office/powerpoint/2010/main" val="1736655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1332-8D83-E640-9F95-AB70B15C4150}"/>
              </a:ext>
            </a:extLst>
          </p:cNvPr>
          <p:cNvSpPr>
            <a:spLocks noGrp="1"/>
          </p:cNvSpPr>
          <p:nvPr>
            <p:ph type="title"/>
          </p:nvPr>
        </p:nvSpPr>
        <p:spPr/>
        <p:txBody>
          <a:bodyPr/>
          <a:lstStyle/>
          <a:p>
            <a:r>
              <a:rPr lang="en-US"/>
              <a:t>Tools to Support CBI</a:t>
            </a:r>
          </a:p>
        </p:txBody>
      </p:sp>
      <p:sp>
        <p:nvSpPr>
          <p:cNvPr id="3" name="Content Placeholder 2">
            <a:extLst>
              <a:ext uri="{FF2B5EF4-FFF2-40B4-BE49-F238E27FC236}">
                <a16:creationId xmlns:a16="http://schemas.microsoft.com/office/drawing/2014/main" id="{A6277E22-997F-8746-83E2-DA2222B2C895}"/>
              </a:ext>
            </a:extLst>
          </p:cNvPr>
          <p:cNvSpPr>
            <a:spLocks noGrp="1"/>
          </p:cNvSpPr>
          <p:nvPr>
            <p:ph idx="1"/>
          </p:nvPr>
        </p:nvSpPr>
        <p:spPr/>
        <p:txBody>
          <a:bodyPr/>
          <a:lstStyle/>
          <a:p>
            <a:r>
              <a:rPr lang="en-US"/>
              <a:t>Many free or low-cost materials, tools and strategies are available to support the areas of focus for CBI. </a:t>
            </a:r>
          </a:p>
          <a:p>
            <a:r>
              <a:rPr lang="en-US"/>
              <a:t>The following slides review examples to consider:</a:t>
            </a:r>
          </a:p>
          <a:p>
            <a:pPr lvl="1"/>
            <a:r>
              <a:rPr lang="en-US"/>
              <a:t>Google</a:t>
            </a:r>
          </a:p>
          <a:p>
            <a:pPr lvl="1"/>
            <a:r>
              <a:rPr lang="en-US"/>
              <a:t>Pinterest</a:t>
            </a:r>
          </a:p>
          <a:p>
            <a:pPr lvl="1"/>
            <a:r>
              <a:rPr lang="en-US"/>
              <a:t>Teachers Pay Teacher</a:t>
            </a:r>
          </a:p>
        </p:txBody>
      </p:sp>
    </p:spTree>
    <p:extLst>
      <p:ext uri="{BB962C8B-B14F-4D97-AF65-F5344CB8AC3E}">
        <p14:creationId xmlns:p14="http://schemas.microsoft.com/office/powerpoint/2010/main" val="1127717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1C6-B17D-6646-902D-5823B0E26F3D}"/>
              </a:ext>
            </a:extLst>
          </p:cNvPr>
          <p:cNvSpPr>
            <a:spLocks noGrp="1"/>
          </p:cNvSpPr>
          <p:nvPr>
            <p:ph type="title"/>
          </p:nvPr>
        </p:nvSpPr>
        <p:spPr/>
        <p:txBody>
          <a:bodyPr>
            <a:normAutofit fontScale="90000"/>
          </a:bodyPr>
          <a:lstStyle/>
          <a:p>
            <a:r>
              <a:rPr lang="en-US" b="1"/>
              <a:t>Priming Community Exploration through Google Map/ Streets</a:t>
            </a:r>
          </a:p>
        </p:txBody>
      </p:sp>
      <p:sp>
        <p:nvSpPr>
          <p:cNvPr id="3" name="Content Placeholder 2">
            <a:extLst>
              <a:ext uri="{FF2B5EF4-FFF2-40B4-BE49-F238E27FC236}">
                <a16:creationId xmlns:a16="http://schemas.microsoft.com/office/drawing/2014/main" id="{B8ACCF03-A01E-6E48-832D-253EA7E0D63A}"/>
              </a:ext>
            </a:extLst>
          </p:cNvPr>
          <p:cNvSpPr>
            <a:spLocks noGrp="1"/>
          </p:cNvSpPr>
          <p:nvPr>
            <p:ph sz="half" idx="1"/>
          </p:nvPr>
        </p:nvSpPr>
        <p:spPr>
          <a:xfrm>
            <a:off x="663879" y="1691014"/>
            <a:ext cx="4935255" cy="4435149"/>
          </a:xfrm>
        </p:spPr>
        <p:txBody>
          <a:bodyPr>
            <a:normAutofit/>
          </a:bodyPr>
          <a:lstStyle/>
          <a:p>
            <a:pPr marL="0" indent="0">
              <a:buNone/>
            </a:pPr>
            <a:r>
              <a:rPr lang="en-US"/>
              <a:t>Google Maps has added benefits for ALL!</a:t>
            </a:r>
          </a:p>
          <a:p>
            <a:r>
              <a:rPr lang="en-US"/>
              <a:t>Priming- familiarize location for youth / clients</a:t>
            </a:r>
          </a:p>
          <a:p>
            <a:r>
              <a:rPr lang="en-US"/>
              <a:t>Have a virtual field trip at a local museum or the local library, while practicing appropriate behavior at different locations</a:t>
            </a:r>
          </a:p>
          <a:p>
            <a:pPr marL="0" indent="0">
              <a:buNone/>
            </a:pPr>
            <a:endParaRPr lang="en-US"/>
          </a:p>
        </p:txBody>
      </p:sp>
      <p:pic>
        <p:nvPicPr>
          <p:cNvPr id="7" name="Content Placeholder 6" descr="Google Maps emoji from the google app store, red location marker on a street road. " title="Google Maps">
            <a:extLst>
              <a:ext uri="{FF2B5EF4-FFF2-40B4-BE49-F238E27FC236}">
                <a16:creationId xmlns:a16="http://schemas.microsoft.com/office/drawing/2014/main" id="{6BE85E64-0ACA-FA42-97F0-2E7CEAE81FF8}"/>
              </a:ext>
            </a:extLst>
          </p:cNvPr>
          <p:cNvPicPr>
            <a:picLocks noGrp="1" noChangeAspect="1"/>
          </p:cNvPicPr>
          <p:nvPr>
            <p:ph sz="half" idx="2"/>
          </p:nvPr>
        </p:nvPicPr>
        <p:blipFill>
          <a:blip r:embed="rId3"/>
          <a:stretch>
            <a:fillRect/>
          </a:stretch>
        </p:blipFill>
        <p:spPr>
          <a:xfrm>
            <a:off x="6637608" y="1966241"/>
            <a:ext cx="3929615" cy="2159987"/>
          </a:xfrm>
        </p:spPr>
      </p:pic>
      <p:sp>
        <p:nvSpPr>
          <p:cNvPr id="9" name="Content Placeholder 8">
            <a:extLst>
              <a:ext uri="{FF2B5EF4-FFF2-40B4-BE49-F238E27FC236}">
                <a16:creationId xmlns:a16="http://schemas.microsoft.com/office/drawing/2014/main" id="{15BC3A46-4196-9E4F-80CA-3754507381D7}"/>
              </a:ext>
            </a:extLst>
          </p:cNvPr>
          <p:cNvSpPr>
            <a:spLocks noGrp="1"/>
          </p:cNvSpPr>
          <p:nvPr>
            <p:ph sz="quarter" idx="13"/>
          </p:nvPr>
        </p:nvSpPr>
        <p:spPr>
          <a:xfrm>
            <a:off x="5945688" y="4194453"/>
            <a:ext cx="5917164" cy="1949450"/>
          </a:xfrm>
        </p:spPr>
        <p:txBody>
          <a:bodyPr>
            <a:normAutofit/>
          </a:bodyPr>
          <a:lstStyle/>
          <a:p>
            <a:pPr marL="0" indent="0">
              <a:buNone/>
            </a:pPr>
            <a:r>
              <a:rPr lang="en-US"/>
              <a:t>Watch a short “Take 5” video on many updated features of </a:t>
            </a:r>
            <a:r>
              <a:rPr lang="en-US">
                <a:hlinkClick r:id="rId4"/>
              </a:rPr>
              <a:t>Google Map</a:t>
            </a:r>
            <a:r>
              <a:rPr lang="en-US"/>
              <a:t>. </a:t>
            </a:r>
          </a:p>
        </p:txBody>
      </p:sp>
    </p:spTree>
    <p:extLst>
      <p:ext uri="{BB962C8B-B14F-4D97-AF65-F5344CB8AC3E}">
        <p14:creationId xmlns:p14="http://schemas.microsoft.com/office/powerpoint/2010/main" val="2817356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171C-2F22-B444-B9D9-CC75312440C2}"/>
              </a:ext>
            </a:extLst>
          </p:cNvPr>
          <p:cNvSpPr>
            <a:spLocks noGrp="1"/>
          </p:cNvSpPr>
          <p:nvPr>
            <p:ph type="title"/>
          </p:nvPr>
        </p:nvSpPr>
        <p:spPr/>
        <p:txBody>
          <a:bodyPr/>
          <a:lstStyle/>
          <a:p>
            <a:r>
              <a:rPr lang="en-US"/>
              <a:t>Session Content</a:t>
            </a:r>
          </a:p>
        </p:txBody>
      </p:sp>
      <p:sp>
        <p:nvSpPr>
          <p:cNvPr id="3" name="Content Placeholder 2">
            <a:extLst>
              <a:ext uri="{FF2B5EF4-FFF2-40B4-BE49-F238E27FC236}">
                <a16:creationId xmlns:a16="http://schemas.microsoft.com/office/drawing/2014/main" id="{88AD8BCB-DD65-0743-BEE3-3526BBFCC8EB}"/>
              </a:ext>
            </a:extLst>
          </p:cNvPr>
          <p:cNvSpPr>
            <a:spLocks noGrp="1"/>
          </p:cNvSpPr>
          <p:nvPr>
            <p:ph idx="1"/>
          </p:nvPr>
        </p:nvSpPr>
        <p:spPr/>
        <p:txBody>
          <a:bodyPr>
            <a:normAutofit/>
          </a:bodyPr>
          <a:lstStyle/>
          <a:p>
            <a:r>
              <a:rPr lang="en-US"/>
              <a:t>This session will explore two Evidence Based Practices</a:t>
            </a:r>
          </a:p>
          <a:p>
            <a:pPr lvl="1"/>
            <a:r>
              <a:rPr lang="en-US"/>
              <a:t>Community Based Instruction or “CBI”</a:t>
            </a:r>
          </a:p>
          <a:p>
            <a:pPr lvl="2"/>
            <a:r>
              <a:rPr lang="en-US" sz="2800"/>
              <a:t>Slides 1-24</a:t>
            </a:r>
          </a:p>
          <a:p>
            <a:pPr lvl="1"/>
            <a:r>
              <a:rPr lang="en-US"/>
              <a:t>Computer Assisted Instruction or “CAI”</a:t>
            </a:r>
          </a:p>
          <a:p>
            <a:pPr lvl="2"/>
            <a:r>
              <a:rPr lang="en-US" sz="2800"/>
              <a:t>Slides 25-34</a:t>
            </a:r>
          </a:p>
          <a:p>
            <a:r>
              <a:rPr lang="en-US"/>
              <a:t>Users may plan to review the entire session or focus on one of the practices at a time.</a:t>
            </a:r>
          </a:p>
        </p:txBody>
      </p:sp>
    </p:spTree>
    <p:extLst>
      <p:ext uri="{BB962C8B-B14F-4D97-AF65-F5344CB8AC3E}">
        <p14:creationId xmlns:p14="http://schemas.microsoft.com/office/powerpoint/2010/main" val="2634640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1C6-B17D-6646-902D-5823B0E26F3D}"/>
              </a:ext>
            </a:extLst>
          </p:cNvPr>
          <p:cNvSpPr>
            <a:spLocks noGrp="1"/>
          </p:cNvSpPr>
          <p:nvPr>
            <p:ph type="title"/>
          </p:nvPr>
        </p:nvSpPr>
        <p:spPr>
          <a:xfrm>
            <a:off x="591312" y="170614"/>
            <a:ext cx="10972800" cy="1143000"/>
          </a:xfrm>
        </p:spPr>
        <p:txBody>
          <a:bodyPr>
            <a:normAutofit/>
          </a:bodyPr>
          <a:lstStyle/>
          <a:p>
            <a:r>
              <a:rPr lang="en-US" b="1"/>
              <a:t>Breakdown Tasks in the Community</a:t>
            </a:r>
          </a:p>
        </p:txBody>
      </p:sp>
      <p:sp>
        <p:nvSpPr>
          <p:cNvPr id="3" name="Content Placeholder 2">
            <a:extLst>
              <a:ext uri="{FF2B5EF4-FFF2-40B4-BE49-F238E27FC236}">
                <a16:creationId xmlns:a16="http://schemas.microsoft.com/office/drawing/2014/main" id="{B8ACCF03-A01E-6E48-832D-253EA7E0D63A}"/>
              </a:ext>
            </a:extLst>
          </p:cNvPr>
          <p:cNvSpPr>
            <a:spLocks noGrp="1"/>
          </p:cNvSpPr>
          <p:nvPr>
            <p:ph sz="half" idx="1"/>
          </p:nvPr>
        </p:nvSpPr>
        <p:spPr>
          <a:xfrm>
            <a:off x="538618" y="1243584"/>
            <a:ext cx="5734165" cy="5413248"/>
          </a:xfrm>
        </p:spPr>
        <p:txBody>
          <a:bodyPr>
            <a:normAutofit lnSpcReduction="10000"/>
          </a:bodyPr>
          <a:lstStyle/>
          <a:p>
            <a:pPr marL="0" indent="0">
              <a:lnSpc>
                <a:spcPct val="110000"/>
              </a:lnSpc>
              <a:buNone/>
            </a:pPr>
            <a:r>
              <a:rPr lang="en-US"/>
              <a:t>Google Keep offers organizational assistance and is accessible for a variety of tasks.</a:t>
            </a:r>
          </a:p>
          <a:p>
            <a:pPr>
              <a:lnSpc>
                <a:spcPct val="110000"/>
              </a:lnSpc>
            </a:pPr>
            <a:r>
              <a:rPr lang="en-US"/>
              <a:t>Backwards planning through pictures, with drawing on pictures, voice and audio files read aloud.</a:t>
            </a:r>
          </a:p>
          <a:p>
            <a:pPr>
              <a:lnSpc>
                <a:spcPct val="110000"/>
              </a:lnSpc>
            </a:pPr>
            <a:r>
              <a:rPr lang="en-US"/>
              <a:t>Increase generalization of skill by setting time and location reminders. Complete task no matter who is supporting youth or client. </a:t>
            </a:r>
          </a:p>
        </p:txBody>
      </p:sp>
      <p:pic>
        <p:nvPicPr>
          <p:cNvPr id="8" name="Content Placeholder 7" descr="Smartphone screen of google keep app as well as small images of a word document, checklist, microphone and camera." title="Google Keep">
            <a:extLst>
              <a:ext uri="{FF2B5EF4-FFF2-40B4-BE49-F238E27FC236}">
                <a16:creationId xmlns:a16="http://schemas.microsoft.com/office/drawing/2014/main" id="{F67C927F-D28F-744B-9FA5-26A3C5CF46B1}"/>
              </a:ext>
            </a:extLst>
          </p:cNvPr>
          <p:cNvPicPr>
            <a:picLocks noGrp="1" noChangeAspect="1"/>
          </p:cNvPicPr>
          <p:nvPr>
            <p:ph sz="half" idx="2"/>
          </p:nvPr>
        </p:nvPicPr>
        <p:blipFill>
          <a:blip r:embed="rId3"/>
          <a:stretch>
            <a:fillRect/>
          </a:stretch>
        </p:blipFill>
        <p:spPr>
          <a:xfrm>
            <a:off x="6292683" y="1114643"/>
            <a:ext cx="5306419" cy="3183851"/>
          </a:xfrm>
        </p:spPr>
      </p:pic>
      <p:sp>
        <p:nvSpPr>
          <p:cNvPr id="9" name="Content Placeholder 8">
            <a:extLst>
              <a:ext uri="{FF2B5EF4-FFF2-40B4-BE49-F238E27FC236}">
                <a16:creationId xmlns:a16="http://schemas.microsoft.com/office/drawing/2014/main" id="{15BC3A46-4196-9E4F-80CA-3754507381D7}"/>
              </a:ext>
            </a:extLst>
          </p:cNvPr>
          <p:cNvSpPr>
            <a:spLocks noGrp="1"/>
          </p:cNvSpPr>
          <p:nvPr>
            <p:ph sz="quarter" idx="13"/>
          </p:nvPr>
        </p:nvSpPr>
        <p:spPr>
          <a:xfrm>
            <a:off x="6275540" y="4405152"/>
            <a:ext cx="5398718" cy="1803322"/>
          </a:xfrm>
        </p:spPr>
        <p:txBody>
          <a:bodyPr>
            <a:normAutofit/>
          </a:bodyPr>
          <a:lstStyle/>
          <a:p>
            <a:pPr marL="0" indent="0">
              <a:buNone/>
            </a:pPr>
            <a:r>
              <a:rPr lang="en-US" sz="2800"/>
              <a:t>Watch a short “Take 5” video on many updated features of </a:t>
            </a:r>
            <a:r>
              <a:rPr lang="en-US" sz="2800">
                <a:hlinkClick r:id="rId4"/>
              </a:rPr>
              <a:t>Google Keep. </a:t>
            </a:r>
            <a:endParaRPr lang="en-US" sz="2800"/>
          </a:p>
        </p:txBody>
      </p:sp>
    </p:spTree>
    <p:extLst>
      <p:ext uri="{BB962C8B-B14F-4D97-AF65-F5344CB8AC3E}">
        <p14:creationId xmlns:p14="http://schemas.microsoft.com/office/powerpoint/2010/main" val="4204812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6DA5-9141-7F43-AEB3-8C122FFF093B}"/>
              </a:ext>
            </a:extLst>
          </p:cNvPr>
          <p:cNvSpPr>
            <a:spLocks noGrp="1"/>
          </p:cNvSpPr>
          <p:nvPr>
            <p:ph type="title"/>
          </p:nvPr>
        </p:nvSpPr>
        <p:spPr/>
        <p:txBody>
          <a:bodyPr>
            <a:normAutofit fontScale="90000"/>
          </a:bodyPr>
          <a:lstStyle/>
          <a:p>
            <a:r>
              <a:rPr lang="en-US" dirty="0">
                <a:hlinkClick r:id="rId3"/>
              </a:rPr>
              <a:t>Pinterest Search </a:t>
            </a:r>
            <a:r>
              <a:rPr lang="en-US" dirty="0"/>
              <a:t>(1)</a:t>
            </a:r>
            <a:br>
              <a:rPr lang="en-US" dirty="0"/>
            </a:br>
            <a:r>
              <a:rPr lang="en-US" sz="3100" dirty="0"/>
              <a:t>Life skills activities, special education lesson plans</a:t>
            </a:r>
          </a:p>
        </p:txBody>
      </p:sp>
      <p:pic>
        <p:nvPicPr>
          <p:cNvPr id="9" name="Content Placeholder 8" descr="Search results on Pinterest webpage. Image of lesson with description of lesson for a targeted age group" title="1. Community based instruction search list with hyperlink">
            <a:hlinkClick r:id="rId3"/>
            <a:extLst>
              <a:ext uri="{FF2B5EF4-FFF2-40B4-BE49-F238E27FC236}">
                <a16:creationId xmlns:a16="http://schemas.microsoft.com/office/drawing/2014/main" id="{B1E91B91-09A1-7E42-A2F0-33D92FAE3073}"/>
              </a:ext>
            </a:extLst>
          </p:cNvPr>
          <p:cNvPicPr>
            <a:picLocks noGrp="1" noChangeAspect="1"/>
          </p:cNvPicPr>
          <p:nvPr>
            <p:ph idx="1"/>
          </p:nvPr>
        </p:nvPicPr>
        <p:blipFill>
          <a:blip r:embed="rId4"/>
          <a:stretch>
            <a:fillRect/>
          </a:stretch>
        </p:blipFill>
        <p:spPr>
          <a:xfrm>
            <a:off x="1628383" y="1522975"/>
            <a:ext cx="8829579" cy="4767747"/>
          </a:xfrm>
        </p:spPr>
      </p:pic>
    </p:spTree>
    <p:extLst>
      <p:ext uri="{BB962C8B-B14F-4D97-AF65-F5344CB8AC3E}">
        <p14:creationId xmlns:p14="http://schemas.microsoft.com/office/powerpoint/2010/main" val="2937194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6DA5-9141-7F43-AEB3-8C122FFF093B}"/>
              </a:ext>
            </a:extLst>
          </p:cNvPr>
          <p:cNvSpPr>
            <a:spLocks noGrp="1"/>
          </p:cNvSpPr>
          <p:nvPr>
            <p:ph type="title"/>
          </p:nvPr>
        </p:nvSpPr>
        <p:spPr/>
        <p:txBody>
          <a:bodyPr>
            <a:normAutofit fontScale="90000"/>
          </a:bodyPr>
          <a:lstStyle/>
          <a:p>
            <a:r>
              <a:rPr lang="en-US" dirty="0">
                <a:hlinkClick r:id="rId3"/>
              </a:rPr>
              <a:t>Pinterest Search </a:t>
            </a:r>
            <a:r>
              <a:rPr lang="en-US" dirty="0"/>
              <a:t>(2)</a:t>
            </a:r>
            <a:br>
              <a:rPr lang="en-US" dirty="0"/>
            </a:br>
            <a:r>
              <a:rPr lang="en-US" sz="3100" dirty="0"/>
              <a:t>Life skills activities, special education lesson plans</a:t>
            </a:r>
          </a:p>
        </p:txBody>
      </p:sp>
      <p:pic>
        <p:nvPicPr>
          <p:cNvPr id="6" name="Content Placeholder 5" descr=" Search results on Pinterest webpage. Image of lesson with description of lesson for a targeted age group." title="Community based instruction search list with hyperlink">
            <a:hlinkClick r:id="rId3"/>
            <a:extLst>
              <a:ext uri="{FF2B5EF4-FFF2-40B4-BE49-F238E27FC236}">
                <a16:creationId xmlns:a16="http://schemas.microsoft.com/office/drawing/2014/main" id="{0CED3F42-9F04-AF4A-9BD2-AD29D150D91D}"/>
              </a:ext>
            </a:extLst>
          </p:cNvPr>
          <p:cNvPicPr>
            <a:picLocks noGrp="1" noChangeAspect="1"/>
          </p:cNvPicPr>
          <p:nvPr>
            <p:ph idx="1"/>
          </p:nvPr>
        </p:nvPicPr>
        <p:blipFill>
          <a:blip r:embed="rId4"/>
          <a:stretch>
            <a:fillRect/>
          </a:stretch>
        </p:blipFill>
        <p:spPr>
          <a:xfrm>
            <a:off x="1227787" y="1600200"/>
            <a:ext cx="9736426" cy="4525963"/>
          </a:xfrm>
        </p:spPr>
      </p:pic>
    </p:spTree>
    <p:extLst>
      <p:ext uri="{BB962C8B-B14F-4D97-AF65-F5344CB8AC3E}">
        <p14:creationId xmlns:p14="http://schemas.microsoft.com/office/powerpoint/2010/main" val="607315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6DA5-9141-7F43-AEB3-8C122FFF093B}"/>
              </a:ext>
            </a:extLst>
          </p:cNvPr>
          <p:cNvSpPr>
            <a:spLocks noGrp="1"/>
          </p:cNvSpPr>
          <p:nvPr>
            <p:ph type="title"/>
          </p:nvPr>
        </p:nvSpPr>
        <p:spPr/>
        <p:txBody>
          <a:bodyPr>
            <a:normAutofit fontScale="90000"/>
          </a:bodyPr>
          <a:lstStyle/>
          <a:p>
            <a:r>
              <a:rPr lang="en-US" dirty="0">
                <a:hlinkClick r:id="rId3"/>
              </a:rPr>
              <a:t>Teachers Pay Teachers </a:t>
            </a:r>
            <a:r>
              <a:rPr lang="en-US" dirty="0"/>
              <a:t>Search</a:t>
            </a:r>
            <a:br>
              <a:rPr lang="en-US" dirty="0"/>
            </a:br>
            <a:r>
              <a:rPr lang="en-US" sz="3100" dirty="0"/>
              <a:t>Life skills activities, special education lesson plans</a:t>
            </a:r>
          </a:p>
        </p:txBody>
      </p:sp>
      <p:pic>
        <p:nvPicPr>
          <p:cNvPr id="7" name="Content Placeholder 6" descr="Search results on teachers pay teachers webpage. Image of lesson with description of lesson for a targeted age group. " title="Community instruction search list with hyperlink">
            <a:extLst>
              <a:ext uri="{FF2B5EF4-FFF2-40B4-BE49-F238E27FC236}">
                <a16:creationId xmlns:a16="http://schemas.microsoft.com/office/drawing/2014/main" id="{A7DDEADD-0961-E146-8B60-948A85CA4486}"/>
              </a:ext>
            </a:extLst>
          </p:cNvPr>
          <p:cNvPicPr>
            <a:picLocks noGrp="1" noChangeAspect="1"/>
          </p:cNvPicPr>
          <p:nvPr>
            <p:ph idx="1"/>
          </p:nvPr>
        </p:nvPicPr>
        <p:blipFill>
          <a:blip r:embed="rId4"/>
          <a:stretch>
            <a:fillRect/>
          </a:stretch>
        </p:blipFill>
        <p:spPr>
          <a:xfrm>
            <a:off x="2405270" y="1600200"/>
            <a:ext cx="7215807" cy="5018901"/>
          </a:xfrm>
        </p:spPr>
      </p:pic>
    </p:spTree>
    <p:extLst>
      <p:ext uri="{BB962C8B-B14F-4D97-AF65-F5344CB8AC3E}">
        <p14:creationId xmlns:p14="http://schemas.microsoft.com/office/powerpoint/2010/main" val="1491467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1B5B7-CE0A-384C-9668-356D24A92710}"/>
              </a:ext>
            </a:extLst>
          </p:cNvPr>
          <p:cNvSpPr>
            <a:spLocks noGrp="1"/>
          </p:cNvSpPr>
          <p:nvPr>
            <p:ph type="title"/>
          </p:nvPr>
        </p:nvSpPr>
        <p:spPr>
          <a:xfrm>
            <a:off x="274320" y="427038"/>
            <a:ext cx="11704320" cy="1143000"/>
          </a:xfrm>
        </p:spPr>
        <p:txBody>
          <a:bodyPr>
            <a:normAutofit fontScale="90000"/>
          </a:bodyPr>
          <a:lstStyle/>
          <a:p>
            <a:r>
              <a:rPr lang="en-US" dirty="0"/>
              <a:t>Resource: </a:t>
            </a:r>
            <a:br>
              <a:rPr lang="en-US" dirty="0"/>
            </a:br>
            <a:r>
              <a:rPr lang="en-US" sz="4000" i="1" dirty="0">
                <a:hlinkClick r:id="rId3"/>
              </a:rPr>
              <a:t>Community-Based Instruction: An Instructional Strategy</a:t>
            </a:r>
            <a:endParaRPr lang="en-US" i="1" dirty="0"/>
          </a:p>
        </p:txBody>
      </p:sp>
      <p:sp>
        <p:nvSpPr>
          <p:cNvPr id="3" name="Content Placeholder 2">
            <a:extLst>
              <a:ext uri="{FF2B5EF4-FFF2-40B4-BE49-F238E27FC236}">
                <a16:creationId xmlns:a16="http://schemas.microsoft.com/office/drawing/2014/main" id="{46360709-9E6D-6C43-9952-1733FE415F85}"/>
              </a:ext>
            </a:extLst>
          </p:cNvPr>
          <p:cNvSpPr>
            <a:spLocks noGrp="1"/>
          </p:cNvSpPr>
          <p:nvPr>
            <p:ph idx="1"/>
          </p:nvPr>
        </p:nvSpPr>
        <p:spPr>
          <a:xfrm>
            <a:off x="609600" y="1783081"/>
            <a:ext cx="10972800" cy="4525963"/>
          </a:xfrm>
        </p:spPr>
        <p:txBody>
          <a:bodyPr>
            <a:normAutofit/>
          </a:bodyPr>
          <a:lstStyle/>
          <a:p>
            <a:r>
              <a:rPr lang="en-US" dirty="0"/>
              <a:t>Provided by Florida Department of Education – 2018</a:t>
            </a:r>
          </a:p>
          <a:p>
            <a:r>
              <a:rPr lang="en-US" dirty="0"/>
              <a:t>Comprehensive document to guide CBI programs</a:t>
            </a:r>
          </a:p>
          <a:p>
            <a:r>
              <a:rPr lang="en-US" dirty="0"/>
              <a:t>Discusses responsibilities for all team members</a:t>
            </a:r>
          </a:p>
          <a:p>
            <a:r>
              <a:rPr lang="en-US" dirty="0"/>
              <a:t>Lesson Plan Examples</a:t>
            </a:r>
          </a:p>
          <a:p>
            <a:r>
              <a:rPr lang="en-US" dirty="0"/>
              <a:t>Procedures and Guidelines</a:t>
            </a:r>
          </a:p>
          <a:p>
            <a:r>
              <a:rPr lang="en-US" dirty="0"/>
              <a:t>Resources</a:t>
            </a:r>
          </a:p>
          <a:p>
            <a:endParaRPr lang="en-US" dirty="0"/>
          </a:p>
        </p:txBody>
      </p:sp>
    </p:spTree>
    <p:extLst>
      <p:ext uri="{BB962C8B-B14F-4D97-AF65-F5344CB8AC3E}">
        <p14:creationId xmlns:p14="http://schemas.microsoft.com/office/powerpoint/2010/main" val="2288383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5694760-C1D7-1F41-81D8-456A36802651}"/>
              </a:ext>
            </a:extLst>
          </p:cNvPr>
          <p:cNvSpPr>
            <a:spLocks noGrp="1"/>
          </p:cNvSpPr>
          <p:nvPr>
            <p:ph type="title"/>
          </p:nvPr>
        </p:nvSpPr>
        <p:spPr/>
        <p:txBody>
          <a:bodyPr>
            <a:normAutofit fontScale="90000"/>
          </a:bodyPr>
          <a:lstStyle/>
          <a:p>
            <a:r>
              <a:rPr lang="en-US" dirty="0"/>
              <a:t>Example Pages from </a:t>
            </a:r>
            <a:r>
              <a:rPr lang="en-US" i="1" dirty="0">
                <a:hlinkClick r:id="rId3"/>
              </a:rPr>
              <a:t>Community Based Instruction: An Instructional Strategy</a:t>
            </a:r>
            <a:endParaRPr lang="en-US" i="1" dirty="0"/>
          </a:p>
        </p:txBody>
      </p:sp>
      <p:sp>
        <p:nvSpPr>
          <p:cNvPr id="31" name="Text Placeholder 30">
            <a:extLst>
              <a:ext uri="{FF2B5EF4-FFF2-40B4-BE49-F238E27FC236}">
                <a16:creationId xmlns:a16="http://schemas.microsoft.com/office/drawing/2014/main" id="{91ACD935-E37E-2240-8300-E00386A37F40}"/>
              </a:ext>
            </a:extLst>
          </p:cNvPr>
          <p:cNvSpPr>
            <a:spLocks noGrp="1"/>
          </p:cNvSpPr>
          <p:nvPr>
            <p:ph type="body" idx="1"/>
          </p:nvPr>
        </p:nvSpPr>
        <p:spPr>
          <a:xfrm>
            <a:off x="196851" y="5742504"/>
            <a:ext cx="5386917" cy="639762"/>
          </a:xfrm>
          <a:solidFill>
            <a:schemeClr val="bg1"/>
          </a:solidFill>
        </p:spPr>
        <p:txBody>
          <a:bodyPr>
            <a:normAutofit/>
          </a:bodyPr>
          <a:lstStyle/>
          <a:p>
            <a:pPr algn="ctr"/>
            <a:r>
              <a:rPr lang="en-US" sz="2800"/>
              <a:t>Curriculum Themes: Page 16</a:t>
            </a:r>
          </a:p>
        </p:txBody>
      </p:sp>
      <p:pic>
        <p:nvPicPr>
          <p:cNvPr id="28" name="Content Placeholder 27" descr="Page 16 from Community-Based Instruction: An Instructional Strategy. Available for download at hyperlink" title="Curriculum Themes">
            <a:extLst>
              <a:ext uri="{FF2B5EF4-FFF2-40B4-BE49-F238E27FC236}">
                <a16:creationId xmlns:a16="http://schemas.microsoft.com/office/drawing/2014/main" id="{2AF6A2E7-B9D6-C045-9022-44996334E591}"/>
              </a:ext>
            </a:extLst>
          </p:cNvPr>
          <p:cNvPicPr>
            <a:picLocks noGrp="1" noChangeAspect="1"/>
          </p:cNvPicPr>
          <p:nvPr>
            <p:ph sz="half" idx="2"/>
          </p:nvPr>
        </p:nvPicPr>
        <p:blipFill>
          <a:blip r:embed="rId4"/>
          <a:stretch>
            <a:fillRect/>
          </a:stretch>
        </p:blipFill>
        <p:spPr>
          <a:xfrm>
            <a:off x="1310640" y="1505752"/>
            <a:ext cx="3392593" cy="4385862"/>
          </a:xfrm>
          <a:ln>
            <a:solidFill>
              <a:schemeClr val="tx1"/>
            </a:solidFill>
          </a:ln>
        </p:spPr>
      </p:pic>
      <p:sp>
        <p:nvSpPr>
          <p:cNvPr id="32" name="Text Placeholder 31">
            <a:extLst>
              <a:ext uri="{FF2B5EF4-FFF2-40B4-BE49-F238E27FC236}">
                <a16:creationId xmlns:a16="http://schemas.microsoft.com/office/drawing/2014/main" id="{FAE666C0-5FA0-8E43-8F1B-499ACF9694F7}"/>
              </a:ext>
            </a:extLst>
          </p:cNvPr>
          <p:cNvSpPr>
            <a:spLocks noGrp="1"/>
          </p:cNvSpPr>
          <p:nvPr>
            <p:ph type="body" sz="quarter" idx="3"/>
          </p:nvPr>
        </p:nvSpPr>
        <p:spPr>
          <a:xfrm>
            <a:off x="5583768" y="5727045"/>
            <a:ext cx="5389033" cy="639762"/>
          </a:xfrm>
          <a:solidFill>
            <a:schemeClr val="bg1"/>
          </a:solidFill>
        </p:spPr>
        <p:txBody>
          <a:bodyPr>
            <a:normAutofit/>
          </a:bodyPr>
          <a:lstStyle/>
          <a:p>
            <a:pPr algn="ctr"/>
            <a:r>
              <a:rPr lang="en-US" sz="2800"/>
              <a:t>Sample Lesson Plan: Page 18</a:t>
            </a:r>
          </a:p>
        </p:txBody>
      </p:sp>
      <p:pic>
        <p:nvPicPr>
          <p:cNvPr id="30" name="Content Placeholder 29" descr="Page 18 from Community-Based Instruction: An Instructional Strategy. Available for download at hyperlink" title="Sample Lesson Plan">
            <a:extLst>
              <a:ext uri="{FF2B5EF4-FFF2-40B4-BE49-F238E27FC236}">
                <a16:creationId xmlns:a16="http://schemas.microsoft.com/office/drawing/2014/main" id="{EDFF756E-0B66-B146-AE1E-AB0D91727FC0}"/>
              </a:ext>
            </a:extLst>
          </p:cNvPr>
          <p:cNvPicPr>
            <a:picLocks noGrp="1" noChangeAspect="1"/>
          </p:cNvPicPr>
          <p:nvPr>
            <p:ph sz="quarter" idx="4"/>
          </p:nvPr>
        </p:nvPicPr>
        <p:blipFill>
          <a:blip r:embed="rId5"/>
          <a:stretch>
            <a:fillRect/>
          </a:stretch>
        </p:blipFill>
        <p:spPr>
          <a:xfrm>
            <a:off x="6781800" y="1565275"/>
            <a:ext cx="3310466" cy="4302344"/>
          </a:xfrm>
          <a:ln>
            <a:solidFill>
              <a:schemeClr val="tx1"/>
            </a:solidFill>
          </a:ln>
        </p:spPr>
      </p:pic>
    </p:spTree>
    <p:extLst>
      <p:ext uri="{BB962C8B-B14F-4D97-AF65-F5344CB8AC3E}">
        <p14:creationId xmlns:p14="http://schemas.microsoft.com/office/powerpoint/2010/main" val="1674946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3E9A09-8724-AD47-8F3F-3114511077C1}"/>
              </a:ext>
            </a:extLst>
          </p:cNvPr>
          <p:cNvSpPr>
            <a:spLocks noGrp="1"/>
          </p:cNvSpPr>
          <p:nvPr>
            <p:ph type="title"/>
          </p:nvPr>
        </p:nvSpPr>
        <p:spPr>
          <a:xfrm>
            <a:off x="423334" y="1476905"/>
            <a:ext cx="5063066" cy="1143000"/>
          </a:xfrm>
        </p:spPr>
        <p:txBody>
          <a:bodyPr>
            <a:noAutofit/>
          </a:bodyPr>
          <a:lstStyle/>
          <a:p>
            <a:r>
              <a:rPr lang="en-US" b="1"/>
              <a:t>Aligning Skill Development with CBI Curriculum</a:t>
            </a:r>
            <a:r>
              <a:rPr lang="en-US" sz="2800"/>
              <a:t> </a:t>
            </a:r>
            <a:br>
              <a:rPr lang="en-US" sz="2800"/>
            </a:br>
            <a:endParaRPr lang="en-US" sz="2800"/>
          </a:p>
        </p:txBody>
      </p:sp>
      <p:sp>
        <p:nvSpPr>
          <p:cNvPr id="8" name="Content Placeholder 7">
            <a:extLst>
              <a:ext uri="{FF2B5EF4-FFF2-40B4-BE49-F238E27FC236}">
                <a16:creationId xmlns:a16="http://schemas.microsoft.com/office/drawing/2014/main" id="{AFF03A8F-52D0-0A44-BAE8-ABD7AD522AE7}"/>
              </a:ext>
            </a:extLst>
          </p:cNvPr>
          <p:cNvSpPr>
            <a:spLocks noGrp="1"/>
          </p:cNvSpPr>
          <p:nvPr>
            <p:ph sz="half" idx="1"/>
          </p:nvPr>
        </p:nvSpPr>
        <p:spPr>
          <a:xfrm>
            <a:off x="609600" y="2929467"/>
            <a:ext cx="4893129" cy="3196697"/>
          </a:xfrm>
        </p:spPr>
        <p:txBody>
          <a:bodyPr>
            <a:normAutofit fontScale="92500" lnSpcReduction="20000"/>
          </a:bodyPr>
          <a:lstStyle/>
          <a:p>
            <a:pPr marL="0" indent="0">
              <a:spcBef>
                <a:spcPts val="0"/>
              </a:spcBef>
              <a:buNone/>
            </a:pPr>
            <a:endParaRPr lang="en-US" sz="1800"/>
          </a:p>
          <a:p>
            <a:pPr marL="0" indent="0">
              <a:spcBef>
                <a:spcPts val="0"/>
              </a:spcBef>
              <a:buNone/>
            </a:pPr>
            <a:endParaRPr lang="en-US" sz="1800"/>
          </a:p>
          <a:p>
            <a:pPr marL="0" indent="0">
              <a:spcBef>
                <a:spcPts val="0"/>
              </a:spcBef>
              <a:buNone/>
            </a:pPr>
            <a:endParaRPr lang="en-US" sz="1800"/>
          </a:p>
          <a:p>
            <a:pPr marL="0" indent="0">
              <a:spcBef>
                <a:spcPts val="0"/>
              </a:spcBef>
              <a:buNone/>
            </a:pPr>
            <a:endParaRPr lang="en-US" sz="1800"/>
          </a:p>
          <a:p>
            <a:pPr marL="0" indent="0">
              <a:spcBef>
                <a:spcPts val="0"/>
              </a:spcBef>
              <a:buNone/>
            </a:pPr>
            <a:endParaRPr lang="en-US" sz="1800"/>
          </a:p>
          <a:p>
            <a:pPr marL="0" indent="0">
              <a:spcBef>
                <a:spcPts val="0"/>
              </a:spcBef>
              <a:buNone/>
            </a:pPr>
            <a:endParaRPr lang="en-US" sz="1800"/>
          </a:p>
          <a:p>
            <a:pPr marL="0" indent="0">
              <a:spcBef>
                <a:spcPts val="0"/>
              </a:spcBef>
              <a:buNone/>
            </a:pPr>
            <a:endParaRPr lang="en-US" sz="1800"/>
          </a:p>
          <a:p>
            <a:pPr marL="0" indent="0">
              <a:spcBef>
                <a:spcPts val="0"/>
              </a:spcBef>
              <a:buNone/>
            </a:pPr>
            <a:endParaRPr lang="en-US" sz="1800"/>
          </a:p>
          <a:p>
            <a:pPr marL="0" indent="0" algn="r">
              <a:spcBef>
                <a:spcPts val="0"/>
              </a:spcBef>
              <a:buNone/>
            </a:pPr>
            <a:r>
              <a:rPr lang="en-US"/>
              <a:t>Guidelines for Community-Based Instruction , Wichita Public Schools, Office of Student Support Services </a:t>
            </a:r>
          </a:p>
          <a:p>
            <a:endParaRPr lang="en-US"/>
          </a:p>
        </p:txBody>
      </p:sp>
      <p:pic>
        <p:nvPicPr>
          <p:cNvPr id="5" name="Content Placeholder 4" descr="Example of aligned skill, content, pre-taught skills and CBI activity. Accessible download from session 11 site available." title="Aligning Skills Development with CBI Curriculum">
            <a:extLst>
              <a:ext uri="{FF2B5EF4-FFF2-40B4-BE49-F238E27FC236}">
                <a16:creationId xmlns:a16="http://schemas.microsoft.com/office/drawing/2014/main" id="{47D003EF-8144-B343-8160-5E7297BF5AC2}"/>
              </a:ext>
            </a:extLst>
          </p:cNvPr>
          <p:cNvPicPr>
            <a:picLocks noGrp="1" noChangeAspect="1"/>
          </p:cNvPicPr>
          <p:nvPr>
            <p:ph sz="half" idx="2"/>
          </p:nvPr>
        </p:nvPicPr>
        <p:blipFill rotWithShape="1">
          <a:blip r:embed="rId3"/>
          <a:srcRect l="5735" t="3007" r="6811" b="10580"/>
          <a:stretch/>
        </p:blipFill>
        <p:spPr>
          <a:xfrm>
            <a:off x="5672667" y="406400"/>
            <a:ext cx="4741334" cy="6062688"/>
          </a:xfrm>
          <a:ln>
            <a:solidFill>
              <a:schemeClr val="tx1"/>
            </a:solidFill>
          </a:ln>
        </p:spPr>
      </p:pic>
    </p:spTree>
    <p:extLst>
      <p:ext uri="{BB962C8B-B14F-4D97-AF65-F5344CB8AC3E}">
        <p14:creationId xmlns:p14="http://schemas.microsoft.com/office/powerpoint/2010/main" val="1038663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247DCD8-4651-A841-8815-9E4D9D41FFBE}"/>
              </a:ext>
            </a:extLst>
          </p:cNvPr>
          <p:cNvSpPr>
            <a:spLocks noGrp="1"/>
          </p:cNvSpPr>
          <p:nvPr>
            <p:ph type="title"/>
          </p:nvPr>
        </p:nvSpPr>
        <p:spPr>
          <a:xfrm>
            <a:off x="609600" y="274638"/>
            <a:ext cx="3183467" cy="1143000"/>
          </a:xfrm>
        </p:spPr>
        <p:txBody>
          <a:bodyPr>
            <a:normAutofit/>
          </a:bodyPr>
          <a:lstStyle/>
          <a:p>
            <a:r>
              <a:rPr lang="en-US" sz="5400" b="1"/>
              <a:t>CBI Data</a:t>
            </a:r>
          </a:p>
        </p:txBody>
      </p:sp>
      <p:sp>
        <p:nvSpPr>
          <p:cNvPr id="11" name="Content Placeholder 10">
            <a:extLst>
              <a:ext uri="{FF2B5EF4-FFF2-40B4-BE49-F238E27FC236}">
                <a16:creationId xmlns:a16="http://schemas.microsoft.com/office/drawing/2014/main" id="{9921F085-350D-E148-9B23-886B30BB0B49}"/>
              </a:ext>
            </a:extLst>
          </p:cNvPr>
          <p:cNvSpPr>
            <a:spLocks noGrp="1"/>
          </p:cNvSpPr>
          <p:nvPr>
            <p:ph sz="half" idx="1"/>
          </p:nvPr>
        </p:nvSpPr>
        <p:spPr>
          <a:xfrm>
            <a:off x="609600" y="1600201"/>
            <a:ext cx="4011385" cy="5078185"/>
          </a:xfrm>
        </p:spPr>
        <p:txBody>
          <a:bodyPr>
            <a:normAutofit/>
          </a:bodyPr>
          <a:lstStyle/>
          <a:p>
            <a:r>
              <a:rPr lang="en-US" sz="3200"/>
              <a:t>Example of documentation of the activities in a CBI Program</a:t>
            </a:r>
          </a:p>
          <a:p>
            <a:pPr marL="0" indent="0">
              <a:buNone/>
            </a:pPr>
            <a:br>
              <a:rPr lang="en-US"/>
            </a:br>
            <a:endParaRPr lang="en-US"/>
          </a:p>
          <a:p>
            <a:pPr marL="0" indent="0" algn="r">
              <a:buNone/>
            </a:pPr>
            <a:r>
              <a:rPr lang="en-US" sz="2400"/>
              <a:t>Guidelines for Community-Based Instruction , Wichita Public Schools , Office of Student Support Services </a:t>
            </a:r>
          </a:p>
        </p:txBody>
      </p:sp>
      <p:pic>
        <p:nvPicPr>
          <p:cNvPr id="21" name="Content Placeholder 20" descr="Example documentation of student performance on goals when in community activity. Accessible download from session 11 site. " title="Community Based Instruction Travel Log">
            <a:extLst>
              <a:ext uri="{FF2B5EF4-FFF2-40B4-BE49-F238E27FC236}">
                <a16:creationId xmlns:a16="http://schemas.microsoft.com/office/drawing/2014/main" id="{AA04148E-8013-4546-B788-D4A4D293D776}"/>
              </a:ext>
            </a:extLst>
          </p:cNvPr>
          <p:cNvPicPr>
            <a:picLocks noGrp="1" noChangeAspect="1"/>
          </p:cNvPicPr>
          <p:nvPr>
            <p:ph sz="half" idx="2"/>
          </p:nvPr>
        </p:nvPicPr>
        <p:blipFill rotWithShape="1">
          <a:blip r:embed="rId3"/>
          <a:srcRect l="12972" t="16722" r="28160" b="14901"/>
          <a:stretch/>
        </p:blipFill>
        <p:spPr>
          <a:xfrm>
            <a:off x="5183555" y="489854"/>
            <a:ext cx="6475045" cy="4700636"/>
          </a:xfrm>
          <a:ln>
            <a:solidFill>
              <a:schemeClr val="tx1"/>
            </a:solidFill>
          </a:ln>
        </p:spPr>
      </p:pic>
      <p:pic>
        <p:nvPicPr>
          <p:cNvPr id="17" name="Content Placeholder 16" descr="Defines abbreviations in example. Accessible downloadable document from session 11 site. " title="Key to Travel Log">
            <a:extLst>
              <a:ext uri="{FF2B5EF4-FFF2-40B4-BE49-F238E27FC236}">
                <a16:creationId xmlns:a16="http://schemas.microsoft.com/office/drawing/2014/main" id="{F90854C4-A995-5843-ABA8-BF9826A7072F}"/>
              </a:ext>
            </a:extLst>
          </p:cNvPr>
          <p:cNvPicPr>
            <a:picLocks noGrp="1" noChangeAspect="1"/>
          </p:cNvPicPr>
          <p:nvPr>
            <p:ph sz="quarter" idx="13"/>
          </p:nvPr>
        </p:nvPicPr>
        <p:blipFill>
          <a:blip r:embed="rId4"/>
          <a:stretch>
            <a:fillRect/>
          </a:stretch>
        </p:blipFill>
        <p:spPr>
          <a:xfrm>
            <a:off x="5143498" y="5187949"/>
            <a:ext cx="6658572" cy="1442328"/>
          </a:xfrm>
        </p:spPr>
      </p:pic>
    </p:spTree>
    <p:extLst>
      <p:ext uri="{BB962C8B-B14F-4D97-AF65-F5344CB8AC3E}">
        <p14:creationId xmlns:p14="http://schemas.microsoft.com/office/powerpoint/2010/main" val="4065425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61" y="-69574"/>
            <a:ext cx="10972800" cy="1143000"/>
          </a:xfrm>
        </p:spPr>
        <p:txBody>
          <a:bodyPr/>
          <a:lstStyle/>
          <a:p>
            <a:r>
              <a:rPr lang="en-US"/>
              <a:t>Summary Points</a:t>
            </a:r>
          </a:p>
        </p:txBody>
      </p:sp>
      <p:sp>
        <p:nvSpPr>
          <p:cNvPr id="3" name="Content Placeholder 2"/>
          <p:cNvSpPr>
            <a:spLocks noGrp="1"/>
          </p:cNvSpPr>
          <p:nvPr>
            <p:ph idx="1"/>
          </p:nvPr>
        </p:nvSpPr>
        <p:spPr>
          <a:xfrm>
            <a:off x="785191" y="1114816"/>
            <a:ext cx="10575916" cy="4784943"/>
          </a:xfrm>
        </p:spPr>
        <p:txBody>
          <a:bodyPr>
            <a:normAutofit fontScale="47500" lnSpcReduction="20000"/>
          </a:bodyPr>
          <a:lstStyle/>
          <a:p>
            <a:pPr>
              <a:lnSpc>
                <a:spcPct val="120000"/>
              </a:lnSpc>
            </a:pPr>
            <a:r>
              <a:rPr lang="en-US" sz="5700"/>
              <a:t>CBI is conducted where and when the skill naturally occurs</a:t>
            </a:r>
          </a:p>
          <a:p>
            <a:pPr>
              <a:lnSpc>
                <a:spcPct val="120000"/>
              </a:lnSpc>
            </a:pPr>
            <a:r>
              <a:rPr lang="en-US" sz="5700"/>
              <a:t>It focuses on the activity (not a splinter skill)</a:t>
            </a:r>
          </a:p>
          <a:p>
            <a:pPr>
              <a:lnSpc>
                <a:spcPct val="120000"/>
              </a:lnSpc>
            </a:pPr>
            <a:r>
              <a:rPr lang="en-US" sz="5700"/>
              <a:t>Generally does not refer to the actual vocational/ work/job skill but instead is the </a:t>
            </a:r>
            <a:r>
              <a:rPr lang="en-US" sz="5700" i="1"/>
              <a:t>wrap around </a:t>
            </a:r>
          </a:p>
          <a:p>
            <a:pPr lvl="1">
              <a:lnSpc>
                <a:spcPct val="120000"/>
              </a:lnSpc>
            </a:pPr>
            <a:r>
              <a:rPr lang="en-US" sz="5700" i="1"/>
              <a:t>Transportation or Going out to eat</a:t>
            </a:r>
          </a:p>
          <a:p>
            <a:pPr>
              <a:lnSpc>
                <a:spcPct val="120000"/>
              </a:lnSpc>
            </a:pPr>
            <a:r>
              <a:rPr lang="en-US" sz="5700"/>
              <a:t>The length of time between instructional sessions will vary depending upon student needs and the task to be learned.</a:t>
            </a:r>
            <a:endParaRPr lang="en-US" sz="5700" i="1"/>
          </a:p>
          <a:p>
            <a:pPr>
              <a:lnSpc>
                <a:spcPct val="120000"/>
              </a:lnSpc>
            </a:pPr>
            <a:r>
              <a:rPr lang="en-US" sz="5700"/>
              <a:t>Primary Goal: To teach skill sets that lead to greater independence and a higher quality of life to successfully participate in the community life. </a:t>
            </a:r>
          </a:p>
          <a:p>
            <a:endParaRPr lang="en-US"/>
          </a:p>
        </p:txBody>
      </p:sp>
    </p:spTree>
    <p:extLst>
      <p:ext uri="{BB962C8B-B14F-4D97-AF65-F5344CB8AC3E}">
        <p14:creationId xmlns:p14="http://schemas.microsoft.com/office/powerpoint/2010/main" val="4240846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EA6D-C81E-B84F-B6AB-EE667BAD974B}"/>
              </a:ext>
            </a:extLst>
          </p:cNvPr>
          <p:cNvSpPr>
            <a:spLocks noGrp="1"/>
          </p:cNvSpPr>
          <p:nvPr>
            <p:ph type="title"/>
          </p:nvPr>
        </p:nvSpPr>
        <p:spPr/>
        <p:txBody>
          <a:bodyPr/>
          <a:lstStyle/>
          <a:p>
            <a:r>
              <a:rPr lang="en-US"/>
              <a:t>Computer Assisted Instruction (CAI)</a:t>
            </a:r>
          </a:p>
        </p:txBody>
      </p:sp>
      <p:pic>
        <p:nvPicPr>
          <p:cNvPr id="11" name="Content Placeholder 10" descr="Young man sitting in front of a laptop computer while woman points to the computer monitor.&#10;" title="Man and Woman at a computer">
            <a:extLst>
              <a:ext uri="{FF2B5EF4-FFF2-40B4-BE49-F238E27FC236}">
                <a16:creationId xmlns:a16="http://schemas.microsoft.com/office/drawing/2014/main" id="{83A529D7-E50A-0B49-AE58-308E073F53FC}"/>
              </a:ext>
            </a:extLst>
          </p:cNvPr>
          <p:cNvPicPr>
            <a:picLocks noGrp="1" noChangeAspect="1"/>
          </p:cNvPicPr>
          <p:nvPr>
            <p:ph idx="1"/>
          </p:nvPr>
        </p:nvPicPr>
        <p:blipFill>
          <a:blip r:embed="rId3"/>
          <a:stretch>
            <a:fillRect/>
          </a:stretch>
        </p:blipFill>
        <p:spPr>
          <a:xfrm>
            <a:off x="2560549" y="1851659"/>
            <a:ext cx="7115479" cy="399799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593257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C8A7-BFC6-8244-9648-710B20BABA7F}"/>
              </a:ext>
            </a:extLst>
          </p:cNvPr>
          <p:cNvSpPr>
            <a:spLocks noGrp="1"/>
          </p:cNvSpPr>
          <p:nvPr>
            <p:ph type="title"/>
          </p:nvPr>
        </p:nvSpPr>
        <p:spPr/>
        <p:txBody>
          <a:bodyPr/>
          <a:lstStyle/>
          <a:p>
            <a:r>
              <a:rPr lang="en-US" b="1"/>
              <a:t>Community Based Instruction (CBI)</a:t>
            </a:r>
          </a:p>
        </p:txBody>
      </p:sp>
      <p:pic>
        <p:nvPicPr>
          <p:cNvPr id="5" name="Content Placeholder 4" descr="Young woman shopping for clothes She is deciding what to buy.&#10;" title="Shopping">
            <a:extLst>
              <a:ext uri="{FF2B5EF4-FFF2-40B4-BE49-F238E27FC236}">
                <a16:creationId xmlns:a16="http://schemas.microsoft.com/office/drawing/2014/main" id="{0073DD29-1D7C-A649-B140-8B3205242A2B}"/>
              </a:ext>
            </a:extLst>
          </p:cNvPr>
          <p:cNvPicPr>
            <a:picLocks noGrp="1" noChangeAspect="1"/>
          </p:cNvPicPr>
          <p:nvPr>
            <p:ph idx="1"/>
          </p:nvPr>
        </p:nvPicPr>
        <p:blipFill>
          <a:blip r:embed="rId3"/>
          <a:stretch>
            <a:fillRect/>
          </a:stretch>
        </p:blipFill>
        <p:spPr>
          <a:xfrm>
            <a:off x="2900774" y="1334635"/>
            <a:ext cx="6078336" cy="4594090"/>
          </a:xfrm>
          <a:prstGeom prst="rect">
            <a:avLst/>
          </a:prstGeom>
          <a:ln>
            <a:noFill/>
          </a:ln>
          <a:effectLst>
            <a:outerShdw blurRad="355600" dist="304800" dir="3420000" sx="108000" sy="108000" algn="tl" rotWithShape="0">
              <a:srgbClr val="333333">
                <a:alpha val="46000"/>
              </a:srgbClr>
            </a:outerShdw>
            <a:softEdge rad="342900"/>
          </a:effectLst>
        </p:spPr>
      </p:pic>
    </p:spTree>
    <p:extLst>
      <p:ext uri="{BB962C8B-B14F-4D97-AF65-F5344CB8AC3E}">
        <p14:creationId xmlns:p14="http://schemas.microsoft.com/office/powerpoint/2010/main" val="2922516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58C96-833B-594F-8FA2-F3F38278737D}"/>
              </a:ext>
            </a:extLst>
          </p:cNvPr>
          <p:cNvSpPr>
            <a:spLocks noGrp="1"/>
          </p:cNvSpPr>
          <p:nvPr>
            <p:ph type="title"/>
          </p:nvPr>
        </p:nvSpPr>
        <p:spPr/>
        <p:txBody>
          <a:bodyPr/>
          <a:lstStyle/>
          <a:p>
            <a:r>
              <a:rPr lang="en-US"/>
              <a:t>Computer Assisted Instruction</a:t>
            </a:r>
          </a:p>
        </p:txBody>
      </p:sp>
      <p:pic>
        <p:nvPicPr>
          <p:cNvPr id="7" name="Content Placeholder 6" descr="Vocabulary and team discussion questions are given on this page. File is available for download." title="Page 9 of Computer Assisted Instruction in the Evidence Based Practice document">
            <a:extLst>
              <a:ext uri="{FF2B5EF4-FFF2-40B4-BE49-F238E27FC236}">
                <a16:creationId xmlns:a16="http://schemas.microsoft.com/office/drawing/2014/main" id="{0D771DF7-6CD1-8645-8D84-3B6FB871F718}"/>
              </a:ext>
            </a:extLst>
          </p:cNvPr>
          <p:cNvPicPr>
            <a:picLocks noGrp="1" noChangeAspect="1"/>
          </p:cNvPicPr>
          <p:nvPr>
            <p:ph sz="half" idx="1"/>
          </p:nvPr>
        </p:nvPicPr>
        <p:blipFill>
          <a:blip r:embed="rId3"/>
          <a:stretch>
            <a:fillRect/>
          </a:stretch>
        </p:blipFill>
        <p:spPr>
          <a:xfrm>
            <a:off x="2514511" y="1404907"/>
            <a:ext cx="3154348" cy="4082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7" descr="Examples of How to use community assisted instruction as well as links listed here. Download file for further content knowledge&#10;" title="Page 10 of the Community Assisted Instruction in the Evidence Based Practices document">
            <a:extLst>
              <a:ext uri="{FF2B5EF4-FFF2-40B4-BE49-F238E27FC236}">
                <a16:creationId xmlns:a16="http://schemas.microsoft.com/office/drawing/2014/main" id="{5F2767DA-888C-D04F-A479-647F39441EB6}"/>
              </a:ext>
            </a:extLst>
          </p:cNvPr>
          <p:cNvPicPr>
            <a:picLocks noGrp="1" noChangeAspect="1"/>
          </p:cNvPicPr>
          <p:nvPr>
            <p:ph sz="half" idx="2"/>
          </p:nvPr>
        </p:nvPicPr>
        <p:blipFill>
          <a:blip r:embed="rId4"/>
          <a:stretch>
            <a:fillRect/>
          </a:stretch>
        </p:blipFill>
        <p:spPr>
          <a:xfrm>
            <a:off x="6247185" y="1455012"/>
            <a:ext cx="3105485" cy="4018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2207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Computer Assisted Instruction?</a:t>
            </a:r>
          </a:p>
        </p:txBody>
      </p:sp>
      <p:sp>
        <p:nvSpPr>
          <p:cNvPr id="3" name="Content Placeholder 2"/>
          <p:cNvSpPr>
            <a:spLocks noGrp="1"/>
          </p:cNvSpPr>
          <p:nvPr>
            <p:ph sz="half" idx="1"/>
          </p:nvPr>
        </p:nvSpPr>
        <p:spPr/>
        <p:txBody>
          <a:bodyPr/>
          <a:lstStyle/>
          <a:p>
            <a:pPr marL="0" indent="0" algn="ctr">
              <a:buNone/>
            </a:pPr>
            <a:endParaRPr lang="en-US"/>
          </a:p>
          <a:p>
            <a:pPr marL="0" indent="0">
              <a:buNone/>
            </a:pPr>
            <a:r>
              <a:rPr lang="en-US" sz="3200"/>
              <a:t>Computer Assisted Instruction is instruction or remediation presented through the computer to the</a:t>
            </a:r>
            <a:r>
              <a:rPr lang="en-US" sz="3200" b="1" i="1"/>
              <a:t> </a:t>
            </a:r>
            <a:r>
              <a:rPr lang="en-US" sz="3200"/>
              <a:t>student, or interactive learning through computer.</a:t>
            </a:r>
          </a:p>
        </p:txBody>
      </p:sp>
      <p:pic>
        <p:nvPicPr>
          <p:cNvPr id="6" name="Content Placeholder 5" descr="Young man typing on a computer keyboard in office environment.&#10;" title="Man in an office cubical">
            <a:extLst>
              <a:ext uri="{FF2B5EF4-FFF2-40B4-BE49-F238E27FC236}">
                <a16:creationId xmlns:a16="http://schemas.microsoft.com/office/drawing/2014/main" id="{B951D70B-0D8C-EB4D-97D6-0A6E80740359}"/>
              </a:ext>
            </a:extLst>
          </p:cNvPr>
          <p:cNvPicPr>
            <a:picLocks noGrp="1" noChangeAspect="1"/>
          </p:cNvPicPr>
          <p:nvPr>
            <p:ph sz="half" idx="2"/>
          </p:nvPr>
        </p:nvPicPr>
        <p:blipFill>
          <a:blip r:embed="rId3"/>
          <a:stretch>
            <a:fillRect/>
          </a:stretch>
        </p:blipFill>
        <p:spPr>
          <a:xfrm>
            <a:off x="5994400" y="1600201"/>
            <a:ext cx="5364713" cy="3602581"/>
          </a:xfrm>
        </p:spPr>
      </p:pic>
    </p:spTree>
    <p:extLst>
      <p:ext uri="{BB962C8B-B14F-4D97-AF65-F5344CB8AC3E}">
        <p14:creationId xmlns:p14="http://schemas.microsoft.com/office/powerpoint/2010/main" val="3297201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Computer Assisted Instruction (CAI)</a:t>
            </a:r>
          </a:p>
        </p:txBody>
      </p:sp>
      <p:sp>
        <p:nvSpPr>
          <p:cNvPr id="3" name="Content Placeholder 2"/>
          <p:cNvSpPr>
            <a:spLocks noGrp="1"/>
          </p:cNvSpPr>
          <p:nvPr>
            <p:ph idx="1"/>
          </p:nvPr>
        </p:nvSpPr>
        <p:spPr>
          <a:xfrm>
            <a:off x="622126" y="1287050"/>
            <a:ext cx="10972800" cy="4525963"/>
          </a:xfrm>
        </p:spPr>
        <p:txBody>
          <a:bodyPr>
            <a:noAutofit/>
          </a:bodyPr>
          <a:lstStyle/>
          <a:p>
            <a:r>
              <a:rPr lang="en-US" sz="2700"/>
              <a:t>In isolation or in combination with conventional (face-to-face) methods</a:t>
            </a:r>
          </a:p>
          <a:p>
            <a:pPr lvl="1"/>
            <a:r>
              <a:rPr lang="en-US" sz="2700"/>
              <a:t>Research suggests a combination of conventional and CAI instruction is most effective</a:t>
            </a:r>
          </a:p>
          <a:p>
            <a:r>
              <a:rPr lang="en-US" sz="2700"/>
              <a:t>Often used in employment settings to teach new skills or prove mastery, e.g. provide safety instruction for food service workers</a:t>
            </a:r>
          </a:p>
          <a:p>
            <a:r>
              <a:rPr lang="en-US" sz="2700"/>
              <a:t>Another way to access content for students with disabilities</a:t>
            </a:r>
          </a:p>
          <a:p>
            <a:pPr lvl="1"/>
            <a:r>
              <a:rPr lang="en-US" sz="2700"/>
              <a:t>screen-reading programs for users with visual impairment</a:t>
            </a:r>
          </a:p>
          <a:p>
            <a:pPr lvl="1"/>
            <a:r>
              <a:rPr lang="en-US" sz="2700"/>
              <a:t>alternate keyboard access (track balls, switches, onscreen and expanded keyboards)</a:t>
            </a:r>
          </a:p>
          <a:p>
            <a:endParaRPr lang="en-US" sz="2700"/>
          </a:p>
        </p:txBody>
      </p:sp>
    </p:spTree>
    <p:extLst>
      <p:ext uri="{BB962C8B-B14F-4D97-AF65-F5344CB8AC3E}">
        <p14:creationId xmlns:p14="http://schemas.microsoft.com/office/powerpoint/2010/main" val="1738775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Benefits of CAI</a:t>
            </a:r>
          </a:p>
        </p:txBody>
      </p:sp>
      <p:sp>
        <p:nvSpPr>
          <p:cNvPr id="3" name="Content Placeholder 2"/>
          <p:cNvSpPr>
            <a:spLocks noGrp="1"/>
          </p:cNvSpPr>
          <p:nvPr>
            <p:ph idx="1"/>
          </p:nvPr>
        </p:nvSpPr>
        <p:spPr>
          <a:xfrm>
            <a:off x="609600" y="1291591"/>
            <a:ext cx="10972800" cy="4525963"/>
          </a:xfrm>
        </p:spPr>
        <p:txBody>
          <a:bodyPr>
            <a:normAutofit fontScale="92500" lnSpcReduction="20000"/>
          </a:bodyPr>
          <a:lstStyle/>
          <a:p>
            <a:pPr>
              <a:lnSpc>
                <a:spcPct val="120000"/>
              </a:lnSpc>
            </a:pPr>
            <a:r>
              <a:rPr lang="en-US"/>
              <a:t>Self Paced</a:t>
            </a:r>
          </a:p>
          <a:p>
            <a:pPr>
              <a:lnSpc>
                <a:spcPct val="120000"/>
              </a:lnSpc>
            </a:pPr>
            <a:r>
              <a:rPr lang="en-US"/>
              <a:t>Self Directed</a:t>
            </a:r>
          </a:p>
          <a:p>
            <a:pPr>
              <a:lnSpc>
                <a:spcPct val="120000"/>
              </a:lnSpc>
            </a:pPr>
            <a:r>
              <a:rPr lang="en-US"/>
              <a:t>Immediate Feedback</a:t>
            </a:r>
          </a:p>
          <a:p>
            <a:pPr>
              <a:lnSpc>
                <a:spcPct val="120000"/>
              </a:lnSpc>
            </a:pPr>
            <a:r>
              <a:rPr lang="en-US"/>
              <a:t>Often offers ability to scaffold the difficulty</a:t>
            </a:r>
          </a:p>
          <a:p>
            <a:pPr>
              <a:lnSpc>
                <a:spcPct val="120000"/>
              </a:lnSpc>
            </a:pPr>
            <a:r>
              <a:rPr lang="en-US"/>
              <a:t>Option for repeating information multiple times for mastery</a:t>
            </a:r>
          </a:p>
          <a:p>
            <a:pPr>
              <a:lnSpc>
                <a:spcPct val="120000"/>
              </a:lnSpc>
            </a:pPr>
            <a:r>
              <a:rPr lang="en-US"/>
              <a:t>Multi-Sensory</a:t>
            </a:r>
          </a:p>
          <a:p>
            <a:pPr>
              <a:lnSpc>
                <a:spcPct val="120000"/>
              </a:lnSpc>
            </a:pPr>
            <a:r>
              <a:rPr lang="en-US"/>
              <a:t>Technology Motivating for many learners</a:t>
            </a:r>
          </a:p>
          <a:p>
            <a:pPr>
              <a:lnSpc>
                <a:spcPct val="120000"/>
              </a:lnSpc>
            </a:pPr>
            <a:r>
              <a:rPr lang="en-US"/>
              <a:t>Often gathers data for teacher progress monitoring</a:t>
            </a:r>
          </a:p>
          <a:p>
            <a:endParaRPr lang="en-US"/>
          </a:p>
        </p:txBody>
      </p:sp>
    </p:spTree>
    <p:extLst>
      <p:ext uri="{BB962C8B-B14F-4D97-AF65-F5344CB8AC3E}">
        <p14:creationId xmlns:p14="http://schemas.microsoft.com/office/powerpoint/2010/main" val="3681662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16" y="420624"/>
            <a:ext cx="10972800" cy="877824"/>
          </a:xfrm>
        </p:spPr>
        <p:txBody>
          <a:bodyPr>
            <a:normAutofit/>
          </a:bodyPr>
          <a:lstStyle/>
          <a:p>
            <a:r>
              <a:rPr lang="en-US"/>
              <a:t>Potential Concerns Related to CAI</a:t>
            </a:r>
          </a:p>
        </p:txBody>
      </p:sp>
      <p:sp>
        <p:nvSpPr>
          <p:cNvPr id="3" name="Content Placeholder 2"/>
          <p:cNvSpPr>
            <a:spLocks noGrp="1"/>
          </p:cNvSpPr>
          <p:nvPr>
            <p:ph idx="1"/>
          </p:nvPr>
        </p:nvSpPr>
        <p:spPr>
          <a:xfrm>
            <a:off x="663805" y="1298447"/>
            <a:ext cx="10503243" cy="4827723"/>
          </a:xfrm>
        </p:spPr>
        <p:txBody>
          <a:bodyPr>
            <a:normAutofit/>
          </a:bodyPr>
          <a:lstStyle/>
          <a:p>
            <a:pPr>
              <a:lnSpc>
                <a:spcPct val="110000"/>
              </a:lnSpc>
            </a:pPr>
            <a:r>
              <a:rPr lang="en-US"/>
              <a:t>Learner may be left on own frequently or for long periods</a:t>
            </a:r>
          </a:p>
          <a:p>
            <a:pPr>
              <a:lnSpc>
                <a:spcPct val="110000"/>
              </a:lnSpc>
            </a:pPr>
            <a:r>
              <a:rPr lang="en-US"/>
              <a:t>Can be overwhelming – Technology and Information</a:t>
            </a:r>
          </a:p>
          <a:p>
            <a:pPr>
              <a:lnSpc>
                <a:spcPct val="110000"/>
              </a:lnSpc>
            </a:pPr>
            <a:r>
              <a:rPr lang="en-US"/>
              <a:t>Equipment Malfunction and Maintenance</a:t>
            </a:r>
          </a:p>
          <a:p>
            <a:pPr>
              <a:lnSpc>
                <a:spcPct val="110000"/>
              </a:lnSpc>
            </a:pPr>
            <a:r>
              <a:rPr lang="en-US"/>
              <a:t>Internet is slow or working sporadically</a:t>
            </a:r>
          </a:p>
          <a:p>
            <a:pPr>
              <a:lnSpc>
                <a:spcPct val="110000"/>
              </a:lnSpc>
            </a:pPr>
            <a:r>
              <a:rPr lang="en-US"/>
              <a:t>Marketing – Difficult to determine what program or platform is really effective with the claims made in advertising. </a:t>
            </a:r>
          </a:p>
        </p:txBody>
      </p:sp>
    </p:spTree>
    <p:extLst>
      <p:ext uri="{BB962C8B-B14F-4D97-AF65-F5344CB8AC3E}">
        <p14:creationId xmlns:p14="http://schemas.microsoft.com/office/powerpoint/2010/main" val="100002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31202"/>
          </a:xfrm>
        </p:spPr>
        <p:txBody>
          <a:bodyPr>
            <a:normAutofit/>
          </a:bodyPr>
          <a:lstStyle/>
          <a:p>
            <a:r>
              <a:rPr lang="en-US" sz="4000" b="1"/>
              <a:t>Student and Content Considerations</a:t>
            </a:r>
          </a:p>
        </p:txBody>
      </p:sp>
      <p:sp>
        <p:nvSpPr>
          <p:cNvPr id="5" name="Text Placeholder 4">
            <a:extLst>
              <a:ext uri="{FF2B5EF4-FFF2-40B4-BE49-F238E27FC236}">
                <a16:creationId xmlns:a16="http://schemas.microsoft.com/office/drawing/2014/main" id="{5BD3E1AA-A78F-BB42-B597-1933414D168F}"/>
              </a:ext>
            </a:extLst>
          </p:cNvPr>
          <p:cNvSpPr>
            <a:spLocks noGrp="1"/>
          </p:cNvSpPr>
          <p:nvPr>
            <p:ph type="body" idx="1"/>
          </p:nvPr>
        </p:nvSpPr>
        <p:spPr>
          <a:xfrm>
            <a:off x="609600" y="1151064"/>
            <a:ext cx="5386917" cy="805751"/>
          </a:xfrm>
        </p:spPr>
        <p:txBody>
          <a:bodyPr>
            <a:normAutofit/>
          </a:bodyPr>
          <a:lstStyle/>
          <a:p>
            <a:pPr algn="ctr"/>
            <a:r>
              <a:rPr lang="en-US" sz="3300">
                <a:solidFill>
                  <a:srgbClr val="0432FF"/>
                </a:solidFill>
              </a:rPr>
              <a:t>CAI Potentially Effective</a:t>
            </a:r>
          </a:p>
          <a:p>
            <a:endParaRPr lang="en-US" sz="1600"/>
          </a:p>
        </p:txBody>
      </p:sp>
      <p:sp>
        <p:nvSpPr>
          <p:cNvPr id="3" name="Content Placeholder 2"/>
          <p:cNvSpPr>
            <a:spLocks noGrp="1"/>
          </p:cNvSpPr>
          <p:nvPr>
            <p:ph sz="half" idx="2"/>
          </p:nvPr>
        </p:nvSpPr>
        <p:spPr>
          <a:xfrm>
            <a:off x="445008" y="2083435"/>
            <a:ext cx="5590032" cy="3951288"/>
          </a:xfrm>
        </p:spPr>
        <p:txBody>
          <a:bodyPr>
            <a:noAutofit/>
          </a:bodyPr>
          <a:lstStyle/>
          <a:p>
            <a:pPr>
              <a:lnSpc>
                <a:spcPct val="100000"/>
              </a:lnSpc>
            </a:pPr>
            <a:r>
              <a:rPr lang="en-US"/>
              <a:t>Content is drill and practice</a:t>
            </a:r>
          </a:p>
          <a:p>
            <a:pPr>
              <a:lnSpc>
                <a:spcPct val="100000"/>
              </a:lnSpc>
            </a:pPr>
            <a:r>
              <a:rPr lang="en-US"/>
              <a:t>For Visual Learners</a:t>
            </a:r>
          </a:p>
          <a:p>
            <a:pPr>
              <a:lnSpc>
                <a:spcPct val="100000"/>
              </a:lnSpc>
            </a:pPr>
            <a:r>
              <a:rPr lang="en-US"/>
              <a:t>If learner is motivated by, and skilled in, technology</a:t>
            </a:r>
          </a:p>
          <a:p>
            <a:pPr>
              <a:lnSpc>
                <a:spcPct val="100000"/>
              </a:lnSpc>
            </a:pPr>
            <a:r>
              <a:rPr lang="en-US"/>
              <a:t>If learner desires immediate feedback </a:t>
            </a:r>
          </a:p>
          <a:p>
            <a:pPr>
              <a:lnSpc>
                <a:spcPct val="100000"/>
              </a:lnSpc>
            </a:pPr>
            <a:r>
              <a:rPr lang="en-US"/>
              <a:t>If learner responds well to systematic instruction</a:t>
            </a:r>
          </a:p>
          <a:p>
            <a:pPr>
              <a:lnSpc>
                <a:spcPct val="100000"/>
              </a:lnSpc>
            </a:pPr>
            <a:r>
              <a:rPr lang="en-US"/>
              <a:t>If learner has ability to monitor, control and direct attention</a:t>
            </a:r>
          </a:p>
          <a:p>
            <a:pPr>
              <a:lnSpc>
                <a:spcPct val="100000"/>
              </a:lnSpc>
            </a:pPr>
            <a:r>
              <a:rPr lang="en-US"/>
              <a:t>Other ideas???</a:t>
            </a:r>
          </a:p>
        </p:txBody>
      </p:sp>
      <p:sp>
        <p:nvSpPr>
          <p:cNvPr id="6" name="Text Placeholder 5">
            <a:extLst>
              <a:ext uri="{FF2B5EF4-FFF2-40B4-BE49-F238E27FC236}">
                <a16:creationId xmlns:a16="http://schemas.microsoft.com/office/drawing/2014/main" id="{46FD0C1D-5A60-4343-B114-26EFC54D18C6}"/>
              </a:ext>
            </a:extLst>
          </p:cNvPr>
          <p:cNvSpPr>
            <a:spLocks noGrp="1"/>
          </p:cNvSpPr>
          <p:nvPr>
            <p:ph type="body" sz="quarter" idx="3"/>
          </p:nvPr>
        </p:nvSpPr>
        <p:spPr>
          <a:xfrm>
            <a:off x="5486400" y="1005840"/>
            <a:ext cx="6096001" cy="1042416"/>
          </a:xfrm>
        </p:spPr>
        <p:txBody>
          <a:bodyPr>
            <a:noAutofit/>
          </a:bodyPr>
          <a:lstStyle/>
          <a:p>
            <a:pPr algn="ctr"/>
            <a:r>
              <a:rPr lang="en-US" sz="2800">
                <a:solidFill>
                  <a:srgbClr val="C00000"/>
                </a:solidFill>
              </a:rPr>
              <a:t>Potential Challenges for CAI </a:t>
            </a:r>
          </a:p>
          <a:p>
            <a:pPr algn="ctr"/>
            <a:r>
              <a:rPr lang="en-US" sz="2800" i="1">
                <a:solidFill>
                  <a:srgbClr val="C00000"/>
                </a:solidFill>
              </a:rPr>
              <a:t>(or can require specific type of CAI)</a:t>
            </a:r>
          </a:p>
        </p:txBody>
      </p:sp>
      <p:sp>
        <p:nvSpPr>
          <p:cNvPr id="4" name="Content Placeholder 3"/>
          <p:cNvSpPr>
            <a:spLocks noGrp="1"/>
          </p:cNvSpPr>
          <p:nvPr>
            <p:ph sz="quarter" idx="4"/>
          </p:nvPr>
        </p:nvSpPr>
        <p:spPr>
          <a:xfrm>
            <a:off x="6163056" y="2139696"/>
            <a:ext cx="5547361" cy="4151059"/>
          </a:xfrm>
        </p:spPr>
        <p:txBody>
          <a:bodyPr>
            <a:noAutofit/>
          </a:bodyPr>
          <a:lstStyle/>
          <a:p>
            <a:r>
              <a:rPr lang="en-US"/>
              <a:t>Learner Requires frequent redirection to instruction</a:t>
            </a:r>
          </a:p>
          <a:p>
            <a:r>
              <a:rPr lang="en-US"/>
              <a:t>Prefers hands on learning (kinesthetic)</a:t>
            </a:r>
          </a:p>
          <a:p>
            <a:r>
              <a:rPr lang="en-US"/>
              <a:t>Experience with computer is primarily for entertainment</a:t>
            </a:r>
          </a:p>
          <a:p>
            <a:r>
              <a:rPr lang="en-US"/>
              <a:t>Appropriate environment</a:t>
            </a:r>
          </a:p>
          <a:p>
            <a:r>
              <a:rPr lang="en-US"/>
              <a:t>Learner has questionable computer literacy</a:t>
            </a:r>
          </a:p>
          <a:p>
            <a:r>
              <a:rPr lang="en-US"/>
              <a:t>Other ideas????</a:t>
            </a:r>
          </a:p>
          <a:p>
            <a:pPr marL="0" indent="0">
              <a:buNone/>
            </a:pPr>
            <a:endParaRPr lang="en-US"/>
          </a:p>
          <a:p>
            <a:endParaRPr lang="en-US"/>
          </a:p>
        </p:txBody>
      </p:sp>
    </p:spTree>
    <p:extLst>
      <p:ext uri="{BB962C8B-B14F-4D97-AF65-F5344CB8AC3E}">
        <p14:creationId xmlns:p14="http://schemas.microsoft.com/office/powerpoint/2010/main" val="275138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D548-1857-8A4C-A8F6-251A7DA23FB5}"/>
              </a:ext>
            </a:extLst>
          </p:cNvPr>
          <p:cNvSpPr>
            <a:spLocks noGrp="1"/>
          </p:cNvSpPr>
          <p:nvPr>
            <p:ph type="title"/>
          </p:nvPr>
        </p:nvSpPr>
        <p:spPr/>
        <p:txBody>
          <a:bodyPr/>
          <a:lstStyle/>
          <a:p>
            <a:r>
              <a:rPr lang="en-US"/>
              <a:t>Activity</a:t>
            </a:r>
          </a:p>
        </p:txBody>
      </p:sp>
      <p:sp>
        <p:nvSpPr>
          <p:cNvPr id="3" name="Content Placeholder 2">
            <a:extLst>
              <a:ext uri="{FF2B5EF4-FFF2-40B4-BE49-F238E27FC236}">
                <a16:creationId xmlns:a16="http://schemas.microsoft.com/office/drawing/2014/main" id="{6B8633A3-9170-074A-8BD0-DE330AEDAADE}"/>
              </a:ext>
            </a:extLst>
          </p:cNvPr>
          <p:cNvSpPr>
            <a:spLocks noGrp="1"/>
          </p:cNvSpPr>
          <p:nvPr>
            <p:ph idx="1"/>
          </p:nvPr>
        </p:nvSpPr>
        <p:spPr/>
        <p:txBody>
          <a:bodyPr>
            <a:normAutofit lnSpcReduction="10000"/>
          </a:bodyPr>
          <a:lstStyle/>
          <a:p>
            <a:r>
              <a:rPr lang="en-US" dirty="0"/>
              <a:t>Open and read </a:t>
            </a:r>
            <a:r>
              <a:rPr lang="en-US" b="1" dirty="0"/>
              <a:t>08: NTACT CAI Grocery Shopping (Handout)</a:t>
            </a:r>
            <a:r>
              <a:rPr lang="en-US" dirty="0"/>
              <a:t>, “Using Computer Assisted Instruction to Teach Grocery Instruction”</a:t>
            </a:r>
          </a:p>
          <a:p>
            <a:r>
              <a:rPr lang="en-US" dirty="0"/>
              <a:t>Note this lesson plan can be created more easily now using cell phone cameras and video, then sent to a computer or tablet for the student to use.</a:t>
            </a:r>
          </a:p>
          <a:p>
            <a:r>
              <a:rPr lang="en-US" dirty="0"/>
              <a:t>Would you use this lesson plan with your students? Discuss ways this lesson plan could be adapted for other instructional areas. </a:t>
            </a:r>
          </a:p>
        </p:txBody>
      </p:sp>
    </p:spTree>
    <p:extLst>
      <p:ext uri="{BB962C8B-B14F-4D97-AF65-F5344CB8AC3E}">
        <p14:creationId xmlns:p14="http://schemas.microsoft.com/office/powerpoint/2010/main" val="1446833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1323D6-8077-074C-A7D9-EE1076F2F1AD}"/>
              </a:ext>
            </a:extLst>
          </p:cNvPr>
          <p:cNvSpPr>
            <a:spLocks noGrp="1"/>
          </p:cNvSpPr>
          <p:nvPr>
            <p:ph type="title"/>
          </p:nvPr>
        </p:nvSpPr>
        <p:spPr/>
        <p:txBody>
          <a:bodyPr>
            <a:normAutofit/>
          </a:bodyPr>
          <a:lstStyle/>
          <a:p>
            <a:r>
              <a:rPr lang="en-US" sz="3200"/>
              <a:t>What functional skill or employment software are you using for computer based instruction for students?</a:t>
            </a:r>
          </a:p>
        </p:txBody>
      </p:sp>
      <p:pic>
        <p:nvPicPr>
          <p:cNvPr id="8" name="Content Placeholder 7" descr="screen shows photographs of community locations. Pharmacy, train station, airport and campground &#10;" title="iPad">
            <a:hlinkClick r:id="rId3"/>
            <a:extLst>
              <a:ext uri="{FF2B5EF4-FFF2-40B4-BE49-F238E27FC236}">
                <a16:creationId xmlns:a16="http://schemas.microsoft.com/office/drawing/2014/main" id="{B07C072C-3376-834D-9101-AE4D648C2237}"/>
              </a:ext>
            </a:extLst>
          </p:cNvPr>
          <p:cNvPicPr>
            <a:picLocks noGrp="1" noChangeAspect="1"/>
          </p:cNvPicPr>
          <p:nvPr>
            <p:ph sz="half" idx="1"/>
          </p:nvPr>
        </p:nvPicPr>
        <p:blipFill>
          <a:blip r:embed="rId4"/>
          <a:stretch>
            <a:fillRect/>
          </a:stretch>
        </p:blipFill>
        <p:spPr>
          <a:xfrm>
            <a:off x="609600" y="1810877"/>
            <a:ext cx="5384800" cy="4104609"/>
          </a:xfrm>
        </p:spPr>
      </p:pic>
      <p:pic>
        <p:nvPicPr>
          <p:cNvPr id="10" name="Content Placeholder 9" descr="Exploring social skills, cooking , life on your own survival guide." title="Software packages for life skills">
            <a:hlinkClick r:id="rId5"/>
            <a:extLst>
              <a:ext uri="{FF2B5EF4-FFF2-40B4-BE49-F238E27FC236}">
                <a16:creationId xmlns:a16="http://schemas.microsoft.com/office/drawing/2014/main" id="{D517CCD2-E34E-4941-84F9-50F8B67EB1BC}"/>
              </a:ext>
            </a:extLst>
          </p:cNvPr>
          <p:cNvPicPr>
            <a:picLocks noGrp="1" noChangeAspect="1"/>
          </p:cNvPicPr>
          <p:nvPr>
            <p:ph sz="half" idx="2"/>
          </p:nvPr>
        </p:nvPicPr>
        <p:blipFill>
          <a:blip r:embed="rId6"/>
          <a:stretch>
            <a:fillRect/>
          </a:stretch>
        </p:blipFill>
        <p:spPr>
          <a:xfrm>
            <a:off x="7103670" y="1600200"/>
            <a:ext cx="3572659" cy="4525963"/>
          </a:xfrm>
          <a:ln>
            <a:solidFill>
              <a:schemeClr val="accent1"/>
            </a:solidFill>
          </a:ln>
        </p:spPr>
      </p:pic>
    </p:spTree>
    <p:extLst>
      <p:ext uri="{BB962C8B-B14F-4D97-AF65-F5344CB8AC3E}">
        <p14:creationId xmlns:p14="http://schemas.microsoft.com/office/powerpoint/2010/main" val="4035318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2E11-534B-334C-B19D-CA1BA2DFB1F7}"/>
              </a:ext>
            </a:extLst>
          </p:cNvPr>
          <p:cNvSpPr>
            <a:spLocks noGrp="1"/>
          </p:cNvSpPr>
          <p:nvPr>
            <p:ph type="title"/>
          </p:nvPr>
        </p:nvSpPr>
        <p:spPr/>
        <p:txBody>
          <a:bodyPr/>
          <a:lstStyle/>
          <a:p>
            <a:r>
              <a:rPr lang="en-US"/>
              <a:t>Take Away Points</a:t>
            </a:r>
          </a:p>
        </p:txBody>
      </p:sp>
      <p:sp>
        <p:nvSpPr>
          <p:cNvPr id="6" name="Content Placeholder 5">
            <a:extLst>
              <a:ext uri="{FF2B5EF4-FFF2-40B4-BE49-F238E27FC236}">
                <a16:creationId xmlns:a16="http://schemas.microsoft.com/office/drawing/2014/main" id="{B9A0E18B-1EE6-FE4E-912E-6F595CDD2883}"/>
              </a:ext>
            </a:extLst>
          </p:cNvPr>
          <p:cNvSpPr>
            <a:spLocks noGrp="1"/>
          </p:cNvSpPr>
          <p:nvPr>
            <p:ph idx="1"/>
          </p:nvPr>
        </p:nvSpPr>
        <p:spPr/>
        <p:txBody>
          <a:bodyPr/>
          <a:lstStyle/>
          <a:p>
            <a:r>
              <a:rPr lang="en-US"/>
              <a:t>CAI is instruction or interactive learning presented through the computer</a:t>
            </a:r>
          </a:p>
          <a:p>
            <a:r>
              <a:rPr lang="en-US"/>
              <a:t>Research suggests a combination of conventional and CAI instruction is most effective</a:t>
            </a:r>
          </a:p>
          <a:p>
            <a:r>
              <a:rPr lang="en-US"/>
              <a:t>While technology and use of computers can be quite motivating, it is important to assess the learning style of the student and the targeted content to determine if CAI is the most appropriate EBP to use. </a:t>
            </a:r>
          </a:p>
          <a:p>
            <a:endParaRPr lang="en-US"/>
          </a:p>
        </p:txBody>
      </p:sp>
    </p:spTree>
    <p:extLst>
      <p:ext uri="{BB962C8B-B14F-4D97-AF65-F5344CB8AC3E}">
        <p14:creationId xmlns:p14="http://schemas.microsoft.com/office/powerpoint/2010/main" val="2091472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2796-6FBB-824C-A44C-5CF520212B1B}"/>
              </a:ext>
            </a:extLst>
          </p:cNvPr>
          <p:cNvSpPr>
            <a:spLocks noGrp="1"/>
          </p:cNvSpPr>
          <p:nvPr>
            <p:ph type="title"/>
          </p:nvPr>
        </p:nvSpPr>
        <p:spPr/>
        <p:txBody>
          <a:bodyPr/>
          <a:lstStyle/>
          <a:p>
            <a:r>
              <a:rPr lang="en-US" dirty="0">
                <a:latin typeface="Avenir Next LT Pro"/>
              </a:rPr>
              <a:t>Certificate of Completion</a:t>
            </a:r>
            <a:endParaRPr lang="en-US" dirty="0"/>
          </a:p>
        </p:txBody>
      </p:sp>
      <p:sp>
        <p:nvSpPr>
          <p:cNvPr id="3" name="Content Placeholder 2">
            <a:extLst>
              <a:ext uri="{FF2B5EF4-FFF2-40B4-BE49-F238E27FC236}">
                <a16:creationId xmlns:a16="http://schemas.microsoft.com/office/drawing/2014/main" id="{B128C680-D46E-E14B-B087-9C6C539F46FA}"/>
              </a:ext>
            </a:extLst>
          </p:cNvPr>
          <p:cNvSpPr>
            <a:spLocks noGrp="1"/>
          </p:cNvSpPr>
          <p:nvPr>
            <p:ph idx="1"/>
          </p:nvPr>
        </p:nvSpPr>
        <p:spPr/>
        <p:txBody>
          <a:bodyPr vert="horz" lIns="91440" tIns="45720" rIns="91440" bIns="45720" rtlCol="0" anchor="t">
            <a:normAutofit/>
          </a:bodyPr>
          <a:lstStyle/>
          <a:p>
            <a:pPr>
              <a:spcBef>
                <a:spcPts val="0"/>
              </a:spcBef>
            </a:pPr>
            <a:r>
              <a:rPr lang="en-US">
                <a:latin typeface="Avenir LT Std 45 Book"/>
              </a:rPr>
              <a:t>Please take a few minutes to complete a short </a:t>
            </a:r>
            <a:r>
              <a:rPr lang="en-US">
                <a:latin typeface="Avenir LT Std 45 Book"/>
                <a:hlinkClick r:id="rId4"/>
              </a:rPr>
              <a:t>eight-question survey.</a:t>
            </a:r>
            <a:r>
              <a:rPr lang="en-US">
                <a:latin typeface="Avenir LT Std 45 Book"/>
              </a:rPr>
              <a:t> </a:t>
            </a:r>
          </a:p>
          <a:p>
            <a:pPr>
              <a:spcBef>
                <a:spcPts val="0"/>
              </a:spcBef>
            </a:pPr>
            <a:r>
              <a:rPr lang="en-US" dirty="0">
                <a:latin typeface="Avenir LT Std 45 Book"/>
              </a:rPr>
              <a:t>Response to the survey with 75% accuracy allows the learner to download a certificate of completion for the session.</a:t>
            </a:r>
          </a:p>
        </p:txBody>
      </p:sp>
    </p:spTree>
    <p:extLst>
      <p:ext uri="{BB962C8B-B14F-4D97-AF65-F5344CB8AC3E}">
        <p14:creationId xmlns:p14="http://schemas.microsoft.com/office/powerpoint/2010/main" val="32001367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4D4F-79BA-4F46-9B49-AF84AA6388A9}"/>
              </a:ext>
            </a:extLst>
          </p:cNvPr>
          <p:cNvSpPr>
            <a:spLocks noGrp="1"/>
          </p:cNvSpPr>
          <p:nvPr>
            <p:ph type="title"/>
          </p:nvPr>
        </p:nvSpPr>
        <p:spPr>
          <a:xfrm>
            <a:off x="456367" y="179527"/>
            <a:ext cx="10972800" cy="1143000"/>
          </a:xfrm>
        </p:spPr>
        <p:txBody>
          <a:bodyPr/>
          <a:lstStyle/>
          <a:p>
            <a:r>
              <a:rPr lang="en-US" b="1"/>
              <a:t>Community Based Instruction</a:t>
            </a:r>
          </a:p>
        </p:txBody>
      </p:sp>
      <p:pic>
        <p:nvPicPr>
          <p:cNvPr id="8" name="Content Placeholder 7" descr="Vocabulary and team discussion questions are given on this page. File is available for download" title="Page 7 of Community Based Instruction in the Evidence Based Practice document">
            <a:extLst>
              <a:ext uri="{FF2B5EF4-FFF2-40B4-BE49-F238E27FC236}">
                <a16:creationId xmlns:a16="http://schemas.microsoft.com/office/drawing/2014/main" id="{5A5B8570-9D9F-9A41-A8E9-331FBBA96E8A}"/>
              </a:ext>
            </a:extLst>
          </p:cNvPr>
          <p:cNvPicPr>
            <a:picLocks noGrp="1" noChangeAspect="1"/>
          </p:cNvPicPr>
          <p:nvPr>
            <p:ph sz="half" idx="1"/>
          </p:nvPr>
        </p:nvPicPr>
        <p:blipFill>
          <a:blip r:embed="rId3"/>
          <a:stretch>
            <a:fillRect/>
          </a:stretch>
        </p:blipFill>
        <p:spPr>
          <a:xfrm>
            <a:off x="2236398" y="1246724"/>
            <a:ext cx="3473379" cy="44949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Content Placeholder 8" descr="Examples of How to use community based instruction as well as links listed here. Download file for further content knowledge.&#10;" title="Page 8 of the Community Based Instruction in the Evidence Based Practices document">
            <a:extLst>
              <a:ext uri="{FF2B5EF4-FFF2-40B4-BE49-F238E27FC236}">
                <a16:creationId xmlns:a16="http://schemas.microsoft.com/office/drawing/2014/main" id="{87E55F55-9AB6-1643-9585-17A24ABFE53B}"/>
              </a:ext>
            </a:extLst>
          </p:cNvPr>
          <p:cNvPicPr>
            <a:picLocks noGrp="1" noChangeAspect="1"/>
          </p:cNvPicPr>
          <p:nvPr>
            <p:ph sz="half" idx="2"/>
          </p:nvPr>
        </p:nvPicPr>
        <p:blipFill>
          <a:blip r:embed="rId4"/>
          <a:stretch>
            <a:fillRect/>
          </a:stretch>
        </p:blipFill>
        <p:spPr>
          <a:xfrm>
            <a:off x="6251142" y="1302706"/>
            <a:ext cx="3449479" cy="44640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98145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AE8D0-7EC2-EB48-B779-695BDBCAC397}"/>
              </a:ext>
            </a:extLst>
          </p:cNvPr>
          <p:cNvSpPr>
            <a:spLocks noGrp="1"/>
          </p:cNvSpPr>
          <p:nvPr>
            <p:ph type="title"/>
          </p:nvPr>
        </p:nvSpPr>
        <p:spPr/>
        <p:txBody>
          <a:bodyPr/>
          <a:lstStyle/>
          <a:p>
            <a:r>
              <a:rPr lang="en-US"/>
              <a:t>Here’s a Short Quiz About CBI</a:t>
            </a:r>
          </a:p>
        </p:txBody>
      </p:sp>
      <p:pic>
        <p:nvPicPr>
          <p:cNvPr id="8" name="Content Placeholder 7" descr="Rectangle street sign says &quot;Questions Answered&quot;" title="street sign">
            <a:extLst>
              <a:ext uri="{FF2B5EF4-FFF2-40B4-BE49-F238E27FC236}">
                <a16:creationId xmlns:a16="http://schemas.microsoft.com/office/drawing/2014/main" id="{F002BABC-EB90-6049-97C2-5B4403EE1171}"/>
              </a:ext>
            </a:extLst>
          </p:cNvPr>
          <p:cNvPicPr>
            <a:picLocks noGrp="1" noChangeAspect="1"/>
          </p:cNvPicPr>
          <p:nvPr>
            <p:ph idx="1"/>
          </p:nvPr>
        </p:nvPicPr>
        <p:blipFill>
          <a:blip r:embed="rId3"/>
          <a:stretch>
            <a:fillRect/>
          </a:stretch>
        </p:blipFill>
        <p:spPr>
          <a:xfrm>
            <a:off x="2925085" y="1211893"/>
            <a:ext cx="6191517" cy="45259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6416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5643D2-E8A4-014F-AB9D-D6D05C3A6A14}"/>
              </a:ext>
            </a:extLst>
          </p:cNvPr>
          <p:cNvSpPr>
            <a:spLocks noGrp="1"/>
          </p:cNvSpPr>
          <p:nvPr>
            <p:ph type="title"/>
          </p:nvPr>
        </p:nvSpPr>
        <p:spPr/>
        <p:txBody>
          <a:bodyPr>
            <a:normAutofit/>
          </a:bodyPr>
          <a:lstStyle/>
          <a:p>
            <a:pPr algn="l"/>
            <a:r>
              <a:rPr lang="en-US" sz="4800" b="1"/>
              <a:t>True or False?</a:t>
            </a:r>
          </a:p>
        </p:txBody>
      </p:sp>
      <p:sp>
        <p:nvSpPr>
          <p:cNvPr id="6" name="Content Placeholder 5"/>
          <p:cNvSpPr>
            <a:spLocks noGrp="1"/>
          </p:cNvSpPr>
          <p:nvPr>
            <p:ph sz="half" idx="1"/>
          </p:nvPr>
        </p:nvSpPr>
        <p:spPr/>
        <p:txBody>
          <a:bodyPr>
            <a:normAutofit/>
          </a:bodyPr>
          <a:lstStyle/>
          <a:p>
            <a:pPr marL="0" indent="0">
              <a:buNone/>
            </a:pPr>
            <a:r>
              <a:rPr lang="en-US" sz="3600"/>
              <a:t>CBI is an effective instructional method for teaching, in real-life settings, the skills that students will need for functional daily living as adults. </a:t>
            </a:r>
          </a:p>
        </p:txBody>
      </p:sp>
      <p:pic>
        <p:nvPicPr>
          <p:cNvPr id="8" name="Content Placeholder 7" descr="2 Speech Bubbles. One says &quot;False&quot;, the other says &quot;True&quot;" title="True or False">
            <a:extLst>
              <a:ext uri="{FF2B5EF4-FFF2-40B4-BE49-F238E27FC236}">
                <a16:creationId xmlns:a16="http://schemas.microsoft.com/office/drawing/2014/main" id="{571217B4-E97D-7A48-A476-0AAD06656280}"/>
              </a:ext>
            </a:extLst>
          </p:cNvPr>
          <p:cNvPicPr>
            <a:picLocks noGrp="1" noChangeAspect="1"/>
          </p:cNvPicPr>
          <p:nvPr>
            <p:ph sz="half" idx="2"/>
          </p:nvPr>
        </p:nvPicPr>
        <p:blipFill>
          <a:blip r:embed="rId2"/>
          <a:stretch>
            <a:fillRect/>
          </a:stretch>
        </p:blipFill>
        <p:spPr>
          <a:xfrm>
            <a:off x="6535711" y="1508892"/>
            <a:ext cx="4527030" cy="4527030"/>
          </a:xfrm>
        </p:spPr>
      </p:pic>
    </p:spTree>
    <p:extLst>
      <p:ext uri="{BB962C8B-B14F-4D97-AF65-F5344CB8AC3E}">
        <p14:creationId xmlns:p14="http://schemas.microsoft.com/office/powerpoint/2010/main" val="642569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B8B671-EB83-CD42-AC71-AF4D7E976CB7}"/>
              </a:ext>
            </a:extLst>
          </p:cNvPr>
          <p:cNvSpPr>
            <a:spLocks noGrp="1"/>
          </p:cNvSpPr>
          <p:nvPr>
            <p:ph type="title"/>
          </p:nvPr>
        </p:nvSpPr>
        <p:spPr>
          <a:solidFill>
            <a:srgbClr val="4E8F00"/>
          </a:solidFill>
        </p:spPr>
        <p:txBody>
          <a:bodyPr>
            <a:normAutofit/>
          </a:bodyPr>
          <a:lstStyle/>
          <a:p>
            <a:r>
              <a:rPr lang="en-US" sz="4800" b="1">
                <a:solidFill>
                  <a:schemeClr val="bg1"/>
                </a:solidFill>
              </a:rPr>
              <a:t>TRUE</a:t>
            </a:r>
          </a:p>
        </p:txBody>
      </p:sp>
      <p:sp>
        <p:nvSpPr>
          <p:cNvPr id="9" name="Content Placeholder 8"/>
          <p:cNvSpPr>
            <a:spLocks noGrp="1"/>
          </p:cNvSpPr>
          <p:nvPr>
            <p:ph sz="half" idx="1"/>
          </p:nvPr>
        </p:nvSpPr>
        <p:spPr/>
        <p:txBody>
          <a:bodyPr>
            <a:normAutofit/>
          </a:bodyPr>
          <a:lstStyle/>
          <a:p>
            <a:r>
              <a:rPr lang="en-US" sz="3200"/>
              <a:t>CBI is used to prepare students for transition to adulthood, to live independently, and enhance quality of life through the use of environments which they will typically navigate as adults. </a:t>
            </a:r>
          </a:p>
          <a:p>
            <a:endParaRPr lang="en-US"/>
          </a:p>
        </p:txBody>
      </p:sp>
      <p:sp>
        <p:nvSpPr>
          <p:cNvPr id="11" name="Content Placeholder 10"/>
          <p:cNvSpPr>
            <a:spLocks noGrp="1"/>
          </p:cNvSpPr>
          <p:nvPr>
            <p:ph sz="half" idx="2"/>
          </p:nvPr>
        </p:nvSpPr>
        <p:spPr/>
        <p:txBody>
          <a:bodyPr>
            <a:normAutofit/>
          </a:bodyPr>
          <a:lstStyle/>
          <a:p>
            <a:pPr marL="0" lvl="1" indent="0">
              <a:buNone/>
            </a:pPr>
            <a:r>
              <a:rPr lang="en-US" sz="3200"/>
              <a:t>Example: </a:t>
            </a:r>
          </a:p>
          <a:p>
            <a:pPr marL="457200" lvl="1" indent="-457200"/>
            <a:r>
              <a:rPr lang="en-US" sz="3200"/>
              <a:t>Teach money use in setting and situation where money is naturally used such as grocery stores, restaurants, etc. </a:t>
            </a:r>
          </a:p>
          <a:p>
            <a:endParaRPr lang="en-US"/>
          </a:p>
        </p:txBody>
      </p:sp>
    </p:spTree>
    <p:extLst>
      <p:ext uri="{BB962C8B-B14F-4D97-AF65-F5344CB8AC3E}">
        <p14:creationId xmlns:p14="http://schemas.microsoft.com/office/powerpoint/2010/main" val="4259407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normAutofit/>
          </a:bodyPr>
          <a:lstStyle/>
          <a:p>
            <a:pPr algn="l"/>
            <a:r>
              <a:rPr lang="en-US" sz="4800" b="1"/>
              <a:t>True or False?</a:t>
            </a:r>
          </a:p>
        </p:txBody>
      </p:sp>
      <p:sp>
        <p:nvSpPr>
          <p:cNvPr id="6" name="Content Placeholder 5"/>
          <p:cNvSpPr>
            <a:spLocks noGrp="1"/>
          </p:cNvSpPr>
          <p:nvPr>
            <p:ph sz="half" idx="1"/>
          </p:nvPr>
        </p:nvSpPr>
        <p:spPr/>
        <p:txBody>
          <a:bodyPr>
            <a:normAutofit/>
          </a:bodyPr>
          <a:lstStyle/>
          <a:p>
            <a:pPr marL="0" indent="0">
              <a:buNone/>
            </a:pPr>
            <a:r>
              <a:rPr lang="en-US" sz="3600"/>
              <a:t>CBI is often used in a variety of programs. One could offer many examples of CBI. One example of a CBI program commonly used in schools is ‘Field Trips’.  </a:t>
            </a:r>
          </a:p>
        </p:txBody>
      </p:sp>
      <p:pic>
        <p:nvPicPr>
          <p:cNvPr id="4" name="Content Placeholder 3" descr="Cartoon dog standing with front legs crossed. Face shows thinking. Words &quot;True or False&quot; appear to side.  " title="True or False">
            <a:extLst>
              <a:ext uri="{FF2B5EF4-FFF2-40B4-BE49-F238E27FC236}">
                <a16:creationId xmlns:a16="http://schemas.microsoft.com/office/drawing/2014/main" id="{73E8489F-2976-7F41-9511-AEEFC2BCA78E}"/>
              </a:ext>
            </a:extLst>
          </p:cNvPr>
          <p:cNvPicPr>
            <a:picLocks noGrp="1" noChangeAspect="1"/>
          </p:cNvPicPr>
          <p:nvPr>
            <p:ph sz="half" idx="2"/>
          </p:nvPr>
        </p:nvPicPr>
        <p:blipFill>
          <a:blip r:embed="rId2"/>
          <a:stretch>
            <a:fillRect/>
          </a:stretch>
        </p:blipFill>
        <p:spPr>
          <a:xfrm>
            <a:off x="6387219" y="2045207"/>
            <a:ext cx="5198825" cy="3216340"/>
          </a:xfrm>
        </p:spPr>
      </p:pic>
    </p:spTree>
    <p:extLst>
      <p:ext uri="{BB962C8B-B14F-4D97-AF65-F5344CB8AC3E}">
        <p14:creationId xmlns:p14="http://schemas.microsoft.com/office/powerpoint/2010/main" val="3385614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041184-3F18-614F-8A28-A13197CA8054}"/>
              </a:ext>
            </a:extLst>
          </p:cNvPr>
          <p:cNvSpPr>
            <a:spLocks noGrp="1"/>
          </p:cNvSpPr>
          <p:nvPr>
            <p:ph type="title"/>
          </p:nvPr>
        </p:nvSpPr>
        <p:spPr>
          <a:solidFill>
            <a:srgbClr val="C00000"/>
          </a:solidFill>
        </p:spPr>
        <p:txBody>
          <a:bodyPr>
            <a:normAutofit/>
          </a:bodyPr>
          <a:lstStyle/>
          <a:p>
            <a:r>
              <a:rPr lang="en-US" sz="4800" b="1">
                <a:solidFill>
                  <a:schemeClr val="bg1"/>
                </a:solidFill>
              </a:rPr>
              <a:t>FALSE</a:t>
            </a:r>
          </a:p>
        </p:txBody>
      </p:sp>
      <p:sp>
        <p:nvSpPr>
          <p:cNvPr id="11" name="Content Placeholder 10"/>
          <p:cNvSpPr>
            <a:spLocks noGrp="1"/>
          </p:cNvSpPr>
          <p:nvPr>
            <p:ph idx="1"/>
          </p:nvPr>
        </p:nvSpPr>
        <p:spPr/>
        <p:txBody>
          <a:bodyPr>
            <a:noAutofit/>
          </a:bodyPr>
          <a:lstStyle/>
          <a:p>
            <a:r>
              <a:rPr lang="en-US" sz="2800"/>
              <a:t>‘Field Trips’ alone generally do not meet the full criteria of CBI.</a:t>
            </a:r>
          </a:p>
          <a:p>
            <a:r>
              <a:rPr lang="en-US" sz="2800"/>
              <a:t>CBI is structured and planned. </a:t>
            </a:r>
          </a:p>
          <a:p>
            <a:r>
              <a:rPr lang="en-US" sz="2800"/>
              <a:t>It occurs regularly and uses systematic instruction. </a:t>
            </a:r>
          </a:p>
          <a:p>
            <a:r>
              <a:rPr lang="en-US" sz="2800"/>
              <a:t>CBI uses consistent teaching strategies and is at a frequency necessary for the student to develop skills. Data to measure progress is used to determine when skills are mastered and new skill sets should be targeted.  </a:t>
            </a:r>
          </a:p>
          <a:p>
            <a:pPr marL="0" indent="0">
              <a:buNone/>
            </a:pPr>
            <a:endParaRPr lang="en-US" sz="900"/>
          </a:p>
        </p:txBody>
      </p:sp>
    </p:spTree>
    <p:extLst>
      <p:ext uri="{BB962C8B-B14F-4D97-AF65-F5344CB8AC3E}">
        <p14:creationId xmlns:p14="http://schemas.microsoft.com/office/powerpoint/2010/main" val="4218635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Hat Works for Work Final Project Template" id="{E4AAA241-1FEE-7D42-908B-8EB24D3EDB91}" vid="{94EB825E-A6F4-1B46-B87C-B1682E17A9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2DF82EBCCA6434C8B24CE25C74949B6" ma:contentTypeVersion="6" ma:contentTypeDescription="Create a new document." ma:contentTypeScope="" ma:versionID="eab6bc8a728de050be0dbd7c7080b458">
  <xsd:schema xmlns:xsd="http://www.w3.org/2001/XMLSchema" xmlns:xs="http://www.w3.org/2001/XMLSchema" xmlns:p="http://schemas.microsoft.com/office/2006/metadata/properties" xmlns:ns2="a57ec7f8-8b67-4735-931f-8ffdcef4b5a3" xmlns:ns3="5cf0b33e-1905-47e5-996b-0077f99af4d6" targetNamespace="http://schemas.microsoft.com/office/2006/metadata/properties" ma:root="true" ma:fieldsID="bd08061a09b2e09a726ae9ec8fa268b9" ns2:_="" ns3:_="">
    <xsd:import namespace="a57ec7f8-8b67-4735-931f-8ffdcef4b5a3"/>
    <xsd:import namespace="5cf0b33e-1905-47e5-996b-0077f99af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7ec7f8-8b67-4735-931f-8ffdcef4b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f0b33e-1905-47e5-996b-0077f99af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63043D-671A-4024-8958-FE2BD7C6CBE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DFEDFC0-857B-4434-93C6-77509589E7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7ec7f8-8b67-4735-931f-8ffdcef4b5a3"/>
    <ds:schemaRef ds:uri="5cf0b33e-1905-47e5-996b-0077f99af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9FEC91-F3FC-4CCD-89B0-5764A4F13C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2965</Words>
  <Application>Microsoft Office PowerPoint</Application>
  <PresentationFormat>Widescreen</PresentationFormat>
  <Paragraphs>221</Paragraphs>
  <Slides>39</Slides>
  <Notes>27</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“What Works for Work”</vt:lpstr>
      <vt:lpstr>Session Content</vt:lpstr>
      <vt:lpstr>Community Based Instruction (CBI)</vt:lpstr>
      <vt:lpstr>Community Based Instruction</vt:lpstr>
      <vt:lpstr>Here’s a Short Quiz About CBI</vt:lpstr>
      <vt:lpstr>True or False?</vt:lpstr>
      <vt:lpstr>TRUE</vt:lpstr>
      <vt:lpstr>True or False?</vt:lpstr>
      <vt:lpstr>FALSE</vt:lpstr>
      <vt:lpstr>True or False</vt:lpstr>
      <vt:lpstr>TRUE</vt:lpstr>
      <vt:lpstr>True or False?</vt:lpstr>
      <vt:lpstr>TRUE</vt:lpstr>
      <vt:lpstr>True or False?</vt:lpstr>
      <vt:lpstr>TRUE AND FALSE</vt:lpstr>
      <vt:lpstr>Activity</vt:lpstr>
      <vt:lpstr>When You Can’t Get Out- Strategies for Supporting Community- Based Instruction</vt:lpstr>
      <vt:lpstr>Tools to Support CBI</vt:lpstr>
      <vt:lpstr>Priming Community Exploration through Google Map/ Streets</vt:lpstr>
      <vt:lpstr>Breakdown Tasks in the Community</vt:lpstr>
      <vt:lpstr>Pinterest Search (1) Life skills activities, special education lesson plans</vt:lpstr>
      <vt:lpstr>Pinterest Search (2) Life skills activities, special education lesson plans</vt:lpstr>
      <vt:lpstr>Teachers Pay Teachers Search Life skills activities, special education lesson plans</vt:lpstr>
      <vt:lpstr>Resource:  Community-Based Instruction: An Instructional Strategy</vt:lpstr>
      <vt:lpstr>Example Pages from Community Based Instruction: An Instructional Strategy</vt:lpstr>
      <vt:lpstr>Aligning Skill Development with CBI Curriculum  </vt:lpstr>
      <vt:lpstr>CBI Data</vt:lpstr>
      <vt:lpstr>Summary Points</vt:lpstr>
      <vt:lpstr>Computer Assisted Instruction (CAI)</vt:lpstr>
      <vt:lpstr>Computer Assisted Instruction</vt:lpstr>
      <vt:lpstr>What is Computer Assisted Instruction?</vt:lpstr>
      <vt:lpstr>Computer Assisted Instruction (CAI)</vt:lpstr>
      <vt:lpstr>Benefits of CAI</vt:lpstr>
      <vt:lpstr>Potential Concerns Related to CAI</vt:lpstr>
      <vt:lpstr>Student and Content Considerations</vt:lpstr>
      <vt:lpstr>Activity</vt:lpstr>
      <vt:lpstr>What functional skill or employment software are you using for computer based instruction for students?</vt:lpstr>
      <vt:lpstr>Take Away Points</vt:lpstr>
      <vt:lpstr>Certificate of Completion</vt:lpstr>
    </vt:vector>
  </TitlesOfParts>
  <Manager/>
  <Company>OCALI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Works for Work” Community Based Instruction &amp; Community Assisted Instruction </dc:title>
  <dc:subject>Community Based Instruction &amp; Community Assisted Instruction </dc:subject>
  <dc:creator>Staff OCALI Lifespan Transition Center</dc:creator>
  <cp:keywords>Community Based Instruction &amp; Community Assisted Instruction </cp:keywords>
  <dc:description>Materials developed for What Works for Work grant, through the Ohio Developmental Disabilities council resources guidance on Evidence Based Practices and Predictors</dc:description>
  <cp:lastModifiedBy>Starr Dobush</cp:lastModifiedBy>
  <cp:revision>5</cp:revision>
  <cp:lastPrinted>2017-09-11T17:42:02Z</cp:lastPrinted>
  <dcterms:created xsi:type="dcterms:W3CDTF">2018-07-23T20:47:10Z</dcterms:created>
  <dcterms:modified xsi:type="dcterms:W3CDTF">2022-01-04T17:48:32Z</dcterms:modified>
  <cp:category>Evidence Based Instruction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0x01010022DF82EBCCA6434C8B24CE25C74949B6</vt:lpwstr>
  </property>
</Properties>
</file>