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71" r:id="rId5"/>
    <p:sldId id="372" r:id="rId6"/>
    <p:sldId id="386" r:id="rId7"/>
    <p:sldId id="387" r:id="rId8"/>
    <p:sldId id="388" r:id="rId9"/>
    <p:sldId id="382" r:id="rId10"/>
    <p:sldId id="258" r:id="rId11"/>
    <p:sldId id="260" r:id="rId12"/>
    <p:sldId id="379" r:id="rId13"/>
    <p:sldId id="389" r:id="rId14"/>
    <p:sldId id="375" r:id="rId15"/>
    <p:sldId id="268" r:id="rId16"/>
    <p:sldId id="377" r:id="rId17"/>
    <p:sldId id="376" r:id="rId18"/>
    <p:sldId id="263" r:id="rId19"/>
    <p:sldId id="384" r:id="rId20"/>
    <p:sldId id="385" r:id="rId21"/>
    <p:sldId id="60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A33"/>
    <a:srgbClr val="269828"/>
    <a:srgbClr val="E514E0"/>
    <a:srgbClr val="CBCC03"/>
    <a:srgbClr val="C713C0"/>
    <a:srgbClr val="2575CD"/>
    <a:srgbClr val="235963"/>
    <a:srgbClr val="CDD6E1"/>
    <a:srgbClr val="D556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DD69B-04E0-4CA5-C674-361BEE265A18}" v="4" dt="2022-01-01T14:13:13.515"/>
    <p1510:client id="{B9A745EE-833B-50BA-31AF-5D17181224BB}" v="11" dt="2022-01-04T17:46:41.248"/>
    <p1510:client id="{CD3E0E8C-6EE8-FA72-EFBF-963E67534298}" v="6" dt="2021-12-29T11:56:48.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81757" autoAdjust="0"/>
  </p:normalViewPr>
  <p:slideViewPr>
    <p:cSldViewPr snapToGrid="0" snapToObjects="1">
      <p:cViewPr varScale="1">
        <p:scale>
          <a:sx n="56" d="100"/>
          <a:sy n="56" d="100"/>
        </p:scale>
        <p:origin x="208" y="1360"/>
      </p:cViewPr>
      <p:guideLst>
        <p:guide orient="horz" pos="2160"/>
        <p:guide pos="3840"/>
      </p:guideLst>
    </p:cSldViewPr>
  </p:slideViewPr>
  <p:outlineViewPr>
    <p:cViewPr>
      <p:scale>
        <a:sx n="33" d="100"/>
        <a:sy n="33" d="100"/>
      </p:scale>
      <p:origin x="0" y="-65832"/>
    </p:cViewPr>
  </p:outlineViewPr>
  <p:notesTextViewPr>
    <p:cViewPr>
      <p:scale>
        <a:sx n="125" d="100"/>
        <a:sy n="125" d="100"/>
      </p:scale>
      <p:origin x="0" y="0"/>
    </p:cViewPr>
  </p:notesTextViewPr>
  <p:sorterViewPr>
    <p:cViewPr>
      <p:scale>
        <a:sx n="96" d="100"/>
        <a:sy n="96" d="100"/>
      </p:scale>
      <p:origin x="0" y="13840"/>
    </p:cViewPr>
  </p:sorterViewPr>
  <p:notesViewPr>
    <p:cSldViewPr snapToGrid="0" snapToObjects="1">
      <p:cViewPr varScale="1">
        <p:scale>
          <a:sx n="77" d="100"/>
          <a:sy n="77"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Filler" userId="S::chris_filler@ocali.org::18834a44-c2a5-4176-8fab-138eb1655fbf" providerId="AD" clId="Web-{097DD69B-04E0-4CA5-C674-361BEE265A18}"/>
    <pc:docChg chg="modSld">
      <pc:chgData name="Chris Filler" userId="S::chris_filler@ocali.org::18834a44-c2a5-4176-8fab-138eb1655fbf" providerId="AD" clId="Web-{097DD69B-04E0-4CA5-C674-361BEE265A18}" dt="2022-01-01T14:13:13.515" v="4" actId="20577"/>
      <pc:docMkLst>
        <pc:docMk/>
      </pc:docMkLst>
      <pc:sldChg chg="modSp">
        <pc:chgData name="Chris Filler" userId="S::chris_filler@ocali.org::18834a44-c2a5-4176-8fab-138eb1655fbf" providerId="AD" clId="Web-{097DD69B-04E0-4CA5-C674-361BEE265A18}" dt="2022-01-01T14:13:13.515" v="4" actId="20577"/>
        <pc:sldMkLst>
          <pc:docMk/>
          <pc:sldMk cId="3785084293" sldId="371"/>
        </pc:sldMkLst>
        <pc:spChg chg="mod">
          <ac:chgData name="Chris Filler" userId="S::chris_filler@ocali.org::18834a44-c2a5-4176-8fab-138eb1655fbf" providerId="AD" clId="Web-{097DD69B-04E0-4CA5-C674-361BEE265A18}" dt="2022-01-01T14:13:13.515" v="4" actId="20577"/>
          <ac:spMkLst>
            <pc:docMk/>
            <pc:sldMk cId="3785084293" sldId="371"/>
            <ac:spMk id="3" creationId="{7A752CD7-B036-254F-B915-C8C29C7CFA89}"/>
          </ac:spMkLst>
        </pc:spChg>
      </pc:sldChg>
    </pc:docChg>
  </pc:docChgLst>
  <pc:docChgLst>
    <pc:chgData name="Chris Filler" userId="S::chris_filler@ocali.org::18834a44-c2a5-4176-8fab-138eb1655fbf" providerId="AD" clId="Web-{B9A745EE-833B-50BA-31AF-5D17181224BB}"/>
    <pc:docChg chg="modSld">
      <pc:chgData name="Chris Filler" userId="S::chris_filler@ocali.org::18834a44-c2a5-4176-8fab-138eb1655fbf" providerId="AD" clId="Web-{B9A745EE-833B-50BA-31AF-5D17181224BB}" dt="2022-01-04T17:46:41.248" v="8" actId="20577"/>
      <pc:docMkLst>
        <pc:docMk/>
      </pc:docMkLst>
      <pc:sldChg chg="modSp">
        <pc:chgData name="Chris Filler" userId="S::chris_filler@ocali.org::18834a44-c2a5-4176-8fab-138eb1655fbf" providerId="AD" clId="Web-{B9A745EE-833B-50BA-31AF-5D17181224BB}" dt="2022-01-04T17:46:41.248" v="8" actId="20577"/>
        <pc:sldMkLst>
          <pc:docMk/>
          <pc:sldMk cId="598676160" sldId="609"/>
        </pc:sldMkLst>
        <pc:spChg chg="mod">
          <ac:chgData name="Chris Filler" userId="S::chris_filler@ocali.org::18834a44-c2a5-4176-8fab-138eb1655fbf" providerId="AD" clId="Web-{B9A745EE-833B-50BA-31AF-5D17181224BB}" dt="2022-01-04T17:46:14.092" v="7" actId="20577"/>
          <ac:spMkLst>
            <pc:docMk/>
            <pc:sldMk cId="598676160" sldId="609"/>
            <ac:spMk id="5" creationId="{2938C0AB-7E59-CD49-8A81-1AAE341531D5}"/>
          </ac:spMkLst>
        </pc:spChg>
        <pc:spChg chg="mod">
          <ac:chgData name="Chris Filler" userId="S::chris_filler@ocali.org::18834a44-c2a5-4176-8fab-138eb1655fbf" providerId="AD" clId="Web-{B9A745EE-833B-50BA-31AF-5D17181224BB}" dt="2022-01-04T17:46:41.248" v="8" actId="20577"/>
          <ac:spMkLst>
            <pc:docMk/>
            <pc:sldMk cId="598676160" sldId="609"/>
            <ac:spMk id="6" creationId="{4B53DAC5-826E-464F-9D42-2009D00047DF}"/>
          </ac:spMkLst>
        </pc:spChg>
      </pc:sldChg>
    </pc:docChg>
  </pc:docChgLst>
  <pc:docChgLst>
    <pc:chgData name="Chris Filler" userId="S::chris_filler@ocali.org::18834a44-c2a5-4176-8fab-138eb1655fbf" providerId="AD" clId="Web-{CD3E0E8C-6EE8-FA72-EFBF-963E67534298}"/>
    <pc:docChg chg="modSld">
      <pc:chgData name="Chris Filler" userId="S::chris_filler@ocali.org::18834a44-c2a5-4176-8fab-138eb1655fbf" providerId="AD" clId="Web-{CD3E0E8C-6EE8-FA72-EFBF-963E67534298}" dt="2021-12-29T11:56:48.034" v="5" actId="20577"/>
      <pc:docMkLst>
        <pc:docMk/>
      </pc:docMkLst>
      <pc:sldChg chg="modSp">
        <pc:chgData name="Chris Filler" userId="S::chris_filler@ocali.org::18834a44-c2a5-4176-8fab-138eb1655fbf" providerId="AD" clId="Web-{CD3E0E8C-6EE8-FA72-EFBF-963E67534298}" dt="2021-12-29T11:56:48.034" v="5" actId="20577"/>
        <pc:sldMkLst>
          <pc:docMk/>
          <pc:sldMk cId="3038660978" sldId="388"/>
        </pc:sldMkLst>
        <pc:spChg chg="mod">
          <ac:chgData name="Chris Filler" userId="S::chris_filler@ocali.org::18834a44-c2a5-4176-8fab-138eb1655fbf" providerId="AD" clId="Web-{CD3E0E8C-6EE8-FA72-EFBF-963E67534298}" dt="2021-12-29T11:56:48.034" v="5" actId="20577"/>
          <ac:spMkLst>
            <pc:docMk/>
            <pc:sldMk cId="3038660978" sldId="388"/>
            <ac:spMk id="4" creationId="{69D8F862-F807-984C-A474-C3836068AA1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EC74-9BC0-6F43-AD87-6091039D529F}"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17E0FE20-B3C4-7B45-AD91-323450DA0D77}">
      <dgm:prSet phldrT="[Text]"/>
      <dgm:spPr/>
      <dgm:t>
        <a:bodyPr/>
        <a:lstStyle/>
        <a:p>
          <a:r>
            <a:rPr lang="en-US" dirty="0"/>
            <a:t>EBP</a:t>
          </a:r>
        </a:p>
      </dgm:t>
    </dgm:pt>
    <dgm:pt modelId="{D6662311-742B-0E44-9BF9-079CB0203334}" type="parTrans" cxnId="{CA9127D9-173E-B047-A234-2966E39C6146}">
      <dgm:prSet/>
      <dgm:spPr/>
      <dgm:t>
        <a:bodyPr/>
        <a:lstStyle/>
        <a:p>
          <a:endParaRPr lang="en-US"/>
        </a:p>
      </dgm:t>
    </dgm:pt>
    <dgm:pt modelId="{B162C83D-36F0-C54C-B5B3-0C01BC919D96}" type="sibTrans" cxnId="{CA9127D9-173E-B047-A234-2966E39C6146}">
      <dgm:prSet/>
      <dgm:spPr/>
      <dgm:t>
        <a:bodyPr/>
        <a:lstStyle/>
        <a:p>
          <a:endParaRPr lang="en-US"/>
        </a:p>
      </dgm:t>
    </dgm:pt>
    <dgm:pt modelId="{B8FF14DB-07D4-104E-9DA8-AAC934D2D647}">
      <dgm:prSet phldrT="[Text]" custT="1"/>
      <dgm:spPr>
        <a:ln>
          <a:noFill/>
        </a:ln>
      </dgm:spPr>
      <dgm:t>
        <a:bodyPr/>
        <a:lstStyle/>
        <a:p>
          <a:pPr marL="0" indent="0">
            <a:buFont typeface="Arial" panose="020B0604020202020204" pitchFamily="34" charset="0"/>
            <a:buChar char="•"/>
            <a:tabLst>
              <a:tab pos="1358900" algn="l"/>
            </a:tabLst>
          </a:pPr>
          <a:r>
            <a:rPr lang="en-US" sz="1800" dirty="0"/>
            <a:t>Instructional strategies based on research</a:t>
          </a:r>
        </a:p>
      </dgm:t>
    </dgm:pt>
    <dgm:pt modelId="{0D547BD5-BDE3-1948-A266-35C8BDAE08B1}" type="parTrans" cxnId="{2642213A-82ED-2A4F-BE73-56A21EB94FDD}">
      <dgm:prSet/>
      <dgm:spPr/>
      <dgm:t>
        <a:bodyPr/>
        <a:lstStyle/>
        <a:p>
          <a:endParaRPr lang="en-US"/>
        </a:p>
      </dgm:t>
    </dgm:pt>
    <dgm:pt modelId="{5794FB11-8034-AF45-9824-CF24EC7E774A}" type="sibTrans" cxnId="{2642213A-82ED-2A4F-BE73-56A21EB94FDD}">
      <dgm:prSet/>
      <dgm:spPr/>
      <dgm:t>
        <a:bodyPr/>
        <a:lstStyle/>
        <a:p>
          <a:endParaRPr lang="en-US"/>
        </a:p>
      </dgm:t>
    </dgm:pt>
    <dgm:pt modelId="{8E5778ED-94E2-AA42-9873-CBC8D8C8523F}">
      <dgm:prSet phldrT="[Text]"/>
      <dgm:spPr>
        <a:solidFill>
          <a:schemeClr val="accent3"/>
        </a:solidFill>
      </dgm:spPr>
      <dgm:t>
        <a:bodyPr/>
        <a:lstStyle/>
        <a:p>
          <a:r>
            <a:rPr lang="en-US" dirty="0"/>
            <a:t>Systematic Instruction</a:t>
          </a:r>
        </a:p>
      </dgm:t>
    </dgm:pt>
    <dgm:pt modelId="{E2BC94E3-D28C-0740-B456-2234DDF6E8EE}" type="parTrans" cxnId="{7D9B624D-94A4-6047-A442-37F97BFE0211}">
      <dgm:prSet/>
      <dgm:spPr/>
      <dgm:t>
        <a:bodyPr/>
        <a:lstStyle/>
        <a:p>
          <a:endParaRPr lang="en-US"/>
        </a:p>
      </dgm:t>
    </dgm:pt>
    <dgm:pt modelId="{9AD656E8-C5E0-4248-8429-D243CC9166C4}" type="sibTrans" cxnId="{7D9B624D-94A4-6047-A442-37F97BFE0211}">
      <dgm:prSet/>
      <dgm:spPr/>
      <dgm:t>
        <a:bodyPr/>
        <a:lstStyle/>
        <a:p>
          <a:endParaRPr lang="en-US"/>
        </a:p>
      </dgm:t>
    </dgm:pt>
    <dgm:pt modelId="{FFCCFC6D-AD7B-1545-B7BC-F78E073D98C7}">
      <dgm:prSet phldrT="[Text]" custT="1"/>
      <dgm:spPr>
        <a:ln>
          <a:noFill/>
        </a:ln>
      </dgm:spPr>
      <dgm:t>
        <a:bodyPr/>
        <a:lstStyle/>
        <a:p>
          <a:r>
            <a:rPr lang="en-US" sz="1800" dirty="0"/>
            <a:t>Carefully planned sequence for instruction</a:t>
          </a:r>
        </a:p>
      </dgm:t>
    </dgm:pt>
    <dgm:pt modelId="{B0ABD50D-7149-C64F-87B9-B24417C0E71D}" type="parTrans" cxnId="{65C7A295-7606-C145-93EB-F8177065DA95}">
      <dgm:prSet/>
      <dgm:spPr/>
      <dgm:t>
        <a:bodyPr/>
        <a:lstStyle/>
        <a:p>
          <a:endParaRPr lang="en-US"/>
        </a:p>
      </dgm:t>
    </dgm:pt>
    <dgm:pt modelId="{1FD86764-9C8C-D647-A742-8F62934375FD}" type="sibTrans" cxnId="{65C7A295-7606-C145-93EB-F8177065DA95}">
      <dgm:prSet/>
      <dgm:spPr/>
      <dgm:t>
        <a:bodyPr/>
        <a:lstStyle/>
        <a:p>
          <a:endParaRPr lang="en-US"/>
        </a:p>
      </dgm:t>
    </dgm:pt>
    <dgm:pt modelId="{0027C6F0-6763-6648-AB69-3D3FA6FDA357}">
      <dgm:prSet phldrT="[Text]"/>
      <dgm:spPr>
        <a:solidFill>
          <a:schemeClr val="accent6"/>
        </a:solidFill>
      </dgm:spPr>
      <dgm:t>
        <a:bodyPr/>
        <a:lstStyle/>
        <a:p>
          <a:r>
            <a:rPr lang="en-US" dirty="0"/>
            <a:t>Task Analysis</a:t>
          </a:r>
        </a:p>
      </dgm:t>
    </dgm:pt>
    <dgm:pt modelId="{BCC97996-D440-2F4A-B84A-8E275E8B4639}" type="parTrans" cxnId="{47E73502-CE90-814D-BC8B-2709E551883F}">
      <dgm:prSet/>
      <dgm:spPr/>
      <dgm:t>
        <a:bodyPr/>
        <a:lstStyle/>
        <a:p>
          <a:endParaRPr lang="en-US"/>
        </a:p>
      </dgm:t>
    </dgm:pt>
    <dgm:pt modelId="{DCE29F32-21EF-AF44-A14B-1B514C9D5026}" type="sibTrans" cxnId="{47E73502-CE90-814D-BC8B-2709E551883F}">
      <dgm:prSet/>
      <dgm:spPr/>
      <dgm:t>
        <a:bodyPr/>
        <a:lstStyle/>
        <a:p>
          <a:endParaRPr lang="en-US"/>
        </a:p>
      </dgm:t>
    </dgm:pt>
    <dgm:pt modelId="{F74B4460-56D8-F344-84EF-07DB644BE132}">
      <dgm:prSet phldrT="[Text]" custT="1"/>
      <dgm:spPr>
        <a:ln>
          <a:noFill/>
        </a:ln>
      </dgm:spPr>
      <dgm:t>
        <a:bodyPr/>
        <a:lstStyle/>
        <a:p>
          <a:r>
            <a:rPr lang="en-US" sz="1800" dirty="0"/>
            <a:t>Key to systematic instruction</a:t>
          </a:r>
        </a:p>
      </dgm:t>
    </dgm:pt>
    <dgm:pt modelId="{DE5307FB-3DD7-1D45-BFD3-C602FAEB0786}" type="parTrans" cxnId="{7D3B08CE-1F60-674B-9271-F322DE447E28}">
      <dgm:prSet/>
      <dgm:spPr/>
      <dgm:t>
        <a:bodyPr/>
        <a:lstStyle/>
        <a:p>
          <a:endParaRPr lang="en-US"/>
        </a:p>
      </dgm:t>
    </dgm:pt>
    <dgm:pt modelId="{20EF4979-D803-3D45-92C0-86539EB6F991}" type="sibTrans" cxnId="{7D3B08CE-1F60-674B-9271-F322DE447E28}">
      <dgm:prSet/>
      <dgm:spPr/>
      <dgm:t>
        <a:bodyPr/>
        <a:lstStyle/>
        <a:p>
          <a:endParaRPr lang="en-US"/>
        </a:p>
      </dgm:t>
    </dgm:pt>
    <dgm:pt modelId="{F3B2E836-685A-234C-B782-52E0C92975D9}">
      <dgm:prSet phldrT="[Text]"/>
      <dgm:spPr>
        <a:solidFill>
          <a:schemeClr val="accent4"/>
        </a:solidFill>
      </dgm:spPr>
      <dgm:t>
        <a:bodyPr/>
        <a:lstStyle/>
        <a:p>
          <a:r>
            <a:rPr lang="en-US" dirty="0"/>
            <a:t>Fidelity</a:t>
          </a:r>
        </a:p>
      </dgm:t>
    </dgm:pt>
    <dgm:pt modelId="{A444066C-6826-BC4E-BBE0-1CBDDFAFA84F}" type="parTrans" cxnId="{FE990A48-B888-8447-87D9-B3462FB16EA1}">
      <dgm:prSet/>
      <dgm:spPr/>
      <dgm:t>
        <a:bodyPr/>
        <a:lstStyle/>
        <a:p>
          <a:endParaRPr lang="en-US"/>
        </a:p>
      </dgm:t>
    </dgm:pt>
    <dgm:pt modelId="{5D47CEE1-645F-0846-8F42-9828C4FD8266}" type="sibTrans" cxnId="{FE990A48-B888-8447-87D9-B3462FB16EA1}">
      <dgm:prSet/>
      <dgm:spPr/>
      <dgm:t>
        <a:bodyPr/>
        <a:lstStyle/>
        <a:p>
          <a:endParaRPr lang="en-US"/>
        </a:p>
      </dgm:t>
    </dgm:pt>
    <dgm:pt modelId="{E1EC3E44-B731-E24A-9918-64D3DC144CE7}">
      <dgm:prSet phldrT="[Text]" custT="1"/>
      <dgm:spPr>
        <a:ln>
          <a:noFill/>
        </a:ln>
      </dgm:spPr>
      <dgm:t>
        <a:bodyPr/>
        <a:lstStyle/>
        <a:p>
          <a:r>
            <a:rPr lang="en-US" sz="1800" dirty="0"/>
            <a:t>Know your target</a:t>
          </a:r>
        </a:p>
      </dgm:t>
    </dgm:pt>
    <dgm:pt modelId="{3A45C06F-A9BB-5A4C-A6D7-FA6C16D4B6D6}" type="parTrans" cxnId="{BDD8D171-ADEB-0D47-A36C-7952B32BF856}">
      <dgm:prSet/>
      <dgm:spPr/>
      <dgm:t>
        <a:bodyPr/>
        <a:lstStyle/>
        <a:p>
          <a:endParaRPr lang="en-US"/>
        </a:p>
      </dgm:t>
    </dgm:pt>
    <dgm:pt modelId="{B42E53D9-C046-7148-8567-9A7D8C9FCB7E}" type="sibTrans" cxnId="{BDD8D171-ADEB-0D47-A36C-7952B32BF856}">
      <dgm:prSet/>
      <dgm:spPr/>
      <dgm:t>
        <a:bodyPr/>
        <a:lstStyle/>
        <a:p>
          <a:endParaRPr lang="en-US"/>
        </a:p>
      </dgm:t>
    </dgm:pt>
    <dgm:pt modelId="{73DD9FA7-C47C-4842-B59F-0ECDC47F7DE8}">
      <dgm:prSet phldrT="[Text]" custT="1"/>
      <dgm:spPr>
        <a:ln>
          <a:noFill/>
        </a:ln>
      </dgm:spPr>
      <dgm:t>
        <a:bodyPr/>
        <a:lstStyle/>
        <a:p>
          <a:pPr marL="0" indent="0">
            <a:buFont typeface="Arial" panose="020B0604020202020204" pitchFamily="34" charset="0"/>
            <a:buChar char="•"/>
            <a:tabLst>
              <a:tab pos="1358900" algn="l"/>
            </a:tabLst>
          </a:pPr>
          <a:r>
            <a:rPr lang="en-US" sz="1800" dirty="0"/>
            <a:t>IDEA 2004- teachers must use EBP</a:t>
          </a:r>
        </a:p>
      </dgm:t>
    </dgm:pt>
    <dgm:pt modelId="{D94F60C3-38A1-DF41-A0B2-BDC867EB5165}" type="parTrans" cxnId="{7131B01B-ACCB-E744-BD61-17FDAF69D6DB}">
      <dgm:prSet/>
      <dgm:spPr/>
      <dgm:t>
        <a:bodyPr/>
        <a:lstStyle/>
        <a:p>
          <a:endParaRPr lang="en-US"/>
        </a:p>
      </dgm:t>
    </dgm:pt>
    <dgm:pt modelId="{3935875F-7ED8-2640-A3D2-87C9174FDB54}" type="sibTrans" cxnId="{7131B01B-ACCB-E744-BD61-17FDAF69D6DB}">
      <dgm:prSet/>
      <dgm:spPr/>
      <dgm:t>
        <a:bodyPr/>
        <a:lstStyle/>
        <a:p>
          <a:endParaRPr lang="en-US"/>
        </a:p>
      </dgm:t>
    </dgm:pt>
    <dgm:pt modelId="{6B6E92AB-6EE2-234E-9160-BE03A5D3883D}">
      <dgm:prSet phldrT="[Text]" custT="1"/>
      <dgm:spPr>
        <a:ln>
          <a:noFill/>
        </a:ln>
      </dgm:spPr>
      <dgm:t>
        <a:bodyPr/>
        <a:lstStyle/>
        <a:p>
          <a:r>
            <a:rPr lang="en-US" sz="1800" dirty="0"/>
            <a:t>Essential to most EBP, e.g. chaining, prompting</a:t>
          </a:r>
        </a:p>
      </dgm:t>
    </dgm:pt>
    <dgm:pt modelId="{4E4E7BBE-7939-3E47-8A05-B66216ED07C2}" type="parTrans" cxnId="{209C0360-D87B-4745-88FF-9D020ABDF90B}">
      <dgm:prSet/>
      <dgm:spPr/>
      <dgm:t>
        <a:bodyPr/>
        <a:lstStyle/>
        <a:p>
          <a:endParaRPr lang="en-US"/>
        </a:p>
      </dgm:t>
    </dgm:pt>
    <dgm:pt modelId="{B5212B57-3889-EB41-9883-9397611032D1}" type="sibTrans" cxnId="{209C0360-D87B-4745-88FF-9D020ABDF90B}">
      <dgm:prSet/>
      <dgm:spPr/>
      <dgm:t>
        <a:bodyPr/>
        <a:lstStyle/>
        <a:p>
          <a:endParaRPr lang="en-US"/>
        </a:p>
      </dgm:t>
    </dgm:pt>
    <dgm:pt modelId="{CD1F0A12-99E9-E244-B513-7683C5E296DE}">
      <dgm:prSet phldrT="[Text]" custT="1"/>
      <dgm:spPr>
        <a:ln>
          <a:noFill/>
        </a:ln>
      </dgm:spPr>
      <dgm:t>
        <a:bodyPr/>
        <a:lstStyle/>
        <a:p>
          <a:r>
            <a:rPr lang="en-US" sz="1800" dirty="0"/>
            <a:t>Prompts and task analysis are key components-rewards may be too.</a:t>
          </a:r>
        </a:p>
      </dgm:t>
    </dgm:pt>
    <dgm:pt modelId="{919BAE90-B936-6D4A-BE85-3DD22CA0E839}" type="parTrans" cxnId="{65EFCDA4-C49B-C44A-A689-02D8C113FE16}">
      <dgm:prSet/>
      <dgm:spPr/>
      <dgm:t>
        <a:bodyPr/>
        <a:lstStyle/>
        <a:p>
          <a:endParaRPr lang="en-US"/>
        </a:p>
      </dgm:t>
    </dgm:pt>
    <dgm:pt modelId="{05194509-A047-3648-82DD-C1188C9CE5EE}" type="sibTrans" cxnId="{65EFCDA4-C49B-C44A-A689-02D8C113FE16}">
      <dgm:prSet/>
      <dgm:spPr/>
      <dgm:t>
        <a:bodyPr/>
        <a:lstStyle/>
        <a:p>
          <a:endParaRPr lang="en-US"/>
        </a:p>
      </dgm:t>
    </dgm:pt>
    <dgm:pt modelId="{F4F946B2-5F08-194D-8BA8-6BC31DE401DA}">
      <dgm:prSet phldrT="[Text]" custT="1"/>
      <dgm:spPr>
        <a:ln>
          <a:noFill/>
        </a:ln>
      </dgm:spPr>
      <dgm:t>
        <a:bodyPr/>
        <a:lstStyle/>
        <a:p>
          <a:r>
            <a:rPr lang="en-US" sz="1800" dirty="0"/>
            <a:t>Define criteria to determine if the target is achieved</a:t>
          </a:r>
        </a:p>
      </dgm:t>
    </dgm:pt>
    <dgm:pt modelId="{8AFBC69F-C6F3-824A-95D1-0FEDFFAD511F}" type="parTrans" cxnId="{37438113-44DD-624F-91F5-74F7406F4F7D}">
      <dgm:prSet/>
      <dgm:spPr/>
      <dgm:t>
        <a:bodyPr/>
        <a:lstStyle/>
        <a:p>
          <a:endParaRPr lang="en-US"/>
        </a:p>
      </dgm:t>
    </dgm:pt>
    <dgm:pt modelId="{EC3E6668-7A5D-B848-AC21-C38AB92AAEFB}" type="sibTrans" cxnId="{37438113-44DD-624F-91F5-74F7406F4F7D}">
      <dgm:prSet/>
      <dgm:spPr/>
      <dgm:t>
        <a:bodyPr/>
        <a:lstStyle/>
        <a:p>
          <a:endParaRPr lang="en-US"/>
        </a:p>
      </dgm:t>
    </dgm:pt>
    <dgm:pt modelId="{69E29708-824B-CA46-B1E6-E53F653C51CD}" type="pres">
      <dgm:prSet presAssocID="{AA3FEC74-9BC0-6F43-AD87-6091039D529F}" presName="cycleMatrixDiagram" presStyleCnt="0">
        <dgm:presLayoutVars>
          <dgm:chMax val="1"/>
          <dgm:dir/>
          <dgm:animLvl val="lvl"/>
          <dgm:resizeHandles val="exact"/>
        </dgm:presLayoutVars>
      </dgm:prSet>
      <dgm:spPr/>
    </dgm:pt>
    <dgm:pt modelId="{17A7F051-1E03-4344-A2D5-96704D011466}" type="pres">
      <dgm:prSet presAssocID="{AA3FEC74-9BC0-6F43-AD87-6091039D529F}" presName="children" presStyleCnt="0"/>
      <dgm:spPr/>
    </dgm:pt>
    <dgm:pt modelId="{DB07327F-7489-BE47-A66F-38115E7603F1}" type="pres">
      <dgm:prSet presAssocID="{AA3FEC74-9BC0-6F43-AD87-6091039D529F}" presName="child1group" presStyleCnt="0"/>
      <dgm:spPr/>
    </dgm:pt>
    <dgm:pt modelId="{FCA25860-FB67-7840-9463-A08FE63CB179}" type="pres">
      <dgm:prSet presAssocID="{AA3FEC74-9BC0-6F43-AD87-6091039D529F}" presName="child1" presStyleLbl="bgAcc1" presStyleIdx="0" presStyleCnt="4" custScaleX="121643" custLinFactNeighborX="-16129" custLinFactNeighborY="15116"/>
      <dgm:spPr/>
    </dgm:pt>
    <dgm:pt modelId="{659EBEB8-5B21-7A40-BABE-F1C6A4F4D930}" type="pres">
      <dgm:prSet presAssocID="{AA3FEC74-9BC0-6F43-AD87-6091039D529F}" presName="child1Text" presStyleLbl="bgAcc1" presStyleIdx="0" presStyleCnt="4">
        <dgm:presLayoutVars>
          <dgm:bulletEnabled val="1"/>
        </dgm:presLayoutVars>
      </dgm:prSet>
      <dgm:spPr/>
    </dgm:pt>
    <dgm:pt modelId="{9FA594E3-0172-5342-86A2-0BC25B93BBD1}" type="pres">
      <dgm:prSet presAssocID="{AA3FEC74-9BC0-6F43-AD87-6091039D529F}" presName="child2group" presStyleCnt="0"/>
      <dgm:spPr/>
    </dgm:pt>
    <dgm:pt modelId="{60B35A2C-FD12-A943-9808-02076888338A}" type="pres">
      <dgm:prSet presAssocID="{AA3FEC74-9BC0-6F43-AD87-6091039D529F}" presName="child2" presStyleLbl="bgAcc1" presStyleIdx="1" presStyleCnt="4" custScaleX="166780" custLinFactNeighborX="51843" custLinFactNeighborY="4446"/>
      <dgm:spPr/>
    </dgm:pt>
    <dgm:pt modelId="{95FB3533-7B22-F348-A22A-564EE46A8F50}" type="pres">
      <dgm:prSet presAssocID="{AA3FEC74-9BC0-6F43-AD87-6091039D529F}" presName="child2Text" presStyleLbl="bgAcc1" presStyleIdx="1" presStyleCnt="4">
        <dgm:presLayoutVars>
          <dgm:bulletEnabled val="1"/>
        </dgm:presLayoutVars>
      </dgm:prSet>
      <dgm:spPr/>
    </dgm:pt>
    <dgm:pt modelId="{AF268E2C-B3B3-F34A-8BB9-4F6AFD8DF801}" type="pres">
      <dgm:prSet presAssocID="{AA3FEC74-9BC0-6F43-AD87-6091039D529F}" presName="child3group" presStyleCnt="0"/>
      <dgm:spPr/>
    </dgm:pt>
    <dgm:pt modelId="{E560924A-77F0-B840-9496-FEFCC106C8F4}" type="pres">
      <dgm:prSet presAssocID="{AA3FEC74-9BC0-6F43-AD87-6091039D529F}" presName="child3" presStyleLbl="bgAcc1" presStyleIdx="2" presStyleCnt="4" custScaleX="142565" custLinFactNeighborX="48895" custLinFactNeighborY="-59579"/>
      <dgm:spPr/>
    </dgm:pt>
    <dgm:pt modelId="{66679A35-F629-ED47-B812-EFF1A91C1FBD}" type="pres">
      <dgm:prSet presAssocID="{AA3FEC74-9BC0-6F43-AD87-6091039D529F}" presName="child3Text" presStyleLbl="bgAcc1" presStyleIdx="2" presStyleCnt="4">
        <dgm:presLayoutVars>
          <dgm:bulletEnabled val="1"/>
        </dgm:presLayoutVars>
      </dgm:prSet>
      <dgm:spPr/>
    </dgm:pt>
    <dgm:pt modelId="{D72BE364-D2EA-424E-A43E-016B53FA3EFE}" type="pres">
      <dgm:prSet presAssocID="{AA3FEC74-9BC0-6F43-AD87-6091039D529F}" presName="child4group" presStyleCnt="0"/>
      <dgm:spPr/>
    </dgm:pt>
    <dgm:pt modelId="{A40F9A9E-8EBA-C34D-9842-52670297B51B}" type="pres">
      <dgm:prSet presAssocID="{AA3FEC74-9BC0-6F43-AD87-6091039D529F}" presName="child4" presStyleLbl="bgAcc1" presStyleIdx="3" presStyleCnt="4" custScaleX="121643" custLinFactNeighborX="-16128" custLinFactNeighborY="-68470"/>
      <dgm:spPr/>
    </dgm:pt>
    <dgm:pt modelId="{5F4D7122-C0EF-BE43-AD43-AF827F929324}" type="pres">
      <dgm:prSet presAssocID="{AA3FEC74-9BC0-6F43-AD87-6091039D529F}" presName="child4Text" presStyleLbl="bgAcc1" presStyleIdx="3" presStyleCnt="4">
        <dgm:presLayoutVars>
          <dgm:bulletEnabled val="1"/>
        </dgm:presLayoutVars>
      </dgm:prSet>
      <dgm:spPr/>
    </dgm:pt>
    <dgm:pt modelId="{70D8600D-42C5-FB4C-BDFB-B1987690D33E}" type="pres">
      <dgm:prSet presAssocID="{AA3FEC74-9BC0-6F43-AD87-6091039D529F}" presName="childPlaceholder" presStyleCnt="0"/>
      <dgm:spPr/>
    </dgm:pt>
    <dgm:pt modelId="{E65BB38D-5FA2-CD4B-A583-49AF9EB18092}" type="pres">
      <dgm:prSet presAssocID="{AA3FEC74-9BC0-6F43-AD87-6091039D529F}" presName="circle" presStyleCnt="0"/>
      <dgm:spPr/>
    </dgm:pt>
    <dgm:pt modelId="{29D8E3E5-4351-0D4F-B902-81EE20B0176D}" type="pres">
      <dgm:prSet presAssocID="{AA3FEC74-9BC0-6F43-AD87-6091039D529F}" presName="quadrant1" presStyleLbl="node1" presStyleIdx="0" presStyleCnt="4">
        <dgm:presLayoutVars>
          <dgm:chMax val="1"/>
          <dgm:bulletEnabled val="1"/>
        </dgm:presLayoutVars>
      </dgm:prSet>
      <dgm:spPr/>
    </dgm:pt>
    <dgm:pt modelId="{4ABCC39D-DEA9-AE49-9AC2-BC1ECC489191}" type="pres">
      <dgm:prSet presAssocID="{AA3FEC74-9BC0-6F43-AD87-6091039D529F}" presName="quadrant2" presStyleLbl="node1" presStyleIdx="1" presStyleCnt="4">
        <dgm:presLayoutVars>
          <dgm:chMax val="1"/>
          <dgm:bulletEnabled val="1"/>
        </dgm:presLayoutVars>
      </dgm:prSet>
      <dgm:spPr/>
    </dgm:pt>
    <dgm:pt modelId="{D2F050E3-64CF-8D49-961D-C587202A816F}" type="pres">
      <dgm:prSet presAssocID="{AA3FEC74-9BC0-6F43-AD87-6091039D529F}" presName="quadrant3" presStyleLbl="node1" presStyleIdx="2" presStyleCnt="4">
        <dgm:presLayoutVars>
          <dgm:chMax val="1"/>
          <dgm:bulletEnabled val="1"/>
        </dgm:presLayoutVars>
      </dgm:prSet>
      <dgm:spPr/>
    </dgm:pt>
    <dgm:pt modelId="{2C15C4DE-A376-464E-BDC9-42CC8C36F003}" type="pres">
      <dgm:prSet presAssocID="{AA3FEC74-9BC0-6F43-AD87-6091039D529F}" presName="quadrant4" presStyleLbl="node1" presStyleIdx="3" presStyleCnt="4">
        <dgm:presLayoutVars>
          <dgm:chMax val="1"/>
          <dgm:bulletEnabled val="1"/>
        </dgm:presLayoutVars>
      </dgm:prSet>
      <dgm:spPr/>
    </dgm:pt>
    <dgm:pt modelId="{6539ED20-CB1A-4F40-A2EA-2455F5E398E2}" type="pres">
      <dgm:prSet presAssocID="{AA3FEC74-9BC0-6F43-AD87-6091039D529F}" presName="quadrantPlaceholder" presStyleCnt="0"/>
      <dgm:spPr/>
    </dgm:pt>
    <dgm:pt modelId="{4FC89E17-2469-B349-BC9F-E68200FB287D}" type="pres">
      <dgm:prSet presAssocID="{AA3FEC74-9BC0-6F43-AD87-6091039D529F}" presName="center1" presStyleLbl="fgShp" presStyleIdx="0" presStyleCnt="2"/>
      <dgm:spPr/>
    </dgm:pt>
    <dgm:pt modelId="{BE5F0843-9895-AB40-AF7C-F1CB6B12240F}" type="pres">
      <dgm:prSet presAssocID="{AA3FEC74-9BC0-6F43-AD87-6091039D529F}" presName="center2" presStyleLbl="fgShp" presStyleIdx="1" presStyleCnt="2"/>
      <dgm:spPr/>
    </dgm:pt>
  </dgm:ptLst>
  <dgm:cxnLst>
    <dgm:cxn modelId="{47E73502-CE90-814D-BC8B-2709E551883F}" srcId="{AA3FEC74-9BC0-6F43-AD87-6091039D529F}" destId="{0027C6F0-6763-6648-AB69-3D3FA6FDA357}" srcOrd="2" destOrd="0" parTransId="{BCC97996-D440-2F4A-B84A-8E275E8B4639}" sibTransId="{DCE29F32-21EF-AF44-A14B-1B514C9D5026}"/>
    <dgm:cxn modelId="{A00DDB0D-0B59-D24B-9730-B69F71B3B4A1}" type="presOf" srcId="{73DD9FA7-C47C-4842-B59F-0ECDC47F7DE8}" destId="{FCA25860-FB67-7840-9463-A08FE63CB179}" srcOrd="0" destOrd="1" presId="urn:microsoft.com/office/officeart/2005/8/layout/cycle4"/>
    <dgm:cxn modelId="{7E6E2C0F-B77A-0642-B2AD-F6A99C1EAF2E}" type="presOf" srcId="{0027C6F0-6763-6648-AB69-3D3FA6FDA357}" destId="{D2F050E3-64CF-8D49-961D-C587202A816F}" srcOrd="0" destOrd="0" presId="urn:microsoft.com/office/officeart/2005/8/layout/cycle4"/>
    <dgm:cxn modelId="{37438113-44DD-624F-91F5-74F7406F4F7D}" srcId="{F3B2E836-685A-234C-B782-52E0C92975D9}" destId="{F4F946B2-5F08-194D-8BA8-6BC31DE401DA}" srcOrd="1" destOrd="0" parTransId="{8AFBC69F-C6F3-824A-95D1-0FEDFFAD511F}" sibTransId="{EC3E6668-7A5D-B848-AC21-C38AB92AAEFB}"/>
    <dgm:cxn modelId="{123E5917-640A-6444-8E26-C3D7364442A8}" type="presOf" srcId="{CD1F0A12-99E9-E244-B513-7683C5E296DE}" destId="{60B35A2C-FD12-A943-9808-02076888338A}" srcOrd="0" destOrd="1" presId="urn:microsoft.com/office/officeart/2005/8/layout/cycle4"/>
    <dgm:cxn modelId="{7131B01B-ACCB-E744-BD61-17FDAF69D6DB}" srcId="{17E0FE20-B3C4-7B45-AD91-323450DA0D77}" destId="{73DD9FA7-C47C-4842-B59F-0ECDC47F7DE8}" srcOrd="1" destOrd="0" parTransId="{D94F60C3-38A1-DF41-A0B2-BDC867EB5165}" sibTransId="{3935875F-7ED8-2640-A3D2-87C9174FDB54}"/>
    <dgm:cxn modelId="{2642213A-82ED-2A4F-BE73-56A21EB94FDD}" srcId="{17E0FE20-B3C4-7B45-AD91-323450DA0D77}" destId="{B8FF14DB-07D4-104E-9DA8-AAC934D2D647}" srcOrd="0" destOrd="0" parTransId="{0D547BD5-BDE3-1948-A266-35C8BDAE08B1}" sibTransId="{5794FB11-8034-AF45-9824-CF24EC7E774A}"/>
    <dgm:cxn modelId="{9529903F-2A07-8241-B8A9-9DE90906AE6C}" type="presOf" srcId="{B8FF14DB-07D4-104E-9DA8-AAC934D2D647}" destId="{FCA25860-FB67-7840-9463-A08FE63CB179}" srcOrd="0" destOrd="0" presId="urn:microsoft.com/office/officeart/2005/8/layout/cycle4"/>
    <dgm:cxn modelId="{209C0360-D87B-4745-88FF-9D020ABDF90B}" srcId="{0027C6F0-6763-6648-AB69-3D3FA6FDA357}" destId="{6B6E92AB-6EE2-234E-9160-BE03A5D3883D}" srcOrd="1" destOrd="0" parTransId="{4E4E7BBE-7939-3E47-8A05-B66216ED07C2}" sibTransId="{B5212B57-3889-EB41-9883-9397611032D1}"/>
    <dgm:cxn modelId="{FE990A48-B888-8447-87D9-B3462FB16EA1}" srcId="{AA3FEC74-9BC0-6F43-AD87-6091039D529F}" destId="{F3B2E836-685A-234C-B782-52E0C92975D9}" srcOrd="3" destOrd="0" parTransId="{A444066C-6826-BC4E-BBE0-1CBDDFAFA84F}" sibTransId="{5D47CEE1-645F-0846-8F42-9828C4FD8266}"/>
    <dgm:cxn modelId="{7D9B624D-94A4-6047-A442-37F97BFE0211}" srcId="{AA3FEC74-9BC0-6F43-AD87-6091039D529F}" destId="{8E5778ED-94E2-AA42-9873-CBC8D8C8523F}" srcOrd="1" destOrd="0" parTransId="{E2BC94E3-D28C-0740-B456-2234DDF6E8EE}" sibTransId="{9AD656E8-C5E0-4248-8429-D243CC9166C4}"/>
    <dgm:cxn modelId="{7C73D16D-FF00-4D40-B299-F4EC4741ABD0}" type="presOf" srcId="{73DD9FA7-C47C-4842-B59F-0ECDC47F7DE8}" destId="{659EBEB8-5B21-7A40-BABE-F1C6A4F4D930}" srcOrd="1" destOrd="1" presId="urn:microsoft.com/office/officeart/2005/8/layout/cycle4"/>
    <dgm:cxn modelId="{BDD8D171-ADEB-0D47-A36C-7952B32BF856}" srcId="{F3B2E836-685A-234C-B782-52E0C92975D9}" destId="{E1EC3E44-B731-E24A-9918-64D3DC144CE7}" srcOrd="0" destOrd="0" parTransId="{3A45C06F-A9BB-5A4C-A6D7-FA6C16D4B6D6}" sibTransId="{B42E53D9-C046-7148-8567-9A7D8C9FCB7E}"/>
    <dgm:cxn modelId="{D4643455-DE98-E147-8522-C31764F169E8}" type="presOf" srcId="{F4F946B2-5F08-194D-8BA8-6BC31DE401DA}" destId="{5F4D7122-C0EF-BE43-AD43-AF827F929324}" srcOrd="1" destOrd="1" presId="urn:microsoft.com/office/officeart/2005/8/layout/cycle4"/>
    <dgm:cxn modelId="{7C31617C-EC0B-3D40-82FA-F94FF7E47744}" type="presOf" srcId="{6B6E92AB-6EE2-234E-9160-BE03A5D3883D}" destId="{66679A35-F629-ED47-B812-EFF1A91C1FBD}" srcOrd="1" destOrd="1" presId="urn:microsoft.com/office/officeart/2005/8/layout/cycle4"/>
    <dgm:cxn modelId="{FDDB647F-BFD7-0D42-A635-FCB9F3F2FC43}" type="presOf" srcId="{FFCCFC6D-AD7B-1545-B7BC-F78E073D98C7}" destId="{95FB3533-7B22-F348-A22A-564EE46A8F50}" srcOrd="1" destOrd="0" presId="urn:microsoft.com/office/officeart/2005/8/layout/cycle4"/>
    <dgm:cxn modelId="{7A4B5887-E711-4648-8B33-54F9DA17BDD4}" type="presOf" srcId="{CD1F0A12-99E9-E244-B513-7683C5E296DE}" destId="{95FB3533-7B22-F348-A22A-564EE46A8F50}" srcOrd="1" destOrd="1" presId="urn:microsoft.com/office/officeart/2005/8/layout/cycle4"/>
    <dgm:cxn modelId="{0240EC93-6841-EA43-82A6-B77184DDA85D}" type="presOf" srcId="{E1EC3E44-B731-E24A-9918-64D3DC144CE7}" destId="{A40F9A9E-8EBA-C34D-9842-52670297B51B}" srcOrd="0" destOrd="0" presId="urn:microsoft.com/office/officeart/2005/8/layout/cycle4"/>
    <dgm:cxn modelId="{65C7A295-7606-C145-93EB-F8177065DA95}" srcId="{8E5778ED-94E2-AA42-9873-CBC8D8C8523F}" destId="{FFCCFC6D-AD7B-1545-B7BC-F78E073D98C7}" srcOrd="0" destOrd="0" parTransId="{B0ABD50D-7149-C64F-87B9-B24417C0E71D}" sibTransId="{1FD86764-9C8C-D647-A742-8F62934375FD}"/>
    <dgm:cxn modelId="{2196B995-BF34-3349-8AE8-CD96A5A09316}" type="presOf" srcId="{17E0FE20-B3C4-7B45-AD91-323450DA0D77}" destId="{29D8E3E5-4351-0D4F-B902-81EE20B0176D}" srcOrd="0" destOrd="0" presId="urn:microsoft.com/office/officeart/2005/8/layout/cycle4"/>
    <dgm:cxn modelId="{06D5769F-D280-054E-91CC-1E0603B64D6D}" type="presOf" srcId="{F74B4460-56D8-F344-84EF-07DB644BE132}" destId="{E560924A-77F0-B840-9496-FEFCC106C8F4}" srcOrd="0" destOrd="0" presId="urn:microsoft.com/office/officeart/2005/8/layout/cycle4"/>
    <dgm:cxn modelId="{65EFCDA4-C49B-C44A-A689-02D8C113FE16}" srcId="{8E5778ED-94E2-AA42-9873-CBC8D8C8523F}" destId="{CD1F0A12-99E9-E244-B513-7683C5E296DE}" srcOrd="1" destOrd="0" parTransId="{919BAE90-B936-6D4A-BE85-3DD22CA0E839}" sibTransId="{05194509-A047-3648-82DD-C1188C9CE5EE}"/>
    <dgm:cxn modelId="{A1226FB2-DF61-8A44-B1BB-2D2746DA98A8}" type="presOf" srcId="{F74B4460-56D8-F344-84EF-07DB644BE132}" destId="{66679A35-F629-ED47-B812-EFF1A91C1FBD}" srcOrd="1" destOrd="0" presId="urn:microsoft.com/office/officeart/2005/8/layout/cycle4"/>
    <dgm:cxn modelId="{FEDBBEB3-1F4B-A64C-8373-30C3654195AA}" type="presOf" srcId="{F4F946B2-5F08-194D-8BA8-6BC31DE401DA}" destId="{A40F9A9E-8EBA-C34D-9842-52670297B51B}" srcOrd="0" destOrd="1" presId="urn:microsoft.com/office/officeart/2005/8/layout/cycle4"/>
    <dgm:cxn modelId="{B40EA7B4-5815-6349-8C56-0AC77EAA8A6B}" type="presOf" srcId="{F3B2E836-685A-234C-B782-52E0C92975D9}" destId="{2C15C4DE-A376-464E-BDC9-42CC8C36F003}" srcOrd="0" destOrd="0" presId="urn:microsoft.com/office/officeart/2005/8/layout/cycle4"/>
    <dgm:cxn modelId="{3F5136C1-EA39-D546-B96F-3EE9C0CF3FFE}" type="presOf" srcId="{8E5778ED-94E2-AA42-9873-CBC8D8C8523F}" destId="{4ABCC39D-DEA9-AE49-9AC2-BC1ECC489191}" srcOrd="0" destOrd="0" presId="urn:microsoft.com/office/officeart/2005/8/layout/cycle4"/>
    <dgm:cxn modelId="{8244A6C3-5EB1-F240-9F42-16C717B29208}" type="presOf" srcId="{6B6E92AB-6EE2-234E-9160-BE03A5D3883D}" destId="{E560924A-77F0-B840-9496-FEFCC106C8F4}" srcOrd="0" destOrd="1" presId="urn:microsoft.com/office/officeart/2005/8/layout/cycle4"/>
    <dgm:cxn modelId="{7D3B08CE-1F60-674B-9271-F322DE447E28}" srcId="{0027C6F0-6763-6648-AB69-3D3FA6FDA357}" destId="{F74B4460-56D8-F344-84EF-07DB644BE132}" srcOrd="0" destOrd="0" parTransId="{DE5307FB-3DD7-1D45-BFD3-C602FAEB0786}" sibTransId="{20EF4979-D803-3D45-92C0-86539EB6F991}"/>
    <dgm:cxn modelId="{AF8C68CE-C58F-DC43-99FE-C19333DC25C6}" type="presOf" srcId="{B8FF14DB-07D4-104E-9DA8-AAC934D2D647}" destId="{659EBEB8-5B21-7A40-BABE-F1C6A4F4D930}" srcOrd="1" destOrd="0" presId="urn:microsoft.com/office/officeart/2005/8/layout/cycle4"/>
    <dgm:cxn modelId="{CA9127D9-173E-B047-A234-2966E39C6146}" srcId="{AA3FEC74-9BC0-6F43-AD87-6091039D529F}" destId="{17E0FE20-B3C4-7B45-AD91-323450DA0D77}" srcOrd="0" destOrd="0" parTransId="{D6662311-742B-0E44-9BF9-079CB0203334}" sibTransId="{B162C83D-36F0-C54C-B5B3-0C01BC919D96}"/>
    <dgm:cxn modelId="{65E522DE-5CE0-F04F-BA31-D2E641E39102}" type="presOf" srcId="{FFCCFC6D-AD7B-1545-B7BC-F78E073D98C7}" destId="{60B35A2C-FD12-A943-9808-02076888338A}" srcOrd="0" destOrd="0" presId="urn:microsoft.com/office/officeart/2005/8/layout/cycle4"/>
    <dgm:cxn modelId="{BD7D9BE1-834A-E845-9D4A-5C86A0512183}" type="presOf" srcId="{AA3FEC74-9BC0-6F43-AD87-6091039D529F}" destId="{69E29708-824B-CA46-B1E6-E53F653C51CD}" srcOrd="0" destOrd="0" presId="urn:microsoft.com/office/officeart/2005/8/layout/cycle4"/>
    <dgm:cxn modelId="{81CC57F9-9394-E549-86B0-D8EE3460B35F}" type="presOf" srcId="{E1EC3E44-B731-E24A-9918-64D3DC144CE7}" destId="{5F4D7122-C0EF-BE43-AD43-AF827F929324}" srcOrd="1" destOrd="0" presId="urn:microsoft.com/office/officeart/2005/8/layout/cycle4"/>
    <dgm:cxn modelId="{AFAB4954-3EDC-014B-BB47-252609529B5D}" type="presParOf" srcId="{69E29708-824B-CA46-B1E6-E53F653C51CD}" destId="{17A7F051-1E03-4344-A2D5-96704D011466}" srcOrd="0" destOrd="0" presId="urn:microsoft.com/office/officeart/2005/8/layout/cycle4"/>
    <dgm:cxn modelId="{EB9B927A-CDB2-9043-8373-1803632FEC72}" type="presParOf" srcId="{17A7F051-1E03-4344-A2D5-96704D011466}" destId="{DB07327F-7489-BE47-A66F-38115E7603F1}" srcOrd="0" destOrd="0" presId="urn:microsoft.com/office/officeart/2005/8/layout/cycle4"/>
    <dgm:cxn modelId="{398359D1-F865-B344-AF5E-0A453788C108}" type="presParOf" srcId="{DB07327F-7489-BE47-A66F-38115E7603F1}" destId="{FCA25860-FB67-7840-9463-A08FE63CB179}" srcOrd="0" destOrd="0" presId="urn:microsoft.com/office/officeart/2005/8/layout/cycle4"/>
    <dgm:cxn modelId="{D20B3641-0565-B947-B3DE-D1930080E139}" type="presParOf" srcId="{DB07327F-7489-BE47-A66F-38115E7603F1}" destId="{659EBEB8-5B21-7A40-BABE-F1C6A4F4D930}" srcOrd="1" destOrd="0" presId="urn:microsoft.com/office/officeart/2005/8/layout/cycle4"/>
    <dgm:cxn modelId="{0B3D586F-8DB5-6E41-B8DC-0720CA6DB3BC}" type="presParOf" srcId="{17A7F051-1E03-4344-A2D5-96704D011466}" destId="{9FA594E3-0172-5342-86A2-0BC25B93BBD1}" srcOrd="1" destOrd="0" presId="urn:microsoft.com/office/officeart/2005/8/layout/cycle4"/>
    <dgm:cxn modelId="{EAE5CFAB-AF34-7144-BC59-C2FAAD64268F}" type="presParOf" srcId="{9FA594E3-0172-5342-86A2-0BC25B93BBD1}" destId="{60B35A2C-FD12-A943-9808-02076888338A}" srcOrd="0" destOrd="0" presId="urn:microsoft.com/office/officeart/2005/8/layout/cycle4"/>
    <dgm:cxn modelId="{C58C5312-6BD0-F548-9EE8-C1028CE7DAC7}" type="presParOf" srcId="{9FA594E3-0172-5342-86A2-0BC25B93BBD1}" destId="{95FB3533-7B22-F348-A22A-564EE46A8F50}" srcOrd="1" destOrd="0" presId="urn:microsoft.com/office/officeart/2005/8/layout/cycle4"/>
    <dgm:cxn modelId="{3DA6274C-9CEF-1C46-968A-B8A577C547EC}" type="presParOf" srcId="{17A7F051-1E03-4344-A2D5-96704D011466}" destId="{AF268E2C-B3B3-F34A-8BB9-4F6AFD8DF801}" srcOrd="2" destOrd="0" presId="urn:microsoft.com/office/officeart/2005/8/layout/cycle4"/>
    <dgm:cxn modelId="{1E09DFFA-58C1-DB4E-9D37-608008664B4A}" type="presParOf" srcId="{AF268E2C-B3B3-F34A-8BB9-4F6AFD8DF801}" destId="{E560924A-77F0-B840-9496-FEFCC106C8F4}" srcOrd="0" destOrd="0" presId="urn:microsoft.com/office/officeart/2005/8/layout/cycle4"/>
    <dgm:cxn modelId="{2D23A683-E831-4642-B310-CDDF0D972149}" type="presParOf" srcId="{AF268E2C-B3B3-F34A-8BB9-4F6AFD8DF801}" destId="{66679A35-F629-ED47-B812-EFF1A91C1FBD}" srcOrd="1" destOrd="0" presId="urn:microsoft.com/office/officeart/2005/8/layout/cycle4"/>
    <dgm:cxn modelId="{01B5D290-E8AE-CE4A-A729-20F14C23D675}" type="presParOf" srcId="{17A7F051-1E03-4344-A2D5-96704D011466}" destId="{D72BE364-D2EA-424E-A43E-016B53FA3EFE}" srcOrd="3" destOrd="0" presId="urn:microsoft.com/office/officeart/2005/8/layout/cycle4"/>
    <dgm:cxn modelId="{C1D54C94-5F56-8C44-8089-FA3E567E2349}" type="presParOf" srcId="{D72BE364-D2EA-424E-A43E-016B53FA3EFE}" destId="{A40F9A9E-8EBA-C34D-9842-52670297B51B}" srcOrd="0" destOrd="0" presId="urn:microsoft.com/office/officeart/2005/8/layout/cycle4"/>
    <dgm:cxn modelId="{91B8E5B0-ECD7-8543-87F2-0368552C0F5E}" type="presParOf" srcId="{D72BE364-D2EA-424E-A43E-016B53FA3EFE}" destId="{5F4D7122-C0EF-BE43-AD43-AF827F929324}" srcOrd="1" destOrd="0" presId="urn:microsoft.com/office/officeart/2005/8/layout/cycle4"/>
    <dgm:cxn modelId="{1A64A30F-C2E5-FE49-92B4-B8BD69A8788F}" type="presParOf" srcId="{17A7F051-1E03-4344-A2D5-96704D011466}" destId="{70D8600D-42C5-FB4C-BDFB-B1987690D33E}" srcOrd="4" destOrd="0" presId="urn:microsoft.com/office/officeart/2005/8/layout/cycle4"/>
    <dgm:cxn modelId="{44B2F7B9-9F7C-7D4D-82E7-692B6B8EFD18}" type="presParOf" srcId="{69E29708-824B-CA46-B1E6-E53F653C51CD}" destId="{E65BB38D-5FA2-CD4B-A583-49AF9EB18092}" srcOrd="1" destOrd="0" presId="urn:microsoft.com/office/officeart/2005/8/layout/cycle4"/>
    <dgm:cxn modelId="{3C661C82-9791-9C47-A268-D8DB0EF1A8DE}" type="presParOf" srcId="{E65BB38D-5FA2-CD4B-A583-49AF9EB18092}" destId="{29D8E3E5-4351-0D4F-B902-81EE20B0176D}" srcOrd="0" destOrd="0" presId="urn:microsoft.com/office/officeart/2005/8/layout/cycle4"/>
    <dgm:cxn modelId="{C8C71B04-5675-0F4F-8A07-009E98662FD4}" type="presParOf" srcId="{E65BB38D-5FA2-CD4B-A583-49AF9EB18092}" destId="{4ABCC39D-DEA9-AE49-9AC2-BC1ECC489191}" srcOrd="1" destOrd="0" presId="urn:microsoft.com/office/officeart/2005/8/layout/cycle4"/>
    <dgm:cxn modelId="{8CBFC808-DF6C-7E44-914A-F208E6E36BE2}" type="presParOf" srcId="{E65BB38D-5FA2-CD4B-A583-49AF9EB18092}" destId="{D2F050E3-64CF-8D49-961D-C587202A816F}" srcOrd="2" destOrd="0" presId="urn:microsoft.com/office/officeart/2005/8/layout/cycle4"/>
    <dgm:cxn modelId="{8A8CEDF7-5433-9E43-BC02-9203C4178630}" type="presParOf" srcId="{E65BB38D-5FA2-CD4B-A583-49AF9EB18092}" destId="{2C15C4DE-A376-464E-BDC9-42CC8C36F003}" srcOrd="3" destOrd="0" presId="urn:microsoft.com/office/officeart/2005/8/layout/cycle4"/>
    <dgm:cxn modelId="{E3C4767C-A74A-204F-9D3A-B267103BDFD2}" type="presParOf" srcId="{E65BB38D-5FA2-CD4B-A583-49AF9EB18092}" destId="{6539ED20-CB1A-4F40-A2EA-2455F5E398E2}" srcOrd="4" destOrd="0" presId="urn:microsoft.com/office/officeart/2005/8/layout/cycle4"/>
    <dgm:cxn modelId="{33D06B15-77DD-584B-8614-E3019C1245B2}" type="presParOf" srcId="{69E29708-824B-CA46-B1E6-E53F653C51CD}" destId="{4FC89E17-2469-B349-BC9F-E68200FB287D}" srcOrd="2" destOrd="0" presId="urn:microsoft.com/office/officeart/2005/8/layout/cycle4"/>
    <dgm:cxn modelId="{2DDE07C5-5861-1D41-BF6B-06CD017AE121}" type="presParOf" srcId="{69E29708-824B-CA46-B1E6-E53F653C51CD}" destId="{BE5F0843-9895-AB40-AF7C-F1CB6B1224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924A-77F0-B840-9496-FEFCC106C8F4}">
      <dsp:nvSpPr>
        <dsp:cNvPr id="0" name=""/>
        <dsp:cNvSpPr/>
      </dsp:nvSpPr>
      <dsp:spPr>
        <a:xfrm>
          <a:off x="6557521" y="2214767"/>
          <a:ext cx="3187504" cy="1448308"/>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Key to systematic instruction</a:t>
          </a:r>
        </a:p>
        <a:p>
          <a:pPr marL="171450" lvl="1" indent="-171450" algn="l" defTabSz="800100">
            <a:lnSpc>
              <a:spcPct val="90000"/>
            </a:lnSpc>
            <a:spcBef>
              <a:spcPct val="0"/>
            </a:spcBef>
            <a:spcAft>
              <a:spcPct val="15000"/>
            </a:spcAft>
            <a:buChar char="•"/>
          </a:pPr>
          <a:r>
            <a:rPr lang="en-US" sz="1800" kern="1200" dirty="0"/>
            <a:t>Essential to most EBP, e.g. chaining, prompting</a:t>
          </a:r>
        </a:p>
      </dsp:txBody>
      <dsp:txXfrm>
        <a:off x="7545587" y="2608659"/>
        <a:ext cx="2167623" cy="1022601"/>
      </dsp:txXfrm>
    </dsp:sp>
    <dsp:sp modelId="{A40F9A9E-8EBA-C34D-9842-52670297B51B}">
      <dsp:nvSpPr>
        <dsp:cNvPr id="0" name=""/>
        <dsp:cNvSpPr/>
      </dsp:nvSpPr>
      <dsp:spPr>
        <a:xfrm>
          <a:off x="1689684" y="2085998"/>
          <a:ext cx="2719725" cy="1448308"/>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Know your target</a:t>
          </a:r>
        </a:p>
        <a:p>
          <a:pPr marL="171450" lvl="1" indent="-171450" algn="l" defTabSz="800100">
            <a:lnSpc>
              <a:spcPct val="90000"/>
            </a:lnSpc>
            <a:spcBef>
              <a:spcPct val="0"/>
            </a:spcBef>
            <a:spcAft>
              <a:spcPct val="15000"/>
            </a:spcAft>
            <a:buChar char="•"/>
          </a:pPr>
          <a:r>
            <a:rPr lang="en-US" sz="1800" kern="1200" dirty="0"/>
            <a:t>Define criteria to determine if the target is achieved</a:t>
          </a:r>
        </a:p>
      </dsp:txBody>
      <dsp:txXfrm>
        <a:off x="1721499" y="2479890"/>
        <a:ext cx="1840177" cy="1022601"/>
      </dsp:txXfrm>
    </dsp:sp>
    <dsp:sp modelId="{60B35A2C-FD12-A943-9808-02076888338A}">
      <dsp:nvSpPr>
        <dsp:cNvPr id="0" name=""/>
        <dsp:cNvSpPr/>
      </dsp:nvSpPr>
      <dsp:spPr>
        <a:xfrm>
          <a:off x="6352730" y="64391"/>
          <a:ext cx="3728910" cy="1448308"/>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Carefully planned sequence for instruction</a:t>
          </a:r>
        </a:p>
        <a:p>
          <a:pPr marL="171450" lvl="1" indent="-171450" algn="l" defTabSz="800100">
            <a:lnSpc>
              <a:spcPct val="90000"/>
            </a:lnSpc>
            <a:spcBef>
              <a:spcPct val="0"/>
            </a:spcBef>
            <a:spcAft>
              <a:spcPct val="15000"/>
            </a:spcAft>
            <a:buChar char="•"/>
          </a:pPr>
          <a:r>
            <a:rPr lang="en-US" sz="1800" kern="1200" dirty="0"/>
            <a:t>Prompts and task analysis are key components-rewards may be too.</a:t>
          </a:r>
        </a:p>
      </dsp:txBody>
      <dsp:txXfrm>
        <a:off x="7503219" y="96206"/>
        <a:ext cx="2546607" cy="1022601"/>
      </dsp:txXfrm>
    </dsp:sp>
    <dsp:sp modelId="{FCA25860-FB67-7840-9463-A08FE63CB179}">
      <dsp:nvSpPr>
        <dsp:cNvPr id="0" name=""/>
        <dsp:cNvSpPr/>
      </dsp:nvSpPr>
      <dsp:spPr>
        <a:xfrm>
          <a:off x="1689661" y="218926"/>
          <a:ext cx="2719725" cy="1448308"/>
        </a:xfrm>
        <a:prstGeom prst="roundRect">
          <a:avLst>
            <a:gd name="adj" fmla="val 10000"/>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1" indent="0" algn="l" defTabSz="800100">
            <a:lnSpc>
              <a:spcPct val="90000"/>
            </a:lnSpc>
            <a:spcBef>
              <a:spcPct val="0"/>
            </a:spcBef>
            <a:spcAft>
              <a:spcPct val="15000"/>
            </a:spcAft>
            <a:buFont typeface="Arial" panose="020B0604020202020204" pitchFamily="34" charset="0"/>
            <a:buChar char="•"/>
            <a:tabLst>
              <a:tab pos="1358900" algn="l"/>
            </a:tabLst>
          </a:pPr>
          <a:r>
            <a:rPr lang="en-US" sz="1800" kern="1200" dirty="0"/>
            <a:t>Instructional strategies based on research</a:t>
          </a:r>
        </a:p>
        <a:p>
          <a:pPr marL="0" lvl="1" indent="0" algn="l" defTabSz="800100">
            <a:lnSpc>
              <a:spcPct val="90000"/>
            </a:lnSpc>
            <a:spcBef>
              <a:spcPct val="0"/>
            </a:spcBef>
            <a:spcAft>
              <a:spcPct val="15000"/>
            </a:spcAft>
            <a:buFont typeface="Arial" panose="020B0604020202020204" pitchFamily="34" charset="0"/>
            <a:buChar char="•"/>
            <a:tabLst>
              <a:tab pos="1358900" algn="l"/>
            </a:tabLst>
          </a:pPr>
          <a:r>
            <a:rPr lang="en-US" sz="1800" kern="1200" dirty="0"/>
            <a:t>IDEA 2004- teachers must use EBP</a:t>
          </a:r>
        </a:p>
      </dsp:txBody>
      <dsp:txXfrm>
        <a:off x="1721476" y="250741"/>
        <a:ext cx="1840177" cy="1022601"/>
      </dsp:txXfrm>
    </dsp:sp>
    <dsp:sp modelId="{29D8E3E5-4351-0D4F-B902-81EE20B0176D}">
      <dsp:nvSpPr>
        <dsp:cNvPr id="0" name=""/>
        <dsp:cNvSpPr/>
      </dsp:nvSpPr>
      <dsp:spPr>
        <a:xfrm>
          <a:off x="3481398" y="257979"/>
          <a:ext cx="1959741" cy="1959741"/>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EBP</a:t>
          </a:r>
        </a:p>
      </dsp:txBody>
      <dsp:txXfrm>
        <a:off x="4055393" y="831974"/>
        <a:ext cx="1385746" cy="1385746"/>
      </dsp:txXfrm>
    </dsp:sp>
    <dsp:sp modelId="{4ABCC39D-DEA9-AE49-9AC2-BC1ECC489191}">
      <dsp:nvSpPr>
        <dsp:cNvPr id="0" name=""/>
        <dsp:cNvSpPr/>
      </dsp:nvSpPr>
      <dsp:spPr>
        <a:xfrm rot="5400000">
          <a:off x="5531659" y="257979"/>
          <a:ext cx="1959741" cy="1959741"/>
        </a:xfrm>
        <a:prstGeom prst="pieWedg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Systematic Instruction</a:t>
          </a:r>
        </a:p>
      </dsp:txBody>
      <dsp:txXfrm rot="-5400000">
        <a:off x="5531659" y="831974"/>
        <a:ext cx="1385746" cy="1385746"/>
      </dsp:txXfrm>
    </dsp:sp>
    <dsp:sp modelId="{D2F050E3-64CF-8D49-961D-C587202A816F}">
      <dsp:nvSpPr>
        <dsp:cNvPr id="0" name=""/>
        <dsp:cNvSpPr/>
      </dsp:nvSpPr>
      <dsp:spPr>
        <a:xfrm rot="10800000">
          <a:off x="5531659" y="2308241"/>
          <a:ext cx="1959741" cy="1959741"/>
        </a:xfrm>
        <a:prstGeom prst="pieWedg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Task Analysis</a:t>
          </a:r>
        </a:p>
      </dsp:txBody>
      <dsp:txXfrm rot="10800000">
        <a:off x="5531659" y="2308241"/>
        <a:ext cx="1385746" cy="1385746"/>
      </dsp:txXfrm>
    </dsp:sp>
    <dsp:sp modelId="{2C15C4DE-A376-464E-BDC9-42CC8C36F003}">
      <dsp:nvSpPr>
        <dsp:cNvPr id="0" name=""/>
        <dsp:cNvSpPr/>
      </dsp:nvSpPr>
      <dsp:spPr>
        <a:xfrm rot="16200000">
          <a:off x="3481398" y="2308241"/>
          <a:ext cx="1959741" cy="1959741"/>
        </a:xfrm>
        <a:prstGeom prst="pieWedge">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Fidelity</a:t>
          </a:r>
        </a:p>
      </dsp:txBody>
      <dsp:txXfrm rot="5400000">
        <a:off x="4055393" y="2308241"/>
        <a:ext cx="1385746" cy="1385746"/>
      </dsp:txXfrm>
    </dsp:sp>
    <dsp:sp modelId="{4FC89E17-2469-B349-BC9F-E68200FB287D}">
      <dsp:nvSpPr>
        <dsp:cNvPr id="0" name=""/>
        <dsp:cNvSpPr/>
      </dsp:nvSpPr>
      <dsp:spPr>
        <a:xfrm>
          <a:off x="5148084" y="1855644"/>
          <a:ext cx="676631" cy="588375"/>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E5F0843-9895-AB40-AF7C-F1CB6B12240F}">
      <dsp:nvSpPr>
        <dsp:cNvPr id="0" name=""/>
        <dsp:cNvSpPr/>
      </dsp:nvSpPr>
      <dsp:spPr>
        <a:xfrm rot="10800000">
          <a:off x="5148084" y="2081942"/>
          <a:ext cx="676631" cy="588375"/>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366CA-4953-D24E-AE97-7AD9CCCBCFE1}" type="datetimeFigureOut">
              <a:rPr lang="en-US" smtClean="0"/>
              <a:t>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D1AF-6CCC-804E-8211-1C49D48ECA1E}" type="slidenum">
              <a:rPr lang="en-US" smtClean="0"/>
              <a:t>‹#›</a:t>
            </a:fld>
            <a:endParaRPr lang="en-US"/>
          </a:p>
        </p:txBody>
      </p:sp>
    </p:spTree>
    <p:extLst>
      <p:ext uri="{BB962C8B-B14F-4D97-AF65-F5344CB8AC3E}">
        <p14:creationId xmlns:p14="http://schemas.microsoft.com/office/powerpoint/2010/main" val="3829742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session you will begin to explore the processes needed to select and teach Evidence Based Practices (EBP).</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a:t>
            </a:fld>
            <a:endParaRPr lang="en-US"/>
          </a:p>
        </p:txBody>
      </p:sp>
    </p:spTree>
    <p:extLst>
      <p:ext uri="{BB962C8B-B14F-4D97-AF65-F5344CB8AC3E}">
        <p14:creationId xmlns:p14="http://schemas.microsoft.com/office/powerpoint/2010/main" val="395921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example goals from teams who were in the project over the past few years.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D1AF-6CCC-804E-8211-1C49D48ECA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381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 of how a team approached teaching a skill (taken from the example goals on Slide 10).  Then Facilitate discussion:</a:t>
            </a:r>
          </a:p>
          <a:p>
            <a:r>
              <a:rPr lang="en-US" sz="1200" kern="1200" dirty="0">
                <a:solidFill>
                  <a:schemeClr val="tx1"/>
                </a:solidFill>
                <a:effectLst/>
                <a:latin typeface="+mn-lt"/>
                <a:ea typeface="+mn-ea"/>
                <a:cs typeface="+mn-cs"/>
              </a:rPr>
              <a:t>Do you have written steps for your instructional plan?  Could a person who knows nothing about this goal, given the procedures the team has developed, use the protocol to implement the instructional plan? How can you use your team and an educational assistant or job coach to implement this plan? What do you think about the time needed to complete these plans?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61F34-4E25-3449-98DB-1A0AAAEF73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21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 of how a team approached teaching a skill (taken from the example goals on Slide 10).  Then Facilitate discussion:</a:t>
            </a:r>
          </a:p>
          <a:p>
            <a:r>
              <a:rPr lang="en-US" sz="1200" kern="1200" dirty="0">
                <a:solidFill>
                  <a:schemeClr val="tx1"/>
                </a:solidFill>
                <a:effectLst/>
                <a:latin typeface="+mn-lt"/>
                <a:ea typeface="+mn-ea"/>
                <a:cs typeface="+mn-cs"/>
              </a:rPr>
              <a:t>Do you have written steps for your instructional plan?  Could a person who knows nothing about this goal, given the procedures the team has developed, use the protocol to implement the instructional plan? How can you use your team and an educational assistant or job coach to implement this plan? What do you think about the time needed to complete these plans?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61F34-4E25-3449-98DB-1A0AAAEF73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97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document was developed for the implementation of the Ohio Employment First Transition Framework. Many other resources are available on this website. This document offers step by step guidance to understand student performance data, case study examples and templates. Encourage the use of this information for the project.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Video  and Document </a:t>
            </a:r>
            <a:r>
              <a:rPr lang="en-US" sz="1200" kern="1200" dirty="0" err="1">
                <a:solidFill>
                  <a:schemeClr val="tx1"/>
                </a:solidFill>
                <a:effectLst/>
                <a:latin typeface="+mn-lt"/>
                <a:ea typeface="+mn-ea"/>
                <a:cs typeface="+mn-cs"/>
              </a:rPr>
              <a:t>Link:https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ohioemploymentfirst.org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view.php?nav_id</a:t>
            </a:r>
            <a:r>
              <a:rPr lang="en-US" sz="1200" kern="1200" dirty="0">
                <a:solidFill>
                  <a:schemeClr val="tx1"/>
                </a:solidFill>
                <a:effectLst/>
                <a:latin typeface="+mn-lt"/>
                <a:ea typeface="+mn-ea"/>
                <a:cs typeface="+mn-cs"/>
              </a:rPr>
              <a:t>=469</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14</a:t>
            </a:fld>
            <a:endParaRPr lang="en-US"/>
          </a:p>
        </p:txBody>
      </p:sp>
    </p:spTree>
    <p:extLst>
      <p:ext uri="{BB962C8B-B14F-4D97-AF65-F5344CB8AC3E}">
        <p14:creationId xmlns:p14="http://schemas.microsoft.com/office/powerpoint/2010/main" val="966401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document was developed for the implementation of the Ohio Employment First Transition Framework. Many other resources are available on this website. This document offers step by step guidance to understand student performance data, case study examples and templates. Encourage the use of this information for the project. Hyperlink for Templates provided by employment </a:t>
            </a:r>
            <a:r>
              <a:rPr lang="en-US" sz="1200" kern="1200" dirty="0" err="1">
                <a:solidFill>
                  <a:schemeClr val="tx1"/>
                </a:solidFill>
                <a:effectLst/>
                <a:latin typeface="+mn-lt"/>
                <a:ea typeface="+mn-ea"/>
                <a:cs typeface="+mn-cs"/>
              </a:rPr>
              <a:t>First:https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ohioemploymentfirst.org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view.php?nav_id</a:t>
            </a:r>
            <a:r>
              <a:rPr lang="en-US" sz="1200" kern="1200" dirty="0">
                <a:solidFill>
                  <a:schemeClr val="tx1"/>
                </a:solidFill>
                <a:effectLst/>
                <a:latin typeface="+mn-lt"/>
                <a:ea typeface="+mn-ea"/>
                <a:cs typeface="+mn-cs"/>
              </a:rPr>
              <a:t>=469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15</a:t>
            </a:fld>
            <a:endParaRPr lang="en-US"/>
          </a:p>
        </p:txBody>
      </p:sp>
    </p:spTree>
    <p:extLst>
      <p:ext uri="{BB962C8B-B14F-4D97-AF65-F5344CB8AC3E}">
        <p14:creationId xmlns:p14="http://schemas.microsoft.com/office/powerpoint/2010/main" val="26516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the types of data that can be collected. If time permits, facilitate a discussion on what types of data the group as collected and used in the past. Prime the participants to start thinking about the type of data they will collect for baseline and progress monitoring for their plan that they will develop.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16</a:t>
            </a:fld>
            <a:endParaRPr lang="en-US"/>
          </a:p>
        </p:txBody>
      </p:sp>
    </p:spTree>
    <p:extLst>
      <p:ext uri="{BB962C8B-B14F-4D97-AF65-F5344CB8AC3E}">
        <p14:creationId xmlns:p14="http://schemas.microsoft.com/office/powerpoint/2010/main" val="404947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the types of data that can be collected. If time permits, facilitate a discussion on what types of data the group as collected and used in the past. Prime the participants to start thinking about the type of data they will collect for baseline and progress monitoring for their plan that they will develop.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17</a:t>
            </a:fld>
            <a:endParaRPr lang="en-US"/>
          </a:p>
        </p:txBody>
      </p:sp>
    </p:spTree>
    <p:extLst>
      <p:ext uri="{BB962C8B-B14F-4D97-AF65-F5344CB8AC3E}">
        <p14:creationId xmlns:p14="http://schemas.microsoft.com/office/powerpoint/2010/main" val="359758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Introduce this slide and the different elements or components needed to develop a plan to teach EBP. Then review slides 3, 4 and 5 with the examples of fidelity and protocol. Discuss how a protocol is similar to systematic instruction. Finally take a look at a completed task analysis. Discuss how the participants are using these elements with their own student planning. </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2</a:t>
            </a:fld>
            <a:endParaRPr lang="en-US"/>
          </a:p>
        </p:txBody>
      </p:sp>
    </p:spTree>
    <p:extLst>
      <p:ext uri="{BB962C8B-B14F-4D97-AF65-F5344CB8AC3E}">
        <p14:creationId xmlns:p14="http://schemas.microsoft.com/office/powerpoint/2010/main" val="297389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is intended to show how the elements discussed on the previous slide must work together. Evidence Based Practices and Fidelity along with task analysis and systematic instruction work together to assure successful outcomes for students.</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3</a:t>
            </a:fld>
            <a:endParaRPr lang="en-US"/>
          </a:p>
        </p:txBody>
      </p:sp>
    </p:spTree>
    <p:extLst>
      <p:ext uri="{BB962C8B-B14F-4D97-AF65-F5344CB8AC3E}">
        <p14:creationId xmlns:p14="http://schemas.microsoft.com/office/powerpoint/2010/main" val="419591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Discussion about both of Fidelity and Protocol. Pose questions: </a:t>
            </a:r>
          </a:p>
          <a:p>
            <a:r>
              <a:rPr lang="en-US" sz="1200" kern="1200" dirty="0">
                <a:solidFill>
                  <a:schemeClr val="tx1"/>
                </a:solidFill>
                <a:effectLst/>
                <a:latin typeface="+mn-lt"/>
                <a:ea typeface="+mn-ea"/>
                <a:cs typeface="+mn-cs"/>
              </a:rPr>
              <a:t>Why we are being so detailed? In the research articles you will read some studies were successful right away! Did they have a protocol? And what about fidelity?  Is it really a team effort? Implementing strategies involves team. Ask participants, “How do they decide and measure what they have accomplished?” Discuss Fidelity—what is it? Ask participants, “How do they do maintain fidelity in a practical manner in the classroom?” What is acceptable error rate? Is it ever perfect in the real world? </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4</a:t>
            </a:fld>
            <a:endParaRPr lang="en-US"/>
          </a:p>
        </p:txBody>
      </p:sp>
    </p:spTree>
    <p:extLst>
      <p:ext uri="{BB962C8B-B14F-4D97-AF65-F5344CB8AC3E}">
        <p14:creationId xmlns:p14="http://schemas.microsoft.com/office/powerpoint/2010/main" val="256449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Blank Task Analysis form–review the key on the top and then show the partially completed example on the next slide. If a teacher was getting baseline data on a student performing this task they may have them attempt to do a step and mark it as independent or needing a verbal prompt and the date the data was collected.</a:t>
            </a:r>
          </a:p>
          <a:p>
            <a:endParaRPr lang="en-US" dirty="0"/>
          </a:p>
        </p:txBody>
      </p:sp>
      <p:sp>
        <p:nvSpPr>
          <p:cNvPr id="4" name="Slide Number Placeholder 3"/>
          <p:cNvSpPr>
            <a:spLocks noGrp="1"/>
          </p:cNvSpPr>
          <p:nvPr>
            <p:ph type="sldNum" sz="quarter" idx="10"/>
          </p:nvPr>
        </p:nvSpPr>
        <p:spPr/>
        <p:txBody>
          <a:bodyPr/>
          <a:lstStyle/>
          <a:p>
            <a:fld id="{0DBF88EB-E3B3-FC43-A872-2E9D8F7FE8B5}" type="slidenum">
              <a:rPr lang="en-US" smtClean="0"/>
              <a:t>5</a:t>
            </a:fld>
            <a:endParaRPr lang="en-US"/>
          </a:p>
        </p:txBody>
      </p:sp>
    </p:spTree>
    <p:extLst>
      <p:ext uri="{BB962C8B-B14F-4D97-AF65-F5344CB8AC3E}">
        <p14:creationId xmlns:p14="http://schemas.microsoft.com/office/powerpoint/2010/main" val="239958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handout with many more examples. Teachers don’t always need to reinvent the wheel, some of these examples could be used and modified for their students when instructing a skill. They have not gotten to the chaining practice but this practice is often a part of task analysis. Each step builds on the next, Students who need additional support can have a picture schedule or an outline on the table (a template) to follow to help them remember the steps. How many teachers use this support?</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6</a:t>
            </a:fld>
            <a:endParaRPr lang="en-US"/>
          </a:p>
        </p:txBody>
      </p:sp>
    </p:spTree>
    <p:extLst>
      <p:ext uri="{BB962C8B-B14F-4D97-AF65-F5344CB8AC3E}">
        <p14:creationId xmlns:p14="http://schemas.microsoft.com/office/powerpoint/2010/main" val="233358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Activity. Research articles for this activity are available in the downloads. Several links to research articles are also included as an option for the activity.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Assign one research article to a group of 4-5 and ask them to read and then discuss these questions. Allow 15-20 minutes then ask for each group to have a spokesperson to report on their conclusions. When groups begin to discuss the articles and their conclusions, bring up slide 4 and reference it as needed.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Research articles reflect some of the basis for the evidence-based practices that may be used in this series. Ask participants to consider a student that they have worked with that may be similar to the target population of the research study referenced in the article. Use the following questions to guide a discussion about the validity of Evidence Based Research:</a:t>
            </a:r>
          </a:p>
          <a:p>
            <a:pPr lvl="0"/>
            <a:r>
              <a:rPr lang="en-US" sz="1200" kern="1200" dirty="0">
                <a:solidFill>
                  <a:schemeClr val="tx1"/>
                </a:solidFill>
                <a:effectLst/>
                <a:latin typeface="+mn-lt"/>
                <a:ea typeface="+mn-ea"/>
                <a:cs typeface="+mn-cs"/>
              </a:rPr>
              <a:t>Who was target group? </a:t>
            </a:r>
          </a:p>
          <a:p>
            <a:pPr lvl="0"/>
            <a:r>
              <a:rPr lang="en-US" sz="1200" kern="1200" dirty="0">
                <a:solidFill>
                  <a:schemeClr val="tx1"/>
                </a:solidFill>
                <a:effectLst/>
                <a:latin typeface="+mn-lt"/>
                <a:ea typeface="+mn-ea"/>
                <a:cs typeface="+mn-cs"/>
              </a:rPr>
              <a:t>Did the research do what was intended, i.e. meet the original goal of the study (fidelity)?</a:t>
            </a:r>
          </a:p>
          <a:p>
            <a:pPr lvl="0"/>
            <a:r>
              <a:rPr lang="en-US" sz="1200" kern="1200" dirty="0">
                <a:solidFill>
                  <a:schemeClr val="tx1"/>
                </a:solidFill>
                <a:effectLst/>
                <a:latin typeface="+mn-lt"/>
                <a:ea typeface="+mn-ea"/>
                <a:cs typeface="+mn-cs"/>
              </a:rPr>
              <a:t>What was the protocol? </a:t>
            </a:r>
          </a:p>
          <a:p>
            <a:pPr lvl="0"/>
            <a:r>
              <a:rPr lang="en-US" sz="1200" kern="1200" dirty="0">
                <a:solidFill>
                  <a:schemeClr val="tx1"/>
                </a:solidFill>
                <a:effectLst/>
                <a:latin typeface="+mn-lt"/>
                <a:ea typeface="+mn-ea"/>
                <a:cs typeface="+mn-cs"/>
              </a:rPr>
              <a:t>What were the outcomes?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D1AF-6CCC-804E-8211-1C49D48ECA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53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general overview of the protocol framework needed to select and implement EBP to teach a skill. Ask the group, “Do you have written steps for your instructional plan?”  “Could a person who knows nothing about this goal, given the procedures the team has developed, use the protocol to implement the instructional plan?”</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61F34-4E25-3449-98DB-1A0AAAEF73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21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general overview of the protocol framework needed to select and implement EBP to teach a skill. Ask the group, “Do you have written steps for your instructional plan?”  “Could a person who knows nothing about this goal, given the procedures the team has developed, use the protocol to implement the instructional plan?”</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61F34-4E25-3449-98DB-1A0AAAEF73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22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0" i="0">
                <a:latin typeface="Avenir LT Std 45 Book" panose="020B0502020203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01679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10632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73373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84888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pic>
        <p:nvPicPr>
          <p:cNvPr id="7" name="Picture 6" descr="Logo for the OCALI Lifespan Transitions Center" title="OCALI Logo">
            <a:extLst>
              <a:ext uri="{FF2B5EF4-FFF2-40B4-BE49-F238E27FC236}">
                <a16:creationId xmlns:a16="http://schemas.microsoft.com/office/drawing/2014/main" id="{DFF35D83-FB89-5E43-A3CF-D9A196E64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6083" y="6103630"/>
            <a:ext cx="1370871" cy="527258"/>
          </a:xfrm>
          <a:prstGeom prst="rect">
            <a:avLst/>
          </a:prstGeom>
        </p:spPr>
      </p:pic>
      <p:pic>
        <p:nvPicPr>
          <p:cNvPr id="8" name="Picture 7" descr="Logo for the Ohio Developmental Disabilities Council" title="DD Council Logo">
            <a:extLst>
              <a:ext uri="{FF2B5EF4-FFF2-40B4-BE49-F238E27FC236}">
                <a16:creationId xmlns:a16="http://schemas.microsoft.com/office/drawing/2014/main" id="{CC39D0AC-A7EF-7646-8F6D-8F0B0B09B30B}"/>
              </a:ext>
            </a:extLst>
          </p:cNvPr>
          <p:cNvPicPr>
            <a:picLocks noChangeAspect="1"/>
          </p:cNvPicPr>
          <p:nvPr userDrawn="1"/>
        </p:nvPicPr>
        <p:blipFill rotWithShape="1">
          <a:blip r:embed="rId3"/>
          <a:srcRect r="25890"/>
          <a:stretch/>
        </p:blipFill>
        <p:spPr>
          <a:xfrm>
            <a:off x="163286" y="6013263"/>
            <a:ext cx="2705991" cy="595910"/>
          </a:xfrm>
          <a:prstGeom prst="rect">
            <a:avLst/>
          </a:prstGeom>
        </p:spPr>
      </p:pic>
      <p:sp>
        <p:nvSpPr>
          <p:cNvPr id="10" name="Picture Placeholder 9">
            <a:extLst>
              <a:ext uri="{FF2B5EF4-FFF2-40B4-BE49-F238E27FC236}">
                <a16:creationId xmlns:a16="http://schemas.microsoft.com/office/drawing/2014/main" id="{A80271F3-364C-AE45-96B3-15B9059769E5}"/>
              </a:ext>
            </a:extLst>
          </p:cNvPr>
          <p:cNvSpPr>
            <a:spLocks noGrp="1"/>
          </p:cNvSpPr>
          <p:nvPr>
            <p:ph type="pic" sz="quarter" idx="13"/>
          </p:nvPr>
        </p:nvSpPr>
        <p:spPr>
          <a:xfrm>
            <a:off x="9905257" y="846138"/>
            <a:ext cx="1846262" cy="1668463"/>
          </a:xfrm>
        </p:spPr>
        <p:txBody>
          <a:bodyPr/>
          <a:lstStyle/>
          <a:p>
            <a:endParaRPr lang="en-US"/>
          </a:p>
        </p:txBody>
      </p:sp>
    </p:spTree>
    <p:extLst>
      <p:ext uri="{BB962C8B-B14F-4D97-AF65-F5344CB8AC3E}">
        <p14:creationId xmlns:p14="http://schemas.microsoft.com/office/powerpoint/2010/main" val="80608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DE7B-3E3E-0C4D-A96E-C8963C3D4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BD350-6380-4B43-9525-8CDE7B3830C0}"/>
              </a:ext>
            </a:extLst>
          </p:cNvPr>
          <p:cNvSpPr>
            <a:spLocks noGrp="1"/>
          </p:cNvSpPr>
          <p:nvPr>
            <p:ph type="dt" sz="half" idx="10"/>
          </p:nvPr>
        </p:nvSpPr>
        <p:spPr/>
        <p:txBody>
          <a:bodyPr/>
          <a:lstStyle/>
          <a:p>
            <a:fld id="{B8B0A632-EEFF-6841-9A7D-E3FDCE3DE84D}" type="datetimeFigureOut">
              <a:rPr lang="en-US" smtClean="0"/>
              <a:t>1/4/2022</a:t>
            </a:fld>
            <a:endParaRPr lang="en-US" dirty="0"/>
          </a:p>
        </p:txBody>
      </p:sp>
      <p:sp>
        <p:nvSpPr>
          <p:cNvPr id="4" name="Footer Placeholder 3">
            <a:extLst>
              <a:ext uri="{FF2B5EF4-FFF2-40B4-BE49-F238E27FC236}">
                <a16:creationId xmlns:a16="http://schemas.microsoft.com/office/drawing/2014/main" id="{D544F494-5E8F-5B4F-8932-9AA7697FF4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8ACC5C-94D1-1C4A-98E5-C94C61881A1E}"/>
              </a:ext>
            </a:extLst>
          </p:cNvPr>
          <p:cNvSpPr>
            <a:spLocks noGrp="1"/>
          </p:cNvSpPr>
          <p:nvPr>
            <p:ph type="sldNum" sz="quarter" idx="12"/>
          </p:nvPr>
        </p:nvSpPr>
        <p:spPr/>
        <p:txBody>
          <a:bodyPr/>
          <a:lstStyle/>
          <a:p>
            <a:fld id="{7F88AD63-0728-1540-A163-1BD74443D3C7}" type="slidenum">
              <a:rPr lang="en-US" smtClean="0"/>
              <a:t>‹#›</a:t>
            </a:fld>
            <a:endParaRPr lang="en-US"/>
          </a:p>
        </p:txBody>
      </p:sp>
      <p:sp>
        <p:nvSpPr>
          <p:cNvPr id="7" name="Content Placeholder 6">
            <a:extLst>
              <a:ext uri="{FF2B5EF4-FFF2-40B4-BE49-F238E27FC236}">
                <a16:creationId xmlns:a16="http://schemas.microsoft.com/office/drawing/2014/main" id="{07B28789-23EC-5842-912A-EB4BF2E75FD7}"/>
              </a:ext>
            </a:extLst>
          </p:cNvPr>
          <p:cNvSpPr>
            <a:spLocks noGrp="1"/>
          </p:cNvSpPr>
          <p:nvPr>
            <p:ph sz="quarter" idx="13"/>
          </p:nvPr>
        </p:nvSpPr>
        <p:spPr>
          <a:xfrm>
            <a:off x="583817" y="3469952"/>
            <a:ext cx="7840662" cy="493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BACF5A29-A2DF-C340-9347-23B8EAFF4DA5}"/>
              </a:ext>
            </a:extLst>
          </p:cNvPr>
          <p:cNvSpPr>
            <a:spLocks noGrp="1"/>
          </p:cNvSpPr>
          <p:nvPr>
            <p:ph sz="quarter" idx="14"/>
          </p:nvPr>
        </p:nvSpPr>
        <p:spPr>
          <a:xfrm>
            <a:off x="583817" y="1579125"/>
            <a:ext cx="7840662" cy="493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3778DE9-4DCB-0B4B-888D-E133DEDFE829}"/>
              </a:ext>
            </a:extLst>
          </p:cNvPr>
          <p:cNvSpPr>
            <a:spLocks noGrp="1"/>
          </p:cNvSpPr>
          <p:nvPr>
            <p:ph sz="quarter" idx="15"/>
          </p:nvPr>
        </p:nvSpPr>
        <p:spPr>
          <a:xfrm>
            <a:off x="347335" y="4866450"/>
            <a:ext cx="7840662" cy="493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6A9FCDA-782B-CC48-9BFE-FCE8C711F466}"/>
              </a:ext>
            </a:extLst>
          </p:cNvPr>
          <p:cNvSpPr>
            <a:spLocks noGrp="1"/>
          </p:cNvSpPr>
          <p:nvPr>
            <p:ph type="body" sz="quarter" idx="16"/>
          </p:nvPr>
        </p:nvSpPr>
        <p:spPr>
          <a:xfrm>
            <a:off x="520755" y="3931145"/>
            <a:ext cx="7493821" cy="996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61AD715D-E330-0943-95B2-402EF1BBB1A8}"/>
              </a:ext>
            </a:extLst>
          </p:cNvPr>
          <p:cNvSpPr>
            <a:spLocks noGrp="1"/>
          </p:cNvSpPr>
          <p:nvPr>
            <p:ph type="body" sz="quarter" idx="17"/>
          </p:nvPr>
        </p:nvSpPr>
        <p:spPr>
          <a:xfrm>
            <a:off x="1150937" y="2349500"/>
            <a:ext cx="7493821" cy="996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912C0F5C-F891-C049-A782-7185574D7439}"/>
              </a:ext>
            </a:extLst>
          </p:cNvPr>
          <p:cNvSpPr>
            <a:spLocks noGrp="1"/>
          </p:cNvSpPr>
          <p:nvPr>
            <p:ph type="body" sz="quarter" idx="18"/>
          </p:nvPr>
        </p:nvSpPr>
        <p:spPr>
          <a:xfrm>
            <a:off x="757238" y="5516944"/>
            <a:ext cx="7493821" cy="996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D1D7047E-E76D-8441-A4F9-8143443C6548}"/>
              </a:ext>
            </a:extLst>
          </p:cNvPr>
          <p:cNvSpPr>
            <a:spLocks noGrp="1"/>
          </p:cNvSpPr>
          <p:nvPr>
            <p:ph type="pic" sz="quarter" idx="19"/>
          </p:nvPr>
        </p:nvSpPr>
        <p:spPr>
          <a:xfrm>
            <a:off x="10016523" y="1488820"/>
            <a:ext cx="1565877" cy="1520064"/>
          </a:xfrm>
        </p:spPr>
        <p:txBody>
          <a:bodyPr/>
          <a:lstStyle/>
          <a:p>
            <a:endParaRPr lang="en-US" dirty="0"/>
          </a:p>
        </p:txBody>
      </p:sp>
      <p:sp>
        <p:nvSpPr>
          <p:cNvPr id="16" name="Picture Placeholder 14">
            <a:extLst>
              <a:ext uri="{FF2B5EF4-FFF2-40B4-BE49-F238E27FC236}">
                <a16:creationId xmlns:a16="http://schemas.microsoft.com/office/drawing/2014/main" id="{5156212D-F858-6B4B-922A-CEAAEB3F2E9E}"/>
              </a:ext>
            </a:extLst>
          </p:cNvPr>
          <p:cNvSpPr>
            <a:spLocks noGrp="1"/>
          </p:cNvSpPr>
          <p:nvPr>
            <p:ph type="pic" sz="quarter" idx="20"/>
          </p:nvPr>
        </p:nvSpPr>
        <p:spPr>
          <a:xfrm>
            <a:off x="10016603" y="3081747"/>
            <a:ext cx="1565877" cy="1520064"/>
          </a:xfrm>
        </p:spPr>
        <p:txBody>
          <a:bodyPr/>
          <a:lstStyle/>
          <a:p>
            <a:endParaRPr lang="en-US" dirty="0"/>
          </a:p>
        </p:txBody>
      </p:sp>
      <p:sp>
        <p:nvSpPr>
          <p:cNvPr id="17" name="Picture Placeholder 14">
            <a:extLst>
              <a:ext uri="{FF2B5EF4-FFF2-40B4-BE49-F238E27FC236}">
                <a16:creationId xmlns:a16="http://schemas.microsoft.com/office/drawing/2014/main" id="{99B77590-1C06-7C45-A381-60951C915192}"/>
              </a:ext>
            </a:extLst>
          </p:cNvPr>
          <p:cNvSpPr>
            <a:spLocks noGrp="1"/>
          </p:cNvSpPr>
          <p:nvPr>
            <p:ph type="pic" sz="quarter" idx="21"/>
          </p:nvPr>
        </p:nvSpPr>
        <p:spPr>
          <a:xfrm>
            <a:off x="10016522" y="4784199"/>
            <a:ext cx="1565877" cy="1520064"/>
          </a:xfrm>
        </p:spPr>
        <p:txBody>
          <a:bodyPr/>
          <a:lstStyle/>
          <a:p>
            <a:endParaRPr lang="en-US" dirty="0"/>
          </a:p>
        </p:txBody>
      </p:sp>
    </p:spTree>
    <p:extLst>
      <p:ext uri="{BB962C8B-B14F-4D97-AF65-F5344CB8AC3E}">
        <p14:creationId xmlns:p14="http://schemas.microsoft.com/office/powerpoint/2010/main" val="416375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89151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02841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B0A632-EEFF-6841-9A7D-E3FDCE3DE84D}"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23700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0A632-EEFF-6841-9A7D-E3FDCE3DE84D}"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1211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0A632-EEFF-6841-9A7D-E3FDCE3DE84D}"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38414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742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8913" y="610240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0A632-EEFF-6841-9A7D-E3FDCE3DE84D}" type="datetimeFigureOut">
              <a:rPr lang="en-US" smtClean="0"/>
              <a:t>1/4/2022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8AD63-0728-1540-A163-1BD74443D3C7}" type="slidenum">
              <a:rPr lang="en-US" smtClean="0"/>
              <a:t>‹#›</a:t>
            </a:fld>
            <a:endParaRPr lang="en-US"/>
          </a:p>
        </p:txBody>
      </p:sp>
      <p:pic>
        <p:nvPicPr>
          <p:cNvPr id="7" name="Picture 6" descr="Logo for the OCALI Lifespan Transitions Center" title="OCALI Logo">
            <a:extLst>
              <a:ext uri="{FF2B5EF4-FFF2-40B4-BE49-F238E27FC236}">
                <a16:creationId xmlns:a16="http://schemas.microsoft.com/office/drawing/2014/main" id="{14A3EFF6-1E6B-834B-A020-6B3D0CCBF2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6083" y="6103630"/>
            <a:ext cx="1370871" cy="527258"/>
          </a:xfrm>
          <a:prstGeom prst="rect">
            <a:avLst/>
          </a:prstGeom>
        </p:spPr>
      </p:pic>
      <p:pic>
        <p:nvPicPr>
          <p:cNvPr id="8" name="Picture 7" descr="Logo for the Ohio Developmental Disabilities Council" title="DD Council Logo">
            <a:extLst>
              <a:ext uri="{FF2B5EF4-FFF2-40B4-BE49-F238E27FC236}">
                <a16:creationId xmlns:a16="http://schemas.microsoft.com/office/drawing/2014/main" id="{7F91D4B3-132A-104B-B2BF-638B38A3A386}"/>
              </a:ext>
            </a:extLst>
          </p:cNvPr>
          <p:cNvPicPr>
            <a:picLocks noChangeAspect="1"/>
          </p:cNvPicPr>
          <p:nvPr userDrawn="1"/>
        </p:nvPicPr>
        <p:blipFill rotWithShape="1">
          <a:blip r:embed="rId15"/>
          <a:srcRect r="25890"/>
          <a:stretch/>
        </p:blipFill>
        <p:spPr>
          <a:xfrm>
            <a:off x="163286" y="6013263"/>
            <a:ext cx="2705991" cy="595910"/>
          </a:xfrm>
          <a:prstGeom prst="rect">
            <a:avLst/>
          </a:prstGeom>
        </p:spPr>
      </p:pic>
    </p:spTree>
    <p:extLst>
      <p:ext uri="{BB962C8B-B14F-4D97-AF65-F5344CB8AC3E}">
        <p14:creationId xmlns:p14="http://schemas.microsoft.com/office/powerpoint/2010/main" val="64061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b="0" i="0" kern="1200">
          <a:solidFill>
            <a:schemeClr val="tx1"/>
          </a:solidFill>
          <a:latin typeface="Avenir LT Std 45 Book" panose="020B0502020203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venir LT Std 45 Book" panose="020B050202020302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venir LT Std 45 Book" panose="020B050202020302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venir LT Std 45 Book" panose="020B050202020302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venir LT Std 45 Book" panose="020B050202020302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venir LT Std 45 Book" panose="020B0502020203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hioemploymentfirst.org/view.php?nav_id=46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ohioemploymentfirst.org/view.php?nav_id=46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hyperlink" Target="https://www.surveymonkey.com/r/JVDMG3P"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393" y="642589"/>
            <a:ext cx="10363200" cy="1470025"/>
          </a:xfrm>
        </p:spPr>
        <p:txBody>
          <a:bodyPr/>
          <a:lstStyle/>
          <a:p>
            <a:r>
              <a:rPr lang="en-US" b="1" dirty="0">
                <a:latin typeface="Avenir LT Std 55 Roman" panose="020B0503020203020204" pitchFamily="34" charset="0"/>
              </a:rPr>
              <a:t>“What Works for Work”</a:t>
            </a:r>
          </a:p>
        </p:txBody>
      </p:sp>
      <p:sp useBgFill="1">
        <p:nvSpPr>
          <p:cNvPr id="3" name="Subtitle 2">
            <a:extLst>
              <a:ext uri="{FF2B5EF4-FFF2-40B4-BE49-F238E27FC236}">
                <a16:creationId xmlns:a16="http://schemas.microsoft.com/office/drawing/2014/main" id="{7A752CD7-B036-254F-B915-C8C29C7CFA89}"/>
              </a:ext>
            </a:extLst>
          </p:cNvPr>
          <p:cNvSpPr>
            <a:spLocks noGrp="1"/>
          </p:cNvSpPr>
          <p:nvPr>
            <p:ph type="subTitle" idx="1"/>
          </p:nvPr>
        </p:nvSpPr>
        <p:spPr>
          <a:xfrm>
            <a:off x="221674" y="2429360"/>
            <a:ext cx="11762508" cy="1752600"/>
          </a:xfrm>
        </p:spPr>
        <p:txBody>
          <a:bodyPr vert="horz" lIns="91440" tIns="45720" rIns="91440" bIns="45720" rtlCol="0" anchor="t">
            <a:normAutofit/>
          </a:bodyPr>
          <a:lstStyle/>
          <a:p>
            <a:r>
              <a:rPr lang="en-US" sz="4000">
                <a:solidFill>
                  <a:schemeClr val="tx1"/>
                </a:solidFill>
                <a:latin typeface="Avenir LT Std 45 Book"/>
                <a:ea typeface="Calibri" panose="020F0502020204030204" pitchFamily="34" charset="0"/>
                <a:cs typeface="Times New Roman"/>
              </a:rPr>
              <a:t>Session Two:  </a:t>
            </a:r>
            <a:endParaRPr lang="en-US" sz="4000" dirty="0">
              <a:solidFill>
                <a:schemeClr val="tx1"/>
              </a:solidFill>
              <a:ea typeface="Calibri" panose="020F0502020204030204" pitchFamily="34" charset="0"/>
              <a:cs typeface="Times New Roman"/>
            </a:endParaRPr>
          </a:p>
          <a:p>
            <a:r>
              <a:rPr lang="en-US" sz="4000" dirty="0">
                <a:solidFill>
                  <a:schemeClr val="tx1"/>
                </a:solidFill>
                <a:ea typeface="Calibri" panose="020F0502020204030204" pitchFamily="34" charset="0"/>
                <a:cs typeface="Times New Roman"/>
              </a:rPr>
              <a:t>Evidence Based Practices and the Instructional Process</a:t>
            </a:r>
            <a:endParaRPr lang="en-US" sz="4000" dirty="0">
              <a:solidFill>
                <a:schemeClr val="tx1"/>
              </a:solidFill>
            </a:endParaRPr>
          </a:p>
        </p:txBody>
      </p:sp>
      <p:pic>
        <p:nvPicPr>
          <p:cNvPr id="8" name="Picture 7" descr="Logo for the OCALI Lifespan Transitions Center" title="OCALI">
            <a:extLst>
              <a:ext uri="{FF2B5EF4-FFF2-40B4-BE49-F238E27FC236}">
                <a16:creationId xmlns:a16="http://schemas.microsoft.com/office/drawing/2014/main" id="{F4C47D60-AC9F-1C4D-8C21-268D3CA3A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5767" y="5289679"/>
            <a:ext cx="2351651" cy="904481"/>
          </a:xfrm>
          <a:prstGeom prst="rect">
            <a:avLst/>
          </a:prstGeom>
        </p:spPr>
      </p:pic>
      <p:pic>
        <p:nvPicPr>
          <p:cNvPr id="9" name="Picture 8" descr="Logo for the Ohio Developmental Disabilities Council" title="DD Council Logo">
            <a:extLst>
              <a:ext uri="{FF2B5EF4-FFF2-40B4-BE49-F238E27FC236}">
                <a16:creationId xmlns:a16="http://schemas.microsoft.com/office/drawing/2014/main" id="{AD09612A-E370-724D-BF21-4677A26368D7}"/>
              </a:ext>
            </a:extLst>
          </p:cNvPr>
          <p:cNvPicPr>
            <a:picLocks noChangeAspect="1"/>
          </p:cNvPicPr>
          <p:nvPr/>
        </p:nvPicPr>
        <p:blipFill rotWithShape="1">
          <a:blip r:embed="rId4"/>
          <a:srcRect r="25890"/>
          <a:stretch/>
        </p:blipFill>
        <p:spPr>
          <a:xfrm>
            <a:off x="704577" y="5284408"/>
            <a:ext cx="4152235" cy="914400"/>
          </a:xfrm>
          <a:prstGeom prst="rect">
            <a:avLst/>
          </a:prstGeom>
        </p:spPr>
      </p:pic>
    </p:spTree>
    <p:extLst>
      <p:ext uri="{BB962C8B-B14F-4D97-AF65-F5344CB8AC3E}">
        <p14:creationId xmlns:p14="http://schemas.microsoft.com/office/powerpoint/2010/main" val="378508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3" y="138546"/>
            <a:ext cx="10852727" cy="1143000"/>
          </a:xfrm>
        </p:spPr>
        <p:txBody>
          <a:bodyPr>
            <a:normAutofit/>
          </a:bodyPr>
          <a:lstStyle/>
          <a:p>
            <a:r>
              <a:rPr lang="en-US" sz="4000" b="1" dirty="0"/>
              <a:t>Examples of Student Goals using EBP </a:t>
            </a:r>
          </a:p>
        </p:txBody>
      </p:sp>
      <p:sp>
        <p:nvSpPr>
          <p:cNvPr id="3" name="Content Placeholder 2"/>
          <p:cNvSpPr>
            <a:spLocks noGrp="1"/>
          </p:cNvSpPr>
          <p:nvPr>
            <p:ph idx="1"/>
          </p:nvPr>
        </p:nvSpPr>
        <p:spPr>
          <a:xfrm>
            <a:off x="317370" y="1142999"/>
            <a:ext cx="10329966" cy="5022273"/>
          </a:xfrm>
        </p:spPr>
        <p:txBody>
          <a:bodyPr>
            <a:normAutofit fontScale="85000" lnSpcReduction="20000"/>
          </a:bodyPr>
          <a:lstStyle/>
          <a:p>
            <a:pPr marL="514350" indent="-514350">
              <a:lnSpc>
                <a:spcPct val="120000"/>
              </a:lnSpc>
              <a:buFont typeface="+mj-lt"/>
              <a:buAutoNum type="arabicPeriod"/>
            </a:pPr>
            <a:r>
              <a:rPr lang="en-US" sz="3000" dirty="0">
                <a:latin typeface="Avenir Book" panose="02000503020000020003" pitchFamily="2" charset="0"/>
              </a:rPr>
              <a:t>Student V. will communicate career choices through self-advocacy training.</a:t>
            </a:r>
          </a:p>
          <a:p>
            <a:pPr marL="514350" indent="-514350">
              <a:lnSpc>
                <a:spcPct val="120000"/>
              </a:lnSpc>
              <a:buFont typeface="+mj-lt"/>
              <a:buAutoNum type="arabicPeriod"/>
            </a:pPr>
            <a:r>
              <a:rPr lang="en-US" sz="3000" dirty="0">
                <a:latin typeface="Avenir Book" panose="02000503020000020003" pitchFamily="2" charset="0"/>
              </a:rPr>
              <a:t>Student A. will accurately complete work tasks within one hour through the use of mobile technology and self-monitoring supports.</a:t>
            </a:r>
          </a:p>
          <a:p>
            <a:pPr marL="514350" indent="-514350">
              <a:lnSpc>
                <a:spcPct val="120000"/>
              </a:lnSpc>
              <a:buFont typeface="+mj-lt"/>
              <a:buAutoNum type="arabicPeriod"/>
            </a:pPr>
            <a:r>
              <a:rPr lang="en-US" sz="3000" dirty="0">
                <a:latin typeface="Avenir Book" panose="02000503020000020003" pitchFamily="2" charset="0"/>
              </a:rPr>
              <a:t>Student S. will select and explore 10 career options through the use of visual supports, self-advocacy and computer assisted instruction.</a:t>
            </a:r>
          </a:p>
          <a:p>
            <a:pPr marL="514350" indent="-514350">
              <a:lnSpc>
                <a:spcPct val="120000"/>
              </a:lnSpc>
              <a:buFont typeface="+mj-lt"/>
              <a:buAutoNum type="arabicPeriod"/>
            </a:pPr>
            <a:r>
              <a:rPr lang="en-US" sz="3000" dirty="0">
                <a:latin typeface="Avenir Book" panose="02000503020000020003" pitchFamily="2" charset="0"/>
              </a:rPr>
              <a:t>Student G. will increase his independence when performing job tasks  by 25% (with out the support of an aide) through the use of chaining and a visual schedule.</a:t>
            </a:r>
          </a:p>
          <a:p>
            <a:endParaRPr lang="en-US" dirty="0"/>
          </a:p>
        </p:txBody>
      </p:sp>
      <p:pic>
        <p:nvPicPr>
          <p:cNvPr id="7" name="Picture Placeholder 6" descr="Small picture with pencil pointing to center of bullseye. " title="Bullseye">
            <a:extLst>
              <a:ext uri="{FF2B5EF4-FFF2-40B4-BE49-F238E27FC236}">
                <a16:creationId xmlns:a16="http://schemas.microsoft.com/office/drawing/2014/main" id="{270EC937-B557-1C48-98A7-C8230124CBF9}"/>
              </a:ext>
            </a:extLst>
          </p:cNvPr>
          <p:cNvPicPr>
            <a:picLocks noGrp="1" noChangeAspect="1"/>
          </p:cNvPicPr>
          <p:nvPr>
            <p:ph type="pic" sz="quarter" idx="13"/>
          </p:nvPr>
        </p:nvPicPr>
        <p:blipFill>
          <a:blip r:embed="rId3"/>
          <a:srcRect t="4815" b="4815"/>
          <a:stretch>
            <a:fillRect/>
          </a:stretch>
        </p:blipFill>
        <p:spPr>
          <a:xfrm>
            <a:off x="10070274" y="681925"/>
            <a:ext cx="1766439" cy="1596325"/>
          </a:xfrm>
        </p:spPr>
      </p:pic>
    </p:spTree>
    <p:extLst>
      <p:ext uri="{BB962C8B-B14F-4D97-AF65-F5344CB8AC3E}">
        <p14:creationId xmlns:p14="http://schemas.microsoft.com/office/powerpoint/2010/main" val="76155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105" y="-140141"/>
            <a:ext cx="10972800" cy="1143000"/>
          </a:xfrm>
        </p:spPr>
        <p:txBody>
          <a:bodyPr>
            <a:normAutofit/>
          </a:bodyPr>
          <a:lstStyle/>
          <a:p>
            <a:r>
              <a:rPr lang="en-US" sz="4000" b="1" dirty="0">
                <a:cs typeface="Avenir Black"/>
              </a:rPr>
              <a:t>Example of a Protocol to Implement EBP (1)</a:t>
            </a:r>
          </a:p>
        </p:txBody>
      </p:sp>
      <p:sp useBgFill="1">
        <p:nvSpPr>
          <p:cNvPr id="3" name="Content Placeholder 2"/>
          <p:cNvSpPr>
            <a:spLocks noGrp="1"/>
          </p:cNvSpPr>
          <p:nvPr>
            <p:ph idx="1"/>
          </p:nvPr>
        </p:nvSpPr>
        <p:spPr>
          <a:xfrm>
            <a:off x="461913" y="991892"/>
            <a:ext cx="11073992" cy="4866467"/>
          </a:xfrm>
        </p:spPr>
        <p:txBody>
          <a:bodyPr>
            <a:normAutofit fontScale="25000" lnSpcReduction="20000"/>
          </a:bodyPr>
          <a:lstStyle/>
          <a:p>
            <a:pPr marL="571500" indent="-571500">
              <a:lnSpc>
                <a:spcPct val="120000"/>
              </a:lnSpc>
              <a:buFont typeface="+mj-lt"/>
              <a:buAutoNum type="arabicPeriod"/>
            </a:pPr>
            <a:r>
              <a:rPr lang="en-US" sz="11200" dirty="0">
                <a:cs typeface="Avenir Black"/>
              </a:rPr>
              <a:t>Select Student and EBP</a:t>
            </a:r>
          </a:p>
          <a:p>
            <a:pPr marL="571500" indent="-571500">
              <a:lnSpc>
                <a:spcPct val="120000"/>
              </a:lnSpc>
              <a:buFont typeface="+mj-lt"/>
              <a:buAutoNum type="arabicPeriod"/>
            </a:pPr>
            <a:r>
              <a:rPr lang="en-US" sz="11200" i="1" dirty="0"/>
              <a:t>Student G. will increase his independence when performing job tasks  by 25% (with out the support of an aide) through the use of chaining and a visual schedule. The job is filling pots with soil.</a:t>
            </a:r>
          </a:p>
          <a:p>
            <a:pPr marL="571500" indent="-571500">
              <a:lnSpc>
                <a:spcPct val="120000"/>
              </a:lnSpc>
              <a:buFont typeface="+mj-lt"/>
              <a:buAutoNum type="arabicPeriod"/>
            </a:pPr>
            <a:r>
              <a:rPr lang="en-US" sz="11200" dirty="0">
                <a:cs typeface="Avenir Black"/>
              </a:rPr>
              <a:t>Enough Knowledge?- </a:t>
            </a:r>
            <a:r>
              <a:rPr lang="en-US" sz="11200" dirty="0"/>
              <a:t>Do you know enough about chaining and a visual schedule to implement?</a:t>
            </a:r>
          </a:p>
          <a:p>
            <a:pPr marL="571500" indent="-571500">
              <a:lnSpc>
                <a:spcPct val="120000"/>
              </a:lnSpc>
              <a:buFont typeface="+mj-lt"/>
              <a:buAutoNum type="arabicPeriod"/>
            </a:pPr>
            <a:r>
              <a:rPr lang="en-US" sz="11200" dirty="0">
                <a:cs typeface="Avenir Black"/>
              </a:rPr>
              <a:t>Complete a Task Analysis </a:t>
            </a:r>
            <a:r>
              <a:rPr lang="en-US" sz="11200" dirty="0"/>
              <a:t>of the steps needed for the student to fill trays of pots with soil. </a:t>
            </a:r>
          </a:p>
          <a:p>
            <a:pPr marL="571500" indent="-571500">
              <a:lnSpc>
                <a:spcPct val="120000"/>
              </a:lnSpc>
              <a:buFont typeface="+mj-lt"/>
              <a:buAutoNum type="arabicPeriod"/>
            </a:pPr>
            <a:r>
              <a:rPr lang="en-US" sz="11200" dirty="0">
                <a:cs typeface="Avenir Black"/>
              </a:rPr>
              <a:t>Try It. </a:t>
            </a:r>
            <a:r>
              <a:rPr lang="en-US" sz="11200" dirty="0"/>
              <a:t>Have someone else try steps to see if they are accurate and complete. Revise if needed.</a:t>
            </a:r>
          </a:p>
          <a:p>
            <a:pPr marL="571500" indent="-571500">
              <a:lnSpc>
                <a:spcPct val="120000"/>
              </a:lnSpc>
              <a:buFont typeface="+mj-lt"/>
              <a:buAutoNum type="arabicPeriod"/>
            </a:pPr>
            <a:r>
              <a:rPr lang="en-US" sz="11200" dirty="0">
                <a:cs typeface="Avenir Black"/>
              </a:rPr>
              <a:t>Collect Baseline Data. </a:t>
            </a:r>
            <a:r>
              <a:rPr lang="en-US" sz="11200" dirty="0"/>
              <a:t>Have the student try the tasks and record how much assistance he needs to complete one tray</a:t>
            </a:r>
          </a:p>
          <a:p>
            <a:endParaRPr lang="en-US" dirty="0"/>
          </a:p>
          <a:p>
            <a:endParaRPr lang="en-US" dirty="0"/>
          </a:p>
        </p:txBody>
      </p:sp>
    </p:spTree>
    <p:extLst>
      <p:ext uri="{BB962C8B-B14F-4D97-AF65-F5344CB8AC3E}">
        <p14:creationId xmlns:p14="http://schemas.microsoft.com/office/powerpoint/2010/main" val="3669249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cs typeface="Avenir Black"/>
              </a:rPr>
              <a:t>Example of a Protocol to Implement EBP (2)</a:t>
            </a:r>
          </a:p>
        </p:txBody>
      </p:sp>
      <p:sp>
        <p:nvSpPr>
          <p:cNvPr id="3" name="Content Placeholder 2"/>
          <p:cNvSpPr>
            <a:spLocks noGrp="1"/>
          </p:cNvSpPr>
          <p:nvPr>
            <p:ph idx="1"/>
          </p:nvPr>
        </p:nvSpPr>
        <p:spPr>
          <a:xfrm>
            <a:off x="609600" y="1239865"/>
            <a:ext cx="10972800" cy="4886300"/>
          </a:xfrm>
        </p:spPr>
        <p:txBody>
          <a:bodyPr>
            <a:normAutofit fontScale="47500" lnSpcReduction="20000"/>
          </a:bodyPr>
          <a:lstStyle/>
          <a:p>
            <a:pPr marL="0" indent="0">
              <a:lnSpc>
                <a:spcPct val="120000"/>
              </a:lnSpc>
              <a:buNone/>
            </a:pPr>
            <a:r>
              <a:rPr lang="en-US" sz="5100" dirty="0">
                <a:cs typeface="Avenir Black"/>
              </a:rPr>
              <a:t>7.	Develop a Prompt and Reinforcement Plan. </a:t>
            </a:r>
          </a:p>
          <a:p>
            <a:pPr marL="1085850" lvl="1" indent="-685800">
              <a:lnSpc>
                <a:spcPct val="120000"/>
              </a:lnSpc>
            </a:pPr>
            <a:r>
              <a:rPr lang="en-US" sz="5100" dirty="0">
                <a:cs typeface="Avenir Black"/>
              </a:rPr>
              <a:t>Identify</a:t>
            </a:r>
            <a:r>
              <a:rPr lang="en-US" sz="5100" dirty="0"/>
              <a:t> steps that cause the student to need assistance. Create a  visual schedule highlighting these steps to reduce need for assistance. </a:t>
            </a:r>
          </a:p>
          <a:p>
            <a:pPr marL="1085850" lvl="1" indent="-685800">
              <a:lnSpc>
                <a:spcPct val="120000"/>
              </a:lnSpc>
            </a:pPr>
            <a:r>
              <a:rPr lang="en-US" sz="5100" dirty="0"/>
              <a:t>Identify motivators for student.  Create a reinforcement system for increasing independence of the task. Fade prompts systemically. </a:t>
            </a:r>
          </a:p>
          <a:p>
            <a:pPr marL="0" indent="0">
              <a:lnSpc>
                <a:spcPct val="120000"/>
              </a:lnSpc>
              <a:buNone/>
            </a:pPr>
            <a:r>
              <a:rPr lang="en-US" sz="5100" dirty="0">
                <a:cs typeface="Avenir Black"/>
              </a:rPr>
              <a:t>8.	Teach the EBP to the student. </a:t>
            </a:r>
            <a:r>
              <a:rPr lang="en-US" sz="5100" dirty="0"/>
              <a:t>Teach the student the steps of the task and 	how to use the visual schedule.</a:t>
            </a:r>
          </a:p>
          <a:p>
            <a:pPr marL="0" indent="0">
              <a:lnSpc>
                <a:spcPct val="120000"/>
              </a:lnSpc>
              <a:buNone/>
            </a:pPr>
            <a:r>
              <a:rPr lang="en-US" sz="5100" dirty="0">
                <a:cs typeface="Avenir Black"/>
              </a:rPr>
              <a:t>9.	Share and practice</a:t>
            </a:r>
            <a:r>
              <a:rPr lang="en-US" sz="5100" dirty="0"/>
              <a:t> protocol with team, discuss challenges, fidelity, 	knowledge of practice. Practice the protocol with triad (teacher, student, 	observer/gives feedback).</a:t>
            </a:r>
          </a:p>
          <a:p>
            <a:pPr marL="0" indent="0">
              <a:lnSpc>
                <a:spcPct val="120000"/>
              </a:lnSpc>
              <a:buNone/>
            </a:pPr>
            <a:r>
              <a:rPr lang="en-US" sz="5100" dirty="0">
                <a:cs typeface="Avenir Black"/>
              </a:rPr>
              <a:t>10. Ongoing implementation, progress monitoring and data collection.</a:t>
            </a:r>
          </a:p>
          <a:p>
            <a:endParaRPr lang="en-US" dirty="0"/>
          </a:p>
          <a:p>
            <a:endParaRPr lang="en-US" dirty="0"/>
          </a:p>
        </p:txBody>
      </p:sp>
    </p:spTree>
    <p:extLst>
      <p:ext uri="{BB962C8B-B14F-4D97-AF65-F5344CB8AC3E}">
        <p14:creationId xmlns:p14="http://schemas.microsoft.com/office/powerpoint/2010/main" val="1067388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33C8-416D-A948-A1C5-40CDF19944A7}"/>
              </a:ext>
            </a:extLst>
          </p:cNvPr>
          <p:cNvSpPr>
            <a:spLocks noGrp="1"/>
          </p:cNvSpPr>
          <p:nvPr>
            <p:ph type="title"/>
          </p:nvPr>
        </p:nvSpPr>
        <p:spPr/>
        <p:txBody>
          <a:bodyPr/>
          <a:lstStyle/>
          <a:p>
            <a:r>
              <a:rPr lang="en-US" dirty="0"/>
              <a:t>Collecting and Using Data</a:t>
            </a:r>
          </a:p>
        </p:txBody>
      </p:sp>
      <p:sp>
        <p:nvSpPr>
          <p:cNvPr id="3" name="Content Placeholder 2">
            <a:extLst>
              <a:ext uri="{FF2B5EF4-FFF2-40B4-BE49-F238E27FC236}">
                <a16:creationId xmlns:a16="http://schemas.microsoft.com/office/drawing/2014/main" id="{C45F5D83-459F-8B4C-A42E-0CBC29ECA00F}"/>
              </a:ext>
            </a:extLst>
          </p:cNvPr>
          <p:cNvSpPr>
            <a:spLocks noGrp="1"/>
          </p:cNvSpPr>
          <p:nvPr>
            <p:ph idx="1"/>
          </p:nvPr>
        </p:nvSpPr>
        <p:spPr/>
        <p:txBody>
          <a:bodyPr/>
          <a:lstStyle/>
          <a:p>
            <a:r>
              <a:rPr lang="en-US" dirty="0"/>
              <a:t>All protocols will require collecting and recording baseline data so the team knows where to begin. </a:t>
            </a:r>
          </a:p>
          <a:p>
            <a:r>
              <a:rPr lang="en-US" dirty="0"/>
              <a:t>Ongoing data must be collected so the team can measure and report progress.</a:t>
            </a:r>
          </a:p>
          <a:p>
            <a:r>
              <a:rPr lang="en-US" dirty="0"/>
              <a:t>The resource on the following slide offers an overview of the types of data that can be collected and how to collect the data.</a:t>
            </a:r>
          </a:p>
          <a:p>
            <a:r>
              <a:rPr lang="en-US" dirty="0"/>
              <a:t>Recording forms and examples are also available.</a:t>
            </a:r>
          </a:p>
          <a:p>
            <a:endParaRPr lang="en-US" dirty="0"/>
          </a:p>
        </p:txBody>
      </p:sp>
    </p:spTree>
    <p:extLst>
      <p:ext uri="{BB962C8B-B14F-4D97-AF65-F5344CB8AC3E}">
        <p14:creationId xmlns:p14="http://schemas.microsoft.com/office/powerpoint/2010/main" val="151762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B7AE-BA46-F14A-A467-D9A76E2120E8}"/>
              </a:ext>
            </a:extLst>
          </p:cNvPr>
          <p:cNvSpPr>
            <a:spLocks noGrp="1"/>
          </p:cNvSpPr>
          <p:nvPr>
            <p:ph type="title"/>
          </p:nvPr>
        </p:nvSpPr>
        <p:spPr/>
        <p:txBody>
          <a:bodyPr/>
          <a:lstStyle/>
          <a:p>
            <a:r>
              <a:rPr lang="en-US" dirty="0"/>
              <a:t>Resources for Collecting and Using Data </a:t>
            </a:r>
          </a:p>
        </p:txBody>
      </p:sp>
      <p:sp>
        <p:nvSpPr>
          <p:cNvPr id="3" name="Content Placeholder 2" descr="Employment First Website, view a 6 min. video no audio description, and downloadable materials for collecting &amp; using data." title="hyperlink">
            <a:extLst>
              <a:ext uri="{FF2B5EF4-FFF2-40B4-BE49-F238E27FC236}">
                <a16:creationId xmlns:a16="http://schemas.microsoft.com/office/drawing/2014/main" id="{A3901383-560E-0745-B435-F4F45E5B648C}"/>
              </a:ext>
            </a:extLst>
          </p:cNvPr>
          <p:cNvSpPr>
            <a:spLocks noGrp="1"/>
          </p:cNvSpPr>
          <p:nvPr>
            <p:ph sz="half" idx="1"/>
          </p:nvPr>
        </p:nvSpPr>
        <p:spPr/>
        <p:txBody>
          <a:bodyPr/>
          <a:lstStyle/>
          <a:p>
            <a:pPr marL="0" indent="0" defTabSz="342900">
              <a:buNone/>
            </a:pPr>
            <a:endParaRPr lang="en-US" sz="2800" dirty="0">
              <a:solidFill>
                <a:prstClr val="black"/>
              </a:solidFill>
            </a:endParaRPr>
          </a:p>
          <a:p>
            <a:pPr marL="0" indent="0" defTabSz="342900">
              <a:buNone/>
            </a:pPr>
            <a:r>
              <a:rPr lang="en-US" sz="2800" dirty="0">
                <a:solidFill>
                  <a:prstClr val="black"/>
                </a:solidFill>
                <a:hlinkClick r:id="rId3"/>
              </a:rPr>
              <a:t>Collecting and Analyzing Youth Performance Data</a:t>
            </a:r>
          </a:p>
          <a:p>
            <a:pPr lvl="1" indent="-342900" defTabSz="342900"/>
            <a:r>
              <a:rPr lang="en-US" dirty="0">
                <a:solidFill>
                  <a:prstClr val="black"/>
                </a:solidFill>
              </a:rPr>
              <a:t>Download Document</a:t>
            </a:r>
          </a:p>
          <a:p>
            <a:pPr lvl="1" indent="-342900" defTabSz="342900"/>
            <a:r>
              <a:rPr lang="en-US" dirty="0">
                <a:solidFill>
                  <a:prstClr val="black"/>
                </a:solidFill>
              </a:rPr>
              <a:t>Watch Video</a:t>
            </a:r>
          </a:p>
          <a:p>
            <a:pPr marL="0" indent="0">
              <a:buNone/>
            </a:pPr>
            <a:endParaRPr lang="en-US" dirty="0"/>
          </a:p>
        </p:txBody>
      </p:sp>
      <p:pic>
        <p:nvPicPr>
          <p:cNvPr id="7" name="Content Placeholder 6" descr="Downloadable form at Ohio Employment First website.&#10;" title="Cover for Collecting and Analyzing Youth Performance Data">
            <a:extLst>
              <a:ext uri="{FF2B5EF4-FFF2-40B4-BE49-F238E27FC236}">
                <a16:creationId xmlns:a16="http://schemas.microsoft.com/office/drawing/2014/main" id="{C930CDCC-FC04-074E-8EA4-13C3ECBBF519}"/>
              </a:ext>
            </a:extLst>
          </p:cNvPr>
          <p:cNvPicPr>
            <a:picLocks noGrp="1" noChangeAspect="1"/>
          </p:cNvPicPr>
          <p:nvPr>
            <p:ph sz="half" idx="2"/>
          </p:nvPr>
        </p:nvPicPr>
        <p:blipFill>
          <a:blip r:embed="rId4"/>
          <a:stretch>
            <a:fillRect/>
          </a:stretch>
        </p:blipFill>
        <p:spPr>
          <a:xfrm>
            <a:off x="7148761" y="1600200"/>
            <a:ext cx="3482477" cy="4525963"/>
          </a:xfrm>
          <a:ln>
            <a:solidFill>
              <a:schemeClr val="tx1"/>
            </a:solidFill>
          </a:ln>
        </p:spPr>
      </p:pic>
    </p:spTree>
    <p:extLst>
      <p:ext uri="{BB962C8B-B14F-4D97-AF65-F5344CB8AC3E}">
        <p14:creationId xmlns:p14="http://schemas.microsoft.com/office/powerpoint/2010/main" val="181192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Recording Forms</a:t>
            </a:r>
          </a:p>
        </p:txBody>
      </p:sp>
      <p:sp>
        <p:nvSpPr>
          <p:cNvPr id="3" name="Content Placeholder 2"/>
          <p:cNvSpPr>
            <a:spLocks noGrp="1"/>
          </p:cNvSpPr>
          <p:nvPr>
            <p:ph idx="1"/>
          </p:nvPr>
        </p:nvSpPr>
        <p:spPr/>
        <p:txBody>
          <a:bodyPr>
            <a:normAutofit/>
          </a:bodyPr>
          <a:lstStyle/>
          <a:p>
            <a:r>
              <a:rPr lang="en-US" dirty="0">
                <a:hlinkClick r:id="rId3"/>
              </a:rPr>
              <a:t>Templates  provided by Employment First – “ Examples of data Collection Templates”</a:t>
            </a:r>
            <a:endParaRPr lang="en-US" dirty="0"/>
          </a:p>
          <a:p>
            <a:r>
              <a:rPr lang="en-US" dirty="0"/>
              <a:t>Review these data templates</a:t>
            </a:r>
          </a:p>
          <a:p>
            <a:r>
              <a:rPr lang="en-US" dirty="0"/>
              <a:t>Discussion: Do you currently use any of these types of recording forms for collecting? What else have you found useful?</a:t>
            </a:r>
          </a:p>
        </p:txBody>
      </p:sp>
    </p:spTree>
    <p:extLst>
      <p:ext uri="{BB962C8B-B14F-4D97-AF65-F5344CB8AC3E}">
        <p14:creationId xmlns:p14="http://schemas.microsoft.com/office/powerpoint/2010/main" val="2014923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2DB4-FF02-734A-A61A-5BE7CDDE7EEE}"/>
              </a:ext>
            </a:extLst>
          </p:cNvPr>
          <p:cNvSpPr>
            <a:spLocks noGrp="1"/>
          </p:cNvSpPr>
          <p:nvPr>
            <p:ph type="title"/>
          </p:nvPr>
        </p:nvSpPr>
        <p:spPr>
          <a:xfrm>
            <a:off x="606133" y="263471"/>
            <a:ext cx="10972800" cy="1797804"/>
          </a:xfrm>
        </p:spPr>
        <p:txBody>
          <a:bodyPr>
            <a:noAutofit/>
          </a:bodyPr>
          <a:lstStyle/>
          <a:p>
            <a:r>
              <a:rPr lang="en-US" dirty="0"/>
              <a:t>Consider the Type of Data Needed</a:t>
            </a:r>
            <a:br>
              <a:rPr lang="en-US" sz="2000" dirty="0"/>
            </a:br>
            <a:br>
              <a:rPr lang="en-US" sz="2000" dirty="0"/>
            </a:br>
            <a:r>
              <a:rPr lang="en-US" sz="3100" dirty="0"/>
              <a:t>What Measures Will You Use For Your plan?</a:t>
            </a:r>
            <a:endParaRPr lang="en-US" sz="2000" dirty="0"/>
          </a:p>
        </p:txBody>
      </p:sp>
      <p:sp>
        <p:nvSpPr>
          <p:cNvPr id="4" name="Content Placeholder 3">
            <a:extLst>
              <a:ext uri="{FF2B5EF4-FFF2-40B4-BE49-F238E27FC236}">
                <a16:creationId xmlns:a16="http://schemas.microsoft.com/office/drawing/2014/main" id="{10A4734C-D803-5342-8C56-B775A59AE37B}"/>
              </a:ext>
            </a:extLst>
          </p:cNvPr>
          <p:cNvSpPr>
            <a:spLocks noGrp="1"/>
          </p:cNvSpPr>
          <p:nvPr>
            <p:ph sz="quarter" idx="14"/>
          </p:nvPr>
        </p:nvSpPr>
        <p:spPr>
          <a:xfrm>
            <a:off x="534865" y="2030615"/>
            <a:ext cx="7840662" cy="493712"/>
          </a:xfrm>
        </p:spPr>
        <p:txBody>
          <a:bodyPr>
            <a:normAutofit fontScale="92500" lnSpcReduction="10000"/>
          </a:bodyPr>
          <a:lstStyle/>
          <a:p>
            <a:r>
              <a:rPr lang="en-US" sz="3000" b="1" dirty="0"/>
              <a:t>Duration</a:t>
            </a:r>
          </a:p>
          <a:p>
            <a:endParaRPr lang="en-US" dirty="0"/>
          </a:p>
        </p:txBody>
      </p:sp>
      <p:sp>
        <p:nvSpPr>
          <p:cNvPr id="7" name="Text Placeholder 6">
            <a:extLst>
              <a:ext uri="{FF2B5EF4-FFF2-40B4-BE49-F238E27FC236}">
                <a16:creationId xmlns:a16="http://schemas.microsoft.com/office/drawing/2014/main" id="{6B4838C9-52E8-684C-9C81-89E9C74C53FA}"/>
              </a:ext>
            </a:extLst>
          </p:cNvPr>
          <p:cNvSpPr>
            <a:spLocks noGrp="1"/>
          </p:cNvSpPr>
          <p:nvPr>
            <p:ph type="body" sz="quarter" idx="17"/>
          </p:nvPr>
        </p:nvSpPr>
        <p:spPr>
          <a:xfrm>
            <a:off x="708287" y="2465722"/>
            <a:ext cx="8209547" cy="513679"/>
          </a:xfrm>
        </p:spPr>
        <p:txBody>
          <a:bodyPr>
            <a:normAutofit lnSpcReduction="10000"/>
          </a:bodyPr>
          <a:lstStyle/>
          <a:p>
            <a:pPr lvl="1"/>
            <a:r>
              <a:rPr lang="en-US" dirty="0"/>
              <a:t>Time. How long does it take to do the task?</a:t>
            </a:r>
          </a:p>
          <a:p>
            <a:endParaRPr lang="en-US" sz="2800" dirty="0"/>
          </a:p>
        </p:txBody>
      </p:sp>
      <p:pic>
        <p:nvPicPr>
          <p:cNvPr id="13" name="Picture Placeholder 12" descr="Shift punch in clock &#10;rectangle shaped analog clock" title="Duration">
            <a:extLst>
              <a:ext uri="{FF2B5EF4-FFF2-40B4-BE49-F238E27FC236}">
                <a16:creationId xmlns:a16="http://schemas.microsoft.com/office/drawing/2014/main" id="{8E5AEFBE-3717-4049-8C27-85806CFAEF46}"/>
              </a:ext>
            </a:extLst>
          </p:cNvPr>
          <p:cNvPicPr>
            <a:picLocks noGrp="1" noChangeAspect="1"/>
          </p:cNvPicPr>
          <p:nvPr>
            <p:ph type="pic" sz="quarter" idx="19"/>
          </p:nvPr>
        </p:nvPicPr>
        <p:blipFill>
          <a:blip r:embed="rId3"/>
          <a:srcRect t="2093" b="2093"/>
          <a:stretch>
            <a:fillRect/>
          </a:stretch>
        </p:blipFill>
        <p:spPr>
          <a:xfrm>
            <a:off x="8650743" y="2264341"/>
            <a:ext cx="1315025" cy="1053808"/>
          </a:xfrm>
        </p:spPr>
      </p:pic>
      <p:sp>
        <p:nvSpPr>
          <p:cNvPr id="3" name="Content Placeholder 2">
            <a:extLst>
              <a:ext uri="{FF2B5EF4-FFF2-40B4-BE49-F238E27FC236}">
                <a16:creationId xmlns:a16="http://schemas.microsoft.com/office/drawing/2014/main" id="{6F526298-B441-8942-8B30-95A767ED5CC0}"/>
              </a:ext>
            </a:extLst>
          </p:cNvPr>
          <p:cNvSpPr>
            <a:spLocks noGrp="1"/>
          </p:cNvSpPr>
          <p:nvPr>
            <p:ph sz="quarter" idx="13"/>
          </p:nvPr>
        </p:nvSpPr>
        <p:spPr>
          <a:xfrm>
            <a:off x="534867" y="3344239"/>
            <a:ext cx="7840662" cy="493712"/>
          </a:xfrm>
        </p:spPr>
        <p:txBody>
          <a:bodyPr>
            <a:normAutofit fontScale="92500" lnSpcReduction="10000"/>
          </a:bodyPr>
          <a:lstStyle/>
          <a:p>
            <a:r>
              <a:rPr lang="en-US" sz="3000" b="1" dirty="0"/>
              <a:t>Intensity</a:t>
            </a:r>
            <a:r>
              <a:rPr lang="en-US" sz="3000" dirty="0"/>
              <a:t> (of target or issue of concern)</a:t>
            </a:r>
          </a:p>
          <a:p>
            <a:endParaRPr lang="en-US" dirty="0"/>
          </a:p>
        </p:txBody>
      </p:sp>
      <p:sp>
        <p:nvSpPr>
          <p:cNvPr id="6" name="Text Placeholder 5">
            <a:extLst>
              <a:ext uri="{FF2B5EF4-FFF2-40B4-BE49-F238E27FC236}">
                <a16:creationId xmlns:a16="http://schemas.microsoft.com/office/drawing/2014/main" id="{78FD891F-B02B-344D-B526-403CB69E31CA}"/>
              </a:ext>
            </a:extLst>
          </p:cNvPr>
          <p:cNvSpPr>
            <a:spLocks noGrp="1"/>
          </p:cNvSpPr>
          <p:nvPr>
            <p:ph type="body" sz="quarter" idx="16"/>
          </p:nvPr>
        </p:nvSpPr>
        <p:spPr>
          <a:xfrm>
            <a:off x="708287" y="3870263"/>
            <a:ext cx="7493821" cy="996189"/>
          </a:xfrm>
        </p:spPr>
        <p:txBody>
          <a:bodyPr>
            <a:normAutofit/>
          </a:bodyPr>
          <a:lstStyle/>
          <a:p>
            <a:pPr lvl="1"/>
            <a:r>
              <a:rPr lang="en-US" i="1" dirty="0"/>
              <a:t>May need to develop an intensity scale                                                      for objective measures</a:t>
            </a:r>
          </a:p>
          <a:p>
            <a:endParaRPr lang="en-US" dirty="0"/>
          </a:p>
        </p:txBody>
      </p:sp>
      <p:pic>
        <p:nvPicPr>
          <p:cNvPr id="19" name="Picture Placeholder 18" descr="Two people, black figures, holding hands with arms extended making the &quot;T&quot; shape spelling the word intensity with text as well. " title="Intensity">
            <a:extLst>
              <a:ext uri="{FF2B5EF4-FFF2-40B4-BE49-F238E27FC236}">
                <a16:creationId xmlns:a16="http://schemas.microsoft.com/office/drawing/2014/main" id="{D628B494-BFEC-6947-8408-7F778BD708DD}"/>
              </a:ext>
            </a:extLst>
          </p:cNvPr>
          <p:cNvPicPr>
            <a:picLocks noGrp="1" noChangeAspect="1"/>
          </p:cNvPicPr>
          <p:nvPr>
            <p:ph type="pic" sz="quarter" idx="20"/>
          </p:nvPr>
        </p:nvPicPr>
        <p:blipFill>
          <a:blip r:embed="rId4"/>
          <a:srcRect t="5311" b="5311"/>
          <a:stretch>
            <a:fillRect/>
          </a:stretch>
        </p:blipFill>
        <p:spPr>
          <a:xfrm>
            <a:off x="8175670" y="3461724"/>
            <a:ext cx="2265170" cy="1126444"/>
          </a:xfrm>
        </p:spPr>
      </p:pic>
      <p:sp>
        <p:nvSpPr>
          <p:cNvPr id="5" name="Content Placeholder 4">
            <a:extLst>
              <a:ext uri="{FF2B5EF4-FFF2-40B4-BE49-F238E27FC236}">
                <a16:creationId xmlns:a16="http://schemas.microsoft.com/office/drawing/2014/main" id="{844BE785-D41A-F948-8C42-A0EA2442648C}"/>
              </a:ext>
            </a:extLst>
          </p:cNvPr>
          <p:cNvSpPr>
            <a:spLocks noGrp="1"/>
          </p:cNvSpPr>
          <p:nvPr>
            <p:ph sz="quarter" idx="15"/>
          </p:nvPr>
        </p:nvSpPr>
        <p:spPr>
          <a:xfrm>
            <a:off x="534865" y="4868153"/>
            <a:ext cx="7840662" cy="493712"/>
          </a:xfrm>
        </p:spPr>
        <p:txBody>
          <a:bodyPr>
            <a:normAutofit lnSpcReduction="10000"/>
          </a:bodyPr>
          <a:lstStyle/>
          <a:p>
            <a:r>
              <a:rPr lang="en-US" sz="2800" b="1" dirty="0"/>
              <a:t>Accuracy</a:t>
            </a:r>
          </a:p>
        </p:txBody>
      </p:sp>
      <p:sp>
        <p:nvSpPr>
          <p:cNvPr id="8" name="Text Placeholder 7">
            <a:extLst>
              <a:ext uri="{FF2B5EF4-FFF2-40B4-BE49-F238E27FC236}">
                <a16:creationId xmlns:a16="http://schemas.microsoft.com/office/drawing/2014/main" id="{FE52AEE2-E693-344B-9A91-7B6F9B273595}"/>
              </a:ext>
            </a:extLst>
          </p:cNvPr>
          <p:cNvSpPr>
            <a:spLocks noGrp="1"/>
          </p:cNvSpPr>
          <p:nvPr>
            <p:ph type="body" sz="quarter" idx="18"/>
          </p:nvPr>
        </p:nvSpPr>
        <p:spPr>
          <a:xfrm>
            <a:off x="708286" y="5408080"/>
            <a:ext cx="7493821" cy="598169"/>
          </a:xfrm>
        </p:spPr>
        <p:txBody>
          <a:bodyPr/>
          <a:lstStyle/>
          <a:p>
            <a:pPr lvl="1"/>
            <a:r>
              <a:rPr lang="en-US" dirty="0"/>
              <a:t>How accurately is the task performed?</a:t>
            </a:r>
          </a:p>
          <a:p>
            <a:endParaRPr lang="en-US" dirty="0"/>
          </a:p>
        </p:txBody>
      </p:sp>
      <p:pic>
        <p:nvPicPr>
          <p:cNvPr id="21" name="Picture Placeholder 20" descr="small picture with pencil pointing to center of bullseye" title="Accuracy">
            <a:extLst>
              <a:ext uri="{FF2B5EF4-FFF2-40B4-BE49-F238E27FC236}">
                <a16:creationId xmlns:a16="http://schemas.microsoft.com/office/drawing/2014/main" id="{5AC2C916-A01D-2F46-A61F-F75B1AA9DFE5}"/>
              </a:ext>
            </a:extLst>
          </p:cNvPr>
          <p:cNvPicPr>
            <a:picLocks noGrp="1" noChangeAspect="1"/>
          </p:cNvPicPr>
          <p:nvPr>
            <p:ph type="pic" sz="quarter" idx="21"/>
          </p:nvPr>
        </p:nvPicPr>
        <p:blipFill>
          <a:blip r:embed="rId5"/>
          <a:srcRect t="913" b="913"/>
          <a:stretch>
            <a:fillRect/>
          </a:stretch>
        </p:blipFill>
        <p:spPr>
          <a:xfrm>
            <a:off x="8761416" y="4695477"/>
            <a:ext cx="1314785" cy="1225592"/>
          </a:xfrm>
        </p:spPr>
      </p:pic>
    </p:spTree>
    <p:extLst>
      <p:ext uri="{BB962C8B-B14F-4D97-AF65-F5344CB8AC3E}">
        <p14:creationId xmlns:p14="http://schemas.microsoft.com/office/powerpoint/2010/main" val="277632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8714-35E0-854C-B8B0-00C757612FE0}"/>
              </a:ext>
            </a:extLst>
          </p:cNvPr>
          <p:cNvSpPr>
            <a:spLocks noGrp="1"/>
          </p:cNvSpPr>
          <p:nvPr>
            <p:ph type="title"/>
          </p:nvPr>
        </p:nvSpPr>
        <p:spPr/>
        <p:txBody>
          <a:bodyPr/>
          <a:lstStyle/>
          <a:p>
            <a:r>
              <a:rPr lang="en-US" dirty="0"/>
              <a:t>Consider the Type of </a:t>
            </a:r>
            <a:r>
              <a:rPr lang="en-US"/>
              <a:t>Data Needed (2)</a:t>
            </a:r>
            <a:endParaRPr lang="en-US" dirty="0"/>
          </a:p>
        </p:txBody>
      </p:sp>
      <p:sp>
        <p:nvSpPr>
          <p:cNvPr id="4" name="Content Placeholder 3">
            <a:extLst>
              <a:ext uri="{FF2B5EF4-FFF2-40B4-BE49-F238E27FC236}">
                <a16:creationId xmlns:a16="http://schemas.microsoft.com/office/drawing/2014/main" id="{325F99C3-84FD-EB47-B1A2-77F85CAAC9FD}"/>
              </a:ext>
            </a:extLst>
          </p:cNvPr>
          <p:cNvSpPr>
            <a:spLocks noGrp="1"/>
          </p:cNvSpPr>
          <p:nvPr>
            <p:ph sz="quarter" idx="14"/>
          </p:nvPr>
        </p:nvSpPr>
        <p:spPr>
          <a:xfrm>
            <a:off x="138649" y="1579125"/>
            <a:ext cx="7840662" cy="493712"/>
          </a:xfrm>
        </p:spPr>
        <p:txBody>
          <a:bodyPr>
            <a:normAutofit lnSpcReduction="10000"/>
          </a:bodyPr>
          <a:lstStyle/>
          <a:p>
            <a:r>
              <a:rPr lang="en-US" sz="2800" b="1" dirty="0"/>
              <a:t>Level of Independence</a:t>
            </a:r>
          </a:p>
          <a:p>
            <a:endParaRPr lang="en-US" dirty="0"/>
          </a:p>
        </p:txBody>
      </p:sp>
      <p:sp>
        <p:nvSpPr>
          <p:cNvPr id="7" name="Text Placeholder 6">
            <a:extLst>
              <a:ext uri="{FF2B5EF4-FFF2-40B4-BE49-F238E27FC236}">
                <a16:creationId xmlns:a16="http://schemas.microsoft.com/office/drawing/2014/main" id="{DF699675-55AA-F94B-8C2E-8DF7A0E20B3B}"/>
              </a:ext>
            </a:extLst>
          </p:cNvPr>
          <p:cNvSpPr>
            <a:spLocks noGrp="1"/>
          </p:cNvSpPr>
          <p:nvPr>
            <p:ph type="body" sz="quarter" idx="17"/>
          </p:nvPr>
        </p:nvSpPr>
        <p:spPr>
          <a:xfrm>
            <a:off x="138649" y="2060765"/>
            <a:ext cx="8182224" cy="1729141"/>
          </a:xfrm>
        </p:spPr>
        <p:txBody>
          <a:bodyPr>
            <a:normAutofit/>
          </a:bodyPr>
          <a:lstStyle/>
          <a:p>
            <a:pPr lvl="1">
              <a:lnSpc>
                <a:spcPct val="120000"/>
              </a:lnSpc>
            </a:pPr>
            <a:r>
              <a:rPr lang="en-US" sz="2400" dirty="0"/>
              <a:t>What level of support is needed to perform task?</a:t>
            </a:r>
          </a:p>
          <a:p>
            <a:pPr lvl="1">
              <a:lnSpc>
                <a:spcPct val="120000"/>
              </a:lnSpc>
            </a:pPr>
            <a:r>
              <a:rPr lang="en-US" sz="2400" dirty="0"/>
              <a:t>It is recommended that </a:t>
            </a:r>
            <a:r>
              <a:rPr lang="en-US" sz="2400" i="1" dirty="0"/>
              <a:t>independence</a:t>
            </a:r>
            <a:r>
              <a:rPr lang="en-US" sz="2400" dirty="0"/>
              <a:t> be                                                   one target of the plan</a:t>
            </a:r>
          </a:p>
          <a:p>
            <a:endParaRPr lang="en-US" dirty="0"/>
          </a:p>
        </p:txBody>
      </p:sp>
      <p:pic>
        <p:nvPicPr>
          <p:cNvPr id="21" name="Picture Placeholder 20" descr="Arrow signs going in opposite directions. Signs say from top to bottom: Independence, autonomy, freedom, self-reliance.&#10;" title="Level of Independence- street sign">
            <a:extLst>
              <a:ext uri="{FF2B5EF4-FFF2-40B4-BE49-F238E27FC236}">
                <a16:creationId xmlns:a16="http://schemas.microsoft.com/office/drawing/2014/main" id="{B970ADF5-7337-994A-A1AE-B76C0F447508}"/>
              </a:ext>
            </a:extLst>
          </p:cNvPr>
          <p:cNvPicPr>
            <a:picLocks noGrp="1" noChangeAspect="1"/>
          </p:cNvPicPr>
          <p:nvPr>
            <p:ph type="pic" sz="quarter" idx="19"/>
          </p:nvPr>
        </p:nvPicPr>
        <p:blipFill>
          <a:blip r:embed="rId3"/>
          <a:srcRect t="423" b="423"/>
          <a:stretch>
            <a:fillRect/>
          </a:stretch>
        </p:blipFill>
        <p:spPr>
          <a:xfrm>
            <a:off x="8590801" y="1928202"/>
            <a:ext cx="2512264" cy="1522296"/>
          </a:xfrm>
        </p:spPr>
      </p:pic>
      <p:sp>
        <p:nvSpPr>
          <p:cNvPr id="3" name="Content Placeholder 2">
            <a:extLst>
              <a:ext uri="{FF2B5EF4-FFF2-40B4-BE49-F238E27FC236}">
                <a16:creationId xmlns:a16="http://schemas.microsoft.com/office/drawing/2014/main" id="{BDDBE7A8-EE2C-9C46-8B09-5B9E30B5ED57}"/>
              </a:ext>
            </a:extLst>
          </p:cNvPr>
          <p:cNvSpPr>
            <a:spLocks noGrp="1"/>
          </p:cNvSpPr>
          <p:nvPr>
            <p:ph sz="quarter" idx="13"/>
          </p:nvPr>
        </p:nvSpPr>
        <p:spPr>
          <a:xfrm>
            <a:off x="138649" y="3963465"/>
            <a:ext cx="7840662" cy="493712"/>
          </a:xfrm>
        </p:spPr>
        <p:txBody>
          <a:bodyPr>
            <a:normAutofit fontScale="92500" lnSpcReduction="10000"/>
          </a:bodyPr>
          <a:lstStyle/>
          <a:p>
            <a:r>
              <a:rPr lang="en-US" sz="3000" b="1" dirty="0"/>
              <a:t>Frequency of target goal</a:t>
            </a:r>
          </a:p>
          <a:p>
            <a:endParaRPr lang="en-US" dirty="0"/>
          </a:p>
        </p:txBody>
      </p:sp>
      <p:sp>
        <p:nvSpPr>
          <p:cNvPr id="6" name="Text Placeholder 5">
            <a:extLst>
              <a:ext uri="{FF2B5EF4-FFF2-40B4-BE49-F238E27FC236}">
                <a16:creationId xmlns:a16="http://schemas.microsoft.com/office/drawing/2014/main" id="{76FD71CA-0FF4-3E44-BE90-8BAFF9477390}"/>
              </a:ext>
            </a:extLst>
          </p:cNvPr>
          <p:cNvSpPr>
            <a:spLocks noGrp="1"/>
          </p:cNvSpPr>
          <p:nvPr>
            <p:ph type="body" sz="quarter" idx="16"/>
          </p:nvPr>
        </p:nvSpPr>
        <p:spPr>
          <a:xfrm>
            <a:off x="207511" y="4467787"/>
            <a:ext cx="8487994" cy="1570388"/>
          </a:xfrm>
        </p:spPr>
        <p:txBody>
          <a:bodyPr>
            <a:normAutofit/>
          </a:bodyPr>
          <a:lstStyle/>
          <a:p>
            <a:pPr lvl="1"/>
            <a:r>
              <a:rPr lang="en-US" sz="2400" dirty="0"/>
              <a:t>How often is the task done or how often is                                         assistance needed?</a:t>
            </a:r>
          </a:p>
          <a:p>
            <a:pPr marL="0" indent="0">
              <a:buNone/>
            </a:pPr>
            <a:endParaRPr lang="en-US" dirty="0"/>
          </a:p>
        </p:txBody>
      </p:sp>
      <p:pic>
        <p:nvPicPr>
          <p:cNvPr id="23" name="Picture Placeholder 22" descr="colorful number grid in the formate of phone grid" title="Frequency of Target goal">
            <a:extLst>
              <a:ext uri="{FF2B5EF4-FFF2-40B4-BE49-F238E27FC236}">
                <a16:creationId xmlns:a16="http://schemas.microsoft.com/office/drawing/2014/main" id="{041A79F6-ED6E-F34B-AA45-887D60A848CA}"/>
              </a:ext>
            </a:extLst>
          </p:cNvPr>
          <p:cNvPicPr>
            <a:picLocks noGrp="1" noChangeAspect="1"/>
          </p:cNvPicPr>
          <p:nvPr>
            <p:ph type="pic" sz="quarter" idx="20"/>
          </p:nvPr>
        </p:nvPicPr>
        <p:blipFill>
          <a:blip r:embed="rId4"/>
          <a:srcRect l="2115" r="2115"/>
          <a:stretch>
            <a:fillRect/>
          </a:stretch>
        </p:blipFill>
        <p:spPr>
          <a:xfrm>
            <a:off x="8590801" y="3955505"/>
            <a:ext cx="1735467" cy="1940533"/>
          </a:xfrm>
        </p:spPr>
      </p:pic>
    </p:spTree>
    <p:extLst>
      <p:ext uri="{BB962C8B-B14F-4D97-AF65-F5344CB8AC3E}">
        <p14:creationId xmlns:p14="http://schemas.microsoft.com/office/powerpoint/2010/main" val="353121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38C0AB-7E59-CD49-8A81-1AAE341531D5}"/>
              </a:ext>
            </a:extLst>
          </p:cNvPr>
          <p:cNvSpPr>
            <a:spLocks noGrp="1"/>
          </p:cNvSpPr>
          <p:nvPr>
            <p:ph type="title"/>
          </p:nvPr>
        </p:nvSpPr>
        <p:spPr/>
        <p:txBody>
          <a:bodyPr/>
          <a:lstStyle/>
          <a:p>
            <a:r>
              <a:rPr lang="en-US" dirty="0">
                <a:latin typeface="Avenir LT Std 45 Book"/>
              </a:rPr>
              <a:t>Certificate of Completion</a:t>
            </a:r>
          </a:p>
        </p:txBody>
      </p:sp>
      <p:sp>
        <p:nvSpPr>
          <p:cNvPr id="6" name="Content Placeholder 5">
            <a:extLst>
              <a:ext uri="{FF2B5EF4-FFF2-40B4-BE49-F238E27FC236}">
                <a16:creationId xmlns:a16="http://schemas.microsoft.com/office/drawing/2014/main" id="{4B53DAC5-826E-464F-9D42-2009D00047DF}"/>
              </a:ext>
            </a:extLst>
          </p:cNvPr>
          <p:cNvSpPr>
            <a:spLocks noGrp="1"/>
          </p:cNvSpPr>
          <p:nvPr>
            <p:ph sz="half" idx="1"/>
          </p:nvPr>
        </p:nvSpPr>
        <p:spPr>
          <a:xfrm>
            <a:off x="609600" y="1600206"/>
            <a:ext cx="11196918" cy="4525963"/>
          </a:xfrm>
        </p:spPr>
        <p:txBody>
          <a:bodyPr vert="horz" lIns="91440" tIns="45720" rIns="91440" bIns="45720" rtlCol="0" anchor="t">
            <a:normAutofit/>
          </a:bodyPr>
          <a:lstStyle/>
          <a:p>
            <a:pPr>
              <a:spcBef>
                <a:spcPts val="0"/>
              </a:spcBef>
            </a:pPr>
            <a:r>
              <a:rPr lang="en-US" sz="3200">
                <a:latin typeface="Avenir LT Std 45 Book"/>
              </a:rPr>
              <a:t>Please take a few minutes to complete a short </a:t>
            </a:r>
            <a:r>
              <a:rPr lang="en-US" sz="3200">
                <a:latin typeface="Avenir LT Std 45 Book"/>
                <a:hlinkClick r:id="rId2"/>
              </a:rPr>
              <a:t>eight-question survey.</a:t>
            </a:r>
            <a:r>
              <a:rPr lang="en-US" sz="3200">
                <a:latin typeface="Avenir LT Std 45 Book"/>
              </a:rPr>
              <a:t> </a:t>
            </a:r>
          </a:p>
          <a:p>
            <a:pPr>
              <a:spcBef>
                <a:spcPts val="0"/>
              </a:spcBef>
            </a:pPr>
            <a:r>
              <a:rPr lang="en-US" sz="3200" dirty="0">
                <a:latin typeface="Avenir LT Std 45 Book"/>
              </a:rPr>
              <a:t>Response to the survey with 75% accuracy allows the learner to download a certificate of completion for the session.</a:t>
            </a:r>
            <a:endParaRPr lang="en-US" dirty="0"/>
          </a:p>
          <a:p>
            <a:endParaRPr lang="en-US" dirty="0"/>
          </a:p>
        </p:txBody>
      </p:sp>
    </p:spTree>
    <p:extLst>
      <p:ext uri="{BB962C8B-B14F-4D97-AF65-F5344CB8AC3E}">
        <p14:creationId xmlns:p14="http://schemas.microsoft.com/office/powerpoint/2010/main" val="59867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D216-A32D-634A-A10C-7A98B02DEA27}"/>
              </a:ext>
            </a:extLst>
          </p:cNvPr>
          <p:cNvSpPr>
            <a:spLocks noGrp="1"/>
          </p:cNvSpPr>
          <p:nvPr>
            <p:ph type="title"/>
          </p:nvPr>
        </p:nvSpPr>
        <p:spPr/>
        <p:txBody>
          <a:bodyPr/>
          <a:lstStyle/>
          <a:p>
            <a:r>
              <a:rPr lang="en-US" dirty="0"/>
              <a:t>Components of the Instructional Process</a:t>
            </a:r>
          </a:p>
        </p:txBody>
      </p:sp>
      <p:sp>
        <p:nvSpPr>
          <p:cNvPr id="4" name="Content Placeholder 3">
            <a:extLst>
              <a:ext uri="{FF2B5EF4-FFF2-40B4-BE49-F238E27FC236}">
                <a16:creationId xmlns:a16="http://schemas.microsoft.com/office/drawing/2014/main" id="{721AC06A-D39E-3347-AE40-8715F7F347BB}"/>
              </a:ext>
            </a:extLst>
          </p:cNvPr>
          <p:cNvSpPr>
            <a:spLocks noGrp="1"/>
          </p:cNvSpPr>
          <p:nvPr>
            <p:ph sz="half" idx="1"/>
          </p:nvPr>
        </p:nvSpPr>
        <p:spPr/>
        <p:txBody>
          <a:bodyPr>
            <a:normAutofit lnSpcReduction="10000"/>
          </a:bodyPr>
          <a:lstStyle/>
          <a:p>
            <a:r>
              <a:rPr lang="en-US" dirty="0"/>
              <a:t>Use </a:t>
            </a:r>
            <a:r>
              <a:rPr lang="en-US" b="1" dirty="0"/>
              <a:t>Evidence Based Practices</a:t>
            </a:r>
          </a:p>
          <a:p>
            <a:pPr lvl="1"/>
            <a:r>
              <a:rPr lang="en-US" dirty="0"/>
              <a:t>Instructional strategies based on research</a:t>
            </a:r>
          </a:p>
          <a:p>
            <a:pPr lvl="1"/>
            <a:r>
              <a:rPr lang="en-US" dirty="0"/>
              <a:t>IDEA 2004- teachers must use EBP</a:t>
            </a:r>
          </a:p>
          <a:p>
            <a:r>
              <a:rPr lang="en-US" dirty="0"/>
              <a:t>Implement with </a:t>
            </a:r>
            <a:r>
              <a:rPr lang="en-US" b="1" dirty="0"/>
              <a:t>Fidelity</a:t>
            </a:r>
          </a:p>
          <a:p>
            <a:pPr lvl="1"/>
            <a:r>
              <a:rPr lang="en-US" dirty="0"/>
              <a:t>Know your target</a:t>
            </a:r>
          </a:p>
          <a:p>
            <a:pPr lvl="1"/>
            <a:r>
              <a:rPr lang="en-US" dirty="0"/>
              <a:t>Define criteria to determine if the target is achieved</a:t>
            </a:r>
          </a:p>
          <a:p>
            <a:endParaRPr lang="en-US" dirty="0"/>
          </a:p>
          <a:p>
            <a:pPr lvl="1"/>
            <a:endParaRPr lang="en-US" dirty="0"/>
          </a:p>
          <a:p>
            <a:pPr lvl="1"/>
            <a:endParaRPr lang="en-US" dirty="0"/>
          </a:p>
          <a:p>
            <a:pPr lvl="1"/>
            <a:endParaRPr lang="en-US" dirty="0"/>
          </a:p>
        </p:txBody>
      </p:sp>
      <p:sp>
        <p:nvSpPr>
          <p:cNvPr id="5" name="Content Placeholder 4">
            <a:extLst>
              <a:ext uri="{FF2B5EF4-FFF2-40B4-BE49-F238E27FC236}">
                <a16:creationId xmlns:a16="http://schemas.microsoft.com/office/drawing/2014/main" id="{30F5B00F-BD54-B14D-8670-8AEBDDDE5D33}"/>
              </a:ext>
            </a:extLst>
          </p:cNvPr>
          <p:cNvSpPr>
            <a:spLocks noGrp="1"/>
          </p:cNvSpPr>
          <p:nvPr>
            <p:ph sz="half" idx="2"/>
          </p:nvPr>
        </p:nvSpPr>
        <p:spPr/>
        <p:txBody>
          <a:bodyPr>
            <a:normAutofit lnSpcReduction="10000"/>
          </a:bodyPr>
          <a:lstStyle/>
          <a:p>
            <a:r>
              <a:rPr lang="en-US" dirty="0"/>
              <a:t>Assure </a:t>
            </a:r>
            <a:r>
              <a:rPr lang="en-US" b="1" dirty="0"/>
              <a:t>Instruction </a:t>
            </a:r>
            <a:r>
              <a:rPr lang="en-US" dirty="0"/>
              <a:t>is </a:t>
            </a:r>
            <a:r>
              <a:rPr lang="en-US" b="1" dirty="0"/>
              <a:t>Systematic</a:t>
            </a:r>
          </a:p>
          <a:p>
            <a:pPr lvl="1"/>
            <a:r>
              <a:rPr lang="en-US" dirty="0"/>
              <a:t>Carefully planned sequence for instruction</a:t>
            </a:r>
          </a:p>
          <a:p>
            <a:pPr lvl="1"/>
            <a:r>
              <a:rPr lang="en-US" dirty="0"/>
              <a:t>Prompts and task analysis are key components, as well as reinforcement</a:t>
            </a:r>
          </a:p>
          <a:p>
            <a:pPr lvl="0"/>
            <a:r>
              <a:rPr lang="en-US" dirty="0"/>
              <a:t>Begin with </a:t>
            </a:r>
            <a:r>
              <a:rPr lang="en-US" b="1" dirty="0"/>
              <a:t>Task Analysis</a:t>
            </a:r>
          </a:p>
          <a:p>
            <a:pPr lvl="1"/>
            <a:r>
              <a:rPr lang="en-US" dirty="0"/>
              <a:t>Key to systematic instruction</a:t>
            </a:r>
          </a:p>
          <a:p>
            <a:pPr lvl="1"/>
            <a:r>
              <a:rPr lang="en-US" dirty="0"/>
              <a:t>Essential to most EBP, e.g. chaining, prompting</a:t>
            </a:r>
          </a:p>
          <a:p>
            <a:endParaRPr lang="en-US" dirty="0"/>
          </a:p>
          <a:p>
            <a:endParaRPr lang="en-US" dirty="0"/>
          </a:p>
          <a:p>
            <a:pPr lvl="1"/>
            <a:endParaRPr lang="en-US" dirty="0"/>
          </a:p>
        </p:txBody>
      </p:sp>
    </p:spTree>
    <p:extLst>
      <p:ext uri="{BB962C8B-B14F-4D97-AF65-F5344CB8AC3E}">
        <p14:creationId xmlns:p14="http://schemas.microsoft.com/office/powerpoint/2010/main" val="232567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54DC24-5AE0-0F43-B9FC-B30AA8145CDC}"/>
              </a:ext>
            </a:extLst>
          </p:cNvPr>
          <p:cNvSpPr>
            <a:spLocks noGrp="1"/>
          </p:cNvSpPr>
          <p:nvPr>
            <p:ph type="title"/>
          </p:nvPr>
        </p:nvSpPr>
        <p:spPr/>
        <p:txBody>
          <a:bodyPr>
            <a:normAutofit/>
          </a:bodyPr>
          <a:lstStyle/>
          <a:p>
            <a:r>
              <a:rPr lang="en-US" dirty="0"/>
              <a:t>Elements Must Work Together</a:t>
            </a:r>
          </a:p>
        </p:txBody>
      </p:sp>
      <p:graphicFrame>
        <p:nvGraphicFramePr>
          <p:cNvPr id="7" name="Content Placeholder 6" descr="One element is placed in each quarter of the circle. Arrows show a continual cyclic process." title="Circle sectioned into 4 quarters">
            <a:extLst>
              <a:ext uri="{FF2B5EF4-FFF2-40B4-BE49-F238E27FC236}">
                <a16:creationId xmlns:a16="http://schemas.microsoft.com/office/drawing/2014/main" id="{1F91849D-9EA8-DC43-B36A-4D16FCB17979}"/>
              </a:ext>
            </a:extLst>
          </p:cNvPr>
          <p:cNvGraphicFramePr>
            <a:graphicFrameLocks noGrp="1"/>
          </p:cNvGraphicFramePr>
          <p:nvPr>
            <p:ph idx="1"/>
            <p:extLst>
              <p:ext uri="{D42A27DB-BD31-4B8C-83A1-F6EECF244321}">
                <p14:modId xmlns:p14="http://schemas.microsoft.com/office/powerpoint/2010/main" val="239464185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88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3EC4-B99C-6B41-95EC-E9617C954E06}"/>
              </a:ext>
            </a:extLst>
          </p:cNvPr>
          <p:cNvSpPr>
            <a:spLocks noGrp="1"/>
          </p:cNvSpPr>
          <p:nvPr>
            <p:ph type="title"/>
          </p:nvPr>
        </p:nvSpPr>
        <p:spPr>
          <a:xfrm>
            <a:off x="609600" y="0"/>
            <a:ext cx="10972800" cy="1143000"/>
          </a:xfrm>
        </p:spPr>
        <p:txBody>
          <a:bodyPr>
            <a:normAutofit/>
          </a:bodyPr>
          <a:lstStyle/>
          <a:p>
            <a:r>
              <a:rPr lang="en-US" sz="3600" dirty="0"/>
              <a:t>Fidelity Considerations</a:t>
            </a:r>
          </a:p>
        </p:txBody>
      </p:sp>
      <p:sp>
        <p:nvSpPr>
          <p:cNvPr id="6" name="Content Placeholder 5">
            <a:extLst>
              <a:ext uri="{FF2B5EF4-FFF2-40B4-BE49-F238E27FC236}">
                <a16:creationId xmlns:a16="http://schemas.microsoft.com/office/drawing/2014/main" id="{94303955-FFFD-BF41-8F8E-45110D7FA4EB}"/>
              </a:ext>
            </a:extLst>
          </p:cNvPr>
          <p:cNvSpPr>
            <a:spLocks noGrp="1"/>
          </p:cNvSpPr>
          <p:nvPr>
            <p:ph sz="quarter" idx="14"/>
          </p:nvPr>
        </p:nvSpPr>
        <p:spPr>
          <a:xfrm>
            <a:off x="609600" y="990457"/>
            <a:ext cx="7814879" cy="584461"/>
          </a:xfrm>
        </p:spPr>
        <p:txBody>
          <a:bodyPr>
            <a:normAutofit lnSpcReduction="10000"/>
          </a:bodyPr>
          <a:lstStyle/>
          <a:p>
            <a:pPr marL="0" indent="0">
              <a:lnSpc>
                <a:spcPct val="110000"/>
              </a:lnSpc>
              <a:buNone/>
            </a:pPr>
            <a:r>
              <a:rPr lang="en-US" sz="3000" dirty="0"/>
              <a:t>Protocol</a:t>
            </a:r>
            <a:endParaRPr lang="en-US" sz="3900" dirty="0"/>
          </a:p>
          <a:p>
            <a:pPr marL="0" indent="0">
              <a:lnSpc>
                <a:spcPct val="110000"/>
              </a:lnSpc>
              <a:buNone/>
            </a:pPr>
            <a:endParaRPr lang="en-US" sz="2600" dirty="0"/>
          </a:p>
        </p:txBody>
      </p:sp>
      <p:sp>
        <p:nvSpPr>
          <p:cNvPr id="3" name="Text Placeholder 2">
            <a:extLst>
              <a:ext uri="{FF2B5EF4-FFF2-40B4-BE49-F238E27FC236}">
                <a16:creationId xmlns:a16="http://schemas.microsoft.com/office/drawing/2014/main" id="{D53C60A0-ED10-D94C-9AD7-BF1CB09BC909}"/>
              </a:ext>
            </a:extLst>
          </p:cNvPr>
          <p:cNvSpPr>
            <a:spLocks noGrp="1"/>
          </p:cNvSpPr>
          <p:nvPr>
            <p:ph type="body" sz="quarter" idx="16"/>
          </p:nvPr>
        </p:nvSpPr>
        <p:spPr>
          <a:xfrm>
            <a:off x="583817" y="1417639"/>
            <a:ext cx="8927828" cy="2371936"/>
          </a:xfrm>
        </p:spPr>
        <p:txBody>
          <a:bodyPr>
            <a:normAutofit fontScale="32500" lnSpcReduction="20000"/>
          </a:bodyPr>
          <a:lstStyle/>
          <a:p>
            <a:r>
              <a:rPr lang="en-US" sz="8600" dirty="0">
                <a:solidFill>
                  <a:srgbClr val="1A1A1A"/>
                </a:solidFill>
              </a:rPr>
              <a:t>The accepted or established code of procedure or behavior in any group, organization, or situation.</a:t>
            </a:r>
          </a:p>
          <a:p>
            <a:r>
              <a:rPr lang="en-US" sz="8600" dirty="0"/>
              <a:t>In science and medicine, a formal set of rules and procedures to be followed during a particular research experiment, course of treatment, etc.</a:t>
            </a:r>
          </a:p>
          <a:p>
            <a:endParaRPr lang="en-US" sz="1050" dirty="0"/>
          </a:p>
        </p:txBody>
      </p:sp>
      <p:pic>
        <p:nvPicPr>
          <p:cNvPr id="15" name="Picture Placeholder 14" descr="“I think you should be more explicit here in step two,” while two old men are looking at a math equation on the chalkboard." title="two old men at a chalkboard with caption">
            <a:extLst>
              <a:ext uri="{FF2B5EF4-FFF2-40B4-BE49-F238E27FC236}">
                <a16:creationId xmlns:a16="http://schemas.microsoft.com/office/drawing/2014/main" id="{334E5356-0CCC-974C-9085-4C773204BC69}"/>
              </a:ext>
            </a:extLst>
          </p:cNvPr>
          <p:cNvPicPr>
            <a:picLocks noGrp="1" noChangeAspect="1"/>
          </p:cNvPicPr>
          <p:nvPr>
            <p:ph type="pic" sz="quarter" idx="19"/>
          </p:nvPr>
        </p:nvPicPr>
        <p:blipFill>
          <a:blip r:embed="rId3"/>
          <a:srcRect t="5151" b="5151"/>
          <a:stretch>
            <a:fillRect/>
          </a:stretch>
        </p:blipFill>
        <p:spPr>
          <a:xfrm>
            <a:off x="10011266" y="1508682"/>
            <a:ext cx="2001347" cy="1942543"/>
          </a:xfrm>
        </p:spPr>
      </p:pic>
      <p:sp>
        <p:nvSpPr>
          <p:cNvPr id="4" name="Content Placeholder 3">
            <a:extLst>
              <a:ext uri="{FF2B5EF4-FFF2-40B4-BE49-F238E27FC236}">
                <a16:creationId xmlns:a16="http://schemas.microsoft.com/office/drawing/2014/main" id="{193256EE-AE4A-734A-B7FA-732F1BA51FFA}"/>
              </a:ext>
            </a:extLst>
          </p:cNvPr>
          <p:cNvSpPr>
            <a:spLocks noGrp="1"/>
          </p:cNvSpPr>
          <p:nvPr>
            <p:ph sz="quarter" idx="13"/>
          </p:nvPr>
        </p:nvSpPr>
        <p:spPr>
          <a:xfrm>
            <a:off x="583817" y="3433386"/>
            <a:ext cx="7840662" cy="493712"/>
          </a:xfrm>
        </p:spPr>
        <p:txBody>
          <a:bodyPr>
            <a:normAutofit fontScale="92500" lnSpcReduction="20000"/>
          </a:bodyPr>
          <a:lstStyle/>
          <a:p>
            <a:pPr marL="0" indent="0">
              <a:buNone/>
            </a:pPr>
            <a:r>
              <a:rPr lang="en-US" dirty="0"/>
              <a:t>Fidelity</a:t>
            </a:r>
          </a:p>
        </p:txBody>
      </p:sp>
      <p:sp>
        <p:nvSpPr>
          <p:cNvPr id="5" name="Text Placeholder 4">
            <a:extLst>
              <a:ext uri="{FF2B5EF4-FFF2-40B4-BE49-F238E27FC236}">
                <a16:creationId xmlns:a16="http://schemas.microsoft.com/office/drawing/2014/main" id="{FA0406A4-8FE4-D343-86DC-C674F3251909}"/>
              </a:ext>
            </a:extLst>
          </p:cNvPr>
          <p:cNvSpPr>
            <a:spLocks noGrp="1"/>
          </p:cNvSpPr>
          <p:nvPr>
            <p:ph type="body" sz="quarter" idx="17"/>
          </p:nvPr>
        </p:nvSpPr>
        <p:spPr>
          <a:xfrm>
            <a:off x="583818" y="3927098"/>
            <a:ext cx="9031522" cy="2015747"/>
          </a:xfrm>
        </p:spPr>
        <p:txBody>
          <a:bodyPr>
            <a:normAutofit fontScale="92500" lnSpcReduction="10000"/>
          </a:bodyPr>
          <a:lstStyle/>
          <a:p>
            <a:r>
              <a:rPr lang="en-US" sz="3000" dirty="0"/>
              <a:t>Fidelity assessment is defined as indicators of doing what is intended. This definition requires a) knowing what is intended, and b) having some way of knowing the extent to which a person did what was intended.</a:t>
            </a:r>
          </a:p>
          <a:p>
            <a:pPr marL="0" indent="0">
              <a:buNone/>
            </a:pPr>
            <a:endParaRPr lang="en-US" dirty="0"/>
          </a:p>
        </p:txBody>
      </p:sp>
      <p:pic>
        <p:nvPicPr>
          <p:cNvPr id="17" name="Picture Placeholder 16" descr="On record shows the words obey and hi fidelity." title="Cover of a record">
            <a:extLst>
              <a:ext uri="{FF2B5EF4-FFF2-40B4-BE49-F238E27FC236}">
                <a16:creationId xmlns:a16="http://schemas.microsoft.com/office/drawing/2014/main" id="{D832EE39-9C9B-EA4F-9459-FCA1D9444B99}"/>
              </a:ext>
            </a:extLst>
          </p:cNvPr>
          <p:cNvPicPr>
            <a:picLocks noGrp="1" noChangeAspect="1"/>
          </p:cNvPicPr>
          <p:nvPr>
            <p:ph type="pic" sz="quarter" idx="20"/>
          </p:nvPr>
        </p:nvPicPr>
        <p:blipFill>
          <a:blip r:embed="rId4"/>
          <a:srcRect t="1469" b="1469"/>
          <a:stretch>
            <a:fillRect/>
          </a:stretch>
        </p:blipFill>
        <p:spPr>
          <a:xfrm>
            <a:off x="10133814" y="4132705"/>
            <a:ext cx="1878799" cy="1823596"/>
          </a:xfrm>
        </p:spPr>
      </p:pic>
    </p:spTree>
    <p:extLst>
      <p:ext uri="{BB962C8B-B14F-4D97-AF65-F5344CB8AC3E}">
        <p14:creationId xmlns:p14="http://schemas.microsoft.com/office/powerpoint/2010/main" val="421047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F3F98-99BC-E74D-B06C-BD534A181847}"/>
              </a:ext>
            </a:extLst>
          </p:cNvPr>
          <p:cNvSpPr>
            <a:spLocks noGrp="1"/>
          </p:cNvSpPr>
          <p:nvPr>
            <p:ph type="title"/>
          </p:nvPr>
        </p:nvSpPr>
        <p:spPr/>
        <p:txBody>
          <a:bodyPr>
            <a:normAutofit/>
          </a:bodyPr>
          <a:lstStyle/>
          <a:p>
            <a:r>
              <a:rPr lang="en-US" dirty="0"/>
              <a:t>Handout #06 : Task Analysis</a:t>
            </a:r>
          </a:p>
        </p:txBody>
      </p:sp>
      <p:sp>
        <p:nvSpPr>
          <p:cNvPr id="4" name="Content Placeholder 3">
            <a:extLst>
              <a:ext uri="{FF2B5EF4-FFF2-40B4-BE49-F238E27FC236}">
                <a16:creationId xmlns:a16="http://schemas.microsoft.com/office/drawing/2014/main" id="{69D8F862-F807-984C-A474-C3836068AA13}"/>
              </a:ext>
            </a:extLst>
          </p:cNvPr>
          <p:cNvSpPr>
            <a:spLocks noGrp="1"/>
          </p:cNvSpPr>
          <p:nvPr>
            <p:ph sz="half" idx="1"/>
          </p:nvPr>
        </p:nvSpPr>
        <p:spPr/>
        <p:txBody>
          <a:bodyPr vert="horz" lIns="91440" tIns="45720" rIns="91440" bIns="45720" rtlCol="0" anchor="t">
            <a:normAutofit/>
          </a:bodyPr>
          <a:lstStyle/>
          <a:p>
            <a:r>
              <a:rPr lang="en-US" dirty="0">
                <a:latin typeface="Avenir LT Std 45 Book"/>
              </a:rPr>
              <a:t>This is a blank task analysis form found in the Task Analysis Supplement (Handout #06)</a:t>
            </a:r>
          </a:p>
          <a:p>
            <a:r>
              <a:rPr lang="en-US" dirty="0"/>
              <a:t>This type of form can be used to record the steps to the task or skill that will be taught </a:t>
            </a:r>
          </a:p>
          <a:p>
            <a:r>
              <a:rPr lang="en-US" dirty="0"/>
              <a:t>Can also be used to record the data for baseline and progress data. </a:t>
            </a:r>
          </a:p>
        </p:txBody>
      </p:sp>
      <p:pic>
        <p:nvPicPr>
          <p:cNvPr id="6" name="Content Placeholder 5" descr="breakdown steps for a specific task with data collection on dates and how task was completed" title="Task Analysis Form">
            <a:extLst>
              <a:ext uri="{FF2B5EF4-FFF2-40B4-BE49-F238E27FC236}">
                <a16:creationId xmlns:a16="http://schemas.microsoft.com/office/drawing/2014/main" id="{0D80E454-BB68-8D4A-98EF-B337667EB72C}"/>
              </a:ext>
            </a:extLst>
          </p:cNvPr>
          <p:cNvPicPr>
            <a:picLocks noGrp="1" noChangeAspect="1"/>
          </p:cNvPicPr>
          <p:nvPr>
            <p:ph sz="half" idx="2"/>
          </p:nvPr>
        </p:nvPicPr>
        <p:blipFill>
          <a:blip r:embed="rId3"/>
          <a:stretch>
            <a:fillRect/>
          </a:stretch>
        </p:blipFill>
        <p:spPr>
          <a:xfrm>
            <a:off x="6431223" y="1187777"/>
            <a:ext cx="4667204" cy="4938387"/>
          </a:xfrm>
        </p:spPr>
      </p:pic>
    </p:spTree>
    <p:extLst>
      <p:ext uri="{BB962C8B-B14F-4D97-AF65-F5344CB8AC3E}">
        <p14:creationId xmlns:p14="http://schemas.microsoft.com/office/powerpoint/2010/main" val="303866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02BC-C1DE-834F-AC4E-49CE0B714AF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1BAFFA7-EF97-A34E-931E-C05DE7C34B86}"/>
              </a:ext>
            </a:extLst>
          </p:cNvPr>
          <p:cNvSpPr>
            <a:spLocks noGrp="1"/>
          </p:cNvSpPr>
          <p:nvPr>
            <p:ph sz="half" idx="1"/>
          </p:nvPr>
        </p:nvSpPr>
        <p:spPr/>
        <p:txBody>
          <a:bodyPr/>
          <a:lstStyle/>
          <a:p>
            <a:r>
              <a:rPr lang="en-US" dirty="0"/>
              <a:t>This example and the blank form are from the National Professional Development Center for Autism.</a:t>
            </a:r>
          </a:p>
          <a:p>
            <a:r>
              <a:rPr lang="en-US" dirty="0"/>
              <a:t>Additional examples of task analysis available in the Task Analysis Supplement (Handout#06).</a:t>
            </a:r>
          </a:p>
          <a:p>
            <a:endParaRPr lang="en-US" dirty="0"/>
          </a:p>
        </p:txBody>
      </p:sp>
      <p:pic>
        <p:nvPicPr>
          <p:cNvPr id="7" name="Content Placeholder 6" descr="Completed worksheet for setting the table with description of steps on worksheet.&#10;" title="Task analysis form">
            <a:extLst>
              <a:ext uri="{FF2B5EF4-FFF2-40B4-BE49-F238E27FC236}">
                <a16:creationId xmlns:a16="http://schemas.microsoft.com/office/drawing/2014/main" id="{BE207159-2352-2D42-8F38-7C2AF5863C86}"/>
              </a:ext>
            </a:extLst>
          </p:cNvPr>
          <p:cNvPicPr>
            <a:picLocks noGrp="1" noChangeAspect="1"/>
          </p:cNvPicPr>
          <p:nvPr>
            <p:ph sz="half" idx="2"/>
          </p:nvPr>
        </p:nvPicPr>
        <p:blipFill>
          <a:blip r:embed="rId3"/>
          <a:stretch>
            <a:fillRect/>
          </a:stretch>
        </p:blipFill>
        <p:spPr>
          <a:xfrm>
            <a:off x="7129186" y="1601644"/>
            <a:ext cx="4798771" cy="5052553"/>
          </a:xfrm>
        </p:spPr>
      </p:pic>
    </p:spTree>
    <p:extLst>
      <p:ext uri="{BB962C8B-B14F-4D97-AF65-F5344CB8AC3E}">
        <p14:creationId xmlns:p14="http://schemas.microsoft.com/office/powerpoint/2010/main" val="210671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Articles: Evidence for the Practices</a:t>
            </a:r>
          </a:p>
        </p:txBody>
      </p:sp>
      <p:sp>
        <p:nvSpPr>
          <p:cNvPr id="3" name="Content Placeholder 2"/>
          <p:cNvSpPr>
            <a:spLocks noGrp="1"/>
          </p:cNvSpPr>
          <p:nvPr>
            <p:ph idx="1"/>
          </p:nvPr>
        </p:nvSpPr>
        <p:spPr/>
        <p:txBody>
          <a:bodyPr>
            <a:normAutofit lnSpcReduction="10000"/>
          </a:bodyPr>
          <a:lstStyle/>
          <a:p>
            <a:r>
              <a:rPr lang="en-US" sz="3000" dirty="0"/>
              <a:t>Review an article that was part of the research basis for a practice. (Handouts #4,5, 7 - choose one article)</a:t>
            </a:r>
          </a:p>
          <a:p>
            <a:r>
              <a:rPr lang="en-US" sz="3000" dirty="0"/>
              <a:t>Think of a student you have worked with who may have been similar.  </a:t>
            </a:r>
          </a:p>
          <a:p>
            <a:r>
              <a:rPr lang="en-US" sz="3000" dirty="0"/>
              <a:t>Who was target group? </a:t>
            </a:r>
          </a:p>
          <a:p>
            <a:r>
              <a:rPr lang="en-US" sz="3000" dirty="0"/>
              <a:t>Did the research do what was intended, i.e. meet the original goal of the study (fidelity)?</a:t>
            </a:r>
          </a:p>
          <a:p>
            <a:r>
              <a:rPr lang="en-US" sz="3000" dirty="0"/>
              <a:t>What was the protocol? </a:t>
            </a:r>
          </a:p>
          <a:p>
            <a:r>
              <a:rPr lang="en-US" sz="3000" dirty="0"/>
              <a:t>What were the outcomes? </a:t>
            </a:r>
            <a:r>
              <a:rPr lang="en-US" dirty="0"/>
              <a:t> </a:t>
            </a:r>
          </a:p>
        </p:txBody>
      </p:sp>
    </p:spTree>
    <p:extLst>
      <p:ext uri="{BB962C8B-B14F-4D97-AF65-F5344CB8AC3E}">
        <p14:creationId xmlns:p14="http://schemas.microsoft.com/office/powerpoint/2010/main" val="76589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cs typeface="Avenir Black"/>
              </a:rPr>
              <a:t>General Protocol to Implement EBP (1)</a:t>
            </a:r>
          </a:p>
        </p:txBody>
      </p:sp>
      <p:sp>
        <p:nvSpPr>
          <p:cNvPr id="3" name="Content Placeholder 2"/>
          <p:cNvSpPr>
            <a:spLocks noGrp="1"/>
          </p:cNvSpPr>
          <p:nvPr>
            <p:ph idx="1"/>
          </p:nvPr>
        </p:nvSpPr>
        <p:spPr>
          <a:xfrm>
            <a:off x="609600" y="1239865"/>
            <a:ext cx="10972800" cy="4886300"/>
          </a:xfrm>
        </p:spPr>
        <p:txBody>
          <a:bodyPr>
            <a:normAutofit fontScale="47500" lnSpcReduction="20000"/>
          </a:bodyPr>
          <a:lstStyle/>
          <a:p>
            <a:pPr>
              <a:lnSpc>
                <a:spcPct val="120000"/>
              </a:lnSpc>
              <a:buFont typeface="+mj-lt"/>
              <a:buAutoNum type="arabicPeriod"/>
            </a:pPr>
            <a:r>
              <a:rPr lang="en-US" sz="6000" b="1" dirty="0">
                <a:cs typeface="Avenir Black"/>
              </a:rPr>
              <a:t>Select Student and EBP.</a:t>
            </a:r>
            <a:r>
              <a:rPr lang="en-US" sz="6000" dirty="0">
                <a:cs typeface="Avenir Black"/>
              </a:rPr>
              <a:t> </a:t>
            </a:r>
            <a:r>
              <a:rPr lang="en-US" sz="6000" dirty="0"/>
              <a:t>What EBP will be used to teach a targeted goal/ skill for a student? </a:t>
            </a:r>
          </a:p>
          <a:p>
            <a:pPr>
              <a:lnSpc>
                <a:spcPct val="120000"/>
              </a:lnSpc>
              <a:buFont typeface="+mj-lt"/>
              <a:buAutoNum type="arabicPeriod"/>
            </a:pPr>
            <a:r>
              <a:rPr lang="en-US" sz="6000" b="1" dirty="0">
                <a:cs typeface="Avenir Black"/>
              </a:rPr>
              <a:t>Enough Knowledge?</a:t>
            </a:r>
            <a:r>
              <a:rPr lang="en-US" sz="6000" dirty="0">
                <a:cs typeface="Avenir Black"/>
              </a:rPr>
              <a:t> </a:t>
            </a:r>
            <a:r>
              <a:rPr lang="en-US" sz="6000" dirty="0"/>
              <a:t>Do you know enough about the practice to implement correctly?</a:t>
            </a:r>
          </a:p>
          <a:p>
            <a:pPr>
              <a:lnSpc>
                <a:spcPct val="120000"/>
              </a:lnSpc>
              <a:buFont typeface="+mj-lt"/>
              <a:buAutoNum type="arabicPeriod"/>
            </a:pPr>
            <a:r>
              <a:rPr lang="en-US" sz="6000" b="1" dirty="0">
                <a:cs typeface="Avenir Black"/>
              </a:rPr>
              <a:t>Do a Task Analysis. </a:t>
            </a:r>
            <a:r>
              <a:rPr lang="en-US" sz="6000" dirty="0"/>
              <a:t>To identify the necessary steps of the skill. </a:t>
            </a:r>
          </a:p>
          <a:p>
            <a:pPr>
              <a:lnSpc>
                <a:spcPct val="120000"/>
              </a:lnSpc>
              <a:buFont typeface="+mj-lt"/>
              <a:buAutoNum type="arabicPeriod"/>
            </a:pPr>
            <a:r>
              <a:rPr lang="en-US" sz="6000" b="1" dirty="0">
                <a:cs typeface="Avenir Black"/>
              </a:rPr>
              <a:t>Try It. </a:t>
            </a:r>
            <a:r>
              <a:rPr lang="en-US" sz="6000" b="1" dirty="0"/>
              <a:t> </a:t>
            </a:r>
            <a:r>
              <a:rPr lang="en-US" sz="6000" dirty="0"/>
              <a:t>Have someone else try steps to see if they are accurate and complete. Revise if needed.</a:t>
            </a:r>
          </a:p>
          <a:p>
            <a:pPr>
              <a:lnSpc>
                <a:spcPct val="120000"/>
              </a:lnSpc>
              <a:buFont typeface="+mj-lt"/>
              <a:buAutoNum type="arabicPeriod"/>
            </a:pPr>
            <a:r>
              <a:rPr lang="en-US" sz="6000" b="1" dirty="0">
                <a:cs typeface="Avenir Black"/>
              </a:rPr>
              <a:t>Collect Baseline Data. </a:t>
            </a:r>
            <a:r>
              <a:rPr lang="en-US" sz="6000" b="1" dirty="0"/>
              <a:t> </a:t>
            </a:r>
            <a:r>
              <a:rPr lang="en-US" sz="6000" dirty="0"/>
              <a:t>What information about the goal does data collection and a task analysis give you?</a:t>
            </a:r>
          </a:p>
          <a:p>
            <a:endParaRPr lang="en-US" dirty="0"/>
          </a:p>
          <a:p>
            <a:endParaRPr lang="en-US" dirty="0"/>
          </a:p>
        </p:txBody>
      </p:sp>
    </p:spTree>
    <p:extLst>
      <p:ext uri="{BB962C8B-B14F-4D97-AF65-F5344CB8AC3E}">
        <p14:creationId xmlns:p14="http://schemas.microsoft.com/office/powerpoint/2010/main" val="3442929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cs typeface="Avenir Black"/>
              </a:rPr>
              <a:t>General Protocol to Implement EBP (2)</a:t>
            </a:r>
          </a:p>
        </p:txBody>
      </p:sp>
      <p:sp>
        <p:nvSpPr>
          <p:cNvPr id="3" name="Content Placeholder 2"/>
          <p:cNvSpPr>
            <a:spLocks noGrp="1"/>
          </p:cNvSpPr>
          <p:nvPr>
            <p:ph idx="1"/>
          </p:nvPr>
        </p:nvSpPr>
        <p:spPr>
          <a:xfrm>
            <a:off x="609600" y="1239865"/>
            <a:ext cx="10972800" cy="4886300"/>
          </a:xfrm>
        </p:spPr>
        <p:txBody>
          <a:bodyPr>
            <a:normAutofit fontScale="47500" lnSpcReduction="20000"/>
          </a:bodyPr>
          <a:lstStyle/>
          <a:p>
            <a:pPr marL="577850" indent="-577850">
              <a:lnSpc>
                <a:spcPct val="120000"/>
              </a:lnSpc>
              <a:buFont typeface="+mj-lt"/>
              <a:buAutoNum type="arabicPeriod" startAt="6"/>
            </a:pPr>
            <a:r>
              <a:rPr lang="en-US" sz="6000" b="1" dirty="0">
                <a:cs typeface="Avenir Black"/>
              </a:rPr>
              <a:t>Develop a Prompt and Reinforcement Plan. </a:t>
            </a:r>
            <a:r>
              <a:rPr lang="en-US" sz="6000" dirty="0"/>
              <a:t>To motivate student and fade prompts.</a:t>
            </a:r>
          </a:p>
          <a:p>
            <a:pPr marL="577850" indent="-577850">
              <a:lnSpc>
                <a:spcPct val="120000"/>
              </a:lnSpc>
              <a:buFont typeface="+mj-lt"/>
              <a:buAutoNum type="arabicPeriod" startAt="6"/>
            </a:pPr>
            <a:r>
              <a:rPr lang="en-US" sz="6000" b="1" dirty="0">
                <a:cs typeface="Avenir Black"/>
              </a:rPr>
              <a:t>Teach the EBP to the student. </a:t>
            </a:r>
            <a:r>
              <a:rPr lang="en-US" sz="6000" dirty="0"/>
              <a:t>Modify based on student response </a:t>
            </a:r>
          </a:p>
          <a:p>
            <a:pPr marL="577850" indent="-577850">
              <a:lnSpc>
                <a:spcPct val="120000"/>
              </a:lnSpc>
              <a:buFont typeface="+mj-lt"/>
              <a:buAutoNum type="arabicPeriod" startAt="6"/>
            </a:pPr>
            <a:r>
              <a:rPr lang="en-US" sz="6000" b="1" dirty="0">
                <a:cs typeface="Avenir Black"/>
              </a:rPr>
              <a:t>Share and practice</a:t>
            </a:r>
            <a:r>
              <a:rPr lang="en-US" sz="6000" b="1" dirty="0"/>
              <a:t> protocol with team.</a:t>
            </a:r>
            <a:r>
              <a:rPr lang="en-US" sz="6000" dirty="0"/>
              <a:t> Discuss challenges, fidelity, knowledge of practice. Practice the protocol with triad (teacher, student, observer - gives feedback).</a:t>
            </a:r>
          </a:p>
          <a:p>
            <a:pPr marL="577850" indent="-577850">
              <a:lnSpc>
                <a:spcPct val="120000"/>
              </a:lnSpc>
              <a:buFont typeface="+mj-lt"/>
              <a:buAutoNum type="arabicPeriod" startAt="6"/>
            </a:pPr>
            <a:r>
              <a:rPr lang="en-US" sz="6000" b="1" dirty="0">
                <a:cs typeface="Avenir Black"/>
              </a:rPr>
              <a:t>Ongoing</a:t>
            </a:r>
            <a:r>
              <a:rPr lang="en-US" sz="6000" dirty="0">
                <a:cs typeface="Avenir Black"/>
              </a:rPr>
              <a:t> implementation, progress monitoring and data collection.</a:t>
            </a:r>
          </a:p>
          <a:p>
            <a:endParaRPr lang="en-US" dirty="0"/>
          </a:p>
          <a:p>
            <a:endParaRPr lang="en-US" dirty="0"/>
          </a:p>
        </p:txBody>
      </p:sp>
    </p:spTree>
    <p:extLst>
      <p:ext uri="{BB962C8B-B14F-4D97-AF65-F5344CB8AC3E}">
        <p14:creationId xmlns:p14="http://schemas.microsoft.com/office/powerpoint/2010/main" val="29460192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DF82EBCCA6434C8B24CE25C74949B6" ma:contentTypeVersion="6" ma:contentTypeDescription="Create a new document." ma:contentTypeScope="" ma:versionID="eab6bc8a728de050be0dbd7c7080b458">
  <xsd:schema xmlns:xsd="http://www.w3.org/2001/XMLSchema" xmlns:xs="http://www.w3.org/2001/XMLSchema" xmlns:p="http://schemas.microsoft.com/office/2006/metadata/properties" xmlns:ns2="a57ec7f8-8b67-4735-931f-8ffdcef4b5a3" xmlns:ns3="5cf0b33e-1905-47e5-996b-0077f99af4d6" targetNamespace="http://schemas.microsoft.com/office/2006/metadata/properties" ma:root="true" ma:fieldsID="bd08061a09b2e09a726ae9ec8fa268b9" ns2:_="" ns3:_="">
    <xsd:import namespace="a57ec7f8-8b67-4735-931f-8ffdcef4b5a3"/>
    <xsd:import namespace="5cf0b33e-1905-47e5-996b-0077f99af4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ec7f8-8b67-4735-931f-8ffdcef4b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f0b33e-1905-47e5-996b-0077f99af4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8F30E-B145-4C3E-A3C0-C64689ECE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ec7f8-8b67-4735-931f-8ffdcef4b5a3"/>
    <ds:schemaRef ds:uri="5cf0b33e-1905-47e5-996b-0077f99af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EF1B5-6085-48E2-9765-C067E38FDA5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11B4946-0D5D-4D32-AF4A-896D18531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249886</TotalTime>
  <Words>2402</Words>
  <Application>Microsoft Office PowerPoint</Application>
  <PresentationFormat>Widescreen</PresentationFormat>
  <Paragraphs>158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“What Works for Work”</vt:lpstr>
      <vt:lpstr>Components of the Instructional Process</vt:lpstr>
      <vt:lpstr>Elements Must Work Together</vt:lpstr>
      <vt:lpstr>Fidelity Considerations</vt:lpstr>
      <vt:lpstr>Handout #06 : Task Analysis</vt:lpstr>
      <vt:lpstr>Example</vt:lpstr>
      <vt:lpstr>Research Articles: Evidence for the Practices</vt:lpstr>
      <vt:lpstr>General Protocol to Implement EBP (1)</vt:lpstr>
      <vt:lpstr>General Protocol to Implement EBP (2)</vt:lpstr>
      <vt:lpstr>Examples of Student Goals using EBP </vt:lpstr>
      <vt:lpstr>Example of a Protocol to Implement EBP (1)</vt:lpstr>
      <vt:lpstr>Example of a Protocol to Implement EBP (2)</vt:lpstr>
      <vt:lpstr>Collecting and Using Data</vt:lpstr>
      <vt:lpstr>Resources for Collecting and Using Data </vt:lpstr>
      <vt:lpstr>Types of Data Recording Forms</vt:lpstr>
      <vt:lpstr>Consider the Type of Data Needed  What Measures Will You Use For Your plan?</vt:lpstr>
      <vt:lpstr>Consider the Type of Data Needed (2)</vt:lpstr>
      <vt:lpstr>Certificate of Completion</vt:lpstr>
    </vt:vector>
  </TitlesOfParts>
  <Manager/>
  <Company>OCALI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Practices and the Instructional Process</dc:title>
  <dc:subject/>
  <dc:creator>Staff OCALI Lifespan Transition Center</dc:creator>
  <cp:keywords>Evidence Based Practices, Instructional Process</cp:keywords>
  <dc:description>Materials developed for What Works for Work grant, through the Ohio Developmental Disabilities council resources guidance on Evidence Based Practices and Predictors
</dc:description>
  <cp:lastModifiedBy>Chris Filler</cp:lastModifiedBy>
  <cp:revision>616</cp:revision>
  <cp:lastPrinted>2017-09-11T17:42:02Z</cp:lastPrinted>
  <dcterms:created xsi:type="dcterms:W3CDTF">2013-10-03T19:25:10Z</dcterms:created>
  <dcterms:modified xsi:type="dcterms:W3CDTF">2022-01-04T17:46:41Z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0x01010022DF82EBCCA6434C8B24CE25C74949B6</vt:lpwstr>
  </property>
</Properties>
</file>