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93"/>
  </p:notesMasterIdLst>
  <p:sldIdLst>
    <p:sldId id="371" r:id="rId6"/>
    <p:sldId id="745" r:id="rId7"/>
    <p:sldId id="665" r:id="rId8"/>
    <p:sldId id="672" r:id="rId9"/>
    <p:sldId id="675" r:id="rId10"/>
    <p:sldId id="682" r:id="rId11"/>
    <p:sldId id="679" r:id="rId12"/>
    <p:sldId id="673" r:id="rId13"/>
    <p:sldId id="681" r:id="rId14"/>
    <p:sldId id="680" r:id="rId15"/>
    <p:sldId id="676" r:id="rId16"/>
    <p:sldId id="674" r:id="rId17"/>
    <p:sldId id="740" r:id="rId18"/>
    <p:sldId id="689" r:id="rId19"/>
    <p:sldId id="591" r:id="rId20"/>
    <p:sldId id="690" r:id="rId21"/>
    <p:sldId id="592" r:id="rId22"/>
    <p:sldId id="668" r:id="rId23"/>
    <p:sldId id="669" r:id="rId24"/>
    <p:sldId id="712" r:id="rId25"/>
    <p:sldId id="678" r:id="rId26"/>
    <p:sldId id="693" r:id="rId27"/>
    <p:sldId id="695" r:id="rId28"/>
    <p:sldId id="705" r:id="rId29"/>
    <p:sldId id="694" r:id="rId30"/>
    <p:sldId id="671" r:id="rId31"/>
    <p:sldId id="696" r:id="rId32"/>
    <p:sldId id="529" r:id="rId33"/>
    <p:sldId id="685" r:id="rId34"/>
    <p:sldId id="697" r:id="rId35"/>
    <p:sldId id="532" r:id="rId36"/>
    <p:sldId id="530" r:id="rId37"/>
    <p:sldId id="719" r:id="rId38"/>
    <p:sldId id="701" r:id="rId39"/>
    <p:sldId id="698" r:id="rId40"/>
    <p:sldId id="531" r:id="rId41"/>
    <p:sldId id="699" r:id="rId42"/>
    <p:sldId id="700" r:id="rId43"/>
    <p:sldId id="616" r:id="rId44"/>
    <p:sldId id="702" r:id="rId45"/>
    <p:sldId id="710" r:id="rId46"/>
    <p:sldId id="703" r:id="rId47"/>
    <p:sldId id="741" r:id="rId48"/>
    <p:sldId id="557" r:id="rId49"/>
    <p:sldId id="670" r:id="rId50"/>
    <p:sldId id="704" r:id="rId51"/>
    <p:sldId id="729" r:id="rId52"/>
    <p:sldId id="733" r:id="rId53"/>
    <p:sldId id="734" r:id="rId54"/>
    <p:sldId id="735" r:id="rId55"/>
    <p:sldId id="632" r:id="rId56"/>
    <p:sldId id="716" r:id="rId57"/>
    <p:sldId id="688" r:id="rId58"/>
    <p:sldId id="721" r:id="rId59"/>
    <p:sldId id="550" r:id="rId60"/>
    <p:sldId id="722" r:id="rId61"/>
    <p:sldId id="687" r:id="rId62"/>
    <p:sldId id="723" r:id="rId63"/>
    <p:sldId id="706" r:id="rId64"/>
    <p:sldId id="711" r:id="rId65"/>
    <p:sldId id="746" r:id="rId66"/>
    <p:sldId id="481" r:id="rId67"/>
    <p:sldId id="747" r:id="rId68"/>
    <p:sldId id="748" r:id="rId69"/>
    <p:sldId id="749" r:id="rId70"/>
    <p:sldId id="731" r:id="rId71"/>
    <p:sldId id="750" r:id="rId72"/>
    <p:sldId id="742" r:id="rId73"/>
    <p:sldId id="452" r:id="rId74"/>
    <p:sldId id="717" r:id="rId75"/>
    <p:sldId id="718" r:id="rId76"/>
    <p:sldId id="751" r:id="rId77"/>
    <p:sldId id="725" r:id="rId78"/>
    <p:sldId id="726" r:id="rId79"/>
    <p:sldId id="727" r:id="rId80"/>
    <p:sldId id="743" r:id="rId81"/>
    <p:sldId id="709" r:id="rId82"/>
    <p:sldId id="571" r:id="rId83"/>
    <p:sldId id="728" r:id="rId84"/>
    <p:sldId id="589" r:id="rId85"/>
    <p:sldId id="378" r:id="rId86"/>
    <p:sldId id="744" r:id="rId87"/>
    <p:sldId id="267" r:id="rId88"/>
    <p:sldId id="736" r:id="rId89"/>
    <p:sldId id="738" r:id="rId90"/>
    <p:sldId id="752" r:id="rId91"/>
    <p:sldId id="402"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Dobush" initials="SD" lastIdx="7" clrIdx="0">
    <p:extLst>
      <p:ext uri="{19B8F6BF-5375-455C-9EA6-DF929625EA0E}">
        <p15:presenceInfo xmlns:p15="http://schemas.microsoft.com/office/powerpoint/2012/main" userId="S::starr_dobush@ocali.org::7accac3c-7d3f-42e9-b068-363d2309f44f" providerId="AD"/>
      </p:ext>
    </p:extLst>
  </p:cmAuthor>
  <p:cmAuthor id="2" name="Chris Filler" initials="CF" lastIdx="3" clrIdx="1">
    <p:extLst>
      <p:ext uri="{19B8F6BF-5375-455C-9EA6-DF929625EA0E}">
        <p15:presenceInfo xmlns:p15="http://schemas.microsoft.com/office/powerpoint/2012/main" userId="S::chris_filler@ocali.org::18834a44-c2a5-4176-8fab-138eb1655f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88D1"/>
    <a:srgbClr val="3C7BC6"/>
    <a:srgbClr val="235963"/>
    <a:srgbClr val="CFDA33"/>
    <a:srgbClr val="269828"/>
    <a:srgbClr val="E514E0"/>
    <a:srgbClr val="CBCC03"/>
    <a:srgbClr val="C713C0"/>
    <a:srgbClr val="2575CD"/>
    <a:srgbClr val="CDD6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A07DF-D44D-7D70-5DCD-91DE8B28F6AE}" v="2" dt="2021-10-27T15:21:26.964"/>
    <p1510:client id="{688CB176-146F-2A4C-BA89-F1D53FF6D23D}" v="246" dt="2021-10-15T22:05:38.793"/>
    <p1510:client id="{AA0A048F-E2E2-BB01-313C-85D6A6AF6085}" v="11" dt="2021-10-19T12:14:28.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00" autoAdjust="0"/>
    <p:restoredTop sz="53939" autoAdjust="0"/>
  </p:normalViewPr>
  <p:slideViewPr>
    <p:cSldViewPr snapToGrid="0" snapToObjects="1">
      <p:cViewPr varScale="1">
        <p:scale>
          <a:sx n="54" d="100"/>
          <a:sy n="54" d="100"/>
        </p:scale>
        <p:origin x="408" y="200"/>
      </p:cViewPr>
      <p:guideLst>
        <p:guide orient="horz" pos="2160"/>
        <p:guide pos="3840"/>
      </p:guideLst>
    </p:cSldViewPr>
  </p:slideViewPr>
  <p:outlineViewPr>
    <p:cViewPr>
      <p:scale>
        <a:sx n="33" d="100"/>
        <a:sy n="33" d="100"/>
      </p:scale>
      <p:origin x="0" y="-65832"/>
    </p:cViewPr>
  </p:outlineViewPr>
  <p:notesTextViewPr>
    <p:cViewPr>
      <p:scale>
        <a:sx n="125" d="100"/>
        <a:sy n="125" d="100"/>
      </p:scale>
      <p:origin x="0" y="0"/>
    </p:cViewPr>
  </p:notesTextViewPr>
  <p:sorterViewPr>
    <p:cViewPr>
      <p:scale>
        <a:sx n="68" d="100"/>
        <a:sy n="68" d="100"/>
      </p:scale>
      <p:origin x="0" y="13840"/>
    </p:cViewPr>
  </p:sorterViewPr>
  <p:notesViewPr>
    <p:cSldViewPr snapToGrid="0" snapToObjects="1">
      <p:cViewPr varScale="1">
        <p:scale>
          <a:sx n="88" d="100"/>
          <a:sy n="88" d="100"/>
        </p:scale>
        <p:origin x="3488"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rr Dobush" userId="S::starr_dobush@ocali.org::7accac3c-7d3f-42e9-b068-363d2309f44f" providerId="AD" clId="Web-{AA0A048F-E2E2-BB01-313C-85D6A6AF6085}"/>
    <pc:docChg chg="modSld">
      <pc:chgData name="Starr Dobush" userId="S::starr_dobush@ocali.org::7accac3c-7d3f-42e9-b068-363d2309f44f" providerId="AD" clId="Web-{AA0A048F-E2E2-BB01-313C-85D6A6AF6085}" dt="2021-10-19T12:14:28.044" v="12" actId="20577"/>
      <pc:docMkLst>
        <pc:docMk/>
      </pc:docMkLst>
      <pc:sldChg chg="delCm">
        <pc:chgData name="Starr Dobush" userId="S::starr_dobush@ocali.org::7accac3c-7d3f-42e9-b068-363d2309f44f" providerId="AD" clId="Web-{AA0A048F-E2E2-BB01-313C-85D6A6AF6085}" dt="2021-10-18T13:35:18.501" v="0"/>
        <pc:sldMkLst>
          <pc:docMk/>
          <pc:sldMk cId="200886888" sldId="665"/>
        </pc:sldMkLst>
      </pc:sldChg>
      <pc:sldChg chg="delCm">
        <pc:chgData name="Starr Dobush" userId="S::starr_dobush@ocali.org::7accac3c-7d3f-42e9-b068-363d2309f44f" providerId="AD" clId="Web-{AA0A048F-E2E2-BB01-313C-85D6A6AF6085}" dt="2021-10-18T18:50:36.997" v="4"/>
        <pc:sldMkLst>
          <pc:docMk/>
          <pc:sldMk cId="3343290090" sldId="676"/>
        </pc:sldMkLst>
      </pc:sldChg>
      <pc:sldChg chg="modSp">
        <pc:chgData name="Starr Dobush" userId="S::starr_dobush@ocali.org::7accac3c-7d3f-42e9-b068-363d2309f44f" providerId="AD" clId="Web-{AA0A048F-E2E2-BB01-313C-85D6A6AF6085}" dt="2021-10-18T18:26:02.686" v="3" actId="20577"/>
        <pc:sldMkLst>
          <pc:docMk/>
          <pc:sldMk cId="424927996" sldId="678"/>
        </pc:sldMkLst>
        <pc:spChg chg="mod">
          <ac:chgData name="Starr Dobush" userId="S::starr_dobush@ocali.org::7accac3c-7d3f-42e9-b068-363d2309f44f" providerId="AD" clId="Web-{AA0A048F-E2E2-BB01-313C-85D6A6AF6085}" dt="2021-10-18T18:26:02.686" v="3" actId="20577"/>
          <ac:spMkLst>
            <pc:docMk/>
            <pc:sldMk cId="424927996" sldId="678"/>
            <ac:spMk id="6" creationId="{F05E9B41-136C-8D43-AACA-418443A61069}"/>
          </ac:spMkLst>
        </pc:spChg>
      </pc:sldChg>
      <pc:sldChg chg="modSp modNotes">
        <pc:chgData name="Starr Dobush" userId="S::starr_dobush@ocali.org::7accac3c-7d3f-42e9-b068-363d2309f44f" providerId="AD" clId="Web-{AA0A048F-E2E2-BB01-313C-85D6A6AF6085}" dt="2021-10-19T12:14:28.044" v="12" actId="20577"/>
        <pc:sldMkLst>
          <pc:docMk/>
          <pc:sldMk cId="1972272535" sldId="738"/>
        </pc:sldMkLst>
        <pc:spChg chg="mod">
          <ac:chgData name="Starr Dobush" userId="S::starr_dobush@ocali.org::7accac3c-7d3f-42e9-b068-363d2309f44f" providerId="AD" clId="Web-{AA0A048F-E2E2-BB01-313C-85D6A6AF6085}" dt="2021-10-19T12:14:28.044" v="12" actId="20577"/>
          <ac:spMkLst>
            <pc:docMk/>
            <pc:sldMk cId="1972272535" sldId="738"/>
            <ac:spMk id="3" creationId="{212FA7E9-0C3F-9D4E-9A2A-2BB564111E19}"/>
          </ac:spMkLst>
        </pc:spChg>
      </pc:sldChg>
    </pc:docChg>
  </pc:docChgLst>
  <pc:docChgLst>
    <pc:chgData name="Starr Dobush" userId="7accac3c-7d3f-42e9-b068-363d2309f44f" providerId="ADAL" clId="{688CB176-146F-2A4C-BA89-F1D53FF6D23D}"/>
    <pc:docChg chg="undo redo custSel addSld modSld modMainMaster">
      <pc:chgData name="Starr Dobush" userId="7accac3c-7d3f-42e9-b068-363d2309f44f" providerId="ADAL" clId="{688CB176-146F-2A4C-BA89-F1D53FF6D23D}" dt="2021-10-19T12:30:15.956" v="2075" actId="13244"/>
      <pc:docMkLst>
        <pc:docMk/>
      </pc:docMkLst>
      <pc:sldChg chg="modSp mod">
        <pc:chgData name="Starr Dobush" userId="7accac3c-7d3f-42e9-b068-363d2309f44f" providerId="ADAL" clId="{688CB176-146F-2A4C-BA89-F1D53FF6D23D}" dt="2021-10-13T14:32:15.888" v="656" actId="13244"/>
        <pc:sldMkLst>
          <pc:docMk/>
          <pc:sldMk cId="3730757513" sldId="267"/>
        </pc:sldMkLst>
        <pc:spChg chg="ord">
          <ac:chgData name="Starr Dobush" userId="7accac3c-7d3f-42e9-b068-363d2309f44f" providerId="ADAL" clId="{688CB176-146F-2A4C-BA89-F1D53FF6D23D}" dt="2021-10-13T14:32:06.154" v="654" actId="13244"/>
          <ac:spMkLst>
            <pc:docMk/>
            <pc:sldMk cId="3730757513" sldId="267"/>
            <ac:spMk id="2" creationId="{00000000-0000-0000-0000-000000000000}"/>
          </ac:spMkLst>
        </pc:spChg>
        <pc:spChg chg="ord">
          <ac:chgData name="Starr Dobush" userId="7accac3c-7d3f-42e9-b068-363d2309f44f" providerId="ADAL" clId="{688CB176-146F-2A4C-BA89-F1D53FF6D23D}" dt="2021-10-13T14:32:15.888" v="656" actId="13244"/>
          <ac:spMkLst>
            <pc:docMk/>
            <pc:sldMk cId="3730757513" sldId="267"/>
            <ac:spMk id="7" creationId="{F28BF9A1-93C6-4147-B2BA-688BAFF3D7FF}"/>
          </ac:spMkLst>
        </pc:spChg>
      </pc:sldChg>
      <pc:sldChg chg="modSp mod">
        <pc:chgData name="Starr Dobush" userId="7accac3c-7d3f-42e9-b068-363d2309f44f" providerId="ADAL" clId="{688CB176-146F-2A4C-BA89-F1D53FF6D23D}" dt="2021-10-13T16:41:32.879" v="683" actId="27636"/>
        <pc:sldMkLst>
          <pc:docMk/>
          <pc:sldMk cId="389435257" sldId="371"/>
        </pc:sldMkLst>
        <pc:spChg chg="mod">
          <ac:chgData name="Starr Dobush" userId="7accac3c-7d3f-42e9-b068-363d2309f44f" providerId="ADAL" clId="{688CB176-146F-2A4C-BA89-F1D53FF6D23D}" dt="2021-10-13T16:41:32.879" v="683" actId="27636"/>
          <ac:spMkLst>
            <pc:docMk/>
            <pc:sldMk cId="389435257" sldId="371"/>
            <ac:spMk id="3" creationId="{7A752CD7-B036-254F-B915-C8C29C7CFA89}"/>
          </ac:spMkLst>
        </pc:spChg>
      </pc:sldChg>
      <pc:sldChg chg="modSp add mod delCm">
        <pc:chgData name="Starr Dobush" userId="7accac3c-7d3f-42e9-b068-363d2309f44f" providerId="ADAL" clId="{688CB176-146F-2A4C-BA89-F1D53FF6D23D}" dt="2021-10-15T22:10:01.568" v="2072" actId="5793"/>
        <pc:sldMkLst>
          <pc:docMk/>
          <pc:sldMk cId="3200136777" sldId="402"/>
        </pc:sldMkLst>
        <pc:spChg chg="mod">
          <ac:chgData name="Starr Dobush" userId="7accac3c-7d3f-42e9-b068-363d2309f44f" providerId="ADAL" clId="{688CB176-146F-2A4C-BA89-F1D53FF6D23D}" dt="2021-10-13T16:16:05.910" v="668" actId="20577"/>
          <ac:spMkLst>
            <pc:docMk/>
            <pc:sldMk cId="3200136777" sldId="402"/>
            <ac:spMk id="2" creationId="{EBBD2796-6FBB-824C-A44C-5CF520212B1B}"/>
          </ac:spMkLst>
        </pc:spChg>
        <pc:spChg chg="mod">
          <ac:chgData name="Starr Dobush" userId="7accac3c-7d3f-42e9-b068-363d2309f44f" providerId="ADAL" clId="{688CB176-146F-2A4C-BA89-F1D53FF6D23D}" dt="2021-10-15T22:10:01.568" v="2072" actId="5793"/>
          <ac:spMkLst>
            <pc:docMk/>
            <pc:sldMk cId="3200136777" sldId="402"/>
            <ac:spMk id="3" creationId="{B128C680-D46E-E14B-B087-9C6C539F46FA}"/>
          </ac:spMkLst>
        </pc:spChg>
      </pc:sldChg>
      <pc:sldChg chg="modSp mod">
        <pc:chgData name="Starr Dobush" userId="7accac3c-7d3f-42e9-b068-363d2309f44f" providerId="ADAL" clId="{688CB176-146F-2A4C-BA89-F1D53FF6D23D}" dt="2021-10-15T21:15:20.014" v="1653" actId="2711"/>
        <pc:sldMkLst>
          <pc:docMk/>
          <pc:sldMk cId="66064421" sldId="452"/>
        </pc:sldMkLst>
        <pc:spChg chg="mod">
          <ac:chgData name="Starr Dobush" userId="7accac3c-7d3f-42e9-b068-363d2309f44f" providerId="ADAL" clId="{688CB176-146F-2A4C-BA89-F1D53FF6D23D}" dt="2021-10-15T21:15:20.014" v="1653" actId="2711"/>
          <ac:spMkLst>
            <pc:docMk/>
            <pc:sldMk cId="66064421" sldId="452"/>
            <ac:spMk id="2" creationId="{00000000-0000-0000-0000-000000000000}"/>
          </ac:spMkLst>
        </pc:spChg>
      </pc:sldChg>
      <pc:sldChg chg="modSp mod modNotesTx">
        <pc:chgData name="Starr Dobush" userId="7accac3c-7d3f-42e9-b068-363d2309f44f" providerId="ADAL" clId="{688CB176-146F-2A4C-BA89-F1D53FF6D23D}" dt="2021-10-15T21:39:55.036" v="1740" actId="313"/>
        <pc:sldMkLst>
          <pc:docMk/>
          <pc:sldMk cId="1252674241" sldId="571"/>
        </pc:sldMkLst>
        <pc:picChg chg="mod">
          <ac:chgData name="Starr Dobush" userId="7accac3c-7d3f-42e9-b068-363d2309f44f" providerId="ADAL" clId="{688CB176-146F-2A4C-BA89-F1D53FF6D23D}" dt="2021-10-15T21:38:01.263" v="1734" actId="962"/>
          <ac:picMkLst>
            <pc:docMk/>
            <pc:sldMk cId="1252674241" sldId="571"/>
            <ac:picMk id="11" creationId="{BA95FE1F-6158-184B-B039-352455272103}"/>
          </ac:picMkLst>
        </pc:picChg>
      </pc:sldChg>
      <pc:sldChg chg="modNotesTx">
        <pc:chgData name="Starr Dobush" userId="7accac3c-7d3f-42e9-b068-363d2309f44f" providerId="ADAL" clId="{688CB176-146F-2A4C-BA89-F1D53FF6D23D}" dt="2021-10-15T21:42:14.504" v="1742" actId="20577"/>
        <pc:sldMkLst>
          <pc:docMk/>
          <pc:sldMk cId="3286831979" sldId="589"/>
        </pc:sldMkLst>
      </pc:sldChg>
      <pc:sldChg chg="modNotesTx">
        <pc:chgData name="Starr Dobush" userId="7accac3c-7d3f-42e9-b068-363d2309f44f" providerId="ADAL" clId="{688CB176-146F-2A4C-BA89-F1D53FF6D23D}" dt="2021-10-14T16:59:46.903" v="961" actId="20577"/>
        <pc:sldMkLst>
          <pc:docMk/>
          <pc:sldMk cId="4017738598" sldId="591"/>
        </pc:sldMkLst>
      </pc:sldChg>
      <pc:sldChg chg="modSp mod modNotesTx">
        <pc:chgData name="Starr Dobush" userId="7accac3c-7d3f-42e9-b068-363d2309f44f" providerId="ADAL" clId="{688CB176-146F-2A4C-BA89-F1D53FF6D23D}" dt="2021-10-15T12:28:47.902" v="1618" actId="20577"/>
        <pc:sldMkLst>
          <pc:docMk/>
          <pc:sldMk cId="626083776" sldId="632"/>
        </pc:sldMkLst>
        <pc:spChg chg="ord">
          <ac:chgData name="Starr Dobush" userId="7accac3c-7d3f-42e9-b068-363d2309f44f" providerId="ADAL" clId="{688CB176-146F-2A4C-BA89-F1D53FF6D23D}" dt="2021-10-15T12:27:55.330" v="1600" actId="13244"/>
          <ac:spMkLst>
            <pc:docMk/>
            <pc:sldMk cId="626083776" sldId="632"/>
            <ac:spMk id="9" creationId="{D4EE2BA5-A89D-5544-924C-B1DE860A5EF5}"/>
          </ac:spMkLst>
        </pc:spChg>
      </pc:sldChg>
      <pc:sldChg chg="modSp mod modNotesTx">
        <pc:chgData name="Starr Dobush" userId="7accac3c-7d3f-42e9-b068-363d2309f44f" providerId="ADAL" clId="{688CB176-146F-2A4C-BA89-F1D53FF6D23D}" dt="2021-10-15T17:08:09.794" v="1642" actId="2711"/>
        <pc:sldMkLst>
          <pc:docMk/>
          <pc:sldMk cId="200886888" sldId="665"/>
        </pc:sldMkLst>
        <pc:spChg chg="mod">
          <ac:chgData name="Starr Dobush" userId="7accac3c-7d3f-42e9-b068-363d2309f44f" providerId="ADAL" clId="{688CB176-146F-2A4C-BA89-F1D53FF6D23D}" dt="2021-10-15T17:08:09.794" v="1642" actId="2711"/>
          <ac:spMkLst>
            <pc:docMk/>
            <pc:sldMk cId="200886888" sldId="665"/>
            <ac:spMk id="4" creationId="{FDB583D4-8B28-7D46-8DA4-4E75246A28E1}"/>
          </ac:spMkLst>
        </pc:spChg>
      </pc:sldChg>
      <pc:sldChg chg="modSp mod">
        <pc:chgData name="Starr Dobush" userId="7accac3c-7d3f-42e9-b068-363d2309f44f" providerId="ADAL" clId="{688CB176-146F-2A4C-BA89-F1D53FF6D23D}" dt="2021-10-12T15:10:01.974" v="14" actId="962"/>
        <pc:sldMkLst>
          <pc:docMk/>
          <pc:sldMk cId="1163329055" sldId="671"/>
        </pc:sldMkLst>
        <pc:picChg chg="mod">
          <ac:chgData name="Starr Dobush" userId="7accac3c-7d3f-42e9-b068-363d2309f44f" providerId="ADAL" clId="{688CB176-146F-2A4C-BA89-F1D53FF6D23D}" dt="2021-10-12T15:09:57.507" v="12" actId="962"/>
          <ac:picMkLst>
            <pc:docMk/>
            <pc:sldMk cId="1163329055" sldId="671"/>
            <ac:picMk id="6" creationId="{DA54DB33-8884-1A49-8E7F-62E8BC4F2DC0}"/>
          </ac:picMkLst>
        </pc:picChg>
        <pc:picChg chg="mod">
          <ac:chgData name="Starr Dobush" userId="7accac3c-7d3f-42e9-b068-363d2309f44f" providerId="ADAL" clId="{688CB176-146F-2A4C-BA89-F1D53FF6D23D}" dt="2021-10-12T15:10:01.974" v="14" actId="962"/>
          <ac:picMkLst>
            <pc:docMk/>
            <pc:sldMk cId="1163329055" sldId="671"/>
            <ac:picMk id="20" creationId="{53DFE31D-B64E-1949-9C25-70BCEC8158EE}"/>
          </ac:picMkLst>
        </pc:picChg>
      </pc:sldChg>
      <pc:sldChg chg="modSp mod">
        <pc:chgData name="Starr Dobush" userId="7accac3c-7d3f-42e9-b068-363d2309f44f" providerId="ADAL" clId="{688CB176-146F-2A4C-BA89-F1D53FF6D23D}" dt="2021-10-15T17:08:18.642" v="1643" actId="2711"/>
        <pc:sldMkLst>
          <pc:docMk/>
          <pc:sldMk cId="2466298379" sldId="672"/>
        </pc:sldMkLst>
        <pc:spChg chg="mod">
          <ac:chgData name="Starr Dobush" userId="7accac3c-7d3f-42e9-b068-363d2309f44f" providerId="ADAL" clId="{688CB176-146F-2A4C-BA89-F1D53FF6D23D}" dt="2021-10-15T17:08:18.642" v="1643" actId="2711"/>
          <ac:spMkLst>
            <pc:docMk/>
            <pc:sldMk cId="2466298379" sldId="672"/>
            <ac:spMk id="6" creationId="{70AAA4BA-C725-E54E-91AF-5AE201E9D076}"/>
          </ac:spMkLst>
        </pc:spChg>
      </pc:sldChg>
      <pc:sldChg chg="delCm">
        <pc:chgData name="Starr Dobush" userId="7accac3c-7d3f-42e9-b068-363d2309f44f" providerId="ADAL" clId="{688CB176-146F-2A4C-BA89-F1D53FF6D23D}" dt="2021-10-14T15:25:06.565" v="876" actId="1592"/>
        <pc:sldMkLst>
          <pc:docMk/>
          <pc:sldMk cId="1419808708" sldId="674"/>
        </pc:sldMkLst>
      </pc:sldChg>
      <pc:sldChg chg="modSp mod">
        <pc:chgData name="Starr Dobush" userId="7accac3c-7d3f-42e9-b068-363d2309f44f" providerId="ADAL" clId="{688CB176-146F-2A4C-BA89-F1D53FF6D23D}" dt="2021-10-15T22:23:10.811" v="2074" actId="1076"/>
        <pc:sldMkLst>
          <pc:docMk/>
          <pc:sldMk cId="2106522749" sldId="675"/>
        </pc:sldMkLst>
        <pc:spChg chg="mod">
          <ac:chgData name="Starr Dobush" userId="7accac3c-7d3f-42e9-b068-363d2309f44f" providerId="ADAL" clId="{688CB176-146F-2A4C-BA89-F1D53FF6D23D}" dt="2021-10-15T22:23:06.410" v="2073" actId="1076"/>
          <ac:spMkLst>
            <pc:docMk/>
            <pc:sldMk cId="2106522749" sldId="675"/>
            <ac:spMk id="2" creationId="{8C77A983-24E9-C947-BC37-9178DA9B36AF}"/>
          </ac:spMkLst>
        </pc:spChg>
        <pc:spChg chg="mod">
          <ac:chgData name="Starr Dobush" userId="7accac3c-7d3f-42e9-b068-363d2309f44f" providerId="ADAL" clId="{688CB176-146F-2A4C-BA89-F1D53FF6D23D}" dt="2021-10-15T22:23:10.811" v="2074" actId="1076"/>
          <ac:spMkLst>
            <pc:docMk/>
            <pc:sldMk cId="2106522749" sldId="675"/>
            <ac:spMk id="3" creationId="{E453A10F-4215-734A-A5EB-BD17FEF4C46B}"/>
          </ac:spMkLst>
        </pc:spChg>
        <pc:spChg chg="mod">
          <ac:chgData name="Starr Dobush" userId="7accac3c-7d3f-42e9-b068-363d2309f44f" providerId="ADAL" clId="{688CB176-146F-2A4C-BA89-F1D53FF6D23D}" dt="2021-10-15T17:09:04.180" v="1645" actId="2711"/>
          <ac:spMkLst>
            <pc:docMk/>
            <pc:sldMk cId="2106522749" sldId="675"/>
            <ac:spMk id="4" creationId="{65F706E3-8B75-8B41-9E81-D04172CA11FA}"/>
          </ac:spMkLst>
        </pc:spChg>
      </pc:sldChg>
      <pc:sldChg chg="modSp mod addCm modCm">
        <pc:chgData name="Starr Dobush" userId="7accac3c-7d3f-42e9-b068-363d2309f44f" providerId="ADAL" clId="{688CB176-146F-2A4C-BA89-F1D53FF6D23D}" dt="2021-10-15T17:05:41.775" v="1629" actId="27636"/>
        <pc:sldMkLst>
          <pc:docMk/>
          <pc:sldMk cId="3343290090" sldId="676"/>
        </pc:sldMkLst>
        <pc:spChg chg="mod">
          <ac:chgData name="Starr Dobush" userId="7accac3c-7d3f-42e9-b068-363d2309f44f" providerId="ADAL" clId="{688CB176-146F-2A4C-BA89-F1D53FF6D23D}" dt="2021-10-15T17:05:41.775" v="1629" actId="27636"/>
          <ac:spMkLst>
            <pc:docMk/>
            <pc:sldMk cId="3343290090" sldId="676"/>
            <ac:spMk id="3" creationId="{807B587F-6A11-7247-9BB1-A17944502D28}"/>
          </ac:spMkLst>
        </pc:spChg>
      </pc:sldChg>
      <pc:sldChg chg="modNotesTx">
        <pc:chgData name="Starr Dobush" userId="7accac3c-7d3f-42e9-b068-363d2309f44f" providerId="ADAL" clId="{688CB176-146F-2A4C-BA89-F1D53FF6D23D}" dt="2021-10-12T12:18:58.042" v="1" actId="20577"/>
        <pc:sldMkLst>
          <pc:docMk/>
          <pc:sldMk cId="424927996" sldId="678"/>
        </pc:sldMkLst>
      </pc:sldChg>
      <pc:sldChg chg="modSp mod">
        <pc:chgData name="Starr Dobush" userId="7accac3c-7d3f-42e9-b068-363d2309f44f" providerId="ADAL" clId="{688CB176-146F-2A4C-BA89-F1D53FF6D23D}" dt="2021-10-15T17:06:12.567" v="1634" actId="27636"/>
        <pc:sldMkLst>
          <pc:docMk/>
          <pc:sldMk cId="4124817543" sldId="680"/>
        </pc:sldMkLst>
        <pc:spChg chg="mod">
          <ac:chgData name="Starr Dobush" userId="7accac3c-7d3f-42e9-b068-363d2309f44f" providerId="ADAL" clId="{688CB176-146F-2A4C-BA89-F1D53FF6D23D}" dt="2021-10-15T17:06:12.567" v="1634" actId="27636"/>
          <ac:spMkLst>
            <pc:docMk/>
            <pc:sldMk cId="4124817543" sldId="680"/>
            <ac:spMk id="4" creationId="{00000000-0000-0000-0000-000000000000}"/>
          </ac:spMkLst>
        </pc:spChg>
      </pc:sldChg>
      <pc:sldChg chg="modSp mod">
        <pc:chgData name="Starr Dobush" userId="7accac3c-7d3f-42e9-b068-363d2309f44f" providerId="ADAL" clId="{688CB176-146F-2A4C-BA89-F1D53FF6D23D}" dt="2021-10-15T17:10:34.794" v="1647" actId="2711"/>
        <pc:sldMkLst>
          <pc:docMk/>
          <pc:sldMk cId="1262112427" sldId="682"/>
        </pc:sldMkLst>
        <pc:spChg chg="mod">
          <ac:chgData name="Starr Dobush" userId="7accac3c-7d3f-42e9-b068-363d2309f44f" providerId="ADAL" clId="{688CB176-146F-2A4C-BA89-F1D53FF6D23D}" dt="2021-10-15T17:10:34.794" v="1647" actId="2711"/>
          <ac:spMkLst>
            <pc:docMk/>
            <pc:sldMk cId="1262112427" sldId="682"/>
            <ac:spMk id="2" creationId="{EA6F9152-59F3-974E-B2E8-FD9A3E160B6D}"/>
          </ac:spMkLst>
        </pc:spChg>
        <pc:spChg chg="mod">
          <ac:chgData name="Starr Dobush" userId="7accac3c-7d3f-42e9-b068-363d2309f44f" providerId="ADAL" clId="{688CB176-146F-2A4C-BA89-F1D53FF6D23D}" dt="2021-10-15T17:10:18.341" v="1646" actId="2711"/>
          <ac:spMkLst>
            <pc:docMk/>
            <pc:sldMk cId="1262112427" sldId="682"/>
            <ac:spMk id="3" creationId="{318FF370-EF31-5844-B482-78B087C0F2AD}"/>
          </ac:spMkLst>
        </pc:spChg>
      </pc:sldChg>
      <pc:sldChg chg="modSp mod">
        <pc:chgData name="Starr Dobush" userId="7accac3c-7d3f-42e9-b068-363d2309f44f" providerId="ADAL" clId="{688CB176-146F-2A4C-BA89-F1D53FF6D23D}" dt="2021-10-15T17:11:45.759" v="1650" actId="2711"/>
        <pc:sldMkLst>
          <pc:docMk/>
          <pc:sldMk cId="840625544" sldId="689"/>
        </pc:sldMkLst>
        <pc:spChg chg="mod">
          <ac:chgData name="Starr Dobush" userId="7accac3c-7d3f-42e9-b068-363d2309f44f" providerId="ADAL" clId="{688CB176-146F-2A4C-BA89-F1D53FF6D23D}" dt="2021-10-15T17:11:45.759" v="1650" actId="2711"/>
          <ac:spMkLst>
            <pc:docMk/>
            <pc:sldMk cId="840625544" sldId="689"/>
            <ac:spMk id="2" creationId="{ED5DE752-63E5-424F-BD35-E1EF7A3A5BCA}"/>
          </ac:spMkLst>
        </pc:spChg>
      </pc:sldChg>
      <pc:sldChg chg="modSp mod">
        <pc:chgData name="Starr Dobush" userId="7accac3c-7d3f-42e9-b068-363d2309f44f" providerId="ADAL" clId="{688CB176-146F-2A4C-BA89-F1D53FF6D23D}" dt="2021-10-12T13:24:02.068" v="5" actId="962"/>
        <pc:sldMkLst>
          <pc:docMk/>
          <pc:sldMk cId="53813407" sldId="693"/>
        </pc:sldMkLst>
        <pc:picChg chg="mod">
          <ac:chgData name="Starr Dobush" userId="7accac3c-7d3f-42e9-b068-363d2309f44f" providerId="ADAL" clId="{688CB176-146F-2A4C-BA89-F1D53FF6D23D}" dt="2021-10-12T13:24:02.068" v="5" actId="962"/>
          <ac:picMkLst>
            <pc:docMk/>
            <pc:sldMk cId="53813407" sldId="693"/>
            <ac:picMk id="8" creationId="{28F6D764-E171-7C42-A835-A1A1EA9C87D1}"/>
          </ac:picMkLst>
        </pc:picChg>
      </pc:sldChg>
      <pc:sldChg chg="modNotesTx">
        <pc:chgData name="Starr Dobush" userId="7accac3c-7d3f-42e9-b068-363d2309f44f" providerId="ADAL" clId="{688CB176-146F-2A4C-BA89-F1D53FF6D23D}" dt="2021-10-14T17:23:19.357" v="963" actId="33524"/>
        <pc:sldMkLst>
          <pc:docMk/>
          <pc:sldMk cId="1366945374" sldId="694"/>
        </pc:sldMkLst>
      </pc:sldChg>
      <pc:sldChg chg="modSp mod">
        <pc:chgData name="Starr Dobush" userId="7accac3c-7d3f-42e9-b068-363d2309f44f" providerId="ADAL" clId="{688CB176-146F-2A4C-BA89-F1D53FF6D23D}" dt="2021-10-14T17:06:47.587" v="962" actId="13244"/>
        <pc:sldMkLst>
          <pc:docMk/>
          <pc:sldMk cId="399776245" sldId="695"/>
        </pc:sldMkLst>
        <pc:spChg chg="ord">
          <ac:chgData name="Starr Dobush" userId="7accac3c-7d3f-42e9-b068-363d2309f44f" providerId="ADAL" clId="{688CB176-146F-2A4C-BA89-F1D53FF6D23D}" dt="2021-10-14T17:06:47.587" v="962" actId="13244"/>
          <ac:spMkLst>
            <pc:docMk/>
            <pc:sldMk cId="399776245" sldId="695"/>
            <ac:spMk id="6" creationId="{C778A4C6-CCCB-9D45-8012-31E3180117AA}"/>
          </ac:spMkLst>
        </pc:spChg>
        <pc:picChg chg="mod">
          <ac:chgData name="Starr Dobush" userId="7accac3c-7d3f-42e9-b068-363d2309f44f" providerId="ADAL" clId="{688CB176-146F-2A4C-BA89-F1D53FF6D23D}" dt="2021-10-12T15:00:04.988" v="7" actId="962"/>
          <ac:picMkLst>
            <pc:docMk/>
            <pc:sldMk cId="399776245" sldId="695"/>
            <ac:picMk id="7" creationId="{2F35226E-65FB-9745-94C3-721752669190}"/>
          </ac:picMkLst>
        </pc:picChg>
      </pc:sldChg>
      <pc:sldChg chg="modSp mod">
        <pc:chgData name="Starr Dobush" userId="7accac3c-7d3f-42e9-b068-363d2309f44f" providerId="ADAL" clId="{688CB176-146F-2A4C-BA89-F1D53FF6D23D}" dt="2021-10-14T17:38:22.608" v="968" actId="13244"/>
        <pc:sldMkLst>
          <pc:docMk/>
          <pc:sldMk cId="1626582703" sldId="697"/>
        </pc:sldMkLst>
        <pc:spChg chg="mod ord">
          <ac:chgData name="Starr Dobush" userId="7accac3c-7d3f-42e9-b068-363d2309f44f" providerId="ADAL" clId="{688CB176-146F-2A4C-BA89-F1D53FF6D23D}" dt="2021-10-14T17:38:22.608" v="968" actId="13244"/>
          <ac:spMkLst>
            <pc:docMk/>
            <pc:sldMk cId="1626582703" sldId="697"/>
            <ac:spMk id="6" creationId="{F7AAD3F4-089F-B949-AD2F-FB8A8ABCDB6F}"/>
          </ac:spMkLst>
        </pc:spChg>
      </pc:sldChg>
      <pc:sldChg chg="modSp mod">
        <pc:chgData name="Starr Dobush" userId="7accac3c-7d3f-42e9-b068-363d2309f44f" providerId="ADAL" clId="{688CB176-146F-2A4C-BA89-F1D53FF6D23D}" dt="2021-10-12T17:31:40.267" v="28" actId="33524"/>
        <pc:sldMkLst>
          <pc:docMk/>
          <pc:sldMk cId="3012507711" sldId="701"/>
        </pc:sldMkLst>
        <pc:spChg chg="mod">
          <ac:chgData name="Starr Dobush" userId="7accac3c-7d3f-42e9-b068-363d2309f44f" providerId="ADAL" clId="{688CB176-146F-2A4C-BA89-F1D53FF6D23D}" dt="2021-10-12T17:31:40.267" v="28" actId="33524"/>
          <ac:spMkLst>
            <pc:docMk/>
            <pc:sldMk cId="3012507711" sldId="701"/>
            <ac:spMk id="4" creationId="{BFCB0E4B-9854-6844-828A-0AC1148E6CAC}"/>
          </ac:spMkLst>
        </pc:spChg>
      </pc:sldChg>
      <pc:sldChg chg="modNotesTx">
        <pc:chgData name="Starr Dobush" userId="7accac3c-7d3f-42e9-b068-363d2309f44f" providerId="ADAL" clId="{688CB176-146F-2A4C-BA89-F1D53FF6D23D}" dt="2021-10-12T18:01:16.013" v="430" actId="20577"/>
        <pc:sldMkLst>
          <pc:docMk/>
          <pc:sldMk cId="3044004551" sldId="702"/>
        </pc:sldMkLst>
      </pc:sldChg>
      <pc:sldChg chg="addSp delSp modSp mod modNotesTx">
        <pc:chgData name="Starr Dobush" userId="7accac3c-7d3f-42e9-b068-363d2309f44f" providerId="ADAL" clId="{688CB176-146F-2A4C-BA89-F1D53FF6D23D}" dt="2021-10-15T11:51:05.332" v="1429" actId="13244"/>
        <pc:sldMkLst>
          <pc:docMk/>
          <pc:sldMk cId="3503500633" sldId="704"/>
        </pc:sldMkLst>
        <pc:spChg chg="add del mod">
          <ac:chgData name="Starr Dobush" userId="7accac3c-7d3f-42e9-b068-363d2309f44f" providerId="ADAL" clId="{688CB176-146F-2A4C-BA89-F1D53FF6D23D}" dt="2021-10-15T11:39:27.844" v="1005" actId="931"/>
          <ac:spMkLst>
            <pc:docMk/>
            <pc:sldMk cId="3503500633" sldId="704"/>
            <ac:spMk id="3" creationId="{89B4AE64-925C-5F4F-BC1D-1942AADCA93D}"/>
          </ac:spMkLst>
        </pc:spChg>
        <pc:spChg chg="add mod ord">
          <ac:chgData name="Starr Dobush" userId="7accac3c-7d3f-42e9-b068-363d2309f44f" providerId="ADAL" clId="{688CB176-146F-2A4C-BA89-F1D53FF6D23D}" dt="2021-10-15T11:50:53.600" v="1428" actId="13244"/>
          <ac:spMkLst>
            <pc:docMk/>
            <pc:sldMk cId="3503500633" sldId="704"/>
            <ac:spMk id="6" creationId="{9D037610-5586-5246-8F30-D4F1E6B8B4FE}"/>
          </ac:spMkLst>
        </pc:spChg>
        <pc:spChg chg="mod">
          <ac:chgData name="Starr Dobush" userId="7accac3c-7d3f-42e9-b068-363d2309f44f" providerId="ADAL" clId="{688CB176-146F-2A4C-BA89-F1D53FF6D23D}" dt="2021-10-15T11:47:45.106" v="1425" actId="1076"/>
          <ac:spMkLst>
            <pc:docMk/>
            <pc:sldMk cId="3503500633" sldId="704"/>
            <ac:spMk id="11" creationId="{02C27EC3-6B95-8943-801D-8B667467295A}"/>
          </ac:spMkLst>
        </pc:spChg>
        <pc:spChg chg="del mod">
          <ac:chgData name="Starr Dobush" userId="7accac3c-7d3f-42e9-b068-363d2309f44f" providerId="ADAL" clId="{688CB176-146F-2A4C-BA89-F1D53FF6D23D}" dt="2021-10-15T11:47:28.310" v="1419" actId="478"/>
          <ac:spMkLst>
            <pc:docMk/>
            <pc:sldMk cId="3503500633" sldId="704"/>
            <ac:spMk id="12" creationId="{ECDE2A9B-23E1-B845-8B0B-E1AFED532E96}"/>
          </ac:spMkLst>
        </pc:spChg>
        <pc:picChg chg="del">
          <ac:chgData name="Starr Dobush" userId="7accac3c-7d3f-42e9-b068-363d2309f44f" providerId="ADAL" clId="{688CB176-146F-2A4C-BA89-F1D53FF6D23D}" dt="2021-10-15T11:38:47.830" v="1003" actId="478"/>
          <ac:picMkLst>
            <pc:docMk/>
            <pc:sldMk cId="3503500633" sldId="704"/>
            <ac:picMk id="8" creationId="{02AC0DC6-A93B-974F-B302-D1BE66680004}"/>
          </ac:picMkLst>
        </pc:picChg>
        <pc:picChg chg="add mod ord">
          <ac:chgData name="Starr Dobush" userId="7accac3c-7d3f-42e9-b068-363d2309f44f" providerId="ADAL" clId="{688CB176-146F-2A4C-BA89-F1D53FF6D23D}" dt="2021-10-15T11:51:05.332" v="1429" actId="13244"/>
          <ac:picMkLst>
            <pc:docMk/>
            <pc:sldMk cId="3503500633" sldId="704"/>
            <ac:picMk id="9" creationId="{D87B109A-60FC-A14C-9F38-A5036764FD3A}"/>
          </ac:picMkLst>
        </pc:picChg>
        <pc:picChg chg="del">
          <ac:chgData name="Starr Dobush" userId="7accac3c-7d3f-42e9-b068-363d2309f44f" providerId="ADAL" clId="{688CB176-146F-2A4C-BA89-F1D53FF6D23D}" dt="2021-10-15T11:38:49.362" v="1004" actId="478"/>
          <ac:picMkLst>
            <pc:docMk/>
            <pc:sldMk cId="3503500633" sldId="704"/>
            <ac:picMk id="10" creationId="{75F421A1-70C9-154C-BC1D-70F58C1785F7}"/>
          </ac:picMkLst>
        </pc:picChg>
      </pc:sldChg>
      <pc:sldChg chg="modSp mod">
        <pc:chgData name="Starr Dobush" userId="7accac3c-7d3f-42e9-b068-363d2309f44f" providerId="ADAL" clId="{688CB176-146F-2A4C-BA89-F1D53FF6D23D}" dt="2021-10-15T21:32:57.786" v="1720" actId="2711"/>
        <pc:sldMkLst>
          <pc:docMk/>
          <pc:sldMk cId="1821810951" sldId="709"/>
        </pc:sldMkLst>
        <pc:spChg chg="mod">
          <ac:chgData name="Starr Dobush" userId="7accac3c-7d3f-42e9-b068-363d2309f44f" providerId="ADAL" clId="{688CB176-146F-2A4C-BA89-F1D53FF6D23D}" dt="2021-10-15T21:32:57.786" v="1720" actId="2711"/>
          <ac:spMkLst>
            <pc:docMk/>
            <pc:sldMk cId="1821810951" sldId="709"/>
            <ac:spMk id="2" creationId="{DCC7F6C9-13DC-1E47-BC67-C6D6EF30BC13}"/>
          </ac:spMkLst>
        </pc:spChg>
      </pc:sldChg>
      <pc:sldChg chg="modSp mod">
        <pc:chgData name="Starr Dobush" userId="7accac3c-7d3f-42e9-b068-363d2309f44f" providerId="ADAL" clId="{688CB176-146F-2A4C-BA89-F1D53FF6D23D}" dt="2021-10-15T17:05:30.912" v="1626" actId="27636"/>
        <pc:sldMkLst>
          <pc:docMk/>
          <pc:sldMk cId="2358836668" sldId="710"/>
        </pc:sldMkLst>
        <pc:spChg chg="mod">
          <ac:chgData name="Starr Dobush" userId="7accac3c-7d3f-42e9-b068-363d2309f44f" providerId="ADAL" clId="{688CB176-146F-2A4C-BA89-F1D53FF6D23D}" dt="2021-10-15T17:05:30.912" v="1626" actId="27636"/>
          <ac:spMkLst>
            <pc:docMk/>
            <pc:sldMk cId="2358836668" sldId="710"/>
            <ac:spMk id="4" creationId="{C7035E2C-94EA-B148-8C22-F961D8004D33}"/>
          </ac:spMkLst>
        </pc:spChg>
      </pc:sldChg>
      <pc:sldChg chg="modSp mod">
        <pc:chgData name="Starr Dobush" userId="7accac3c-7d3f-42e9-b068-363d2309f44f" providerId="ADAL" clId="{688CB176-146F-2A4C-BA89-F1D53FF6D23D}" dt="2021-10-15T12:30:22.895" v="1619" actId="13244"/>
        <pc:sldMkLst>
          <pc:docMk/>
          <pc:sldMk cId="1139576958" sldId="716"/>
        </pc:sldMkLst>
        <pc:spChg chg="ord">
          <ac:chgData name="Starr Dobush" userId="7accac3c-7d3f-42e9-b068-363d2309f44f" providerId="ADAL" clId="{688CB176-146F-2A4C-BA89-F1D53FF6D23D}" dt="2021-10-15T12:30:22.895" v="1619" actId="13244"/>
          <ac:spMkLst>
            <pc:docMk/>
            <pc:sldMk cId="1139576958" sldId="716"/>
            <ac:spMk id="5" creationId="{E93D046E-0409-8B4F-B920-10898E121687}"/>
          </ac:spMkLst>
        </pc:spChg>
      </pc:sldChg>
      <pc:sldChg chg="modSp mod">
        <pc:chgData name="Starr Dobush" userId="7accac3c-7d3f-42e9-b068-363d2309f44f" providerId="ADAL" clId="{688CB176-146F-2A4C-BA89-F1D53FF6D23D}" dt="2021-10-15T21:15:51.787" v="1654" actId="2711"/>
        <pc:sldMkLst>
          <pc:docMk/>
          <pc:sldMk cId="4221548469" sldId="717"/>
        </pc:sldMkLst>
        <pc:spChg chg="mod">
          <ac:chgData name="Starr Dobush" userId="7accac3c-7d3f-42e9-b068-363d2309f44f" providerId="ADAL" clId="{688CB176-146F-2A4C-BA89-F1D53FF6D23D}" dt="2021-10-15T21:15:51.787" v="1654" actId="2711"/>
          <ac:spMkLst>
            <pc:docMk/>
            <pc:sldMk cId="4221548469" sldId="717"/>
            <ac:spMk id="7" creationId="{81686A7B-E5FE-B541-9AC6-D51F46C0089B}"/>
          </ac:spMkLst>
        </pc:spChg>
        <pc:spChg chg="mod">
          <ac:chgData name="Starr Dobush" userId="7accac3c-7d3f-42e9-b068-363d2309f44f" providerId="ADAL" clId="{688CB176-146F-2A4C-BA89-F1D53FF6D23D}" dt="2021-10-15T21:15:51.787" v="1654" actId="2711"/>
          <ac:spMkLst>
            <pc:docMk/>
            <pc:sldMk cId="4221548469" sldId="717"/>
            <ac:spMk id="8" creationId="{E4C935A9-EE23-544C-8459-6AD37D56BBF7}"/>
          </ac:spMkLst>
        </pc:spChg>
      </pc:sldChg>
      <pc:sldChg chg="modSp mod modNotesTx">
        <pc:chgData name="Starr Dobush" userId="7accac3c-7d3f-42e9-b068-363d2309f44f" providerId="ADAL" clId="{688CB176-146F-2A4C-BA89-F1D53FF6D23D}" dt="2021-10-15T21:21:42.283" v="1716" actId="20577"/>
        <pc:sldMkLst>
          <pc:docMk/>
          <pc:sldMk cId="1273643687" sldId="718"/>
        </pc:sldMkLst>
        <pc:picChg chg="mod">
          <ac:chgData name="Starr Dobush" userId="7accac3c-7d3f-42e9-b068-363d2309f44f" providerId="ADAL" clId="{688CB176-146F-2A4C-BA89-F1D53FF6D23D}" dt="2021-10-13T13:04:52.584" v="576" actId="962"/>
          <ac:picMkLst>
            <pc:docMk/>
            <pc:sldMk cId="1273643687" sldId="718"/>
            <ac:picMk id="12" creationId="{03E52CC7-7CB0-034A-8ADB-FD478ECF11F9}"/>
          </ac:picMkLst>
        </pc:picChg>
        <pc:picChg chg="mod">
          <ac:chgData name="Starr Dobush" userId="7accac3c-7d3f-42e9-b068-363d2309f44f" providerId="ADAL" clId="{688CB176-146F-2A4C-BA89-F1D53FF6D23D}" dt="2021-10-13T13:04:57.229" v="578" actId="962"/>
          <ac:picMkLst>
            <pc:docMk/>
            <pc:sldMk cId="1273643687" sldId="718"/>
            <ac:picMk id="16" creationId="{4DD0124B-571A-024C-AE94-E1222BEA2F04}"/>
          </ac:picMkLst>
        </pc:picChg>
      </pc:sldChg>
      <pc:sldChg chg="modSp mod modNotesTx">
        <pc:chgData name="Starr Dobush" userId="7accac3c-7d3f-42e9-b068-363d2309f44f" providerId="ADAL" clId="{688CB176-146F-2A4C-BA89-F1D53FF6D23D}" dt="2021-10-12T15:44:55.357" v="27" actId="20577"/>
        <pc:sldMkLst>
          <pc:docMk/>
          <pc:sldMk cId="989879300" sldId="719"/>
        </pc:sldMkLst>
        <pc:spChg chg="mod">
          <ac:chgData name="Starr Dobush" userId="7accac3c-7d3f-42e9-b068-363d2309f44f" providerId="ADAL" clId="{688CB176-146F-2A4C-BA89-F1D53FF6D23D}" dt="2021-10-12T15:42:25.376" v="16" actId="33524"/>
          <ac:spMkLst>
            <pc:docMk/>
            <pc:sldMk cId="989879300" sldId="719"/>
            <ac:spMk id="4" creationId="{57E9A51B-2D7D-C743-BAF0-DAE770349396}"/>
          </ac:spMkLst>
        </pc:spChg>
      </pc:sldChg>
      <pc:sldChg chg="modSp mod">
        <pc:chgData name="Starr Dobush" userId="7accac3c-7d3f-42e9-b068-363d2309f44f" providerId="ADAL" clId="{688CB176-146F-2A4C-BA89-F1D53FF6D23D}" dt="2021-10-13T13:14:59.106" v="583" actId="962"/>
        <pc:sldMkLst>
          <pc:docMk/>
          <pc:sldMk cId="2855122118" sldId="725"/>
        </pc:sldMkLst>
        <pc:picChg chg="mod">
          <ac:chgData name="Starr Dobush" userId="7accac3c-7d3f-42e9-b068-363d2309f44f" providerId="ADAL" clId="{688CB176-146F-2A4C-BA89-F1D53FF6D23D}" dt="2021-10-13T13:14:59.106" v="583" actId="962"/>
          <ac:picMkLst>
            <pc:docMk/>
            <pc:sldMk cId="2855122118" sldId="725"/>
            <ac:picMk id="8" creationId="{B3480862-0B2E-F54E-A780-396828AC31C6}"/>
          </ac:picMkLst>
        </pc:picChg>
      </pc:sldChg>
      <pc:sldChg chg="modSp mod modNotesTx">
        <pc:chgData name="Starr Dobush" userId="7accac3c-7d3f-42e9-b068-363d2309f44f" providerId="ADAL" clId="{688CB176-146F-2A4C-BA89-F1D53FF6D23D}" dt="2021-10-15T17:05:42.048" v="1631" actId="27636"/>
        <pc:sldMkLst>
          <pc:docMk/>
          <pc:sldMk cId="3226461177" sldId="726"/>
        </pc:sldMkLst>
        <pc:spChg chg="mod">
          <ac:chgData name="Starr Dobush" userId="7accac3c-7d3f-42e9-b068-363d2309f44f" providerId="ADAL" clId="{688CB176-146F-2A4C-BA89-F1D53FF6D23D}" dt="2021-10-15T17:05:42.048" v="1631" actId="27636"/>
          <ac:spMkLst>
            <pc:docMk/>
            <pc:sldMk cId="3226461177" sldId="726"/>
            <ac:spMk id="3" creationId="{2373D543-D6D9-E44E-AE64-62DDC339806B}"/>
          </ac:spMkLst>
        </pc:spChg>
        <pc:spChg chg="mod">
          <ac:chgData name="Starr Dobush" userId="7accac3c-7d3f-42e9-b068-363d2309f44f" providerId="ADAL" clId="{688CB176-146F-2A4C-BA89-F1D53FF6D23D}" dt="2021-10-15T17:05:42.041" v="1630" actId="27636"/>
          <ac:spMkLst>
            <pc:docMk/>
            <pc:sldMk cId="3226461177" sldId="726"/>
            <ac:spMk id="4" creationId="{C555D1F1-0823-7B43-937D-76BEA2D42B80}"/>
          </ac:spMkLst>
        </pc:spChg>
      </pc:sldChg>
      <pc:sldChg chg="addSp delSp modSp mod modClrScheme chgLayout">
        <pc:chgData name="Starr Dobush" userId="7accac3c-7d3f-42e9-b068-363d2309f44f" providerId="ADAL" clId="{688CB176-146F-2A4C-BA89-F1D53FF6D23D}" dt="2021-10-15T11:52:53.311" v="1441" actId="1076"/>
        <pc:sldMkLst>
          <pc:docMk/>
          <pc:sldMk cId="3122860266" sldId="729"/>
        </pc:sldMkLst>
        <pc:spChg chg="add del mod ord">
          <ac:chgData name="Starr Dobush" userId="7accac3c-7d3f-42e9-b068-363d2309f44f" providerId="ADAL" clId="{688CB176-146F-2A4C-BA89-F1D53FF6D23D}" dt="2021-10-15T11:52:35.766" v="1437" actId="478"/>
          <ac:spMkLst>
            <pc:docMk/>
            <pc:sldMk cId="3122860266" sldId="729"/>
            <ac:spMk id="2" creationId="{40DC4C84-9F0D-3A4B-ACC9-6686847301B3}"/>
          </ac:spMkLst>
        </pc:spChg>
        <pc:spChg chg="add mod ord">
          <ac:chgData name="Starr Dobush" userId="7accac3c-7d3f-42e9-b068-363d2309f44f" providerId="ADAL" clId="{688CB176-146F-2A4C-BA89-F1D53FF6D23D}" dt="2021-10-15T11:52:28.620" v="1435"/>
          <ac:spMkLst>
            <pc:docMk/>
            <pc:sldMk cId="3122860266" sldId="729"/>
            <ac:spMk id="4" creationId="{019B41D4-D5B0-D343-987D-F415ACEEF1B7}"/>
          </ac:spMkLst>
        </pc:spChg>
        <pc:spChg chg="del mod ord">
          <ac:chgData name="Starr Dobush" userId="7accac3c-7d3f-42e9-b068-363d2309f44f" providerId="ADAL" clId="{688CB176-146F-2A4C-BA89-F1D53FF6D23D}" dt="2021-10-15T11:52:15.865" v="1433" actId="478"/>
          <ac:spMkLst>
            <pc:docMk/>
            <pc:sldMk cId="3122860266" sldId="729"/>
            <ac:spMk id="117761" creationId="{7FB345EC-740E-1D45-98BE-3417D2909290}"/>
          </ac:spMkLst>
        </pc:spChg>
        <pc:picChg chg="mod ord">
          <ac:chgData name="Starr Dobush" userId="7accac3c-7d3f-42e9-b068-363d2309f44f" providerId="ADAL" clId="{688CB176-146F-2A4C-BA89-F1D53FF6D23D}" dt="2021-10-15T11:52:53.311" v="1441" actId="1076"/>
          <ac:picMkLst>
            <pc:docMk/>
            <pc:sldMk cId="3122860266" sldId="729"/>
            <ac:picMk id="12" creationId="{2B5A0A3C-32A7-2D43-B701-E6FB395859CC}"/>
          </ac:picMkLst>
        </pc:picChg>
      </pc:sldChg>
      <pc:sldChg chg="addSp delSp modSp mod modNotesTx">
        <pc:chgData name="Starr Dobush" userId="7accac3c-7d3f-42e9-b068-363d2309f44f" providerId="ADAL" clId="{688CB176-146F-2A4C-BA89-F1D53FF6D23D}" dt="2021-10-15T12:06:48.707" v="1599" actId="14100"/>
        <pc:sldMkLst>
          <pc:docMk/>
          <pc:sldMk cId="1818488778" sldId="734"/>
        </pc:sldMkLst>
        <pc:spChg chg="mod">
          <ac:chgData name="Starr Dobush" userId="7accac3c-7d3f-42e9-b068-363d2309f44f" providerId="ADAL" clId="{688CB176-146F-2A4C-BA89-F1D53FF6D23D}" dt="2021-10-15T11:58:58.670" v="1484" actId="20577"/>
          <ac:spMkLst>
            <pc:docMk/>
            <pc:sldMk cId="1818488778" sldId="734"/>
            <ac:spMk id="2" creationId="{1BF58664-75E3-6B43-8A8C-6ABADA1BA781}"/>
          </ac:spMkLst>
        </pc:spChg>
        <pc:spChg chg="mod">
          <ac:chgData name="Starr Dobush" userId="7accac3c-7d3f-42e9-b068-363d2309f44f" providerId="ADAL" clId="{688CB176-146F-2A4C-BA89-F1D53FF6D23D}" dt="2021-10-15T12:06:48.707" v="1599" actId="14100"/>
          <ac:spMkLst>
            <pc:docMk/>
            <pc:sldMk cId="1818488778" sldId="734"/>
            <ac:spMk id="4" creationId="{3171E77B-FBB5-5440-9F6A-83240609BBC2}"/>
          </ac:spMkLst>
        </pc:spChg>
        <pc:spChg chg="add del mod">
          <ac:chgData name="Starr Dobush" userId="7accac3c-7d3f-42e9-b068-363d2309f44f" providerId="ADAL" clId="{688CB176-146F-2A4C-BA89-F1D53FF6D23D}" dt="2021-10-15T12:00:32.067" v="1486" actId="931"/>
          <ac:spMkLst>
            <pc:docMk/>
            <pc:sldMk cId="1818488778" sldId="734"/>
            <ac:spMk id="5" creationId="{F9A758B0-E88B-DA4B-B5A5-C9A2D747323F}"/>
          </ac:spMkLst>
        </pc:spChg>
        <pc:picChg chg="del">
          <ac:chgData name="Starr Dobush" userId="7accac3c-7d3f-42e9-b068-363d2309f44f" providerId="ADAL" clId="{688CB176-146F-2A4C-BA89-F1D53FF6D23D}" dt="2021-10-15T11:59:01.283" v="1485" actId="478"/>
          <ac:picMkLst>
            <pc:docMk/>
            <pc:sldMk cId="1818488778" sldId="734"/>
            <ac:picMk id="7" creationId="{E0726517-CD61-DC4A-BD3D-7E85D38AB114}"/>
          </ac:picMkLst>
        </pc:picChg>
        <pc:picChg chg="add mod">
          <ac:chgData name="Starr Dobush" userId="7accac3c-7d3f-42e9-b068-363d2309f44f" providerId="ADAL" clId="{688CB176-146F-2A4C-BA89-F1D53FF6D23D}" dt="2021-10-15T12:01:50.078" v="1598" actId="962"/>
          <ac:picMkLst>
            <pc:docMk/>
            <pc:sldMk cId="1818488778" sldId="734"/>
            <ac:picMk id="8" creationId="{3D7633D1-5F2A-8C43-BCD5-F385713E72DF}"/>
          </ac:picMkLst>
        </pc:picChg>
        <pc:picChg chg="add del">
          <ac:chgData name="Starr Dobush" userId="7accac3c-7d3f-42e9-b068-363d2309f44f" providerId="ADAL" clId="{688CB176-146F-2A4C-BA89-F1D53FF6D23D}" dt="2021-10-15T11:58:24.992" v="1443"/>
          <ac:picMkLst>
            <pc:docMk/>
            <pc:sldMk cId="1818488778" sldId="734"/>
            <ac:picMk id="1026" creationId="{7FB3A62B-66A3-B14D-902F-1615AC472281}"/>
          </ac:picMkLst>
        </pc:picChg>
      </pc:sldChg>
      <pc:sldChg chg="modNotesTx">
        <pc:chgData name="Starr Dobush" userId="7accac3c-7d3f-42e9-b068-363d2309f44f" providerId="ADAL" clId="{688CB176-146F-2A4C-BA89-F1D53FF6D23D}" dt="2021-10-15T21:20:49.530" v="1712" actId="20577"/>
        <pc:sldMkLst>
          <pc:docMk/>
          <pc:sldMk cId="1134877434" sldId="735"/>
        </pc:sldMkLst>
      </pc:sldChg>
      <pc:sldChg chg="modSp mod modNotesTx">
        <pc:chgData name="Starr Dobush" userId="7accac3c-7d3f-42e9-b068-363d2309f44f" providerId="ADAL" clId="{688CB176-146F-2A4C-BA89-F1D53FF6D23D}" dt="2021-10-15T21:57:30.146" v="1835" actId="20577"/>
        <pc:sldMkLst>
          <pc:docMk/>
          <pc:sldMk cId="1972272535" sldId="738"/>
        </pc:sldMkLst>
        <pc:spChg chg="mod">
          <ac:chgData name="Starr Dobush" userId="7accac3c-7d3f-42e9-b068-363d2309f44f" providerId="ADAL" clId="{688CB176-146F-2A4C-BA89-F1D53FF6D23D}" dt="2021-10-15T21:52:46.286" v="1773" actId="313"/>
          <ac:spMkLst>
            <pc:docMk/>
            <pc:sldMk cId="1972272535" sldId="738"/>
            <ac:spMk id="2" creationId="{81ECBB3D-BEB1-794F-B508-90FF0AD4C5AA}"/>
          </ac:spMkLst>
        </pc:spChg>
        <pc:spChg chg="mod">
          <ac:chgData name="Starr Dobush" userId="7accac3c-7d3f-42e9-b068-363d2309f44f" providerId="ADAL" clId="{688CB176-146F-2A4C-BA89-F1D53FF6D23D}" dt="2021-10-14T14:22:16.183" v="696" actId="20577"/>
          <ac:spMkLst>
            <pc:docMk/>
            <pc:sldMk cId="1972272535" sldId="738"/>
            <ac:spMk id="3" creationId="{212FA7E9-0C3F-9D4E-9A2A-2BB564111E19}"/>
          </ac:spMkLst>
        </pc:spChg>
        <pc:picChg chg="mod">
          <ac:chgData name="Starr Dobush" userId="7accac3c-7d3f-42e9-b068-363d2309f44f" providerId="ADAL" clId="{688CB176-146F-2A4C-BA89-F1D53FF6D23D}" dt="2021-10-13T14:40:26.711" v="661" actId="1076"/>
          <ac:picMkLst>
            <pc:docMk/>
            <pc:sldMk cId="1972272535" sldId="738"/>
            <ac:picMk id="6" creationId="{788F0F16-CA11-534C-938C-1873C401AA52}"/>
          </ac:picMkLst>
        </pc:picChg>
      </pc:sldChg>
      <pc:sldChg chg="modSp mod">
        <pc:chgData name="Starr Dobush" userId="7accac3c-7d3f-42e9-b068-363d2309f44f" providerId="ADAL" clId="{688CB176-146F-2A4C-BA89-F1D53FF6D23D}" dt="2021-10-15T17:11:30.823" v="1649" actId="2711"/>
        <pc:sldMkLst>
          <pc:docMk/>
          <pc:sldMk cId="3444927477" sldId="740"/>
        </pc:sldMkLst>
        <pc:spChg chg="mod ord">
          <ac:chgData name="Starr Dobush" userId="7accac3c-7d3f-42e9-b068-363d2309f44f" providerId="ADAL" clId="{688CB176-146F-2A4C-BA89-F1D53FF6D23D}" dt="2021-10-15T17:11:30.823" v="1649" actId="2711"/>
          <ac:spMkLst>
            <pc:docMk/>
            <pc:sldMk cId="3444927477" sldId="740"/>
            <ac:spMk id="5" creationId="{15B2E38E-D9A6-7643-8B38-1AA4BD5CD27D}"/>
          </ac:spMkLst>
        </pc:spChg>
        <pc:spChg chg="mod ord">
          <ac:chgData name="Starr Dobush" userId="7accac3c-7d3f-42e9-b068-363d2309f44f" providerId="ADAL" clId="{688CB176-146F-2A4C-BA89-F1D53FF6D23D}" dt="2021-10-15T17:11:22.814" v="1648" actId="2711"/>
          <ac:spMkLst>
            <pc:docMk/>
            <pc:sldMk cId="3444927477" sldId="740"/>
            <ac:spMk id="6" creationId="{BBFF78B4-E61F-394A-AD96-1167364A27D3}"/>
          </ac:spMkLst>
        </pc:spChg>
      </pc:sldChg>
      <pc:sldChg chg="modSp mod modNotesTx">
        <pc:chgData name="Starr Dobush" userId="7accac3c-7d3f-42e9-b068-363d2309f44f" providerId="ADAL" clId="{688CB176-146F-2A4C-BA89-F1D53FF6D23D}" dt="2021-10-19T12:30:15.956" v="2075" actId="13244"/>
        <pc:sldMkLst>
          <pc:docMk/>
          <pc:sldMk cId="1535210919" sldId="741"/>
        </pc:sldMkLst>
        <pc:spChg chg="ord">
          <ac:chgData name="Starr Dobush" userId="7accac3c-7d3f-42e9-b068-363d2309f44f" providerId="ADAL" clId="{688CB176-146F-2A4C-BA89-F1D53FF6D23D}" dt="2021-10-19T12:30:15.956" v="2075" actId="13244"/>
          <ac:spMkLst>
            <pc:docMk/>
            <pc:sldMk cId="1535210919" sldId="741"/>
            <ac:spMk id="4" creationId="{13C31428-36E3-E640-892F-790F34B508A8}"/>
          </ac:spMkLst>
        </pc:spChg>
      </pc:sldChg>
      <pc:sldChg chg="modSp mod">
        <pc:chgData name="Starr Dobush" userId="7accac3c-7d3f-42e9-b068-363d2309f44f" providerId="ADAL" clId="{688CB176-146F-2A4C-BA89-F1D53FF6D23D}" dt="2021-10-13T12:56:30.942" v="571" actId="962"/>
        <pc:sldMkLst>
          <pc:docMk/>
          <pc:sldMk cId="3927231303" sldId="742"/>
        </pc:sldMkLst>
        <pc:picChg chg="mod">
          <ac:chgData name="Starr Dobush" userId="7accac3c-7d3f-42e9-b068-363d2309f44f" providerId="ADAL" clId="{688CB176-146F-2A4C-BA89-F1D53FF6D23D}" dt="2021-10-13T12:56:30.942" v="571" actId="962"/>
          <ac:picMkLst>
            <pc:docMk/>
            <pc:sldMk cId="3927231303" sldId="742"/>
            <ac:picMk id="6" creationId="{A89B97C0-6CCC-524B-909D-61A9A1020CEC}"/>
          </ac:picMkLst>
        </pc:picChg>
      </pc:sldChg>
      <pc:sldChg chg="modSp mod">
        <pc:chgData name="Starr Dobush" userId="7accac3c-7d3f-42e9-b068-363d2309f44f" providerId="ADAL" clId="{688CB176-146F-2A4C-BA89-F1D53FF6D23D}" dt="2021-10-15T21:32:14.834" v="1719" actId="962"/>
        <pc:sldMkLst>
          <pc:docMk/>
          <pc:sldMk cId="4180199338" sldId="743"/>
        </pc:sldMkLst>
        <pc:spChg chg="mod">
          <ac:chgData name="Starr Dobush" userId="7accac3c-7d3f-42e9-b068-363d2309f44f" providerId="ADAL" clId="{688CB176-146F-2A4C-BA89-F1D53FF6D23D}" dt="2021-10-13T13:43:28.423" v="598" actId="20577"/>
          <ac:spMkLst>
            <pc:docMk/>
            <pc:sldMk cId="4180199338" sldId="743"/>
            <ac:spMk id="6" creationId="{2E983D76-BD99-A140-9CFE-10B4699CF97C}"/>
          </ac:spMkLst>
        </pc:spChg>
        <pc:picChg chg="mod">
          <ac:chgData name="Starr Dobush" userId="7accac3c-7d3f-42e9-b068-363d2309f44f" providerId="ADAL" clId="{688CB176-146F-2A4C-BA89-F1D53FF6D23D}" dt="2021-10-15T21:32:14.834" v="1719" actId="962"/>
          <ac:picMkLst>
            <pc:docMk/>
            <pc:sldMk cId="4180199338" sldId="743"/>
            <ac:picMk id="8" creationId="{52F8E3E0-BC2D-9144-9FAA-6311027EC00E}"/>
          </ac:picMkLst>
        </pc:picChg>
      </pc:sldChg>
      <pc:sldChg chg="modSp mod">
        <pc:chgData name="Starr Dobush" userId="7accac3c-7d3f-42e9-b068-363d2309f44f" providerId="ADAL" clId="{688CB176-146F-2A4C-BA89-F1D53FF6D23D}" dt="2021-10-15T21:45:58.102" v="1744" actId="962"/>
        <pc:sldMkLst>
          <pc:docMk/>
          <pc:sldMk cId="2187223105" sldId="744"/>
        </pc:sldMkLst>
        <pc:picChg chg="mod">
          <ac:chgData name="Starr Dobush" userId="7accac3c-7d3f-42e9-b068-363d2309f44f" providerId="ADAL" clId="{688CB176-146F-2A4C-BA89-F1D53FF6D23D}" dt="2021-10-15T21:45:58.102" v="1744" actId="962"/>
          <ac:picMkLst>
            <pc:docMk/>
            <pc:sldMk cId="2187223105" sldId="744"/>
            <ac:picMk id="5" creationId="{E44436E1-7B58-E242-8AE8-815548126097}"/>
          </ac:picMkLst>
        </pc:picChg>
      </pc:sldChg>
      <pc:sldChg chg="modSp mod">
        <pc:chgData name="Starr Dobush" userId="7accac3c-7d3f-42e9-b068-363d2309f44f" providerId="ADAL" clId="{688CB176-146F-2A4C-BA89-F1D53FF6D23D}" dt="2021-10-15T17:07:58.736" v="1641" actId="1076"/>
        <pc:sldMkLst>
          <pc:docMk/>
          <pc:sldMk cId="1067961626" sldId="745"/>
        </pc:sldMkLst>
        <pc:spChg chg="mod ord">
          <ac:chgData name="Starr Dobush" userId="7accac3c-7d3f-42e9-b068-363d2309f44f" providerId="ADAL" clId="{688CB176-146F-2A4C-BA89-F1D53FF6D23D}" dt="2021-10-15T17:07:58.736" v="1641" actId="1076"/>
          <ac:spMkLst>
            <pc:docMk/>
            <pc:sldMk cId="1067961626" sldId="745"/>
            <ac:spMk id="2" creationId="{C8C08D30-B056-C64A-A8A5-1D18DB9F1E6B}"/>
          </ac:spMkLst>
        </pc:spChg>
        <pc:picChg chg="mod">
          <ac:chgData name="Starr Dobush" userId="7accac3c-7d3f-42e9-b068-363d2309f44f" providerId="ADAL" clId="{688CB176-146F-2A4C-BA89-F1D53FF6D23D}" dt="2021-10-13T16:53:27.422" v="690" actId="1076"/>
          <ac:picMkLst>
            <pc:docMk/>
            <pc:sldMk cId="1067961626" sldId="745"/>
            <ac:picMk id="5" creationId="{EAE88B54-7B12-D847-A9E6-08B6B3F4C3CB}"/>
          </ac:picMkLst>
        </pc:picChg>
      </pc:sldChg>
      <pc:sldChg chg="modSp mod modNotesTx">
        <pc:chgData name="Starr Dobush" userId="7accac3c-7d3f-42e9-b068-363d2309f44f" providerId="ADAL" clId="{688CB176-146F-2A4C-BA89-F1D53FF6D23D}" dt="2021-10-15T17:07:38.049" v="1639" actId="2711"/>
        <pc:sldMkLst>
          <pc:docMk/>
          <pc:sldMk cId="1815360664" sldId="747"/>
        </pc:sldMkLst>
        <pc:spChg chg="mod">
          <ac:chgData name="Starr Dobush" userId="7accac3c-7d3f-42e9-b068-363d2309f44f" providerId="ADAL" clId="{688CB176-146F-2A4C-BA89-F1D53FF6D23D}" dt="2021-10-15T17:07:38.049" v="1639" actId="2711"/>
          <ac:spMkLst>
            <pc:docMk/>
            <pc:sldMk cId="1815360664" sldId="747"/>
            <ac:spMk id="4" creationId="{388FC58F-9686-524D-B303-6B7C36C24B73}"/>
          </ac:spMkLst>
        </pc:spChg>
      </pc:sldChg>
      <pc:sldChg chg="modNotesTx">
        <pc:chgData name="Starr Dobush" userId="7accac3c-7d3f-42e9-b068-363d2309f44f" providerId="ADAL" clId="{688CB176-146F-2A4C-BA89-F1D53FF6D23D}" dt="2021-10-15T12:36:03.847" v="1622" actId="20577"/>
        <pc:sldMkLst>
          <pc:docMk/>
          <pc:sldMk cId="3287842225" sldId="748"/>
        </pc:sldMkLst>
      </pc:sldChg>
      <pc:sldChg chg="modNotesTx">
        <pc:chgData name="Starr Dobush" userId="7accac3c-7d3f-42e9-b068-363d2309f44f" providerId="ADAL" clId="{688CB176-146F-2A4C-BA89-F1D53FF6D23D}" dt="2021-10-15T12:42:16.682" v="1623" actId="20577"/>
        <pc:sldMkLst>
          <pc:docMk/>
          <pc:sldMk cId="2798882102" sldId="749"/>
        </pc:sldMkLst>
      </pc:sldChg>
      <pc:sldChg chg="modNotesTx">
        <pc:chgData name="Starr Dobush" userId="7accac3c-7d3f-42e9-b068-363d2309f44f" providerId="ADAL" clId="{688CB176-146F-2A4C-BA89-F1D53FF6D23D}" dt="2021-10-15T21:08:46.512" v="1652" actId="20577"/>
        <pc:sldMkLst>
          <pc:docMk/>
          <pc:sldMk cId="1383664623" sldId="750"/>
        </pc:sldMkLst>
      </pc:sldChg>
      <pc:sldChg chg="modNotesTx">
        <pc:chgData name="Starr Dobush" userId="7accac3c-7d3f-42e9-b068-363d2309f44f" providerId="ADAL" clId="{688CB176-146F-2A4C-BA89-F1D53FF6D23D}" dt="2021-10-13T13:11:36.943" v="581" actId="20577"/>
        <pc:sldMkLst>
          <pc:docMk/>
          <pc:sldMk cId="868744713" sldId="751"/>
        </pc:sldMkLst>
      </pc:sldChg>
      <pc:sldChg chg="modSp new mod modNotesTx">
        <pc:chgData name="Starr Dobush" userId="7accac3c-7d3f-42e9-b068-363d2309f44f" providerId="ADAL" clId="{688CB176-146F-2A4C-BA89-F1D53FF6D23D}" dt="2021-10-15T22:07:58.461" v="2067" actId="20577"/>
        <pc:sldMkLst>
          <pc:docMk/>
          <pc:sldMk cId="265411859" sldId="752"/>
        </pc:sldMkLst>
        <pc:spChg chg="mod">
          <ac:chgData name="Starr Dobush" userId="7accac3c-7d3f-42e9-b068-363d2309f44f" providerId="ADAL" clId="{688CB176-146F-2A4C-BA89-F1D53FF6D23D}" dt="2021-10-15T21:59:46.208" v="1876" actId="20577"/>
          <ac:spMkLst>
            <pc:docMk/>
            <pc:sldMk cId="265411859" sldId="752"/>
            <ac:spMk id="2" creationId="{FC0948FF-21BC-6542-9E43-1B2A8D3E5C3F}"/>
          </ac:spMkLst>
        </pc:spChg>
        <pc:spChg chg="mod">
          <ac:chgData name="Starr Dobush" userId="7accac3c-7d3f-42e9-b068-363d2309f44f" providerId="ADAL" clId="{688CB176-146F-2A4C-BA89-F1D53FF6D23D}" dt="2021-10-15T22:07:55.104" v="2052" actId="27636"/>
          <ac:spMkLst>
            <pc:docMk/>
            <pc:sldMk cId="265411859" sldId="752"/>
            <ac:spMk id="3" creationId="{8E6F5DA7-7D28-8145-81CE-96B0224AED7E}"/>
          </ac:spMkLst>
        </pc:spChg>
        <pc:spChg chg="mod">
          <ac:chgData name="Starr Dobush" userId="7accac3c-7d3f-42e9-b068-363d2309f44f" providerId="ADAL" clId="{688CB176-146F-2A4C-BA89-F1D53FF6D23D}" dt="2021-10-15T22:07:58.461" v="2067" actId="20577"/>
          <ac:spMkLst>
            <pc:docMk/>
            <pc:sldMk cId="265411859" sldId="752"/>
            <ac:spMk id="4" creationId="{F5E41E02-6D1F-984F-A13F-12AE0E33D5F6}"/>
          </ac:spMkLst>
        </pc:spChg>
      </pc:sldChg>
      <pc:sldMasterChg chg="modSp modSldLayout">
        <pc:chgData name="Starr Dobush" userId="7accac3c-7d3f-42e9-b068-363d2309f44f" providerId="ADAL" clId="{688CB176-146F-2A4C-BA89-F1D53FF6D23D}" dt="2021-10-15T17:07:03.041" v="1638" actId="2711"/>
        <pc:sldMasterMkLst>
          <pc:docMk/>
          <pc:sldMasterMk cId="640617768" sldId="2147483648"/>
        </pc:sldMasterMkLst>
        <pc:spChg chg="mod">
          <ac:chgData name="Starr Dobush" userId="7accac3c-7d3f-42e9-b068-363d2309f44f" providerId="ADAL" clId="{688CB176-146F-2A4C-BA89-F1D53FF6D23D}" dt="2021-10-15T17:05:30.737" v="1625" actId="2711"/>
          <ac:spMkLst>
            <pc:docMk/>
            <pc:sldMasterMk cId="640617768" sldId="2147483648"/>
            <ac:spMk id="2" creationId="{00000000-0000-0000-0000-000000000000}"/>
          </ac:spMkLst>
        </pc:spChg>
        <pc:spChg chg="mod">
          <ac:chgData name="Starr Dobush" userId="7accac3c-7d3f-42e9-b068-363d2309f44f" providerId="ADAL" clId="{688CB176-146F-2A4C-BA89-F1D53FF6D23D}" dt="2021-10-15T17:05:41.611" v="1627" actId="2711"/>
          <ac:spMkLst>
            <pc:docMk/>
            <pc:sldMasterMk cId="640617768" sldId="2147483648"/>
            <ac:spMk id="3" creationId="{00000000-0000-0000-0000-000000000000}"/>
          </ac:spMkLst>
        </pc:spChg>
        <pc:sldLayoutChg chg="modSp">
          <pc:chgData name="Starr Dobush" userId="7accac3c-7d3f-42e9-b068-363d2309f44f" providerId="ADAL" clId="{688CB176-146F-2A4C-BA89-F1D53FF6D23D}" dt="2021-10-15T17:05:54.801" v="1632" actId="2711"/>
          <pc:sldLayoutMkLst>
            <pc:docMk/>
            <pc:sldMasterMk cId="640617768" sldId="2147483648"/>
            <pc:sldLayoutMk cId="1016795960" sldId="2147483649"/>
          </pc:sldLayoutMkLst>
          <pc:spChg chg="mod">
            <ac:chgData name="Starr Dobush" userId="7accac3c-7d3f-42e9-b068-363d2309f44f" providerId="ADAL" clId="{688CB176-146F-2A4C-BA89-F1D53FF6D23D}" dt="2021-10-15T17:05:54.801" v="1632" actId="2711"/>
            <ac:spMkLst>
              <pc:docMk/>
              <pc:sldMasterMk cId="640617768" sldId="2147483648"/>
              <pc:sldLayoutMk cId="1016795960" sldId="2147483649"/>
              <ac:spMk id="2" creationId="{00000000-0000-0000-0000-000000000000}"/>
            </ac:spMkLst>
          </pc:spChg>
        </pc:sldLayoutChg>
        <pc:sldLayoutChg chg="modSp">
          <pc:chgData name="Starr Dobush" userId="7accac3c-7d3f-42e9-b068-363d2309f44f" providerId="ADAL" clId="{688CB176-146F-2A4C-BA89-F1D53FF6D23D}" dt="2021-10-15T17:06:12.417" v="1633" actId="2711"/>
          <pc:sldLayoutMkLst>
            <pc:docMk/>
            <pc:sldMasterMk cId="640617768" sldId="2147483648"/>
            <pc:sldLayoutMk cId="806089595" sldId="2147483650"/>
          </pc:sldLayoutMkLst>
          <pc:spChg chg="mod">
            <ac:chgData name="Starr Dobush" userId="7accac3c-7d3f-42e9-b068-363d2309f44f" providerId="ADAL" clId="{688CB176-146F-2A4C-BA89-F1D53FF6D23D}" dt="2021-10-15T17:06:12.417" v="1633" actId="2711"/>
            <ac:spMkLst>
              <pc:docMk/>
              <pc:sldMasterMk cId="640617768" sldId="2147483648"/>
              <pc:sldLayoutMk cId="806089595" sldId="2147483650"/>
              <ac:spMk id="3" creationId="{00000000-0000-0000-0000-000000000000}"/>
            </ac:spMkLst>
          </pc:spChg>
        </pc:sldLayoutChg>
        <pc:sldLayoutChg chg="modSp">
          <pc:chgData name="Starr Dobush" userId="7accac3c-7d3f-42e9-b068-363d2309f44f" providerId="ADAL" clId="{688CB176-146F-2A4C-BA89-F1D53FF6D23D}" dt="2021-10-15T17:06:37.917" v="1636" actId="2711"/>
          <pc:sldLayoutMkLst>
            <pc:docMk/>
            <pc:sldMasterMk cId="640617768" sldId="2147483648"/>
            <pc:sldLayoutMk cId="3028414665" sldId="2147483652"/>
          </pc:sldLayoutMkLst>
          <pc:spChg chg="mod">
            <ac:chgData name="Starr Dobush" userId="7accac3c-7d3f-42e9-b068-363d2309f44f" providerId="ADAL" clId="{688CB176-146F-2A4C-BA89-F1D53FF6D23D}" dt="2021-10-15T17:06:32.258" v="1635" actId="2711"/>
            <ac:spMkLst>
              <pc:docMk/>
              <pc:sldMasterMk cId="640617768" sldId="2147483648"/>
              <pc:sldLayoutMk cId="3028414665" sldId="2147483652"/>
              <ac:spMk id="3" creationId="{00000000-0000-0000-0000-000000000000}"/>
            </ac:spMkLst>
          </pc:spChg>
          <pc:spChg chg="mod">
            <ac:chgData name="Starr Dobush" userId="7accac3c-7d3f-42e9-b068-363d2309f44f" providerId="ADAL" clId="{688CB176-146F-2A4C-BA89-F1D53FF6D23D}" dt="2021-10-15T17:06:37.917" v="1636" actId="2711"/>
            <ac:spMkLst>
              <pc:docMk/>
              <pc:sldMasterMk cId="640617768" sldId="2147483648"/>
              <pc:sldLayoutMk cId="3028414665" sldId="2147483652"/>
              <ac:spMk id="4" creationId="{00000000-0000-0000-0000-000000000000}"/>
            </ac:spMkLst>
          </pc:spChg>
        </pc:sldLayoutChg>
        <pc:sldLayoutChg chg="modSp">
          <pc:chgData name="Starr Dobush" userId="7accac3c-7d3f-42e9-b068-363d2309f44f" providerId="ADAL" clId="{688CB176-146F-2A4C-BA89-F1D53FF6D23D}" dt="2021-10-15T17:07:03.041" v="1638" actId="2711"/>
          <pc:sldLayoutMkLst>
            <pc:docMk/>
            <pc:sldMasterMk cId="640617768" sldId="2147483648"/>
            <pc:sldLayoutMk cId="3237005833" sldId="2147483653"/>
          </pc:sldLayoutMkLst>
          <pc:spChg chg="mod">
            <ac:chgData name="Starr Dobush" userId="7accac3c-7d3f-42e9-b068-363d2309f44f" providerId="ADAL" clId="{688CB176-146F-2A4C-BA89-F1D53FF6D23D}" dt="2021-10-15T17:06:56.822" v="1637" actId="2711"/>
            <ac:spMkLst>
              <pc:docMk/>
              <pc:sldMasterMk cId="640617768" sldId="2147483648"/>
              <pc:sldLayoutMk cId="3237005833" sldId="2147483653"/>
              <ac:spMk id="4" creationId="{00000000-0000-0000-0000-000000000000}"/>
            </ac:spMkLst>
          </pc:spChg>
          <pc:spChg chg="mod">
            <ac:chgData name="Starr Dobush" userId="7accac3c-7d3f-42e9-b068-363d2309f44f" providerId="ADAL" clId="{688CB176-146F-2A4C-BA89-F1D53FF6D23D}" dt="2021-10-15T17:07:03.041" v="1638" actId="2711"/>
            <ac:spMkLst>
              <pc:docMk/>
              <pc:sldMasterMk cId="640617768" sldId="2147483648"/>
              <pc:sldLayoutMk cId="3237005833" sldId="2147483653"/>
              <ac:spMk id="6" creationId="{00000000-0000-0000-0000-000000000000}"/>
            </ac:spMkLst>
          </pc:spChg>
        </pc:sldLayoutChg>
      </pc:sldMasterChg>
    </pc:docChg>
  </pc:docChgLst>
  <pc:docChgLst>
    <pc:chgData name="Starr Dobush" userId="7accac3c-7d3f-42e9-b068-363d2309f44f" providerId="ADAL" clId="{1D68358E-5669-214F-B24F-52283E62BBD8}"/>
    <pc:docChg chg="undo custSel modSld">
      <pc:chgData name="Starr Dobush" userId="7accac3c-7d3f-42e9-b068-363d2309f44f" providerId="ADAL" clId="{1D68358E-5669-214F-B24F-52283E62BBD8}" dt="2021-10-07T16:04:03.168" v="215" actId="20577"/>
      <pc:docMkLst>
        <pc:docMk/>
      </pc:docMkLst>
      <pc:sldChg chg="modNotesTx">
        <pc:chgData name="Starr Dobush" userId="7accac3c-7d3f-42e9-b068-363d2309f44f" providerId="ADAL" clId="{1D68358E-5669-214F-B24F-52283E62BBD8}" dt="2021-10-07T16:04:03.168" v="215" actId="20577"/>
        <pc:sldMkLst>
          <pc:docMk/>
          <pc:sldMk cId="4017738598" sldId="591"/>
        </pc:sldMkLst>
      </pc:sldChg>
      <pc:sldChg chg="addCm delCm modCm modNotesTx">
        <pc:chgData name="Starr Dobush" userId="7accac3c-7d3f-42e9-b068-363d2309f44f" providerId="ADAL" clId="{1D68358E-5669-214F-B24F-52283E62BBD8}" dt="2021-10-07T14:40:59.037" v="4"/>
        <pc:sldMkLst>
          <pc:docMk/>
          <pc:sldMk cId="200886888" sldId="665"/>
        </pc:sldMkLst>
      </pc:sldChg>
      <pc:sldChg chg="modSp mod addCm modCm">
        <pc:chgData name="Starr Dobush" userId="7accac3c-7d3f-42e9-b068-363d2309f44f" providerId="ADAL" clId="{1D68358E-5669-214F-B24F-52283E62BBD8}" dt="2021-10-07T15:51:47.065" v="36"/>
        <pc:sldMkLst>
          <pc:docMk/>
          <pc:sldMk cId="1419808708" sldId="674"/>
        </pc:sldMkLst>
        <pc:spChg chg="mod">
          <ac:chgData name="Starr Dobush" userId="7accac3c-7d3f-42e9-b068-363d2309f44f" providerId="ADAL" clId="{1D68358E-5669-214F-B24F-52283E62BBD8}" dt="2021-10-07T15:51:33.497" v="34"/>
          <ac:spMkLst>
            <pc:docMk/>
            <pc:sldMk cId="1419808708" sldId="674"/>
            <ac:spMk id="3" creationId="{EBE31D8B-9776-D541-82C0-FA5007F79C3D}"/>
          </ac:spMkLst>
        </pc:spChg>
      </pc:sldChg>
      <pc:sldChg chg="modSp mod">
        <pc:chgData name="Starr Dobush" userId="7accac3c-7d3f-42e9-b068-363d2309f44f" providerId="ADAL" clId="{1D68358E-5669-214F-B24F-52283E62BBD8}" dt="2021-10-07T14:41:51.101" v="7" actId="20577"/>
        <pc:sldMkLst>
          <pc:docMk/>
          <pc:sldMk cId="2106522749" sldId="675"/>
        </pc:sldMkLst>
        <pc:spChg chg="mod">
          <ac:chgData name="Starr Dobush" userId="7accac3c-7d3f-42e9-b068-363d2309f44f" providerId="ADAL" clId="{1D68358E-5669-214F-B24F-52283E62BBD8}" dt="2021-10-07T14:41:51.101" v="7" actId="20577"/>
          <ac:spMkLst>
            <pc:docMk/>
            <pc:sldMk cId="2106522749" sldId="675"/>
            <ac:spMk id="3" creationId="{E453A10F-4215-734A-A5EB-BD17FEF4C46B}"/>
          </ac:spMkLst>
        </pc:spChg>
      </pc:sldChg>
      <pc:sldChg chg="modNotesTx">
        <pc:chgData name="Starr Dobush" userId="7accac3c-7d3f-42e9-b068-363d2309f44f" providerId="ADAL" clId="{1D68358E-5669-214F-B24F-52283E62BBD8}" dt="2021-10-07T15:04:33.963" v="12" actId="20577"/>
        <pc:sldMkLst>
          <pc:docMk/>
          <pc:sldMk cId="4156972874" sldId="681"/>
        </pc:sldMkLst>
      </pc:sldChg>
      <pc:sldChg chg="modNotesTx">
        <pc:chgData name="Starr Dobush" userId="7accac3c-7d3f-42e9-b068-363d2309f44f" providerId="ADAL" clId="{1D68358E-5669-214F-B24F-52283E62BBD8}" dt="2021-10-07T14:43:40.633" v="8" actId="33524"/>
        <pc:sldMkLst>
          <pc:docMk/>
          <pc:sldMk cId="1262112427" sldId="682"/>
        </pc:sldMkLst>
      </pc:sldChg>
    </pc:docChg>
  </pc:docChgLst>
  <pc:docChgLst>
    <pc:chgData name="Starr Dobush" userId="S::starr_dobush@ocali.org::7accac3c-7d3f-42e9-b068-363d2309f44f" providerId="AD" clId="Web-{293A07DF-D44D-7D70-5DCD-91DE8B28F6AE}"/>
    <pc:docChg chg="modSld">
      <pc:chgData name="Starr Dobush" userId="S::starr_dobush@ocali.org::7accac3c-7d3f-42e9-b068-363d2309f44f" providerId="AD" clId="Web-{293A07DF-D44D-7D70-5DCD-91DE8B28F6AE}" dt="2021-10-27T15:21:26.964" v="1" actId="20577"/>
      <pc:docMkLst>
        <pc:docMk/>
      </pc:docMkLst>
      <pc:sldChg chg="modSp">
        <pc:chgData name="Starr Dobush" userId="S::starr_dobush@ocali.org::7accac3c-7d3f-42e9-b068-363d2309f44f" providerId="AD" clId="Web-{293A07DF-D44D-7D70-5DCD-91DE8B28F6AE}" dt="2021-10-27T15:21:26.964" v="1" actId="20577"/>
        <pc:sldMkLst>
          <pc:docMk/>
          <pc:sldMk cId="3200136777" sldId="402"/>
        </pc:sldMkLst>
        <pc:spChg chg="mod">
          <ac:chgData name="Starr Dobush" userId="S::starr_dobush@ocali.org::7accac3c-7d3f-42e9-b068-363d2309f44f" providerId="AD" clId="Web-{293A07DF-D44D-7D70-5DCD-91DE8B28F6AE}" dt="2021-10-27T15:21:26.964" v="1" actId="20577"/>
          <ac:spMkLst>
            <pc:docMk/>
            <pc:sldMk cId="3200136777" sldId="402"/>
            <ac:spMk id="3" creationId="{B128C680-D46E-E14B-B087-9C6C539F46FA}"/>
          </ac:spMkLst>
        </pc:spChg>
      </pc:sldChg>
    </pc:docChg>
  </pc:docChgLst>
  <pc:docChgLst>
    <pc:chgData name="Chris Filler" userId="S::chris_filler@ocali.org::18834a44-c2a5-4176-8fab-138eb1655fbf" providerId="AD" clId="Web-{19572C27-4BD6-CEC2-C698-349A271219B3}"/>
    <pc:docChg chg="modSld">
      <pc:chgData name="Chris Filler" userId="S::chris_filler@ocali.org::18834a44-c2a5-4176-8fab-138eb1655fbf" providerId="AD" clId="Web-{19572C27-4BD6-CEC2-C698-349A271219B3}" dt="2021-10-14T00:38:16.427" v="9" actId="20577"/>
      <pc:docMkLst>
        <pc:docMk/>
      </pc:docMkLst>
      <pc:sldChg chg="addCm">
        <pc:chgData name="Chris Filler" userId="S::chris_filler@ocali.org::18834a44-c2a5-4176-8fab-138eb1655fbf" providerId="AD" clId="Web-{19572C27-4BD6-CEC2-C698-349A271219B3}" dt="2021-10-14T00:30:44.129" v="0"/>
        <pc:sldMkLst>
          <pc:docMk/>
          <pc:sldMk cId="200886888" sldId="665"/>
        </pc:sldMkLst>
      </pc:sldChg>
      <pc:sldChg chg="addCm">
        <pc:chgData name="Chris Filler" userId="S::chris_filler@ocali.org::18834a44-c2a5-4176-8fab-138eb1655fbf" providerId="AD" clId="Web-{19572C27-4BD6-CEC2-C698-349A271219B3}" dt="2021-10-14T00:31:10.629" v="2"/>
        <pc:sldMkLst>
          <pc:docMk/>
          <pc:sldMk cId="1419808708" sldId="674"/>
        </pc:sldMkLst>
      </pc:sldChg>
      <pc:sldChg chg="modSp">
        <pc:chgData name="Chris Filler" userId="S::chris_filler@ocali.org::18834a44-c2a5-4176-8fab-138eb1655fbf" providerId="AD" clId="Web-{19572C27-4BD6-CEC2-C698-349A271219B3}" dt="2021-10-14T00:38:16.427" v="9" actId="20577"/>
        <pc:sldMkLst>
          <pc:docMk/>
          <pc:sldMk cId="1972272535" sldId="738"/>
        </pc:sldMkLst>
        <pc:spChg chg="mod">
          <ac:chgData name="Chris Filler" userId="S::chris_filler@ocali.org::18834a44-c2a5-4176-8fab-138eb1655fbf" providerId="AD" clId="Web-{19572C27-4BD6-CEC2-C698-349A271219B3}" dt="2021-10-14T00:38:16.427" v="9" actId="20577"/>
          <ac:spMkLst>
            <pc:docMk/>
            <pc:sldMk cId="1972272535" sldId="738"/>
            <ac:spMk id="2" creationId="{81ECBB3D-BEB1-794F-B508-90FF0AD4C5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10/27/2021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utisminternetmodules.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cali.org/project/evp-adult-succes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ocali.org/project/lending_librar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youtube.com/watch?v=GkKg2qKnsRw"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ocali.org/project/lending_library"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google.com/calendar/about/"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itunes.apple.com/us/app/choiceworks-calendar/id791053105?mt=8"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ocali.org/project/lending_library"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onnectability.ca/visuals-engine/"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www.pacer.org/livestream/?wksp=52EBA454-E817-4B1B-AC23-021658DBDFBB"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orksupport.com/documents/Visual_Support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dirty="0"/>
          </a:p>
        </p:txBody>
      </p:sp>
    </p:spTree>
    <p:extLst>
      <p:ext uri="{BB962C8B-B14F-4D97-AF65-F5344CB8AC3E}">
        <p14:creationId xmlns:p14="http://schemas.microsoft.com/office/powerpoint/2010/main" val="12094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Naturally occurring visual supports </a:t>
            </a:r>
          </a:p>
          <a:p>
            <a:pPr marL="228600" indent="-228600">
              <a:buAutoNum type="arabicPeriod"/>
            </a:pPr>
            <a:r>
              <a:rPr lang="en-US" dirty="0"/>
              <a:t>Visual Schedules  </a:t>
            </a:r>
          </a:p>
          <a:p>
            <a:pPr marL="228600" indent="-228600">
              <a:buAutoNum type="arabicPeriod"/>
            </a:pPr>
            <a:r>
              <a:rPr lang="en-US" dirty="0"/>
              <a:t>Visual Choices</a:t>
            </a:r>
          </a:p>
          <a:p>
            <a:pPr marL="228600" indent="-228600">
              <a:buAutoNum type="arabicPeriod"/>
            </a:pPr>
            <a:r>
              <a:rPr lang="en-US" dirty="0"/>
              <a:t>Jigs and Templates</a:t>
            </a:r>
          </a:p>
          <a:p>
            <a:pPr marL="228600" indent="-228600">
              <a:buAutoNum type="arabicPeriod"/>
            </a:pPr>
            <a:r>
              <a:rPr lang="en-US" dirty="0"/>
              <a:t>Graphic Organizers</a:t>
            </a:r>
          </a:p>
          <a:p>
            <a:pPr marL="228600" indent="-228600">
              <a:buAutoNum type="arabicPeriod"/>
            </a:pPr>
            <a:r>
              <a:rPr lang="en-US" dirty="0"/>
              <a:t>Clocks, Timers and Calendars</a:t>
            </a:r>
          </a:p>
          <a:p>
            <a:pPr marL="228600" indent="-228600">
              <a:buAutoNum type="arabicPeriod"/>
            </a:pPr>
            <a:r>
              <a:rPr lang="en-US" dirty="0"/>
              <a:t>Social-Emotional</a:t>
            </a:r>
          </a:p>
        </p:txBody>
      </p:sp>
      <p:sp>
        <p:nvSpPr>
          <p:cNvPr id="4" name="Slide Number Placeholder 3"/>
          <p:cNvSpPr>
            <a:spLocks noGrp="1"/>
          </p:cNvSpPr>
          <p:nvPr>
            <p:ph type="sldNum" sz="quarter" idx="5"/>
          </p:nvPr>
        </p:nvSpPr>
        <p:spPr/>
        <p:txBody>
          <a:bodyPr/>
          <a:lstStyle/>
          <a:p>
            <a:fld id="{8642D1AF-6CCC-804E-8211-1C49D48ECA1E}" type="slidenum">
              <a:rPr lang="en-US" smtClean="0"/>
              <a:t>13</a:t>
            </a:fld>
            <a:endParaRPr lang="en-US"/>
          </a:p>
        </p:txBody>
      </p:sp>
    </p:spTree>
    <p:extLst>
      <p:ext uri="{BB962C8B-B14F-4D97-AF65-F5344CB8AC3E}">
        <p14:creationId xmlns:p14="http://schemas.microsoft.com/office/powerpoint/2010/main" val="80010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14</a:t>
            </a:fld>
            <a:endParaRPr lang="en-US"/>
          </a:p>
        </p:txBody>
      </p:sp>
    </p:spTree>
    <p:extLst>
      <p:ext uri="{BB962C8B-B14F-4D97-AF65-F5344CB8AC3E}">
        <p14:creationId xmlns:p14="http://schemas.microsoft.com/office/powerpoint/2010/main" val="269934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For more information on environment and visuals, see the Visual Supports Modules at </a:t>
            </a:r>
            <a:r>
              <a:rPr lang="en-US" sz="1200" b="0" u="sng" kern="1200" dirty="0">
                <a:solidFill>
                  <a:schemeClr val="tx1"/>
                </a:solidFill>
                <a:effectLst/>
                <a:latin typeface="+mn-lt"/>
                <a:ea typeface="+mn-ea"/>
                <a:cs typeface="+mn-cs"/>
                <a:hlinkClick r:id="rId3"/>
              </a:rPr>
              <a:t>www.autisminternetmodules.org</a:t>
            </a:r>
            <a:r>
              <a:rPr lang="en-US" sz="1200" b="0" u="sng" kern="1200" dirty="0">
                <a:solidFill>
                  <a:schemeClr val="tx1"/>
                </a:solidFill>
                <a:effectLst/>
                <a:latin typeface="+mn-lt"/>
                <a:ea typeface="+mn-ea"/>
                <a:cs typeface="+mn-cs"/>
              </a:rPr>
              <a:t>   </a:t>
            </a:r>
            <a:r>
              <a:rPr lang="en-US" sz="1200" b="0" u="none" kern="1200" dirty="0">
                <a:solidFill>
                  <a:schemeClr val="tx1"/>
                </a:solidFill>
                <a:effectLst/>
                <a:latin typeface="+mn-lt"/>
                <a:ea typeface="+mn-ea"/>
                <a:cs typeface="+mn-cs"/>
              </a:rPr>
              <a:t>by logging in to AIM modules, free account, select View all modules, scroll through the list they are in alphabetical order. </a:t>
            </a:r>
            <a:endParaRPr lang="en-US" sz="1200" b="1"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8642D1AF-6CCC-804E-8211-1C49D48ECA1E}" type="slidenum">
              <a:rPr lang="en-US" smtClean="0"/>
              <a:t>15</a:t>
            </a:fld>
            <a:endParaRPr lang="en-US"/>
          </a:p>
        </p:txBody>
      </p:sp>
    </p:spTree>
    <p:extLst>
      <p:ext uri="{BB962C8B-B14F-4D97-AF65-F5344CB8AC3E}">
        <p14:creationId xmlns:p14="http://schemas.microsoft.com/office/powerpoint/2010/main" val="3105085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assume everyone knows how to use the visual supports found in the community, on the job or around the school. Instead, take note of all the visual supports that are available to everyone. Determine which will help a person understand and be able to navigate the environment. Intentionally teach the supports, how to use them and where to find them. </a:t>
            </a:r>
          </a:p>
        </p:txBody>
      </p:sp>
      <p:sp>
        <p:nvSpPr>
          <p:cNvPr id="4" name="Slide Number Placeholder 3"/>
          <p:cNvSpPr>
            <a:spLocks noGrp="1"/>
          </p:cNvSpPr>
          <p:nvPr>
            <p:ph type="sldNum" sz="quarter" idx="10"/>
          </p:nvPr>
        </p:nvSpPr>
        <p:spPr/>
        <p:txBody>
          <a:bodyPr/>
          <a:lstStyle/>
          <a:p>
            <a:fld id="{8642D1AF-6CCC-804E-8211-1C49D48ECA1E}" type="slidenum">
              <a:rPr lang="en-US" smtClean="0"/>
              <a:t>17</a:t>
            </a:fld>
            <a:endParaRPr lang="en-US"/>
          </a:p>
        </p:txBody>
      </p:sp>
    </p:spTree>
    <p:extLst>
      <p:ext uri="{BB962C8B-B14F-4D97-AF65-F5344CB8AC3E}">
        <p14:creationId xmlns:p14="http://schemas.microsoft.com/office/powerpoint/2010/main" val="392416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assume everyone knows how to use the visual supports found in the community, on the job or around the school. Instead, take note of all the visual supports that are available to everyone. Determine which will help a person understand and be able to navigate the environment. Intentionally teach the supports, how to use them and where to find them. </a:t>
            </a:r>
          </a:p>
        </p:txBody>
      </p:sp>
      <p:sp>
        <p:nvSpPr>
          <p:cNvPr id="4" name="Slide Number Placeholder 3"/>
          <p:cNvSpPr>
            <a:spLocks noGrp="1"/>
          </p:cNvSpPr>
          <p:nvPr>
            <p:ph type="sldNum" sz="quarter" idx="10"/>
          </p:nvPr>
        </p:nvSpPr>
        <p:spPr/>
        <p:txBody>
          <a:bodyPr/>
          <a:lstStyle/>
          <a:p>
            <a:fld id="{8642D1AF-6CCC-804E-8211-1C49D48ECA1E}" type="slidenum">
              <a:rPr lang="en-US" smtClean="0"/>
              <a:t>18</a:t>
            </a:fld>
            <a:endParaRPr lang="en-US"/>
          </a:p>
        </p:txBody>
      </p:sp>
    </p:spTree>
    <p:extLst>
      <p:ext uri="{BB962C8B-B14F-4D97-AF65-F5344CB8AC3E}">
        <p14:creationId xmlns:p14="http://schemas.microsoft.com/office/powerpoint/2010/main" val="509247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different color containers, recycle bins or shelf units, act as cues and guidance for remembering the types of materials that are stored in each. For example, items for a particular job task may be found in the same color bins. Or the same type of materials may be grouped in the same color bin, such as cleaning products, dishes, office supplies, etc. </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a:p>
        </p:txBody>
      </p:sp>
    </p:spTree>
    <p:extLst>
      <p:ext uri="{BB962C8B-B14F-4D97-AF65-F5344CB8AC3E}">
        <p14:creationId xmlns:p14="http://schemas.microsoft.com/office/powerpoint/2010/main" val="2508254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20</a:t>
            </a:fld>
            <a:endParaRPr lang="en-US"/>
          </a:p>
        </p:txBody>
      </p:sp>
    </p:spTree>
    <p:extLst>
      <p:ext uri="{BB962C8B-B14F-4D97-AF65-F5344CB8AC3E}">
        <p14:creationId xmlns:p14="http://schemas.microsoft.com/office/powerpoint/2010/main" val="4036027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This can be a whole group or small group activity. Prompt the groups to discuss adaptations they have seen used, adaptations they may have developed, or potential adaptations. A Worksheet is available for download on the session 9 website- </a:t>
            </a:r>
            <a:r>
              <a:rPr lang="en-US" sz="1200" b="1" i="0" kern="1200" dirty="0">
                <a:solidFill>
                  <a:schemeClr val="tx1"/>
                </a:solidFill>
                <a:effectLst/>
                <a:latin typeface="+mn-lt"/>
                <a:ea typeface="+mn-ea"/>
                <a:cs typeface="+mn-cs"/>
              </a:rPr>
              <a:t>05: Worksheet for Adapting Visual Supports Activity (Handout)</a:t>
            </a:r>
            <a:r>
              <a:rPr lang="en-US" dirty="0"/>
              <a:t> to guide the group discussion if desired. Or the group may make notes on the handout, blank paper or flip charts if available. </a:t>
            </a:r>
          </a:p>
        </p:txBody>
      </p:sp>
      <p:sp>
        <p:nvSpPr>
          <p:cNvPr id="4" name="Slide Number Placeholder 3"/>
          <p:cNvSpPr>
            <a:spLocks noGrp="1"/>
          </p:cNvSpPr>
          <p:nvPr>
            <p:ph type="sldNum" sz="quarter" idx="5"/>
          </p:nvPr>
        </p:nvSpPr>
        <p:spPr/>
        <p:txBody>
          <a:bodyPr/>
          <a:lstStyle/>
          <a:p>
            <a:fld id="{8642D1AF-6CCC-804E-8211-1C49D48ECA1E}" type="slidenum">
              <a:rPr lang="en-US" smtClean="0"/>
              <a:t>21</a:t>
            </a:fld>
            <a:endParaRPr lang="en-US"/>
          </a:p>
        </p:txBody>
      </p:sp>
    </p:spTree>
    <p:extLst>
      <p:ext uri="{BB962C8B-B14F-4D97-AF65-F5344CB8AC3E}">
        <p14:creationId xmlns:p14="http://schemas.microsoft.com/office/powerpoint/2010/main" val="306063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 schedule section is lengthy with examples. It includes approximately 25 slides The intent is to provide the learner with varied examples to meet different needs and different learning styles. Slides that review familiar types of schedules can be quickly reviewed. Slides with schedules that are unfamiliar can be discussed. </a:t>
            </a:r>
          </a:p>
        </p:txBody>
      </p:sp>
      <p:sp>
        <p:nvSpPr>
          <p:cNvPr id="4" name="Slide Number Placeholder 3"/>
          <p:cNvSpPr>
            <a:spLocks noGrp="1"/>
          </p:cNvSpPr>
          <p:nvPr>
            <p:ph type="sldNum" sz="quarter" idx="5"/>
          </p:nvPr>
        </p:nvSpPr>
        <p:spPr/>
        <p:txBody>
          <a:bodyPr/>
          <a:lstStyle/>
          <a:p>
            <a:fld id="{8642D1AF-6CCC-804E-8211-1C49D48ECA1E}" type="slidenum">
              <a:rPr lang="en-US" smtClean="0"/>
              <a:t>22</a:t>
            </a:fld>
            <a:endParaRPr lang="en-US"/>
          </a:p>
        </p:txBody>
      </p:sp>
    </p:spTree>
    <p:extLst>
      <p:ext uri="{BB962C8B-B14F-4D97-AF65-F5344CB8AC3E}">
        <p14:creationId xmlns:p14="http://schemas.microsoft.com/office/powerpoint/2010/main" val="2759138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23</a:t>
            </a:fld>
            <a:endParaRPr lang="en-US"/>
          </a:p>
        </p:txBody>
      </p:sp>
    </p:spTree>
    <p:extLst>
      <p:ext uri="{BB962C8B-B14F-4D97-AF65-F5344CB8AC3E}">
        <p14:creationId xmlns:p14="http://schemas.microsoft.com/office/powerpoint/2010/main" val="69394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Have the participants locate and review the visual supports pages in the document.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Link for Evidence Based Practices for Transition Youth: </a:t>
            </a:r>
            <a:r>
              <a:rPr lang="en-US" sz="1200" b="0" i="0" kern="1200" dirty="0">
                <a:solidFill>
                  <a:schemeClr val="tx1"/>
                </a:solidFill>
                <a:effectLst/>
                <a:latin typeface="+mn-lt"/>
                <a:ea typeface="+mn-ea"/>
                <a:cs typeface="+mn-cs"/>
                <a:hlinkClick r:id="rId3" tooltip="https://www.ocali.org/project/evp-adult-success"/>
              </a:rPr>
              <a:t>https://www.ocali.org/project/evp-adult-success</a:t>
            </a:r>
            <a:r>
              <a:rPr lang="en-US" sz="1200" b="0" i="0" kern="1200" dirty="0">
                <a:solidFill>
                  <a:schemeClr val="tx1"/>
                </a:solidFill>
                <a:effectLst/>
                <a:latin typeface="+mn-lt"/>
                <a:ea typeface="+mn-ea"/>
                <a:cs typeface="+mn-cs"/>
              </a:rPr>
              <a:t> </a:t>
            </a:r>
            <a:endParaRPr lang="en-US" sz="1200" dirty="0">
              <a:latin typeface="Avenir LT Std 45 Book" panose="020B0502020203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a:t>
            </a:fld>
            <a:endParaRPr lang="en-US" dirty="0"/>
          </a:p>
        </p:txBody>
      </p:sp>
    </p:spTree>
    <p:extLst>
      <p:ext uri="{BB962C8B-B14F-4D97-AF65-F5344CB8AC3E}">
        <p14:creationId xmlns:p14="http://schemas.microsoft.com/office/powerpoint/2010/main" val="58098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24</a:t>
            </a:fld>
            <a:endParaRPr lang="en-US"/>
          </a:p>
        </p:txBody>
      </p:sp>
    </p:spTree>
    <p:extLst>
      <p:ext uri="{BB962C8B-B14F-4D97-AF65-F5344CB8AC3E}">
        <p14:creationId xmlns:p14="http://schemas.microsoft.com/office/powerpoint/2010/main" val="1278250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basket schedule uses the actual items involved in the task or activity as a cue for what is to occur. </a:t>
            </a:r>
          </a:p>
          <a:p>
            <a:r>
              <a:rPr lang="en-US" dirty="0"/>
              <a:t>The icon and object schedule used objects that represent and are similar to those used in the activity but may not be the actual items used in the activity. This schedule also provides the icon of the activity to teach the icon in order to transition the individual to an icon schedule in the future.</a:t>
            </a:r>
          </a:p>
          <a:p>
            <a:r>
              <a:rPr lang="en-US" dirty="0"/>
              <a:t>Object schedules are often used for those with visual impairments. </a:t>
            </a:r>
          </a:p>
        </p:txBody>
      </p:sp>
      <p:sp>
        <p:nvSpPr>
          <p:cNvPr id="4" name="Slide Number Placeholder 3"/>
          <p:cNvSpPr>
            <a:spLocks noGrp="1"/>
          </p:cNvSpPr>
          <p:nvPr>
            <p:ph type="sldNum" sz="quarter" idx="5"/>
          </p:nvPr>
        </p:nvSpPr>
        <p:spPr/>
        <p:txBody>
          <a:bodyPr/>
          <a:lstStyle/>
          <a:p>
            <a:fld id="{8642D1AF-6CCC-804E-8211-1C49D48ECA1E}" type="slidenum">
              <a:rPr lang="en-US" smtClean="0"/>
              <a:t>25</a:t>
            </a:fld>
            <a:endParaRPr lang="en-US"/>
          </a:p>
        </p:txBody>
      </p:sp>
    </p:spTree>
    <p:extLst>
      <p:ext uri="{BB962C8B-B14F-4D97-AF65-F5344CB8AC3E}">
        <p14:creationId xmlns:p14="http://schemas.microsoft.com/office/powerpoint/2010/main" val="182190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The example on the left is an example of a schedule using photos of the person doing steps of a job task with simple text as a reminder to assist or support independent completion of the task. </a:t>
            </a:r>
          </a:p>
          <a:p>
            <a:r>
              <a:rPr lang="en-US" dirty="0">
                <a:ea typeface="ＭＳ Ｐゴシック" charset="0"/>
                <a:cs typeface="ＭＳ Ｐゴシック" charset="0"/>
              </a:rPr>
              <a:t>Alyssa’s schedule on the right is an example of using an app to create a photo schedule and checking off the steps as they are complete. </a:t>
            </a:r>
          </a:p>
          <a:p>
            <a:r>
              <a:rPr lang="en-US" dirty="0">
                <a:ea typeface="ＭＳ Ｐゴシック" charset="0"/>
                <a:cs typeface="ＭＳ Ｐゴシック" charset="0"/>
              </a:rPr>
              <a:t>Alyssa’s Schedule is an example from the app </a:t>
            </a:r>
            <a:r>
              <a:rPr lang="en-US" b="0" dirty="0">
                <a:ea typeface="ＭＳ Ｐゴシック" charset="0"/>
                <a:cs typeface="ＭＳ Ｐゴシック" charset="0"/>
              </a:rPr>
              <a:t>“</a:t>
            </a:r>
            <a:r>
              <a:rPr lang="en-US" sz="1200" b="0" i="0" kern="1200" dirty="0">
                <a:solidFill>
                  <a:schemeClr val="tx1"/>
                </a:solidFill>
                <a:effectLst/>
                <a:latin typeface="+mn-lt"/>
                <a:ea typeface="+mn-ea"/>
                <a:cs typeface="+mn-cs"/>
              </a:rPr>
              <a:t>Field Museum for All. An Inclusion &amp; Accessibility Tool”</a:t>
            </a:r>
          </a:p>
          <a:p>
            <a:r>
              <a:rPr lang="en-US" dirty="0">
                <a:ea typeface="ＭＳ Ｐゴシック" charset="0"/>
                <a:cs typeface="ＭＳ Ｐゴシック" charset="0"/>
              </a:rPr>
              <a:t>(https://</a:t>
            </a:r>
            <a:r>
              <a:rPr lang="en-US" dirty="0" err="1">
                <a:ea typeface="ＭＳ Ｐゴシック" charset="0"/>
                <a:cs typeface="ＭＳ Ｐゴシック" charset="0"/>
              </a:rPr>
              <a:t>itunes.apple.com</a:t>
            </a:r>
            <a:r>
              <a:rPr lang="en-US" dirty="0">
                <a:ea typeface="ＭＳ Ｐゴシック" charset="0"/>
                <a:cs typeface="ＭＳ Ｐゴシック" charset="0"/>
              </a:rPr>
              <a:t>/us/app/field-museum-for-all/id1171510231?mt=8). </a:t>
            </a:r>
            <a:r>
              <a:rPr lang="en-US" sz="1200" b="0" i="0" kern="1200" dirty="0">
                <a:solidFill>
                  <a:schemeClr val="tx1"/>
                </a:solidFill>
                <a:effectLst/>
                <a:latin typeface="+mn-lt"/>
                <a:ea typeface="+mn-ea"/>
                <a:cs typeface="+mn-cs"/>
              </a:rPr>
              <a:t>The Field for All app helps families and groups, including visitors with autism and disabilities, plan their visit with resources like exhibition previews, a customizable schedule, and a sensory-friendly map of the space.  Features include visual schedules, social guides, and interactive games. This app is designed to help all visitors feel welcome and supported. </a:t>
            </a:r>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26</a:t>
            </a:fld>
            <a:endParaRPr lang="en-US"/>
          </a:p>
        </p:txBody>
      </p:sp>
    </p:spTree>
    <p:extLst>
      <p:ext uri="{BB962C8B-B14F-4D97-AF65-F5344CB8AC3E}">
        <p14:creationId xmlns:p14="http://schemas.microsoft.com/office/powerpoint/2010/main" val="4042750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a set of photos taken at the community bowling alley. The individual that will use the schedule is featured in each step. He is able to see himself walking through each step (where he was prompted by another person). Using the schedule he is able to predict each step and be more independent with the activity. </a:t>
            </a:r>
          </a:p>
        </p:txBody>
      </p:sp>
      <p:sp>
        <p:nvSpPr>
          <p:cNvPr id="4" name="Slide Number Placeholder 3"/>
          <p:cNvSpPr>
            <a:spLocks noGrp="1"/>
          </p:cNvSpPr>
          <p:nvPr>
            <p:ph type="sldNum" sz="quarter" idx="5"/>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767534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C1DBE62C-B201-EB4F-8F39-6AC058D5CD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fld id="{FC6DFF55-9897-B845-AE5F-33BBBFDC0B2C}" type="slidenum">
              <a:rPr lang="en-US" altLang="en-US" sz="1200"/>
              <a:pPr eaLnBrk="1" hangingPunct="1"/>
              <a:t>29</a:t>
            </a:fld>
            <a:endParaRPr lang="en-US" altLang="en-US" sz="1200"/>
          </a:p>
        </p:txBody>
      </p:sp>
      <p:sp>
        <p:nvSpPr>
          <p:cNvPr id="131074" name="Rectangle 2">
            <a:extLst>
              <a:ext uri="{FF2B5EF4-FFF2-40B4-BE49-F238E27FC236}">
                <a16:creationId xmlns:a16="http://schemas.microsoft.com/office/drawing/2014/main" id="{597AD7C4-3AA9-2044-B46F-1D9D8CF0FAD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1075" name="Rectangle 3">
            <a:extLst>
              <a:ext uri="{FF2B5EF4-FFF2-40B4-BE49-F238E27FC236}">
                <a16:creationId xmlns:a16="http://schemas.microsoft.com/office/drawing/2014/main" id="{281DDA21-3F4A-B44D-9E65-DC48C1C14CB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566568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31</a:t>
            </a:fld>
            <a:endParaRPr lang="en-US"/>
          </a:p>
        </p:txBody>
      </p:sp>
    </p:spTree>
    <p:extLst>
      <p:ext uri="{BB962C8B-B14F-4D97-AF65-F5344CB8AC3E}">
        <p14:creationId xmlns:p14="http://schemas.microsoft.com/office/powerpoint/2010/main" val="1074735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came from Supported Employment &amp; Supported Volunteerism Training Manual found at:  https://</a:t>
            </a:r>
            <a:r>
              <a:rPr lang="en-US" dirty="0" err="1"/>
              <a:t>www.alpinelearninggroup.org</a:t>
            </a:r>
            <a:r>
              <a:rPr lang="en-US" dirty="0"/>
              <a:t>/images/newsletter/upload/pdf/1478275632-Alpine_Employment_Manual.pdf on page 12</a:t>
            </a:r>
          </a:p>
          <a:p>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33</a:t>
            </a:fld>
            <a:endParaRPr lang="en-US"/>
          </a:p>
        </p:txBody>
      </p:sp>
    </p:spTree>
    <p:extLst>
      <p:ext uri="{BB962C8B-B14F-4D97-AF65-F5344CB8AC3E}">
        <p14:creationId xmlns:p14="http://schemas.microsoft.com/office/powerpoint/2010/main" val="937625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35</a:t>
            </a:fld>
            <a:endParaRPr lang="en-US"/>
          </a:p>
        </p:txBody>
      </p:sp>
    </p:spTree>
    <p:extLst>
      <p:ext uri="{BB962C8B-B14F-4D97-AF65-F5344CB8AC3E}">
        <p14:creationId xmlns:p14="http://schemas.microsoft.com/office/powerpoint/2010/main" val="2627672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0F0ED6F-3040-4F47-9FBE-F95648C62D9A}" type="slidenum">
              <a:rPr lang="en-US"/>
              <a:pPr/>
              <a:t>36</a:t>
            </a:fld>
            <a:endParaRPr lang="en-US"/>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When a more formal or prepared schedule is not available (perhaps forgotten or even lost), it is recommended that the support staff, supervisor or co-worker create a quick alternative. The individual may be prepared for this as a possibility. </a:t>
            </a:r>
          </a:p>
        </p:txBody>
      </p:sp>
    </p:spTree>
    <p:extLst>
      <p:ext uri="{BB962C8B-B14F-4D97-AF65-F5344CB8AC3E}">
        <p14:creationId xmlns:p14="http://schemas.microsoft.com/office/powerpoint/2010/main" val="2085747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37</a:t>
            </a:fld>
            <a:endParaRPr lang="en-US"/>
          </a:p>
        </p:txBody>
      </p:sp>
    </p:spTree>
    <p:extLst>
      <p:ext uri="{BB962C8B-B14F-4D97-AF65-F5344CB8AC3E}">
        <p14:creationId xmlns:p14="http://schemas.microsoft.com/office/powerpoint/2010/main" val="97153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a:t>
            </a:fld>
            <a:endParaRPr lang="en-US"/>
          </a:p>
        </p:txBody>
      </p:sp>
    </p:spTree>
    <p:extLst>
      <p:ext uri="{BB962C8B-B14F-4D97-AF65-F5344CB8AC3E}">
        <p14:creationId xmlns:p14="http://schemas.microsoft.com/office/powerpoint/2010/main" val="2586547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schedule is a combination of photos and words. The photograph shows the young man using the schedule as he independently works through the tasks of the work day. This schedule along with the pictures for each step and the picture on the right of Casey show how he is able to use the picture schedule to complete his work tasks. This schedule builds independence since he can use the pictures as a prompt or visual reminder to complete a task rather than having a job coach at his side telling him what to do for each step. As he becomes more familiar with the tasks he may choose not to use the checkbox and mark it off as he completes a task. Checklists can be designed without this box depending on the individual and what works best for them.</a:t>
            </a:r>
          </a:p>
        </p:txBody>
      </p:sp>
      <p:sp>
        <p:nvSpPr>
          <p:cNvPr id="4" name="Slide Number Placeholder 3"/>
          <p:cNvSpPr>
            <a:spLocks noGrp="1"/>
          </p:cNvSpPr>
          <p:nvPr>
            <p:ph type="sldNum" sz="quarter" idx="5"/>
          </p:nvPr>
        </p:nvSpPr>
        <p:spPr/>
        <p:txBody>
          <a:bodyPr/>
          <a:lstStyle/>
          <a:p>
            <a:fld id="{8642D1AF-6CCC-804E-8211-1C49D48ECA1E}" type="slidenum">
              <a:rPr lang="en-US" smtClean="0"/>
              <a:t>38</a:t>
            </a:fld>
            <a:endParaRPr lang="en-US"/>
          </a:p>
        </p:txBody>
      </p:sp>
    </p:spTree>
    <p:extLst>
      <p:ext uri="{BB962C8B-B14F-4D97-AF65-F5344CB8AC3E}">
        <p14:creationId xmlns:p14="http://schemas.microsoft.com/office/powerpoint/2010/main" val="2923512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activity schedule includes three steps for the job. Includes words and photographs of each step. 1.Remove paper from plastic holder 2.Put paper in blue recycle bin 3.Put plastic holder in clear bin. </a:t>
            </a:r>
          </a:p>
        </p:txBody>
      </p:sp>
      <p:sp>
        <p:nvSpPr>
          <p:cNvPr id="4" name="Slide Number Placeholder 3"/>
          <p:cNvSpPr>
            <a:spLocks noGrp="1"/>
          </p:cNvSpPr>
          <p:nvPr>
            <p:ph type="sldNum" sz="quarter" idx="10"/>
          </p:nvPr>
        </p:nvSpPr>
        <p:spPr/>
        <p:txBody>
          <a:bodyPr/>
          <a:lstStyle/>
          <a:p>
            <a:fld id="{8642D1AF-6CCC-804E-8211-1C49D48ECA1E}" type="slidenum">
              <a:rPr lang="en-US" smtClean="0"/>
              <a:t>39</a:t>
            </a:fld>
            <a:endParaRPr lang="en-US"/>
          </a:p>
        </p:txBody>
      </p:sp>
    </p:spTree>
    <p:extLst>
      <p:ext uri="{BB962C8B-B14F-4D97-AF65-F5344CB8AC3E}">
        <p14:creationId xmlns:p14="http://schemas.microsoft.com/office/powerpoint/2010/main" val="106959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paper activity schedule includes four steps for taking a shower.  Includes words and photographs of each step. Top left- Get materials ready (shampoo container). Top right- take off cloth and put in hamper (clothes placed in bin). Bottom left- Turn on and adjust water temperature (shower faucet turned on). Bottom right- Use soap and shampoo rinse off with water (boy under the shower faucet- only head visible).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40</a:t>
            </a:fld>
            <a:endParaRPr lang="en-US"/>
          </a:p>
        </p:txBody>
      </p:sp>
    </p:spTree>
    <p:extLst>
      <p:ext uri="{BB962C8B-B14F-4D97-AF65-F5344CB8AC3E}">
        <p14:creationId xmlns:p14="http://schemas.microsoft.com/office/powerpoint/2010/main" val="2951048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41</a:t>
            </a:fld>
            <a:endParaRPr lang="en-US"/>
          </a:p>
        </p:txBody>
      </p:sp>
    </p:spTree>
    <p:extLst>
      <p:ext uri="{BB962C8B-B14F-4D97-AF65-F5344CB8AC3E}">
        <p14:creationId xmlns:p14="http://schemas.microsoft.com/office/powerpoint/2010/main" val="3219803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 Schedule Planner App (https://</a:t>
            </a:r>
            <a:r>
              <a:rPr lang="en-US" dirty="0" err="1"/>
              <a:t>itunes.apple.com</a:t>
            </a:r>
            <a:r>
              <a:rPr lang="en-US" dirty="0"/>
              <a:t>/us/app/visual-schedule-planner/id488646282?mt=8) offers the opportunity to set the time for activities throughout the day. Word labels can be added as well as photos and video examples. The daily schedule is entered into the app, as well as specific activity schedules that show each step needed to complete the activity. This is only one app that offers these types of options. Many apps offer similar types of visual schedule elements. </a:t>
            </a:r>
          </a:p>
        </p:txBody>
      </p:sp>
      <p:sp>
        <p:nvSpPr>
          <p:cNvPr id="4" name="Slide Number Placeholder 3"/>
          <p:cNvSpPr>
            <a:spLocks noGrp="1"/>
          </p:cNvSpPr>
          <p:nvPr>
            <p:ph type="sldNum" sz="quarter" idx="5"/>
          </p:nvPr>
        </p:nvSpPr>
        <p:spPr/>
        <p:txBody>
          <a:bodyPr/>
          <a:lstStyle/>
          <a:p>
            <a:fld id="{8642D1AF-6CCC-804E-8211-1C49D48ECA1E}" type="slidenum">
              <a:rPr lang="en-US" smtClean="0"/>
              <a:t>42</a:t>
            </a:fld>
            <a:endParaRPr lang="en-US"/>
          </a:p>
        </p:txBody>
      </p:sp>
    </p:spTree>
    <p:extLst>
      <p:ext uri="{BB962C8B-B14F-4D97-AF65-F5344CB8AC3E}">
        <p14:creationId xmlns:p14="http://schemas.microsoft.com/office/powerpoint/2010/main" val="3756551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Hyperlink on slide goes to this video: https://</a:t>
            </a:r>
            <a:r>
              <a:rPr lang="en-US" dirty="0" err="1"/>
              <a:t>youtu.be</a:t>
            </a:r>
            <a:r>
              <a:rPr lang="en-US" dirty="0"/>
              <a:t>/</a:t>
            </a:r>
            <a:r>
              <a:rPr lang="en-US" dirty="0" err="1"/>
              <a:t>MZUcFewFTQE</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Other video tutorials on Google Keep: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www.youtube.com</a:t>
            </a:r>
            <a:r>
              <a:rPr lang="en-US" dirty="0"/>
              <a:t>/</a:t>
            </a:r>
            <a:r>
              <a:rPr lang="en-US" dirty="0" err="1"/>
              <a:t>watch?v</a:t>
            </a:r>
            <a:r>
              <a:rPr lang="en-US" dirty="0"/>
              <a:t>=MKXC6nFA7z8,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www.youtube.com</a:t>
            </a:r>
            <a:r>
              <a:rPr lang="en-US" dirty="0"/>
              <a:t>/</a:t>
            </a:r>
            <a:r>
              <a:rPr lang="en-US" dirty="0" err="1"/>
              <a:t>watch?v</a:t>
            </a:r>
            <a:r>
              <a:rPr lang="en-US" dirty="0"/>
              <a:t>=QU0FEOhzikM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Tutorial with video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www.controlaltachieve.com</a:t>
            </a:r>
            <a:r>
              <a:rPr lang="en-US" dirty="0"/>
              <a:t>/2017/03/hipster-</a:t>
            </a:r>
            <a:r>
              <a:rPr lang="en-US" dirty="0" err="1"/>
              <a:t>google.html</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43</a:t>
            </a:fld>
            <a:endParaRPr lang="en-US"/>
          </a:p>
        </p:txBody>
      </p:sp>
    </p:spTree>
    <p:extLst>
      <p:ext uri="{BB962C8B-B14F-4D97-AF65-F5344CB8AC3E}">
        <p14:creationId xmlns:p14="http://schemas.microsoft.com/office/powerpoint/2010/main" val="1701685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may take a break from the slides and survey the group to see what apps participants have used with individuals they teach or support. The facilitator may also ask if anyone has used the apps highlighted in the slideshow. </a:t>
            </a:r>
          </a:p>
        </p:txBody>
      </p:sp>
      <p:sp>
        <p:nvSpPr>
          <p:cNvPr id="4" name="Slide Number Placeholder 3"/>
          <p:cNvSpPr>
            <a:spLocks noGrp="1"/>
          </p:cNvSpPr>
          <p:nvPr>
            <p:ph type="sldNum" sz="quarter" idx="10"/>
          </p:nvPr>
        </p:nvSpPr>
        <p:spPr/>
        <p:txBody>
          <a:bodyPr/>
          <a:lstStyle/>
          <a:p>
            <a:fld id="{8642D1AF-6CCC-804E-8211-1C49D48ECA1E}" type="slidenum">
              <a:rPr lang="en-US" smtClean="0"/>
              <a:t>44</a:t>
            </a:fld>
            <a:endParaRPr lang="en-US"/>
          </a:p>
        </p:txBody>
      </p:sp>
    </p:spTree>
    <p:extLst>
      <p:ext uri="{BB962C8B-B14F-4D97-AF65-F5344CB8AC3E}">
        <p14:creationId xmlns:p14="http://schemas.microsoft.com/office/powerpoint/2010/main" val="777150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demonstrate how dry erase boards can be used to write a schedule so a task can be accomplished, or list things or objects needed to accomplish a  task. The dry erase board allow for quick writing of steps or lists or needed information to help with organization but can readily be erased and used again for a new set of tasks.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45</a:t>
            </a:fld>
            <a:endParaRPr lang="en-US"/>
          </a:p>
        </p:txBody>
      </p:sp>
    </p:spTree>
    <p:extLst>
      <p:ext uri="{BB962C8B-B14F-4D97-AF65-F5344CB8AC3E}">
        <p14:creationId xmlns:p14="http://schemas.microsoft.com/office/powerpoint/2010/main" val="1334918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latin typeface="Avenir LT Std 45 Book" panose="020B0502020203020204" pitchFamily="34" charset="0"/>
              </a:rPr>
              <a:t>Autism Center Resource Gallery https://</a:t>
            </a:r>
            <a:r>
              <a:rPr lang="en-US" b="0" i="0" dirty="0" err="1">
                <a:latin typeface="Avenir LT Std 45 Book" panose="020B0502020203020204" pitchFamily="34" charset="0"/>
              </a:rPr>
              <a:t>www.ocali.org</a:t>
            </a:r>
            <a:r>
              <a:rPr lang="en-US" b="0" i="0" dirty="0">
                <a:latin typeface="Avenir LT Std 45 Book" panose="020B0502020203020204" pitchFamily="34" charset="0"/>
              </a:rPr>
              <a:t>/project/</a:t>
            </a:r>
            <a:r>
              <a:rPr lang="en-US" b="0" i="0" dirty="0" err="1">
                <a:latin typeface="Avenir LT Std 45 Book" panose="020B0502020203020204" pitchFamily="34" charset="0"/>
              </a:rPr>
              <a:t>resource_gallery_of_interventions</a:t>
            </a:r>
            <a:r>
              <a:rPr lang="en-US" b="0" i="0" dirty="0">
                <a:latin typeface="Avenir LT Std 45 Book" panose="020B0502020203020204" pitchFamily="34" charset="0"/>
              </a:rPr>
              <a:t>/page/</a:t>
            </a:r>
            <a:r>
              <a:rPr lang="en-US" b="0" i="0" dirty="0" err="1">
                <a:latin typeface="Avenir LT Std 45 Book" panose="020B0502020203020204" pitchFamily="34" charset="0"/>
              </a:rPr>
              <a:t>first_then_board</a:t>
            </a:r>
            <a:r>
              <a:rPr lang="en-US" b="0" i="0" dirty="0">
                <a:latin typeface="Avenir LT Std 45 Book" panose="020B0502020203020204" pitchFamily="34" charset="0"/>
              </a:rPr>
              <a:t> </a:t>
            </a:r>
          </a:p>
          <a:p>
            <a:r>
              <a:rPr lang="en-US" b="0" i="0" dirty="0">
                <a:latin typeface="Avenir LT Std 45 Book" panose="020B0502020203020204" pitchFamily="34" charset="0"/>
              </a:rPr>
              <a:t>First-then Schedules can be useful for many people. Some people only need this much information to be able to be successful. Some people need this type of schedule at particular moments. Sometimes the rest of the day is unclear and so it is best just to focus on what is a certainty.</a:t>
            </a:r>
            <a:r>
              <a:rPr lang="en-US" dirty="0"/>
              <a:t> </a:t>
            </a:r>
          </a:p>
        </p:txBody>
      </p:sp>
      <p:sp>
        <p:nvSpPr>
          <p:cNvPr id="4" name="Slide Number Placeholder 3"/>
          <p:cNvSpPr>
            <a:spLocks noGrp="1"/>
          </p:cNvSpPr>
          <p:nvPr>
            <p:ph type="sldNum" sz="quarter" idx="5"/>
          </p:nvPr>
        </p:nvSpPr>
        <p:spPr/>
        <p:txBody>
          <a:bodyPr/>
          <a:lstStyle/>
          <a:p>
            <a:fld id="{8642D1AF-6CCC-804E-8211-1C49D48ECA1E}" type="slidenum">
              <a:rPr lang="en-US" smtClean="0"/>
              <a:t>46</a:t>
            </a:fld>
            <a:endParaRPr lang="en-US"/>
          </a:p>
        </p:txBody>
      </p:sp>
    </p:spTree>
    <p:extLst>
      <p:ext uri="{BB962C8B-B14F-4D97-AF65-F5344CB8AC3E}">
        <p14:creationId xmlns:p14="http://schemas.microsoft.com/office/powerpoint/2010/main" val="1147848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0168D699-0EC5-074D-81CD-AEE4D0B296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eaLnBrk="0" hangingPunct="0">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43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fld id="{DE360EA6-B19A-3F44-9DD6-09D757EA0B33}" type="slidenum">
              <a:rPr lang="en-US" altLang="en-US" sz="1200">
                <a:solidFill>
                  <a:schemeClr val="tx1"/>
                </a:solidFill>
                <a:latin typeface="Arial" panose="020B0604020202020204" pitchFamily="34" charset="0"/>
                <a:ea typeface="ＭＳ Ｐゴシック" panose="020B0600070205080204" pitchFamily="34" charset="-128"/>
              </a:rPr>
              <a:pPr eaLnBrk="1" hangingPunct="1"/>
              <a:t>47</a:t>
            </a:fld>
            <a:endParaRPr lang="en-US" altLang="en-US" sz="1200">
              <a:solidFill>
                <a:schemeClr val="tx1"/>
              </a:solidFill>
              <a:latin typeface="Arial" panose="020B0604020202020204" pitchFamily="34" charset="0"/>
              <a:ea typeface="ＭＳ Ｐゴシック" panose="020B0600070205080204" pitchFamily="34" charset="-128"/>
            </a:endParaRPr>
          </a:p>
        </p:txBody>
      </p:sp>
      <p:sp>
        <p:nvSpPr>
          <p:cNvPr id="118786" name="Rectangle 2">
            <a:extLst>
              <a:ext uri="{FF2B5EF4-FFF2-40B4-BE49-F238E27FC236}">
                <a16:creationId xmlns:a16="http://schemas.microsoft.com/office/drawing/2014/main" id="{15F10DD0-1FFA-DB4B-988F-F3B51442BC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a:extLst>
              <a:ext uri="{FF2B5EF4-FFF2-40B4-BE49-F238E27FC236}">
                <a16:creationId xmlns:a16="http://schemas.microsoft.com/office/drawing/2014/main" id="{41F62725-8910-A340-87A8-4C9CA6E243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5106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Participants may Complete this activity by writing a list on the handout, blank paper, flip charts, etc. This may be completed individually or in small groups. When completed, have a quick share-out time to discover the diversity of visual supports used by the group. If the group includes learners that are visually impaired , highlight supports used by this participant that align with other types of supports used by a sighted person.  </a:t>
            </a:r>
          </a:p>
        </p:txBody>
      </p:sp>
      <p:sp>
        <p:nvSpPr>
          <p:cNvPr id="4" name="Slide Number Placeholder 3"/>
          <p:cNvSpPr>
            <a:spLocks noGrp="1"/>
          </p:cNvSpPr>
          <p:nvPr>
            <p:ph type="sldNum" sz="quarter" idx="5"/>
          </p:nvPr>
        </p:nvSpPr>
        <p:spPr/>
        <p:txBody>
          <a:bodyPr/>
          <a:lstStyle/>
          <a:p>
            <a:fld id="{8642D1AF-6CCC-804E-8211-1C49D48ECA1E}" type="slidenum">
              <a:rPr lang="en-US" smtClean="0"/>
              <a:t>5</a:t>
            </a:fld>
            <a:endParaRPr lang="en-US" dirty="0"/>
          </a:p>
        </p:txBody>
      </p:sp>
    </p:spTree>
    <p:extLst>
      <p:ext uri="{BB962C8B-B14F-4D97-AF65-F5344CB8AC3E}">
        <p14:creationId xmlns:p14="http://schemas.microsoft.com/office/powerpoint/2010/main" val="1580854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48</a:t>
            </a:fld>
            <a:endParaRPr lang="en-US"/>
          </a:p>
        </p:txBody>
      </p:sp>
    </p:spTree>
    <p:extLst>
      <p:ext uri="{BB962C8B-B14F-4D97-AF65-F5344CB8AC3E}">
        <p14:creationId xmlns:p14="http://schemas.microsoft.com/office/powerpoint/2010/main" val="4194243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Link for Recipes: https://</a:t>
            </a:r>
            <a:r>
              <a:rPr lang="en-US" dirty="0" err="1"/>
              <a:t>accessiblechef.com</a:t>
            </a:r>
            <a:r>
              <a:rPr lang="en-US" dirty="0"/>
              <a:t>/recipes/</a:t>
            </a:r>
            <a:endParaRPr lang="en-US" sz="1200" dirty="0"/>
          </a:p>
        </p:txBody>
      </p:sp>
      <p:sp>
        <p:nvSpPr>
          <p:cNvPr id="4" name="Slide Number Placeholder 3"/>
          <p:cNvSpPr>
            <a:spLocks noGrp="1"/>
          </p:cNvSpPr>
          <p:nvPr>
            <p:ph type="sldNum" sz="quarter" idx="10"/>
          </p:nvPr>
        </p:nvSpPr>
        <p:spPr/>
        <p:txBody>
          <a:bodyPr/>
          <a:lstStyle/>
          <a:p>
            <a:fld id="{8642D1AF-6CCC-804E-8211-1C49D48ECA1E}" type="slidenum">
              <a:rPr lang="en-US" smtClean="0"/>
              <a:t>49</a:t>
            </a:fld>
            <a:endParaRPr lang="en-US"/>
          </a:p>
        </p:txBody>
      </p:sp>
    </p:spTree>
    <p:extLst>
      <p:ext uri="{BB962C8B-B14F-4D97-AF65-F5344CB8AC3E}">
        <p14:creationId xmlns:p14="http://schemas.microsoft.com/office/powerpoint/2010/main" val="1872171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Available to borrow from the OCALI Lending Library. </a:t>
            </a:r>
            <a:r>
              <a:rPr lang="en-US" sz="1200" kern="1200" dirty="0">
                <a:solidFill>
                  <a:schemeClr val="tx1"/>
                </a:solidFill>
                <a:effectLst/>
                <a:latin typeface="+mn-lt"/>
                <a:ea typeface="+mn-ea"/>
                <a:cs typeface="+mn-cs"/>
              </a:rPr>
              <a:t>Feel free to connect with the </a:t>
            </a:r>
            <a:r>
              <a:rPr lang="en-US" sz="1200" kern="1200" dirty="0">
                <a:solidFill>
                  <a:schemeClr val="tx1"/>
                </a:solidFill>
                <a:effectLst/>
                <a:latin typeface="+mn-lt"/>
                <a:ea typeface="+mn-ea"/>
                <a:cs typeface="+mn-cs"/>
                <a:hlinkClick r:id="rId3"/>
              </a:rPr>
              <a:t>OCALI lending library</a:t>
            </a:r>
            <a:r>
              <a:rPr lang="en-US" sz="1200" kern="1200" dirty="0">
                <a:solidFill>
                  <a:schemeClr val="tx1"/>
                </a:solidFill>
                <a:effectLst/>
                <a:latin typeface="+mn-lt"/>
                <a:ea typeface="+mn-ea"/>
                <a:cs typeface="+mn-cs"/>
              </a:rPr>
              <a:t> to set up an account, free of charge for you. The lending library can be reached at </a:t>
            </a:r>
            <a:r>
              <a:rPr lang="en-US" sz="1200" b="0" i="0" u="none" strike="noStrike" kern="1200" dirty="0">
                <a:solidFill>
                  <a:schemeClr val="tx1"/>
                </a:solidFill>
                <a:effectLst/>
                <a:latin typeface="+mn-lt"/>
                <a:ea typeface="+mn-ea"/>
                <a:cs typeface="+mn-cs"/>
              </a:rPr>
              <a:t>614-410-0321</a:t>
            </a:r>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50</a:t>
            </a:fld>
            <a:endParaRPr lang="en-US"/>
          </a:p>
        </p:txBody>
      </p:sp>
    </p:spTree>
    <p:extLst>
      <p:ext uri="{BB962C8B-B14F-4D97-AF65-F5344CB8AC3E}">
        <p14:creationId xmlns:p14="http://schemas.microsoft.com/office/powerpoint/2010/main" val="3817756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low-tech, this might be the most effective visual support for an individual. Or, this could be a backup support for higher tech devices. Review the session six on mobile technology for examples of apps that help with visual schedules such as Can Plan and other resources on apps.</a:t>
            </a:r>
          </a:p>
        </p:txBody>
      </p:sp>
      <p:sp>
        <p:nvSpPr>
          <p:cNvPr id="4" name="Slide Number Placeholder 3"/>
          <p:cNvSpPr>
            <a:spLocks noGrp="1"/>
          </p:cNvSpPr>
          <p:nvPr>
            <p:ph type="sldNum" sz="quarter" idx="10"/>
          </p:nvPr>
        </p:nvSpPr>
        <p:spPr/>
        <p:txBody>
          <a:bodyPr/>
          <a:lstStyle/>
          <a:p>
            <a:fld id="{8642D1AF-6CCC-804E-8211-1C49D48ECA1E}" type="slidenum">
              <a:rPr lang="en-US" smtClean="0"/>
              <a:t>51</a:t>
            </a:fld>
            <a:endParaRPr lang="en-US"/>
          </a:p>
        </p:txBody>
      </p:sp>
    </p:spTree>
    <p:extLst>
      <p:ext uri="{BB962C8B-B14F-4D97-AF65-F5344CB8AC3E}">
        <p14:creationId xmlns:p14="http://schemas.microsoft.com/office/powerpoint/2010/main" val="158330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52</a:t>
            </a:fld>
            <a:endParaRPr lang="en-US"/>
          </a:p>
        </p:txBody>
      </p:sp>
    </p:spTree>
    <p:extLst>
      <p:ext uri="{BB962C8B-B14F-4D97-AF65-F5344CB8AC3E}">
        <p14:creationId xmlns:p14="http://schemas.microsoft.com/office/powerpoint/2010/main" val="2959508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55</a:t>
            </a:fld>
            <a:endParaRPr lang="en-US"/>
          </a:p>
        </p:txBody>
      </p:sp>
    </p:spTree>
    <p:extLst>
      <p:ext uri="{BB962C8B-B14F-4D97-AF65-F5344CB8AC3E}">
        <p14:creationId xmlns:p14="http://schemas.microsoft.com/office/powerpoint/2010/main" val="3667191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choices in the example on the left side of the slide are for a specific event. This might only be used at certain sporting events rather than as a general visual support. The choices in the example on the right side of the slide could be used on a daily basis to offer choices and also stay within low calorie options.</a:t>
            </a:r>
          </a:p>
        </p:txBody>
      </p:sp>
      <p:sp>
        <p:nvSpPr>
          <p:cNvPr id="4" name="Slide Number Placeholder 3"/>
          <p:cNvSpPr>
            <a:spLocks noGrp="1"/>
          </p:cNvSpPr>
          <p:nvPr>
            <p:ph type="sldNum" sz="quarter" idx="5"/>
          </p:nvPr>
        </p:nvSpPr>
        <p:spPr/>
        <p:txBody>
          <a:bodyPr/>
          <a:lstStyle/>
          <a:p>
            <a:fld id="{8642D1AF-6CCC-804E-8211-1C49D48ECA1E}" type="slidenum">
              <a:rPr lang="en-US" smtClean="0"/>
              <a:t>56</a:t>
            </a:fld>
            <a:endParaRPr lang="en-US"/>
          </a:p>
        </p:txBody>
      </p:sp>
    </p:spTree>
    <p:extLst>
      <p:ext uri="{BB962C8B-B14F-4D97-AF65-F5344CB8AC3E}">
        <p14:creationId xmlns:p14="http://schemas.microsoft.com/office/powerpoint/2010/main" val="2303084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very low tech and could be considered by some outdated. However, there are times when having this hard copy tool is an advantage or may be the only option that some schools, families or individuals are able to access. </a:t>
            </a:r>
          </a:p>
        </p:txBody>
      </p:sp>
      <p:sp>
        <p:nvSpPr>
          <p:cNvPr id="4" name="Slide Number Placeholder 3"/>
          <p:cNvSpPr>
            <a:spLocks noGrp="1"/>
          </p:cNvSpPr>
          <p:nvPr>
            <p:ph type="sldNum" sz="quarter" idx="5"/>
          </p:nvPr>
        </p:nvSpPr>
        <p:spPr/>
        <p:txBody>
          <a:bodyPr/>
          <a:lstStyle/>
          <a:p>
            <a:fld id="{8642D1AF-6CCC-804E-8211-1C49D48ECA1E}" type="slidenum">
              <a:rPr lang="en-US" smtClean="0"/>
              <a:t>57</a:t>
            </a:fld>
            <a:endParaRPr lang="en-US"/>
          </a:p>
        </p:txBody>
      </p:sp>
    </p:spTree>
    <p:extLst>
      <p:ext uri="{BB962C8B-B14F-4D97-AF65-F5344CB8AC3E}">
        <p14:creationId xmlns:p14="http://schemas.microsoft.com/office/powerpoint/2010/main" val="1580936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58</a:t>
            </a:fld>
            <a:endParaRPr lang="en-US"/>
          </a:p>
        </p:txBody>
      </p:sp>
    </p:spTree>
    <p:extLst>
      <p:ext uri="{BB962C8B-B14F-4D97-AF65-F5344CB8AC3E}">
        <p14:creationId xmlns:p14="http://schemas.microsoft.com/office/powerpoint/2010/main" val="42051146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A simple cardboard form, the “jig,” made it possible for a person with intellectual disability  to properly fold jeans as a stock clerk in a retail store – cost $0.</a:t>
            </a:r>
          </a:p>
        </p:txBody>
      </p:sp>
      <p:sp>
        <p:nvSpPr>
          <p:cNvPr id="4" name="Slide Number Placeholder 3"/>
          <p:cNvSpPr>
            <a:spLocks noGrp="1"/>
          </p:cNvSpPr>
          <p:nvPr>
            <p:ph type="sldNum" sz="quarter" idx="5"/>
          </p:nvPr>
        </p:nvSpPr>
        <p:spPr/>
        <p:txBody>
          <a:bodyPr/>
          <a:lstStyle/>
          <a:p>
            <a:fld id="{8642D1AF-6CCC-804E-8211-1C49D48ECA1E}" type="slidenum">
              <a:rPr lang="en-US" smtClean="0"/>
              <a:t>59</a:t>
            </a:fld>
            <a:endParaRPr lang="en-US"/>
          </a:p>
        </p:txBody>
      </p:sp>
    </p:spTree>
    <p:extLst>
      <p:ext uri="{BB962C8B-B14F-4D97-AF65-F5344CB8AC3E}">
        <p14:creationId xmlns:p14="http://schemas.microsoft.com/office/powerpoint/2010/main" val="349069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Discussing the characteristics of effective visual supports before looking at examples allows the group to understand the best visual supports are ones that are well matched to a person and reflect certain elements. When looking at examples, have the group continue to reflect on the ‘checklist’ of characteristics to emphasize the importance that a visual support may not be as simple as a list of words, nor will it be the same for everyone. </a:t>
            </a:r>
          </a:p>
        </p:txBody>
      </p:sp>
      <p:sp>
        <p:nvSpPr>
          <p:cNvPr id="4" name="Slide Number Placeholder 3"/>
          <p:cNvSpPr>
            <a:spLocks noGrp="1"/>
          </p:cNvSpPr>
          <p:nvPr>
            <p:ph type="sldNum" sz="quarter" idx="5"/>
          </p:nvPr>
        </p:nvSpPr>
        <p:spPr/>
        <p:txBody>
          <a:bodyPr/>
          <a:lstStyle/>
          <a:p>
            <a:fld id="{8642D1AF-6CCC-804E-8211-1C49D48ECA1E}" type="slidenum">
              <a:rPr lang="en-US" smtClean="0"/>
              <a:t>6</a:t>
            </a:fld>
            <a:endParaRPr lang="en-US" dirty="0"/>
          </a:p>
        </p:txBody>
      </p:sp>
    </p:spTree>
    <p:extLst>
      <p:ext uri="{BB962C8B-B14F-4D97-AF65-F5344CB8AC3E}">
        <p14:creationId xmlns:p14="http://schemas.microsoft.com/office/powerpoint/2010/main" val="3834881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60</a:t>
            </a:fld>
            <a:endParaRPr lang="en-US"/>
          </a:p>
        </p:txBody>
      </p:sp>
    </p:spTree>
    <p:extLst>
      <p:ext uri="{BB962C8B-B14F-4D97-AF65-F5344CB8AC3E}">
        <p14:creationId xmlns:p14="http://schemas.microsoft.com/office/powerpoint/2010/main" val="2895473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42D1AF-6CCC-804E-8211-1C49D48ECA1E}" type="slidenum">
              <a:rPr lang="en-US" smtClean="0"/>
              <a:t>61</a:t>
            </a:fld>
            <a:endParaRPr lang="en-US"/>
          </a:p>
        </p:txBody>
      </p:sp>
    </p:spTree>
    <p:extLst>
      <p:ext uri="{BB962C8B-B14F-4D97-AF65-F5344CB8AC3E}">
        <p14:creationId xmlns:p14="http://schemas.microsoft.com/office/powerpoint/2010/main" val="2346650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a template or jig assists with the job task of counting out and then grouping and packing groups of 25 discs. Five discs are placed on each sheet. These are then placed together in a stack and secured with rubber bands to create a 25-disc pack.</a:t>
            </a:r>
          </a:p>
        </p:txBody>
      </p:sp>
      <p:sp>
        <p:nvSpPr>
          <p:cNvPr id="4" name="Slide Number Placeholder 3"/>
          <p:cNvSpPr>
            <a:spLocks noGrp="1"/>
          </p:cNvSpPr>
          <p:nvPr>
            <p:ph type="sldNum" sz="quarter" idx="10"/>
          </p:nvPr>
        </p:nvSpPr>
        <p:spPr/>
        <p:txBody>
          <a:bodyPr/>
          <a:lstStyle/>
          <a:p>
            <a:fld id="{8642D1AF-6CCC-804E-8211-1C49D48ECA1E}" type="slidenum">
              <a:rPr lang="en-US" smtClean="0"/>
              <a:t>63</a:t>
            </a:fld>
            <a:endParaRPr lang="en-US"/>
          </a:p>
        </p:txBody>
      </p:sp>
    </p:spTree>
    <p:extLst>
      <p:ext uri="{BB962C8B-B14F-4D97-AF65-F5344CB8AC3E}">
        <p14:creationId xmlns:p14="http://schemas.microsoft.com/office/powerpoint/2010/main" val="4284833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placemat and the clothing labels on the clothes rack both act as visual support templates for knowing where to find or place clothing or how to correctly set the table.  </a:t>
            </a:r>
          </a:p>
        </p:txBody>
      </p:sp>
      <p:sp>
        <p:nvSpPr>
          <p:cNvPr id="4" name="Slide Number Placeholder 3"/>
          <p:cNvSpPr>
            <a:spLocks noGrp="1"/>
          </p:cNvSpPr>
          <p:nvPr>
            <p:ph type="sldNum" sz="quarter" idx="10"/>
          </p:nvPr>
        </p:nvSpPr>
        <p:spPr/>
        <p:txBody>
          <a:bodyPr/>
          <a:lstStyle/>
          <a:p>
            <a:fld id="{8642D1AF-6CCC-804E-8211-1C49D48ECA1E}" type="slidenum">
              <a:rPr lang="en-US" smtClean="0"/>
              <a:t>64</a:t>
            </a:fld>
            <a:endParaRPr lang="en-US"/>
          </a:p>
        </p:txBody>
      </p:sp>
    </p:spTree>
    <p:extLst>
      <p:ext uri="{BB962C8B-B14F-4D97-AF65-F5344CB8AC3E}">
        <p14:creationId xmlns:p14="http://schemas.microsoft.com/office/powerpoint/2010/main" val="84882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Websites where resources for graphic organizers may be found:</a:t>
            </a:r>
          </a:p>
          <a:p>
            <a:pPr marL="171450" indent="-171450">
              <a:buFont typeface="Arial" panose="020B0604020202020204" pitchFamily="34" charset="0"/>
              <a:buChar char="•"/>
            </a:pPr>
            <a:r>
              <a:rPr lang="en-US" dirty="0"/>
              <a:t>https://</a:t>
            </a:r>
            <a:r>
              <a:rPr lang="en-US" dirty="0" err="1"/>
              <a:t>www.dailyteachingtools.com</a:t>
            </a:r>
            <a:r>
              <a:rPr lang="en-US" dirty="0"/>
              <a:t>/free-graphic-organizers-</a:t>
            </a:r>
            <a:r>
              <a:rPr lang="en-US" dirty="0" err="1"/>
              <a:t>w.html</a:t>
            </a:r>
            <a:endParaRPr lang="en-US" dirty="0"/>
          </a:p>
          <a:p>
            <a:pPr marL="171450" indent="-171450">
              <a:buFont typeface="Arial" panose="020B0604020202020204" pitchFamily="34" charset="0"/>
              <a:buChar char="•"/>
            </a:pPr>
            <a:r>
              <a:rPr lang="en-US" dirty="0"/>
              <a:t>https://</a:t>
            </a:r>
            <a:r>
              <a:rPr lang="en-US" dirty="0" err="1"/>
              <a:t>www.controlaltachieve.com</a:t>
            </a:r>
            <a:r>
              <a:rPr lang="en-US" dirty="0"/>
              <a:t>/2016/01/language-arts-graphic-</a:t>
            </a:r>
            <a:r>
              <a:rPr lang="en-US" dirty="0" err="1"/>
              <a:t>organizers.html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65</a:t>
            </a:fld>
            <a:endParaRPr lang="en-US"/>
          </a:p>
        </p:txBody>
      </p:sp>
    </p:spTree>
    <p:extLst>
      <p:ext uri="{BB962C8B-B14F-4D97-AF65-F5344CB8AC3E}">
        <p14:creationId xmlns:p14="http://schemas.microsoft.com/office/powerpoint/2010/main" val="2395805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66</a:t>
            </a:fld>
            <a:endParaRPr lang="en-US"/>
          </a:p>
        </p:txBody>
      </p:sp>
    </p:spTree>
    <p:extLst>
      <p:ext uri="{BB962C8B-B14F-4D97-AF65-F5344CB8AC3E}">
        <p14:creationId xmlns:p14="http://schemas.microsoft.com/office/powerpoint/2010/main" val="2028923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Video for </a:t>
            </a:r>
            <a:r>
              <a:rPr lang="en-US" dirty="0" err="1"/>
              <a:t>popplet</a:t>
            </a:r>
            <a:r>
              <a:rPr lang="en-US" dirty="0"/>
              <a:t>: </a:t>
            </a:r>
            <a:r>
              <a:rPr lang="en-US" sz="1200" dirty="0">
                <a:hlinkClick r:id="rId3"/>
              </a:rPr>
              <a:t>https://www.youtube.com/watch?v=GkKg2qKnsRw</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t>Popplet</a:t>
            </a:r>
            <a:r>
              <a:rPr lang="en-US" sz="1200" dirty="0"/>
              <a:t> website: https://</a:t>
            </a:r>
            <a:r>
              <a:rPr lang="en-US" sz="1200" dirty="0" err="1"/>
              <a:t>www.popplet.com</a:t>
            </a:r>
            <a:r>
              <a:rPr lang="en-US" sz="1200" dirty="0"/>
              <a:t>/ </a:t>
            </a:r>
          </a:p>
          <a:p>
            <a:r>
              <a:rPr lang="en-US" dirty="0" err="1"/>
              <a:t>Popplet</a:t>
            </a:r>
            <a:r>
              <a:rPr lang="en-US" dirty="0"/>
              <a:t> Lite available at https://</a:t>
            </a:r>
            <a:r>
              <a:rPr lang="en-US" dirty="0" err="1"/>
              <a:t>itunes.apple.com</a:t>
            </a:r>
            <a:r>
              <a:rPr lang="en-US" dirty="0"/>
              <a:t>/us/app/id364738549</a:t>
            </a:r>
          </a:p>
          <a:p>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67</a:t>
            </a:fld>
            <a:endParaRPr lang="en-US"/>
          </a:p>
        </p:txBody>
      </p:sp>
    </p:spTree>
    <p:extLst>
      <p:ext uri="{BB962C8B-B14F-4D97-AF65-F5344CB8AC3E}">
        <p14:creationId xmlns:p14="http://schemas.microsoft.com/office/powerpoint/2010/main" val="2600802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Video link in slide: https://</a:t>
            </a:r>
            <a:r>
              <a:rPr lang="en-US" dirty="0" err="1"/>
              <a:t>www.youtube.com</a:t>
            </a:r>
            <a:r>
              <a:rPr lang="en-US" dirty="0"/>
              <a:t>/</a:t>
            </a:r>
            <a:r>
              <a:rPr lang="en-US" dirty="0" err="1"/>
              <a:t>watch?v</a:t>
            </a:r>
            <a:r>
              <a:rPr lang="en-US" dirty="0"/>
              <a:t>=uU0v8eFO53g</a:t>
            </a: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68</a:t>
            </a:fld>
            <a:endParaRPr lang="en-US"/>
          </a:p>
        </p:txBody>
      </p:sp>
    </p:spTree>
    <p:extLst>
      <p:ext uri="{BB962C8B-B14F-4D97-AF65-F5344CB8AC3E}">
        <p14:creationId xmlns:p14="http://schemas.microsoft.com/office/powerpoint/2010/main" val="235830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Timer on the left side if the slide is a ‘Time Timer” and comes in various size and also as a watch and an app. The red area is set to the amount of time that is available. As the red disappears it visual signals the passage of time. When the red is gone, the time is done. https://</a:t>
            </a:r>
            <a:r>
              <a:rPr lang="en-US" dirty="0" err="1"/>
              <a:t>www.timetimer.com</a:t>
            </a:r>
            <a:r>
              <a:rPr lang="en-US" dirty="0"/>
              <a:t>/</a:t>
            </a:r>
          </a:p>
          <a:p>
            <a:endParaRPr lang="en-US" dirty="0"/>
          </a:p>
          <a:p>
            <a:r>
              <a:rPr lang="en-US" dirty="0"/>
              <a:t>The Timer on the right side of the slide is the Time Tracker. This visual timer signals ‘green ‘ for time remaining, ‘yellow’ for time running out’ and ‘red’ for all done.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Available to borrow from the OCALI Lending Library in the Organization Kit. </a:t>
            </a:r>
            <a:r>
              <a:rPr lang="en-US" sz="1200" kern="1200" dirty="0">
                <a:solidFill>
                  <a:schemeClr val="tx1"/>
                </a:solidFill>
                <a:effectLst/>
                <a:latin typeface="+mn-lt"/>
                <a:ea typeface="+mn-ea"/>
                <a:cs typeface="+mn-cs"/>
              </a:rPr>
              <a:t>Feel free to connect with the </a:t>
            </a:r>
            <a:r>
              <a:rPr lang="en-US" sz="1200" kern="1200" dirty="0">
                <a:solidFill>
                  <a:schemeClr val="tx1"/>
                </a:solidFill>
                <a:effectLst/>
                <a:latin typeface="+mn-lt"/>
                <a:ea typeface="+mn-ea"/>
                <a:cs typeface="+mn-cs"/>
                <a:hlinkClick r:id="rId3"/>
              </a:rPr>
              <a:t>OCALI lending library</a:t>
            </a:r>
            <a:r>
              <a:rPr lang="en-US" sz="1200" kern="1200" dirty="0">
                <a:solidFill>
                  <a:schemeClr val="tx1"/>
                </a:solidFill>
                <a:effectLst/>
                <a:latin typeface="+mn-lt"/>
                <a:ea typeface="+mn-ea"/>
                <a:cs typeface="+mn-cs"/>
              </a:rPr>
              <a:t> to set up an account, free of charge for you. The lending library can be reached at </a:t>
            </a:r>
            <a:r>
              <a:rPr lang="en-US" sz="1200" b="0" i="0" u="none" strike="noStrike" kern="1200" dirty="0">
                <a:solidFill>
                  <a:schemeClr val="tx1"/>
                </a:solidFill>
                <a:effectLst/>
                <a:latin typeface="+mn-lt"/>
                <a:ea typeface="+mn-ea"/>
                <a:cs typeface="+mn-cs"/>
              </a:rPr>
              <a:t>614-410-0321</a:t>
            </a: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71</a:t>
            </a:fld>
            <a:endParaRPr lang="en-US"/>
          </a:p>
        </p:txBody>
      </p:sp>
    </p:spTree>
    <p:extLst>
      <p:ext uri="{BB962C8B-B14F-4D97-AF65-F5344CB8AC3E}">
        <p14:creationId xmlns:p14="http://schemas.microsoft.com/office/powerpoint/2010/main" val="9251654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on Amazon for about $15.00 at the time of this PowerPoint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General Tools TI150 3-in-1 Kitchen Timer - for Visually/Hearing Impaired, Loud Environments and Classrooms</a:t>
            </a: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72</a:t>
            </a:fld>
            <a:endParaRPr lang="en-US"/>
          </a:p>
        </p:txBody>
      </p:sp>
    </p:spTree>
    <p:extLst>
      <p:ext uri="{BB962C8B-B14F-4D97-AF65-F5344CB8AC3E}">
        <p14:creationId xmlns:p14="http://schemas.microsoft.com/office/powerpoint/2010/main" val="109713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8</a:t>
            </a:fld>
            <a:endParaRPr lang="en-US" dirty="0"/>
          </a:p>
        </p:txBody>
      </p:sp>
    </p:spTree>
    <p:extLst>
      <p:ext uri="{BB962C8B-B14F-4D97-AF65-F5344CB8AC3E}">
        <p14:creationId xmlns:p14="http://schemas.microsoft.com/office/powerpoint/2010/main" val="2205219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Tokens do not equal a specific amount of time (example: minutes). Instead, they just show passage of time. This type of visual timer may be especially helpful in those situations where the amount of time is unsure, such as waiting for a ride. Waiting can be stressful. By taking off the first 2 or 3 tokens within a short time (example: a minute) the person sees the wait getting shorter and stress lowers. Slow the removal of the tokens at this point. If the ride comes around the corner and there are 2 tokens left, quickly remove one and then the other. </a:t>
            </a:r>
          </a:p>
        </p:txBody>
      </p:sp>
      <p:sp>
        <p:nvSpPr>
          <p:cNvPr id="4" name="Slide Number Placeholder 3"/>
          <p:cNvSpPr>
            <a:spLocks noGrp="1"/>
          </p:cNvSpPr>
          <p:nvPr>
            <p:ph type="sldNum" sz="quarter" idx="5"/>
          </p:nvPr>
        </p:nvSpPr>
        <p:spPr/>
        <p:txBody>
          <a:bodyPr/>
          <a:lstStyle/>
          <a:p>
            <a:fld id="{8642D1AF-6CCC-804E-8211-1C49D48ECA1E}" type="slidenum">
              <a:rPr lang="en-US" smtClean="0"/>
              <a:t>73</a:t>
            </a:fld>
            <a:endParaRPr lang="en-US"/>
          </a:p>
        </p:txBody>
      </p:sp>
    </p:spTree>
    <p:extLst>
      <p:ext uri="{BB962C8B-B14F-4D97-AF65-F5344CB8AC3E}">
        <p14:creationId xmlns:p14="http://schemas.microsoft.com/office/powerpoint/2010/main" val="1223911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Google Calendar link: </a:t>
            </a:r>
            <a:r>
              <a:rPr lang="en-US" dirty="0">
                <a:hlinkClick r:id="rId3"/>
              </a:rPr>
              <a:t>https://www.google.com/calendar/about/</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Microsoft Outlook Email and calendar link: https://</a:t>
            </a:r>
            <a:r>
              <a:rPr lang="en-US" dirty="0" err="1"/>
              <a:t>www.microsoft.com</a:t>
            </a:r>
            <a:r>
              <a:rPr lang="en-US" dirty="0"/>
              <a:t>/</a:t>
            </a:r>
            <a:r>
              <a:rPr lang="en-US" dirty="0" err="1"/>
              <a:t>en</a:t>
            </a:r>
            <a:r>
              <a:rPr lang="en-US" dirty="0"/>
              <a:t>-us/microsoft-365/outlook-mobile-for-android-and-</a:t>
            </a:r>
            <a:r>
              <a:rPr lang="en-US" dirty="0" err="1"/>
              <a:t>ios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Tiny Calendar link: https://</a:t>
            </a:r>
            <a:r>
              <a:rPr lang="en-US" dirty="0" err="1"/>
              <a:t>itunes.apple.com</a:t>
            </a:r>
            <a:r>
              <a:rPr lang="en-US" dirty="0"/>
              <a:t>/us/app/tiny-calendar/id514917848?mt=8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Choiceworks</a:t>
            </a:r>
            <a:r>
              <a:rPr lang="en-US" dirty="0"/>
              <a:t> calendar link: </a:t>
            </a:r>
            <a:r>
              <a:rPr lang="en-US" dirty="0">
                <a:hlinkClick r:id="rId4"/>
              </a:rPr>
              <a:t>https://itunes.apple.com/us/app/choiceworks-calendar/id791053105?mt=8</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74</a:t>
            </a:fld>
            <a:endParaRPr lang="en-US"/>
          </a:p>
        </p:txBody>
      </p:sp>
    </p:spTree>
    <p:extLst>
      <p:ext uri="{BB962C8B-B14F-4D97-AF65-F5344CB8AC3E}">
        <p14:creationId xmlns:p14="http://schemas.microsoft.com/office/powerpoint/2010/main" val="27926432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75</a:t>
            </a:fld>
            <a:endParaRPr lang="en-US"/>
          </a:p>
        </p:txBody>
      </p:sp>
    </p:spTree>
    <p:extLst>
      <p:ext uri="{BB962C8B-B14F-4D97-AF65-F5344CB8AC3E}">
        <p14:creationId xmlns:p14="http://schemas.microsoft.com/office/powerpoint/2010/main" val="1942799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76</a:t>
            </a:fld>
            <a:endParaRPr lang="en-US"/>
          </a:p>
        </p:txBody>
      </p:sp>
    </p:spTree>
    <p:extLst>
      <p:ext uri="{BB962C8B-B14F-4D97-AF65-F5344CB8AC3E}">
        <p14:creationId xmlns:p14="http://schemas.microsoft.com/office/powerpoint/2010/main" val="1365162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many social-emotional visual supports were reviewed in session five on Self-monitoring and Self-management. Examples included here offer a reminder of those strategies. For more detailed information on social-emotional, review Session 5 materials. </a:t>
            </a:r>
          </a:p>
        </p:txBody>
      </p:sp>
      <p:sp>
        <p:nvSpPr>
          <p:cNvPr id="4" name="Slide Number Placeholder 3"/>
          <p:cNvSpPr>
            <a:spLocks noGrp="1"/>
          </p:cNvSpPr>
          <p:nvPr>
            <p:ph type="sldNum" sz="quarter" idx="5"/>
          </p:nvPr>
        </p:nvSpPr>
        <p:spPr/>
        <p:txBody>
          <a:bodyPr/>
          <a:lstStyle/>
          <a:p>
            <a:fld id="{8642D1AF-6CCC-804E-8211-1C49D48ECA1E}" type="slidenum">
              <a:rPr lang="en-US" smtClean="0"/>
              <a:t>77</a:t>
            </a:fld>
            <a:endParaRPr lang="en-US"/>
          </a:p>
        </p:txBody>
      </p:sp>
    </p:spTree>
    <p:extLst>
      <p:ext uri="{BB962C8B-B14F-4D97-AF65-F5344CB8AC3E}">
        <p14:creationId xmlns:p14="http://schemas.microsoft.com/office/powerpoint/2010/main" val="7519161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young man is somewhat irritated with what is being asked. He thinks the questions are really ‘stupid’ and he would like to change the conversation. Knowing that is not likely to happen, he chooses to take a break and tells the group that he’s “</a:t>
            </a:r>
            <a:r>
              <a:rPr lang="en-US" dirty="0" err="1"/>
              <a:t>Gotta</a:t>
            </a:r>
            <a:r>
              <a:rPr lang="en-US" dirty="0"/>
              <a:t> Go.”</a:t>
            </a:r>
          </a:p>
        </p:txBody>
      </p:sp>
      <p:sp>
        <p:nvSpPr>
          <p:cNvPr id="4" name="Slide Number Placeholder 3"/>
          <p:cNvSpPr>
            <a:spLocks noGrp="1"/>
          </p:cNvSpPr>
          <p:nvPr>
            <p:ph type="sldNum" sz="quarter" idx="10"/>
          </p:nvPr>
        </p:nvSpPr>
        <p:spPr/>
        <p:txBody>
          <a:bodyPr/>
          <a:lstStyle/>
          <a:p>
            <a:pPr>
              <a:defRPr/>
            </a:pPr>
            <a:fld id="{8E34BB96-ACAF-B74B-B74B-8A0F74D62E51}" type="slidenum">
              <a:rPr lang="en-US" smtClean="0"/>
              <a:pPr>
                <a:defRPr/>
              </a:pPr>
              <a:t>78</a:t>
            </a:fld>
            <a:endParaRPr lang="en-US"/>
          </a:p>
        </p:txBody>
      </p:sp>
    </p:spTree>
    <p:extLst>
      <p:ext uri="{BB962C8B-B14F-4D97-AF65-F5344CB8AC3E}">
        <p14:creationId xmlns:p14="http://schemas.microsoft.com/office/powerpoint/2010/main" val="500244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34BB96-ACAF-B74B-B74B-8A0F74D62E51}" type="slidenum">
              <a:rPr lang="en-US" smtClean="0"/>
              <a:pPr>
                <a:defRPr/>
              </a:pPr>
              <a:t>79</a:t>
            </a:fld>
            <a:endParaRPr lang="en-US"/>
          </a:p>
        </p:txBody>
      </p:sp>
    </p:spTree>
    <p:extLst>
      <p:ext uri="{BB962C8B-B14F-4D97-AF65-F5344CB8AC3E}">
        <p14:creationId xmlns:p14="http://schemas.microsoft.com/office/powerpoint/2010/main" val="4142738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facilitator or viewer: The Incredible 5 Point Scale, by Kari Dunn </a:t>
            </a:r>
            <a:r>
              <a:rPr lang="en-US" dirty="0" err="1"/>
              <a:t>Buron</a:t>
            </a:r>
            <a:r>
              <a:rPr lang="en-US" dirty="0"/>
              <a:t> and Mitzi Curtis shown in the self management, self monitoring session helps makes emotions more concrete with pictures and examples of feelings and also offers options for choices to make in emotional situations. For detailed information and more examples of the 5 Point Scale, review the Session 5 materials.</a:t>
            </a:r>
          </a:p>
          <a:p>
            <a:endParaRPr lang="en-US" dirty="0"/>
          </a:p>
          <a:p>
            <a:r>
              <a:rPr lang="en-US" sz="1200" kern="1200" dirty="0">
                <a:solidFill>
                  <a:schemeClr val="tx1"/>
                </a:solidFill>
                <a:effectLst/>
                <a:latin typeface="+mn-lt"/>
                <a:ea typeface="+mn-ea"/>
                <a:cs typeface="+mn-cs"/>
              </a:rPr>
              <a:t>Available to borrow from the OCALI Lending Library. Feel free to connect with the </a:t>
            </a:r>
            <a:r>
              <a:rPr lang="en-US" sz="1200" u="sng" kern="1200" dirty="0">
                <a:solidFill>
                  <a:schemeClr val="tx1"/>
                </a:solidFill>
                <a:effectLst/>
                <a:latin typeface="+mn-lt"/>
                <a:ea typeface="+mn-ea"/>
                <a:cs typeface="+mn-cs"/>
                <a:hlinkClick r:id="rId3"/>
              </a:rPr>
              <a:t>OCALI Lending Library</a:t>
            </a:r>
            <a:r>
              <a:rPr lang="en-US" sz="1200" kern="1200" dirty="0">
                <a:solidFill>
                  <a:schemeClr val="tx1"/>
                </a:solidFill>
                <a:effectLst/>
                <a:latin typeface="+mn-lt"/>
                <a:ea typeface="+mn-ea"/>
                <a:cs typeface="+mn-cs"/>
              </a:rPr>
              <a:t> to set up an account, free of charge for you. The lending library can be reached at 614-410-0321</a:t>
            </a:r>
          </a:p>
          <a:p>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www.ocali.org</a:t>
            </a:r>
            <a:r>
              <a:rPr lang="en-US" sz="1200" b="0" kern="1200" dirty="0">
                <a:solidFill>
                  <a:schemeClr val="tx1"/>
                </a:solidFill>
                <a:effectLst/>
                <a:latin typeface="+mn-lt"/>
                <a:ea typeface="+mn-ea"/>
                <a:cs typeface="+mn-cs"/>
              </a:rPr>
              <a:t>/project/</a:t>
            </a:r>
            <a:r>
              <a:rPr lang="en-US" sz="1200" b="0" kern="1200" dirty="0" err="1">
                <a:solidFill>
                  <a:schemeClr val="tx1"/>
                </a:solidFill>
                <a:effectLst/>
                <a:latin typeface="+mn-lt"/>
                <a:ea typeface="+mn-ea"/>
                <a:cs typeface="+mn-cs"/>
              </a:rPr>
              <a:t>lending_library</a:t>
            </a:r>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dirty="0"/>
              <a:t> </a:t>
            </a:r>
          </a:p>
        </p:txBody>
      </p:sp>
      <p:sp>
        <p:nvSpPr>
          <p:cNvPr id="4" name="Slide Number Placeholder 3"/>
          <p:cNvSpPr>
            <a:spLocks noGrp="1"/>
          </p:cNvSpPr>
          <p:nvPr>
            <p:ph type="sldNum" sz="quarter" idx="10"/>
          </p:nvPr>
        </p:nvSpPr>
        <p:spPr/>
        <p:txBody>
          <a:bodyPr/>
          <a:lstStyle/>
          <a:p>
            <a:fld id="{8642D1AF-6CCC-804E-8211-1C49D48ECA1E}" type="slidenum">
              <a:rPr lang="en-US" smtClean="0"/>
              <a:t>80</a:t>
            </a:fld>
            <a:endParaRPr lang="en-US"/>
          </a:p>
        </p:txBody>
      </p:sp>
    </p:spTree>
    <p:extLst>
      <p:ext uri="{BB962C8B-B14F-4D97-AF65-F5344CB8AC3E}">
        <p14:creationId xmlns:p14="http://schemas.microsoft.com/office/powerpoint/2010/main" val="3418133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the description column and the What to do column are combined into one column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81</a:t>
            </a:fld>
            <a:endParaRPr lang="en-US"/>
          </a:p>
        </p:txBody>
      </p:sp>
    </p:spTree>
    <p:extLst>
      <p:ext uri="{BB962C8B-B14F-4D97-AF65-F5344CB8AC3E}">
        <p14:creationId xmlns:p14="http://schemas.microsoft.com/office/powerpoint/2010/main" val="12601542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solidFill>
                  <a:prstClr val="black"/>
                </a:solidFill>
                <a:latin typeface="+mn-lt"/>
              </a:rPr>
              <a:t>“This is what happens that stresses me out”.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472BFF"/>
                </a:solidFill>
                <a:latin typeface="Gill Sans"/>
                <a:ea typeface="ＭＳ Ｐゴシック" charset="0"/>
                <a:cs typeface="Gill Sans"/>
                <a:sym typeface="Frutiger LT Std 55 Roman" charset="0"/>
              </a:rPr>
              <a:t>When I</a:t>
            </a:r>
            <a:r>
              <a:rPr lang="ja-JP" altLang="en-US" sz="1200">
                <a:solidFill>
                  <a:srgbClr val="472BFF"/>
                </a:solidFill>
                <a:latin typeface="Gill Sans"/>
                <a:ea typeface="ＭＳ Ｐゴシック" charset="0"/>
                <a:cs typeface="Gill Sans"/>
                <a:sym typeface="Frutiger LT Std 55 Roman" charset="0"/>
              </a:rPr>
              <a:t>’</a:t>
            </a:r>
            <a:r>
              <a:rPr lang="en-US" sz="1200" dirty="0">
                <a:solidFill>
                  <a:srgbClr val="472BFF"/>
                </a:solidFill>
                <a:latin typeface="Gill Sans"/>
                <a:ea typeface="ＭＳ Ｐゴシック" charset="0"/>
                <a:cs typeface="Gill Sans"/>
                <a:sym typeface="Frutiger LT Std 55 Roman" charset="0"/>
              </a:rPr>
              <a:t>m introduced to new people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27016"/>
                </a:solidFill>
                <a:latin typeface="Gill Sans"/>
                <a:ea typeface="ＭＳ Ｐゴシック" charset="0"/>
                <a:cs typeface="Gill Sans"/>
                <a:sym typeface="Frutiger LT Std 55 Roman" charset="0"/>
              </a:rPr>
              <a:t>When the other guys don’t  listen to 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Gill Sans"/>
                <a:ea typeface="ＭＳ Ｐゴシック" charset="0"/>
                <a:cs typeface="Gill Sans"/>
                <a:sym typeface="Frutiger LT Std 55 Roman" charset="0"/>
              </a:rPr>
              <a:t>Making Mistakes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1" dirty="0">
              <a:solidFill>
                <a:srgbClr val="C00000"/>
              </a:solidFill>
              <a:latin typeface="Gill Sans"/>
              <a:ea typeface="ＭＳ Ｐゴシック" charset="0"/>
              <a:cs typeface="Gill Sans"/>
              <a:sym typeface="Frutiger LT Std 55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solidFill>
                  <a:prstClr val="black"/>
                </a:solidFill>
                <a:latin typeface="+mn-lt"/>
              </a:rPr>
              <a:t>“This is what I can do to help”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472BFF"/>
                </a:solidFill>
                <a:latin typeface="Gill Sans"/>
                <a:ea typeface="ＭＳ Ｐゴシック" charset="0"/>
                <a:cs typeface="Gill Sans"/>
                <a:sym typeface="Frutiger LT Std 55 Roman" charset="0"/>
              </a:rPr>
              <a:t>Use my scripts I learned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27016"/>
                </a:solidFill>
                <a:latin typeface="Gill Sans"/>
                <a:ea typeface="ＭＳ Ｐゴシック" charset="0"/>
                <a:cs typeface="Gill Sans"/>
                <a:sym typeface="Frutiger LT Std 55 Roman" charset="0"/>
              </a:rPr>
              <a:t>Think about the ocean. And take 5 deep breaths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Gill Sans"/>
                <a:ea typeface="ＭＳ Ｐゴシック" charset="0"/>
                <a:cs typeface="Gill Sans"/>
                <a:sym typeface="Frutiger LT Std 55 Roman" charset="0"/>
              </a:rPr>
              <a:t>Take a walk</a:t>
            </a:r>
          </a:p>
          <a:p>
            <a:r>
              <a:rPr lang="en-US" sz="1200" dirty="0">
                <a:solidFill>
                  <a:srgbClr val="C00000"/>
                </a:solidFill>
                <a:latin typeface="Gill Sans"/>
                <a:ea typeface="ＭＳ Ｐゴシック" charset="0"/>
                <a:cs typeface="Gill Sans"/>
                <a:sym typeface="Frutiger LT Std 55 Roman" charset="0"/>
              </a:rPr>
              <a:t>Take Deep Breaths</a:t>
            </a:r>
          </a:p>
          <a:p>
            <a:r>
              <a:rPr lang="en-US" sz="1200" dirty="0">
                <a:solidFill>
                  <a:srgbClr val="C00000"/>
                </a:solidFill>
                <a:latin typeface="Gill Sans"/>
                <a:ea typeface="ＭＳ Ｐゴシック" charset="0"/>
                <a:cs typeface="Gill Sans"/>
                <a:sym typeface="Frutiger LT Std 55 Roman" charset="0"/>
              </a:rPr>
              <a:t>Remind Myself it can be fixed!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82</a:t>
            </a:fld>
            <a:endParaRPr lang="en-US"/>
          </a:p>
        </p:txBody>
      </p:sp>
    </p:spTree>
    <p:extLst>
      <p:ext uri="{BB962C8B-B14F-4D97-AF65-F5344CB8AC3E}">
        <p14:creationId xmlns:p14="http://schemas.microsoft.com/office/powerpoint/2010/main" val="76650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7531" rtl="0" eaLnBrk="0" fontAlgn="base" latinLnBrk="0" hangingPunct="0">
              <a:lnSpc>
                <a:spcPct val="100000"/>
              </a:lnSpc>
              <a:spcBef>
                <a:spcPct val="30000"/>
              </a:spcBef>
              <a:spcAft>
                <a:spcPct val="0"/>
              </a:spcAft>
              <a:buClrTx/>
              <a:buSzTx/>
              <a:buFontTx/>
              <a:buNone/>
              <a:tabLst/>
              <a:defRPr/>
            </a:pPr>
            <a:r>
              <a:rPr lang="en-US" sz="1200" u="none" kern="1200" dirty="0">
                <a:solidFill>
                  <a:schemeClr val="tx1"/>
                </a:solidFill>
                <a:effectLst/>
                <a:latin typeface="+mn-lt"/>
                <a:ea typeface="ＭＳ Ｐゴシック" charset="0"/>
                <a:cs typeface="ＭＳ Ｐゴシック" charset="0"/>
              </a:rPr>
              <a:t> Additional Notes for facilitator and viewer. </a:t>
            </a:r>
          </a:p>
          <a:p>
            <a:pPr marL="0" marR="0" indent="0" algn="l" defTabSz="447531" rtl="0" eaLnBrk="0" fontAlgn="base" latinLnBrk="0" hangingPunct="0">
              <a:lnSpc>
                <a:spcPct val="100000"/>
              </a:lnSpc>
              <a:spcBef>
                <a:spcPct val="30000"/>
              </a:spcBef>
              <a:spcAft>
                <a:spcPct val="0"/>
              </a:spcAft>
              <a:buClrTx/>
              <a:buSzTx/>
              <a:buFontTx/>
              <a:buNone/>
              <a:tabLst/>
              <a:defRPr/>
            </a:pPr>
            <a:r>
              <a:rPr lang="en-US" sz="1200" u="none" kern="1200" dirty="0">
                <a:solidFill>
                  <a:schemeClr val="tx1"/>
                </a:solidFill>
                <a:effectLst/>
                <a:latin typeface="+mn-lt"/>
                <a:ea typeface="ＭＳ Ｐゴシック" charset="0"/>
                <a:cs typeface="ＭＳ Ｐゴシック" charset="0"/>
              </a:rPr>
              <a:t>The visual factor-</a:t>
            </a:r>
            <a:r>
              <a:rPr lang="en-US" sz="1200" kern="1200" dirty="0">
                <a:solidFill>
                  <a:schemeClr val="tx1"/>
                </a:solidFill>
                <a:effectLst/>
                <a:latin typeface="+mn-lt"/>
                <a:ea typeface="ＭＳ Ｐゴシック" charset="0"/>
                <a:cs typeface="ＭＳ Ｐゴシック" charset="0"/>
              </a:rPr>
              <a:t>  Research supports that many persons with complex needs, especially those on the autism spectrum, learn best with visual and tactile supports. </a:t>
            </a:r>
          </a:p>
          <a:p>
            <a:pPr marL="0" marR="0" indent="0" algn="l" defTabSz="447531"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Visual components for strategies remain constant, are available when the person needs them, and stay consistent across environments.</a:t>
            </a:r>
          </a:p>
          <a:p>
            <a:pPr marL="0" marR="0" indent="0" algn="l" defTabSz="447531"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Strategies that include visual components are schedules, written picture directions, and video modeling.  </a:t>
            </a:r>
          </a:p>
          <a:p>
            <a:pPr marL="0" marR="0" indent="0" algn="l" defTabSz="447531"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If a strategy/intervention</a:t>
            </a:r>
            <a:r>
              <a:rPr lang="en-US" sz="1200" kern="1200" baseline="0" dirty="0">
                <a:solidFill>
                  <a:schemeClr val="tx1"/>
                </a:solidFill>
                <a:effectLst/>
                <a:latin typeface="+mn-lt"/>
                <a:ea typeface="ＭＳ Ｐゴシック" charset="0"/>
                <a:cs typeface="ＭＳ Ｐゴシック" charset="0"/>
              </a:rPr>
              <a:t> doesn’t have a visual/tactile component, this might be something to add in the revision if the individual responds well to this factor. </a:t>
            </a:r>
          </a:p>
          <a:p>
            <a:pPr marL="0" marR="0" indent="0" algn="l" defTabSz="447531"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ＭＳ Ｐゴシック" charset="0"/>
                <a:cs typeface="ＭＳ Ｐゴシック" charset="0"/>
              </a:rPr>
              <a:t>Source is NPDC (National Professional Development Center), 2010; </a:t>
            </a:r>
            <a:r>
              <a:rPr lang="en-US" sz="1200" kern="1200" baseline="0" dirty="0" err="1">
                <a:solidFill>
                  <a:schemeClr val="tx1"/>
                </a:solidFill>
                <a:effectLst/>
                <a:latin typeface="+mn-lt"/>
                <a:ea typeface="ＭＳ Ｐゴシック" charset="0"/>
                <a:cs typeface="ＭＳ Ｐゴシック" charset="0"/>
              </a:rPr>
              <a:t>Melching</a:t>
            </a:r>
            <a:r>
              <a:rPr lang="en-US" sz="1200" kern="1200" baseline="0" dirty="0">
                <a:solidFill>
                  <a:schemeClr val="tx1"/>
                </a:solidFill>
                <a:effectLst/>
                <a:latin typeface="+mn-lt"/>
                <a:ea typeface="ＭＳ Ｐゴシック" charset="0"/>
                <a:cs typeface="ＭＳ Ｐゴシック" charset="0"/>
              </a:rPr>
              <a:t>, 2007; Simpson, 2005.</a:t>
            </a: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9</a:t>
            </a:fld>
            <a:endParaRPr lang="en-US"/>
          </a:p>
        </p:txBody>
      </p:sp>
    </p:spTree>
    <p:extLst>
      <p:ext uri="{BB962C8B-B14F-4D97-AF65-F5344CB8AC3E}">
        <p14:creationId xmlns:p14="http://schemas.microsoft.com/office/powerpoint/2010/main" val="664070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time for a brief whole group or small group discussion to allow reflection on the range of materials covered. Ask for feedback and ideas from the group.</a:t>
            </a:r>
          </a:p>
        </p:txBody>
      </p:sp>
      <p:sp>
        <p:nvSpPr>
          <p:cNvPr id="4" name="Slide Number Placeholder 3"/>
          <p:cNvSpPr>
            <a:spLocks noGrp="1"/>
          </p:cNvSpPr>
          <p:nvPr>
            <p:ph type="sldNum" sz="quarter" idx="10"/>
          </p:nvPr>
        </p:nvSpPr>
        <p:spPr/>
        <p:txBody>
          <a:bodyPr/>
          <a:lstStyle/>
          <a:p>
            <a:fld id="{8642D1AF-6CCC-804E-8211-1C49D48ECA1E}" type="slidenum">
              <a:rPr lang="en-US" smtClean="0"/>
              <a:t>84</a:t>
            </a:fld>
            <a:endParaRPr lang="en-US"/>
          </a:p>
        </p:txBody>
      </p:sp>
    </p:spTree>
    <p:extLst>
      <p:ext uri="{BB962C8B-B14F-4D97-AF65-F5344CB8AC3E}">
        <p14:creationId xmlns:p14="http://schemas.microsoft.com/office/powerpoint/2010/main" val="24813640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One more resource for the team to consider focuses on enhancing communication through visual support </a:t>
            </a:r>
            <a:r>
              <a:rPr lang="en-US" dirty="0">
                <a:latin typeface="Avenir LT Std 45 Book"/>
              </a:rPr>
              <a:t>Planning the Use of Communication Supports (Handout 07). </a:t>
            </a:r>
            <a:r>
              <a:rPr lang="en-US" dirty="0"/>
              <a:t> Format allows the educator to design and implement an effective visual support with a student that communicates clearly what to do, in what order or preparation and materials needed to do a task. This may also be an opportunity to rethink a visual support you have been using with a student and to make any necessary changes.</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85</a:t>
            </a:fld>
            <a:endParaRPr lang="en-US"/>
          </a:p>
        </p:txBody>
      </p:sp>
    </p:spTree>
    <p:extLst>
      <p:ext uri="{BB962C8B-B14F-4D97-AF65-F5344CB8AC3E}">
        <p14:creationId xmlns:p14="http://schemas.microsoft.com/office/powerpoint/2010/main" val="1281535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a:hlinkClick r:id="rId3"/>
              </a:rPr>
              <a:t>Resources to add- Create Visual Supports for your child</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connectability.ca</a:t>
            </a:r>
            <a:r>
              <a:rPr lang="en-US" dirty="0"/>
              <a:t>/visuals-engine/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u="sng" dirty="0">
              <a:hlinkClick r:id="rId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a:hlinkClick r:id="rId4"/>
              </a:rPr>
              <a:t>PART 1: PLANNING PHASE - SCHEDULE &amp; TASK MANAGEMENT</a:t>
            </a:r>
            <a:r>
              <a:rPr lang="en-US" dirty="0"/>
              <a:t> </a:t>
            </a:r>
          </a:p>
          <a:p>
            <a:r>
              <a:rPr lang="en-US" dirty="0"/>
              <a:t>https://</a:t>
            </a:r>
            <a:r>
              <a:rPr lang="en-US" dirty="0" err="1"/>
              <a:t>www.pacer.org</a:t>
            </a:r>
            <a:r>
              <a:rPr lang="en-US" dirty="0"/>
              <a:t>/livestream/?</a:t>
            </a:r>
            <a:r>
              <a:rPr lang="en-US" dirty="0" err="1"/>
              <a:t>wksp</a:t>
            </a:r>
            <a:r>
              <a:rPr lang="en-US" dirty="0"/>
              <a:t>=52EBA454-E817-4B1B-AC23-021658DBDFBB</a:t>
            </a:r>
          </a:p>
        </p:txBody>
      </p:sp>
      <p:sp>
        <p:nvSpPr>
          <p:cNvPr id="4" name="Slide Number Placeholder 3"/>
          <p:cNvSpPr>
            <a:spLocks noGrp="1"/>
          </p:cNvSpPr>
          <p:nvPr>
            <p:ph type="sldNum" sz="quarter" idx="5"/>
          </p:nvPr>
        </p:nvSpPr>
        <p:spPr/>
        <p:txBody>
          <a:bodyPr/>
          <a:lstStyle/>
          <a:p>
            <a:fld id="{8642D1AF-6CCC-804E-8211-1C49D48ECA1E}" type="slidenum">
              <a:rPr lang="en-US" smtClean="0"/>
              <a:t>86</a:t>
            </a:fld>
            <a:endParaRPr lang="en-US"/>
          </a:p>
        </p:txBody>
      </p:sp>
    </p:spTree>
    <p:extLst>
      <p:ext uri="{BB962C8B-B14F-4D97-AF65-F5344CB8AC3E}">
        <p14:creationId xmlns:p14="http://schemas.microsoft.com/office/powerpoint/2010/main" val="37476027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87</a:t>
            </a:fld>
            <a:endParaRPr lang="en-US"/>
          </a:p>
        </p:txBody>
      </p:sp>
    </p:spTree>
    <p:extLst>
      <p:ext uri="{BB962C8B-B14F-4D97-AF65-F5344CB8AC3E}">
        <p14:creationId xmlns:p14="http://schemas.microsoft.com/office/powerpoint/2010/main" val="353172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11</a:t>
            </a:fld>
            <a:endParaRPr lang="en-US"/>
          </a:p>
        </p:txBody>
      </p:sp>
    </p:spTree>
    <p:extLst>
      <p:ext uri="{BB962C8B-B14F-4D97-AF65-F5344CB8AC3E}">
        <p14:creationId xmlns:p14="http://schemas.microsoft.com/office/powerpoint/2010/main" val="421067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If time permits, have participants review this 3 ½ page article briefly. A quick way to do this is to have the participants each take a different section, read it, identify 1 or 2 important points and share with the others in the group. Sections include: What are Visual Supports? What Does the Research Say about Visual Supports? How can Visual Supports be Used in Work Settings? What Supplies are Helpful to Have on Hand When Creating Visual Supports? Are There Other Considerations When Using Visual Supports at Work?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Link for research brief: </a:t>
            </a:r>
            <a:r>
              <a:rPr lang="en-US" dirty="0">
                <a:hlinkClick r:id="rId3"/>
              </a:rPr>
              <a:t>https://worksupport.com/documents/Visual_Supports.pdf</a:t>
            </a:r>
            <a:endParaRPr lang="en-US" dirty="0"/>
          </a:p>
          <a:p>
            <a:endParaRPr lang="en-US" dirty="0"/>
          </a:p>
        </p:txBody>
      </p:sp>
      <p:sp>
        <p:nvSpPr>
          <p:cNvPr id="4" name="Slide Number Placeholder 3"/>
          <p:cNvSpPr>
            <a:spLocks noGrp="1"/>
          </p:cNvSpPr>
          <p:nvPr>
            <p:ph type="sldNum" sz="quarter" idx="5"/>
          </p:nvPr>
        </p:nvSpPr>
        <p:spPr/>
        <p:txBody>
          <a:bodyPr/>
          <a:lstStyle/>
          <a:p>
            <a:fld id="{8642D1AF-6CCC-804E-8211-1C49D48ECA1E}" type="slidenum">
              <a:rPr lang="en-US" smtClean="0"/>
              <a:t>12</a:t>
            </a:fld>
            <a:endParaRPr lang="en-US"/>
          </a:p>
        </p:txBody>
      </p:sp>
    </p:spTree>
    <p:extLst>
      <p:ext uri="{BB962C8B-B14F-4D97-AF65-F5344CB8AC3E}">
        <p14:creationId xmlns:p14="http://schemas.microsoft.com/office/powerpoint/2010/main" val="107364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Next LT Pro" panose="020B0504020202020204" pitchFamily="34" charset="77"/>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8B0A632-EEFF-6841-9A7D-E3FDCE3DE84D}"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D65478FD-0673-E741-83D9-12D4924A37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652" y="6027581"/>
            <a:ext cx="3074376" cy="501753"/>
          </a:xfrm>
          <a:prstGeom prst="rect">
            <a:avLst/>
          </a:prstGeom>
        </p:spPr>
      </p:pic>
      <p:pic>
        <p:nvPicPr>
          <p:cNvPr id="9" name="Picture 8">
            <a:extLst>
              <a:ext uri="{FF2B5EF4-FFF2-40B4-BE49-F238E27FC236}">
                <a16:creationId xmlns:a16="http://schemas.microsoft.com/office/drawing/2014/main" id="{1F74BE08-90BE-0049-8ED6-B0CE61CEE1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9575" y="5884428"/>
            <a:ext cx="1664849" cy="640327"/>
          </a:xfrm>
          <a:prstGeom prst="rect">
            <a:avLst/>
          </a:prstGeom>
        </p:spPr>
      </p:pic>
      <p:sp>
        <p:nvSpPr>
          <p:cNvPr id="11" name="Content Placeholder 10">
            <a:extLst>
              <a:ext uri="{FF2B5EF4-FFF2-40B4-BE49-F238E27FC236}">
                <a16:creationId xmlns:a16="http://schemas.microsoft.com/office/drawing/2014/main" id="{4ED4E616-72AC-4241-9C2B-CDAE4D3FCF1F}"/>
              </a:ext>
            </a:extLst>
          </p:cNvPr>
          <p:cNvSpPr>
            <a:spLocks noGrp="1"/>
          </p:cNvSpPr>
          <p:nvPr>
            <p:ph sz="quarter" idx="13"/>
          </p:nvPr>
        </p:nvSpPr>
        <p:spPr>
          <a:xfrm>
            <a:off x="8737600" y="3836988"/>
            <a:ext cx="3163888" cy="2884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016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a:extLst>
              <a:ext uri="{FF2B5EF4-FFF2-40B4-BE49-F238E27FC236}">
                <a16:creationId xmlns:a16="http://schemas.microsoft.com/office/drawing/2014/main" id="{E85105D0-2AE9-BE40-B9CF-4E15ACD17B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652" y="6027581"/>
            <a:ext cx="3074376" cy="501753"/>
          </a:xfrm>
          <a:prstGeom prst="rect">
            <a:avLst/>
          </a:prstGeom>
        </p:spPr>
      </p:pic>
      <p:pic>
        <p:nvPicPr>
          <p:cNvPr id="8" name="Picture 7">
            <a:extLst>
              <a:ext uri="{FF2B5EF4-FFF2-40B4-BE49-F238E27FC236}">
                <a16:creationId xmlns:a16="http://schemas.microsoft.com/office/drawing/2014/main" id="{E6EFF7F4-C864-054F-B3CA-007A7B325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9575" y="5884428"/>
            <a:ext cx="1664849" cy="640327"/>
          </a:xfrm>
          <a:prstGeom prst="rect">
            <a:avLst/>
          </a:prstGeom>
        </p:spPr>
      </p:pic>
      <p:sp>
        <p:nvSpPr>
          <p:cNvPr id="10" name="Content Placeholder 9">
            <a:extLst>
              <a:ext uri="{FF2B5EF4-FFF2-40B4-BE49-F238E27FC236}">
                <a16:creationId xmlns:a16="http://schemas.microsoft.com/office/drawing/2014/main" id="{6A1CB7BE-D561-D947-A488-6271F02C8867}"/>
              </a:ext>
            </a:extLst>
          </p:cNvPr>
          <p:cNvSpPr>
            <a:spLocks noGrp="1"/>
          </p:cNvSpPr>
          <p:nvPr>
            <p:ph sz="quarter" idx="13"/>
          </p:nvPr>
        </p:nvSpPr>
        <p:spPr>
          <a:xfrm>
            <a:off x="609600" y="1649413"/>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FC62DA53-46E2-B645-8F89-8B96B44CE6FC}"/>
              </a:ext>
            </a:extLst>
          </p:cNvPr>
          <p:cNvSpPr>
            <a:spLocks noGrp="1"/>
          </p:cNvSpPr>
          <p:nvPr>
            <p:ph sz="quarter" idx="14"/>
          </p:nvPr>
        </p:nvSpPr>
        <p:spPr>
          <a:xfrm>
            <a:off x="158258" y="3950004"/>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3683D597-BC2D-A54C-923D-DF4656D41F2B}"/>
              </a:ext>
            </a:extLst>
          </p:cNvPr>
          <p:cNvSpPr>
            <a:spLocks noGrp="1"/>
          </p:cNvSpPr>
          <p:nvPr>
            <p:ph sz="quarter" idx="15"/>
          </p:nvPr>
        </p:nvSpPr>
        <p:spPr>
          <a:xfrm>
            <a:off x="3419475" y="1365093"/>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875FCF97-B067-954F-B64F-D466EF99F4A8}"/>
              </a:ext>
            </a:extLst>
          </p:cNvPr>
          <p:cNvSpPr>
            <a:spLocks noGrp="1"/>
          </p:cNvSpPr>
          <p:nvPr>
            <p:ph sz="quarter" idx="16"/>
          </p:nvPr>
        </p:nvSpPr>
        <p:spPr>
          <a:xfrm>
            <a:off x="625366" y="3012314"/>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EB1AE815-D635-6B4E-956E-DD1E5E8F6A4E}"/>
              </a:ext>
            </a:extLst>
          </p:cNvPr>
          <p:cNvSpPr>
            <a:spLocks noGrp="1"/>
          </p:cNvSpPr>
          <p:nvPr>
            <p:ph sz="quarter" idx="17"/>
          </p:nvPr>
        </p:nvSpPr>
        <p:spPr>
          <a:xfrm>
            <a:off x="1701635" y="3438536"/>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9">
            <a:extLst>
              <a:ext uri="{FF2B5EF4-FFF2-40B4-BE49-F238E27FC236}">
                <a16:creationId xmlns:a16="http://schemas.microsoft.com/office/drawing/2014/main" id="{38E882E0-2C23-CC49-8BAB-4E9AB9AEFBBC}"/>
              </a:ext>
            </a:extLst>
          </p:cNvPr>
          <p:cNvSpPr>
            <a:spLocks noGrp="1"/>
          </p:cNvSpPr>
          <p:nvPr>
            <p:ph sz="quarter" idx="18"/>
          </p:nvPr>
        </p:nvSpPr>
        <p:spPr>
          <a:xfrm>
            <a:off x="3189288" y="1951206"/>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9D139867-6FE9-1649-A402-F6819650B202}"/>
              </a:ext>
            </a:extLst>
          </p:cNvPr>
          <p:cNvSpPr>
            <a:spLocks noGrp="1"/>
          </p:cNvSpPr>
          <p:nvPr>
            <p:ph sz="quarter" idx="19"/>
          </p:nvPr>
        </p:nvSpPr>
        <p:spPr>
          <a:xfrm>
            <a:off x="4475162" y="3655578"/>
            <a:ext cx="2720975" cy="2228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9">
            <a:extLst>
              <a:ext uri="{FF2B5EF4-FFF2-40B4-BE49-F238E27FC236}">
                <a16:creationId xmlns:a16="http://schemas.microsoft.com/office/drawing/2014/main" id="{A041A8EE-D87C-BC4E-BA19-9B2BAF0DF886}"/>
              </a:ext>
            </a:extLst>
          </p:cNvPr>
          <p:cNvSpPr>
            <a:spLocks noGrp="1"/>
          </p:cNvSpPr>
          <p:nvPr>
            <p:ph sz="quarter" idx="20"/>
          </p:nvPr>
        </p:nvSpPr>
        <p:spPr>
          <a:xfrm>
            <a:off x="6445250" y="2324111"/>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D63A6012-D0CE-8D4D-8638-31496FC5364C}"/>
              </a:ext>
            </a:extLst>
          </p:cNvPr>
          <p:cNvSpPr>
            <a:spLocks noGrp="1"/>
          </p:cNvSpPr>
          <p:nvPr>
            <p:ph sz="quarter" idx="21"/>
          </p:nvPr>
        </p:nvSpPr>
        <p:spPr>
          <a:xfrm>
            <a:off x="9471025" y="2106613"/>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591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27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53469" y="6169419"/>
            <a:ext cx="1628931" cy="373883"/>
          </a:xfrm>
          <a:prstGeom prst="rect">
            <a:avLst/>
          </a:prstGeom>
        </p:spPr>
      </p:pic>
    </p:spTree>
    <p:extLst>
      <p:ext uri="{BB962C8B-B14F-4D97-AF65-F5344CB8AC3E}">
        <p14:creationId xmlns:p14="http://schemas.microsoft.com/office/powerpoint/2010/main" val="2830543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6736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descr="Logo for the OCALI Lifespan Transitions Center" title="OCALI Logo">
            <a:extLst>
              <a:ext uri="{FF2B5EF4-FFF2-40B4-BE49-F238E27FC236}">
                <a16:creationId xmlns:a16="http://schemas.microsoft.com/office/drawing/2014/main" id="{9BDDFF3D-F953-1F45-995A-C0BE09C9F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46083" y="6103630"/>
            <a:ext cx="1370871" cy="527258"/>
          </a:xfrm>
          <a:prstGeom prst="rect">
            <a:avLst/>
          </a:prstGeom>
        </p:spPr>
      </p:pic>
      <p:pic>
        <p:nvPicPr>
          <p:cNvPr id="9" name="Picture 8" descr="Logo for the Ohio Developmental Disabilities Council" title="DD Council Logo">
            <a:extLst>
              <a:ext uri="{FF2B5EF4-FFF2-40B4-BE49-F238E27FC236}">
                <a16:creationId xmlns:a16="http://schemas.microsoft.com/office/drawing/2014/main" id="{136FD603-72BE-5F43-8A29-1B164F00C6D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3286" y="6013263"/>
            <a:ext cx="2705991" cy="595910"/>
          </a:xfrm>
          <a:prstGeom prst="rect">
            <a:avLst/>
          </a:prstGeom>
        </p:spPr>
      </p:pic>
    </p:spTree>
    <p:extLst>
      <p:ext uri="{BB962C8B-B14F-4D97-AF65-F5344CB8AC3E}">
        <p14:creationId xmlns:p14="http://schemas.microsoft.com/office/powerpoint/2010/main" val="3564360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4236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324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Avenir Next LT Pro" panose="020B0504020202020204" pitchFamily="34" charset="77"/>
              </a:defRPr>
            </a:lvl1pPr>
            <a:lvl2pPr>
              <a:defRPr>
                <a:latin typeface="Avenir Next LT Pro" panose="020B0504020202020204" pitchFamily="34" charset="77"/>
              </a:defRPr>
            </a:lvl2pPr>
            <a:lvl3pPr>
              <a:defRPr>
                <a:latin typeface="Avenir Next LT Pro" panose="020B0504020202020204" pitchFamily="34" charset="77"/>
              </a:defRPr>
            </a:lvl3pPr>
            <a:lvl4pPr>
              <a:defRPr>
                <a:latin typeface="Avenir Next LT Pro" panose="020B0504020202020204" pitchFamily="34" charset="77"/>
              </a:defRPr>
            </a:lvl4pPr>
            <a:lvl5pPr>
              <a:defRPr>
                <a:latin typeface="Avenir Next LT Pro" panose="020B0504020202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DFF35D83-FB89-5E43-A3CF-D9A196E649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CC39D0AC-A7EF-7646-8F6D-8F0B0B09B30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3286" y="6013263"/>
            <a:ext cx="2705991" cy="595910"/>
          </a:xfrm>
          <a:prstGeom prst="rect">
            <a:avLst/>
          </a:prstGeom>
        </p:spPr>
      </p:pic>
    </p:spTree>
    <p:extLst>
      <p:ext uri="{BB962C8B-B14F-4D97-AF65-F5344CB8AC3E}">
        <p14:creationId xmlns:p14="http://schemas.microsoft.com/office/powerpoint/2010/main" val="806089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69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9114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4403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744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533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venir Next LT Pro" panose="020B0504020202020204" pitchFamily="34" charset="77"/>
              </a:defRPr>
            </a:lvl1pPr>
            <a:lvl2pPr>
              <a:defRPr sz="2400">
                <a:latin typeface="Avenir Next LT Pro" panose="020B0504020202020204" pitchFamily="34" charset="77"/>
              </a:defRPr>
            </a:lvl2pPr>
            <a:lvl3pPr>
              <a:defRPr sz="2000">
                <a:latin typeface="Avenir Next LT Pro" panose="020B0504020202020204" pitchFamily="34" charset="77"/>
              </a:defRPr>
            </a:lvl3pPr>
            <a:lvl4pPr>
              <a:defRPr sz="1800">
                <a:latin typeface="Avenir Next LT Pro" panose="020B0504020202020204" pitchFamily="34" charset="77"/>
              </a:defRPr>
            </a:lvl4pPr>
            <a:lvl5pPr>
              <a:defRPr sz="1800">
                <a:latin typeface="Avenir Next LT Pro" panose="020B0504020202020204" pitchFamily="34" charset="77"/>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venir Next LT Pro" panose="020B0504020202020204" pitchFamily="34" charset="77"/>
              </a:defRPr>
            </a:lvl1pPr>
            <a:lvl2pPr>
              <a:defRPr sz="2400">
                <a:latin typeface="Avenir Next LT Pro" panose="020B0504020202020204" pitchFamily="34" charset="77"/>
              </a:defRPr>
            </a:lvl2pPr>
            <a:lvl3pPr>
              <a:defRPr sz="2000">
                <a:latin typeface="Avenir Next LT Pro" panose="020B0504020202020204" pitchFamily="34" charset="77"/>
              </a:defRPr>
            </a:lvl3pPr>
            <a:lvl4pPr>
              <a:defRPr sz="1800">
                <a:latin typeface="Avenir Next LT Pro" panose="020B0504020202020204" pitchFamily="34" charset="77"/>
              </a:defRPr>
            </a:lvl4pPr>
            <a:lvl5pPr>
              <a:defRPr sz="1800">
                <a:latin typeface="Avenir Next LT Pro" panose="020B0504020202020204" pitchFamily="34" charset="77"/>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Avenir Next LT Pro" panose="020B0504020202020204" pitchFamily="34" charset="77"/>
              </a:defRPr>
            </a:lvl1pPr>
            <a:lvl2pPr>
              <a:defRPr sz="2000">
                <a:latin typeface="Avenir Next LT Pro" panose="020B0504020202020204" pitchFamily="34" charset="77"/>
              </a:defRPr>
            </a:lvl2pPr>
            <a:lvl3pPr>
              <a:defRPr sz="1800">
                <a:latin typeface="Avenir Next LT Pro" panose="020B0504020202020204" pitchFamily="34" charset="77"/>
              </a:defRPr>
            </a:lvl3pPr>
            <a:lvl4pPr>
              <a:defRPr sz="1600">
                <a:latin typeface="Avenir Next LT Pro" panose="020B0504020202020204" pitchFamily="34" charset="77"/>
              </a:defRPr>
            </a:lvl4pPr>
            <a:lvl5pPr>
              <a:defRPr sz="1600">
                <a:latin typeface="Avenir Next LT Pro" panose="020B0504020202020204" pitchFamily="34" charset="77"/>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Avenir Next LT Pro" panose="020B0504020202020204" pitchFamily="34" charset="77"/>
              </a:defRPr>
            </a:lvl1pPr>
            <a:lvl2pPr>
              <a:defRPr sz="2000">
                <a:latin typeface="Avenir Next LT Pro" panose="020B0504020202020204" pitchFamily="34" charset="77"/>
              </a:defRPr>
            </a:lvl2pPr>
            <a:lvl3pPr>
              <a:defRPr sz="1800">
                <a:latin typeface="Avenir Next LT Pro" panose="020B0504020202020204" pitchFamily="34" charset="77"/>
              </a:defRPr>
            </a:lvl3pPr>
            <a:lvl4pPr>
              <a:defRPr sz="1600">
                <a:latin typeface="Avenir Next LT Pro" panose="020B0504020202020204" pitchFamily="34" charset="77"/>
              </a:defRPr>
            </a:lvl4pPr>
            <a:lvl5pPr>
              <a:defRPr sz="1600">
                <a:latin typeface="Avenir Next LT Pro" panose="020B0504020202020204" pitchFamily="34" charset="77"/>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10/27/2021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10/27/2021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10/27/2021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xStyles>
    <p:titleStyle>
      <a:lvl1pPr algn="ctr" defTabSz="457200" rtl="0" eaLnBrk="1" latinLnBrk="0" hangingPunct="1">
        <a:spcBef>
          <a:spcPct val="0"/>
        </a:spcBef>
        <a:buNone/>
        <a:defRPr sz="4400" b="0" i="0" kern="1200">
          <a:solidFill>
            <a:schemeClr val="tx1"/>
          </a:solidFill>
          <a:latin typeface="Avenir Next LT Pro" panose="020B0504020202020204" pitchFamily="34" charset="77"/>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Next LT Pro" panose="020B0504020202020204" pitchFamily="34" charset="77"/>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15476-DE66-2C4C-9B9C-B151E2467F8B}" type="datetimeFigureOut">
              <a:rPr lang="en-US" smtClean="0">
                <a:solidFill>
                  <a:prstClr val="black">
                    <a:tint val="75000"/>
                  </a:prstClr>
                </a:solidFill>
                <a:latin typeface="Calibri"/>
              </a:rPr>
              <a:pPr/>
              <a:t>10/27/2021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1"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97796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orksupport.com/documents/Visual_Support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ocali.org/project/evp-adult-success"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MZUcFewFTQ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www.ocali.org/project/resource_gallery_of_interventions/page/first_then_boar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ccessiblechef.com/recipes/"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GkKg2qKnsRw" TargetMode="External"/><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uU0v8eFO53g"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www.google.com/calendar/about/"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hyperlink" Target="https://itunes.apple.com/us/app/choiceworks-calendar/id791053105?mt=8" TargetMode="External"/><Relationship Id="rId5" Type="http://schemas.openxmlformats.org/officeDocument/2006/relationships/hyperlink" Target="https://itunes.apple.com/us/app/tiny-calendar/id514917848?mt=8" TargetMode="External"/><Relationship Id="rId4" Type="http://schemas.openxmlformats.org/officeDocument/2006/relationships/hyperlink" Target="https://www.microsoft.com/en-us/microsoft-365/outlook-mobile-for-android-and-io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connectability.ca/visuals-engine/"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www.pacer.org/livestream/?wksp=52EBA454-E817-4B1B-AC23-021658DBDFBB"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surveymonkey.com/r/7FP7MC3"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a:t>“What Works for Work”</a:t>
            </a:r>
          </a:p>
        </p:txBody>
      </p:sp>
      <p:sp>
        <p:nvSpPr>
          <p:cNvPr id="3" name="Subtitle 2">
            <a:extLst>
              <a:ext uri="{FF2B5EF4-FFF2-40B4-BE49-F238E27FC236}">
                <a16:creationId xmlns:a16="http://schemas.microsoft.com/office/drawing/2014/main" id="{7A752CD7-B036-254F-B915-C8C29C7CFA89}"/>
              </a:ext>
            </a:extLst>
          </p:cNvPr>
          <p:cNvSpPr>
            <a:spLocks noGrp="1"/>
          </p:cNvSpPr>
          <p:nvPr>
            <p:ph type="subTitle" idx="1"/>
          </p:nvPr>
        </p:nvSpPr>
        <p:spPr>
          <a:xfrm>
            <a:off x="1828800" y="3567448"/>
            <a:ext cx="8534400" cy="1436084"/>
          </a:xfrm>
        </p:spPr>
        <p:txBody>
          <a:bodyPr>
            <a:normAutofit fontScale="92500" lnSpcReduction="10000"/>
          </a:bodyPr>
          <a:lstStyle/>
          <a:p>
            <a:r>
              <a:rPr lang="en-US" sz="4400" b="1" dirty="0">
                <a:solidFill>
                  <a:schemeClr val="tx1"/>
                </a:solidFill>
              </a:rPr>
              <a:t>Session Nine</a:t>
            </a:r>
          </a:p>
          <a:p>
            <a:r>
              <a:rPr lang="en-US" sz="4400" b="1" dirty="0">
                <a:solidFill>
                  <a:schemeClr val="tx1"/>
                </a:solidFill>
              </a:rPr>
              <a:t>Visual Supports</a:t>
            </a:r>
          </a:p>
        </p:txBody>
      </p:sp>
      <p:pic>
        <p:nvPicPr>
          <p:cNvPr id="9" name="Picture 8" descr="Logo for the Ohio Developmental Disabilities Council" title="DD Council Logo">
            <a:extLst>
              <a:ext uri="{FF2B5EF4-FFF2-40B4-BE49-F238E27FC236}">
                <a16:creationId xmlns:a16="http://schemas.microsoft.com/office/drawing/2014/main" id="{AD09612A-E370-724D-BF21-4677A26368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4577" y="5284408"/>
            <a:ext cx="4152235" cy="914400"/>
          </a:xfrm>
          <a:prstGeom prst="rect">
            <a:avLst/>
          </a:prstGeom>
        </p:spPr>
      </p:pic>
      <p:pic>
        <p:nvPicPr>
          <p:cNvPr id="8" name="Picture 7" descr="Logo for the OCALI Lifespan Transitions Center" title="OCALI">
            <a:extLst>
              <a:ext uri="{FF2B5EF4-FFF2-40B4-BE49-F238E27FC236}">
                <a16:creationId xmlns:a16="http://schemas.microsoft.com/office/drawing/2014/main" id="{F4C47D60-AC9F-1C4D-8C21-268D3CA3A8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3476" y="5234261"/>
            <a:ext cx="2351651" cy="904481"/>
          </a:xfrm>
          <a:prstGeom prst="rect">
            <a:avLst/>
          </a:prstGeom>
        </p:spPr>
      </p:pic>
    </p:spTree>
    <p:extLst>
      <p:ext uri="{BB962C8B-B14F-4D97-AF65-F5344CB8AC3E}">
        <p14:creationId xmlns:p14="http://schemas.microsoft.com/office/powerpoint/2010/main" val="38943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Visual Strategies Support Learning</a:t>
            </a:r>
          </a:p>
        </p:txBody>
      </p:sp>
      <p:sp>
        <p:nvSpPr>
          <p:cNvPr id="4" name="Content Placeholder 3"/>
          <p:cNvSpPr>
            <a:spLocks noGrp="1"/>
          </p:cNvSpPr>
          <p:nvPr>
            <p:ph idx="1"/>
          </p:nvPr>
        </p:nvSpPr>
        <p:spPr/>
        <p:txBody>
          <a:bodyPr>
            <a:normAutofit fontScale="92500" lnSpcReduction="10000"/>
          </a:bodyPr>
          <a:lstStyle/>
          <a:p>
            <a:pPr>
              <a:lnSpc>
                <a:spcPct val="120000"/>
              </a:lnSpc>
            </a:pPr>
            <a:r>
              <a:rPr lang="en-US" dirty="0"/>
              <a:t>Visual strategies and supports also assist the person to learn and use information</a:t>
            </a:r>
            <a:endParaRPr lang="en-US" sz="3200" dirty="0"/>
          </a:p>
          <a:p>
            <a:pPr lvl="1">
              <a:lnSpc>
                <a:spcPct val="120000"/>
              </a:lnSpc>
            </a:pPr>
            <a:r>
              <a:rPr lang="en-US" sz="3200" dirty="0"/>
              <a:t>Organize thinking about the approach to a situation or task </a:t>
            </a:r>
          </a:p>
          <a:p>
            <a:pPr lvl="1">
              <a:lnSpc>
                <a:spcPct val="120000"/>
              </a:lnSpc>
            </a:pPr>
            <a:r>
              <a:rPr lang="en-US" sz="3200" dirty="0"/>
              <a:t>Recall academic instruction and information to support learning</a:t>
            </a:r>
          </a:p>
          <a:p>
            <a:pPr lvl="1">
              <a:lnSpc>
                <a:spcPct val="120000"/>
              </a:lnSpc>
            </a:pPr>
            <a:r>
              <a:rPr lang="en-US" sz="3200" dirty="0"/>
              <a:t>Problem solve and select solutions … including challenges in the social world</a:t>
            </a:r>
          </a:p>
          <a:p>
            <a:pPr marL="0" indent="0">
              <a:buNone/>
            </a:pPr>
            <a:endParaRPr lang="en-US" dirty="0"/>
          </a:p>
          <a:p>
            <a:endParaRPr lang="en-US" dirty="0"/>
          </a:p>
        </p:txBody>
      </p:sp>
    </p:spTree>
    <p:extLst>
      <p:ext uri="{BB962C8B-B14F-4D97-AF65-F5344CB8AC3E}">
        <p14:creationId xmlns:p14="http://schemas.microsoft.com/office/powerpoint/2010/main" val="412481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9113-E11C-E147-9641-973E27A9E7DC}"/>
              </a:ext>
            </a:extLst>
          </p:cNvPr>
          <p:cNvSpPr>
            <a:spLocks noGrp="1"/>
          </p:cNvSpPr>
          <p:nvPr>
            <p:ph type="title"/>
          </p:nvPr>
        </p:nvSpPr>
        <p:spPr/>
        <p:txBody>
          <a:bodyPr>
            <a:normAutofit/>
          </a:bodyPr>
          <a:lstStyle/>
          <a:p>
            <a:r>
              <a:rPr lang="en-US" dirty="0"/>
              <a:t>Visual Supports Work with Other EBP</a:t>
            </a:r>
          </a:p>
        </p:txBody>
      </p:sp>
      <p:sp>
        <p:nvSpPr>
          <p:cNvPr id="3" name="Content Placeholder 2">
            <a:extLst>
              <a:ext uri="{FF2B5EF4-FFF2-40B4-BE49-F238E27FC236}">
                <a16:creationId xmlns:a16="http://schemas.microsoft.com/office/drawing/2014/main" id="{807B587F-6A11-7247-9BB1-A17944502D28}"/>
              </a:ext>
            </a:extLst>
          </p:cNvPr>
          <p:cNvSpPr>
            <a:spLocks noGrp="1"/>
          </p:cNvSpPr>
          <p:nvPr>
            <p:ph idx="1"/>
          </p:nvPr>
        </p:nvSpPr>
        <p:spPr/>
        <p:txBody>
          <a:bodyPr>
            <a:normAutofit fontScale="92500"/>
          </a:bodyPr>
          <a:lstStyle/>
          <a:p>
            <a:r>
              <a:rPr lang="en-US" dirty="0"/>
              <a:t>Many other EBP will include visual supports as part of the teaching plan</a:t>
            </a:r>
          </a:p>
          <a:p>
            <a:r>
              <a:rPr lang="en-US" dirty="0"/>
              <a:t>Other sessions provide many examples of visual supports</a:t>
            </a:r>
          </a:p>
          <a:p>
            <a:pPr lvl="1"/>
            <a:r>
              <a:rPr lang="en-US" dirty="0"/>
              <a:t>Social Emotional Supports such as Social Narratives- session five</a:t>
            </a:r>
          </a:p>
          <a:p>
            <a:pPr lvl="1"/>
            <a:r>
              <a:rPr lang="en-US" dirty="0"/>
              <a:t>Mobile Technology offers visual support- session six</a:t>
            </a:r>
          </a:p>
          <a:p>
            <a:pPr lvl="1"/>
            <a:r>
              <a:rPr lang="en-US" dirty="0"/>
              <a:t>Chaining steps can be represented in a visual format- session three</a:t>
            </a:r>
          </a:p>
          <a:p>
            <a:pPr lvl="1"/>
            <a:r>
              <a:rPr lang="en-US" dirty="0"/>
              <a:t>Video Modeling is an effective visual strategy- session four</a:t>
            </a:r>
          </a:p>
        </p:txBody>
      </p:sp>
    </p:spTree>
    <p:extLst>
      <p:ext uri="{BB962C8B-B14F-4D97-AF65-F5344CB8AC3E}">
        <p14:creationId xmlns:p14="http://schemas.microsoft.com/office/powerpoint/2010/main" val="3343290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F94F-D313-0A45-9D7A-A90C90230234}"/>
              </a:ext>
            </a:extLst>
          </p:cNvPr>
          <p:cNvSpPr>
            <a:spLocks noGrp="1"/>
          </p:cNvSpPr>
          <p:nvPr>
            <p:ph type="title"/>
          </p:nvPr>
        </p:nvSpPr>
        <p:spPr/>
        <p:txBody>
          <a:bodyPr>
            <a:normAutofit/>
          </a:bodyPr>
          <a:lstStyle/>
          <a:p>
            <a:r>
              <a:rPr lang="en-US" dirty="0"/>
              <a:t>VCU ASD School to Work: Visual Supports</a:t>
            </a:r>
          </a:p>
        </p:txBody>
      </p:sp>
      <p:sp>
        <p:nvSpPr>
          <p:cNvPr id="3" name="Content Placeholder 2">
            <a:extLst>
              <a:ext uri="{FF2B5EF4-FFF2-40B4-BE49-F238E27FC236}">
                <a16:creationId xmlns:a16="http://schemas.microsoft.com/office/drawing/2014/main" id="{EBE31D8B-9776-D541-82C0-FA5007F79C3D}"/>
              </a:ext>
            </a:extLst>
          </p:cNvPr>
          <p:cNvSpPr>
            <a:spLocks noGrp="1"/>
          </p:cNvSpPr>
          <p:nvPr>
            <p:ph idx="1"/>
          </p:nvPr>
        </p:nvSpPr>
        <p:spPr/>
        <p:txBody>
          <a:bodyPr/>
          <a:lstStyle/>
          <a:p>
            <a:r>
              <a:rPr lang="en-US" dirty="0"/>
              <a:t>Employment preparation programs for youth with ASD recognize the value of visual supports on the job</a:t>
            </a:r>
          </a:p>
          <a:p>
            <a:r>
              <a:rPr lang="en-US" dirty="0"/>
              <a:t>Virginia Commonwealth University offers a short </a:t>
            </a:r>
            <a:r>
              <a:rPr lang="en-US" dirty="0">
                <a:hlinkClick r:id="rId3"/>
              </a:rPr>
              <a:t>research brief </a:t>
            </a:r>
            <a:r>
              <a:rPr lang="en-US" dirty="0"/>
              <a:t>of how supports are used on the job</a:t>
            </a:r>
          </a:p>
          <a:p>
            <a:r>
              <a:rPr lang="en-US" dirty="0"/>
              <a:t>Use the link above to access the article or download from Session Nine website. </a:t>
            </a:r>
            <a:r>
              <a:rPr lang="en-US" b="1" dirty="0"/>
              <a:t>06: VCU Visual Supports School to Work (Handout)</a:t>
            </a:r>
            <a:endParaRPr lang="en-US" dirty="0"/>
          </a:p>
          <a:p>
            <a:pPr marL="0" indent="0">
              <a:buNone/>
            </a:pPr>
            <a:endParaRPr lang="en-US" dirty="0"/>
          </a:p>
        </p:txBody>
      </p:sp>
    </p:spTree>
    <p:extLst>
      <p:ext uri="{BB962C8B-B14F-4D97-AF65-F5344CB8AC3E}">
        <p14:creationId xmlns:p14="http://schemas.microsoft.com/office/powerpoint/2010/main" val="141980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2E38E-D9A6-7643-8B38-1AA4BD5CD27D}"/>
              </a:ext>
            </a:extLst>
          </p:cNvPr>
          <p:cNvSpPr>
            <a:spLocks noGrp="1"/>
          </p:cNvSpPr>
          <p:nvPr>
            <p:ph type="title"/>
          </p:nvPr>
        </p:nvSpPr>
        <p:spPr>
          <a:xfrm>
            <a:off x="213361" y="335280"/>
            <a:ext cx="4511040" cy="1382684"/>
          </a:xfrm>
        </p:spPr>
        <p:txBody>
          <a:bodyPr>
            <a:normAutofit fontScale="90000"/>
          </a:bodyPr>
          <a:lstStyle/>
          <a:p>
            <a:pPr algn="l"/>
            <a:r>
              <a:rPr lang="en-US" dirty="0">
                <a:latin typeface="Avenir Next LT Pro" panose="020B0504020202020204" pitchFamily="34" charset="77"/>
              </a:rPr>
              <a:t>Types of</a:t>
            </a:r>
            <a:br>
              <a:rPr lang="en-US" dirty="0">
                <a:latin typeface="Avenir Next LT Pro" panose="020B0504020202020204" pitchFamily="34" charset="77"/>
              </a:rPr>
            </a:br>
            <a:r>
              <a:rPr lang="en-US" dirty="0">
                <a:latin typeface="Avenir Next LT Pro" panose="020B0504020202020204" pitchFamily="34" charset="77"/>
              </a:rPr>
              <a:t> Visual Supports</a:t>
            </a:r>
          </a:p>
        </p:txBody>
      </p:sp>
      <p:sp>
        <p:nvSpPr>
          <p:cNvPr id="6" name="Content Placeholder 5">
            <a:extLst>
              <a:ext uri="{FF2B5EF4-FFF2-40B4-BE49-F238E27FC236}">
                <a16:creationId xmlns:a16="http://schemas.microsoft.com/office/drawing/2014/main" id="{BBFF78B4-E61F-394A-AD96-1167364A27D3}"/>
              </a:ext>
            </a:extLst>
          </p:cNvPr>
          <p:cNvSpPr>
            <a:spLocks noGrp="1"/>
          </p:cNvSpPr>
          <p:nvPr>
            <p:ph sz="half" idx="1"/>
          </p:nvPr>
        </p:nvSpPr>
        <p:spPr>
          <a:xfrm>
            <a:off x="213361" y="1996757"/>
            <a:ext cx="4511040" cy="4525963"/>
          </a:xfrm>
        </p:spPr>
        <p:txBody>
          <a:bodyPr/>
          <a:lstStyle/>
          <a:p>
            <a:r>
              <a:rPr lang="en-US" dirty="0">
                <a:latin typeface="Avenir Next LT Pro" panose="020B0504020202020204" pitchFamily="34" charset="77"/>
              </a:rPr>
              <a:t>There are many ways to categorize and review visual supports. In this session, the categories to the right are used and examples of each are provided in the following slides </a:t>
            </a:r>
          </a:p>
          <a:p>
            <a:endParaRPr lang="en-US" dirty="0">
              <a:latin typeface="Avenir Next LT Pro" panose="020B0504020202020204" pitchFamily="34" charset="77"/>
            </a:endParaRPr>
          </a:p>
        </p:txBody>
      </p:sp>
      <p:pic>
        <p:nvPicPr>
          <p:cNvPr id="9" name="Content Placeholder 8" descr="7 visual categories in individual circle with ring around the title. All supports are listed in following slides and slide notes." title="Circular diagram of Visual supports">
            <a:extLst>
              <a:ext uri="{FF2B5EF4-FFF2-40B4-BE49-F238E27FC236}">
                <a16:creationId xmlns:a16="http://schemas.microsoft.com/office/drawing/2014/main" id="{A17F0DAE-9489-B54B-A9F1-3C81F2B9F5DB}"/>
              </a:ext>
            </a:extLst>
          </p:cNvPr>
          <p:cNvPicPr>
            <a:picLocks noGrp="1" noChangeAspect="1"/>
          </p:cNvPicPr>
          <p:nvPr>
            <p:ph sz="half" idx="2"/>
          </p:nvPr>
        </p:nvPicPr>
        <p:blipFill>
          <a:blip r:embed="rId3"/>
          <a:stretch>
            <a:fillRect/>
          </a:stretch>
        </p:blipFill>
        <p:spPr>
          <a:xfrm>
            <a:off x="5577841" y="524896"/>
            <a:ext cx="6614159" cy="6333104"/>
          </a:xfrm>
        </p:spPr>
      </p:pic>
    </p:spTree>
    <p:extLst>
      <p:ext uri="{BB962C8B-B14F-4D97-AF65-F5344CB8AC3E}">
        <p14:creationId xmlns:p14="http://schemas.microsoft.com/office/powerpoint/2010/main" val="344492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E752-63E5-424F-BD35-E1EF7A3A5BCA}"/>
              </a:ext>
            </a:extLst>
          </p:cNvPr>
          <p:cNvSpPr>
            <a:spLocks noGrp="1"/>
          </p:cNvSpPr>
          <p:nvPr>
            <p:ph type="title"/>
          </p:nvPr>
        </p:nvSpPr>
        <p:spPr>
          <a:xfrm>
            <a:off x="587169" y="245208"/>
            <a:ext cx="5957461" cy="1589001"/>
          </a:xfrm>
          <a:ln w="149225"/>
        </p:spPr>
        <p:style>
          <a:lnRef idx="3">
            <a:schemeClr val="lt1"/>
          </a:lnRef>
          <a:fillRef idx="1">
            <a:schemeClr val="dk1"/>
          </a:fillRef>
          <a:effectRef idx="1">
            <a:schemeClr val="dk1"/>
          </a:effectRef>
          <a:fontRef idx="minor">
            <a:schemeClr val="lt1"/>
          </a:fontRef>
        </p:style>
        <p:txBody>
          <a:bodyPr anchor="ctr">
            <a:normAutofit/>
          </a:bodyPr>
          <a:lstStyle/>
          <a:p>
            <a:pPr algn="ctr"/>
            <a:r>
              <a:rPr lang="en-US" sz="4400" dirty="0">
                <a:solidFill>
                  <a:schemeClr val="bg1"/>
                </a:solidFill>
                <a:latin typeface="Avenir Next LT Pro" panose="020B0504020202020204" pitchFamily="34" charset="77"/>
              </a:rPr>
              <a:t>Natural Visual Supports</a:t>
            </a:r>
          </a:p>
        </p:txBody>
      </p:sp>
      <p:sp>
        <p:nvSpPr>
          <p:cNvPr id="4" name="Text Placeholder 3">
            <a:extLst>
              <a:ext uri="{FF2B5EF4-FFF2-40B4-BE49-F238E27FC236}">
                <a16:creationId xmlns:a16="http://schemas.microsoft.com/office/drawing/2014/main" id="{BD8E7DBA-2C67-C94D-8940-61751B93D935}"/>
              </a:ext>
            </a:extLst>
          </p:cNvPr>
          <p:cNvSpPr>
            <a:spLocks noGrp="1"/>
          </p:cNvSpPr>
          <p:nvPr>
            <p:ph type="body" sz="half" idx="2"/>
          </p:nvPr>
        </p:nvSpPr>
        <p:spPr>
          <a:xfrm>
            <a:off x="446567" y="2052084"/>
            <a:ext cx="6403121" cy="4323455"/>
          </a:xfrm>
        </p:spPr>
        <p:txBody>
          <a:bodyPr>
            <a:normAutofit lnSpcReduction="10000"/>
          </a:bodyPr>
          <a:lstStyle/>
          <a:p>
            <a:pPr marL="457200" indent="-457200">
              <a:lnSpc>
                <a:spcPct val="110000"/>
              </a:lnSpc>
              <a:buFont typeface="Arial" panose="020B0604020202020204" pitchFamily="34" charset="0"/>
              <a:buChar char="•"/>
            </a:pPr>
            <a:r>
              <a:rPr lang="en-US" sz="2800" dirty="0"/>
              <a:t>Natural visual supports are cues around a person that </a:t>
            </a:r>
            <a:r>
              <a:rPr lang="en-US" sz="2800" b="1" dirty="0"/>
              <a:t>inform</a:t>
            </a:r>
            <a:r>
              <a:rPr lang="en-US" sz="2800" dirty="0"/>
              <a:t> them what is happening and </a:t>
            </a:r>
            <a:r>
              <a:rPr lang="en-US" sz="2800" b="1" dirty="0"/>
              <a:t>how to respond</a:t>
            </a:r>
            <a:r>
              <a:rPr lang="en-US" sz="2800" dirty="0"/>
              <a:t>. </a:t>
            </a:r>
          </a:p>
          <a:p>
            <a:pPr marL="457200" indent="-457200">
              <a:lnSpc>
                <a:spcPct val="110000"/>
              </a:lnSpc>
              <a:buFont typeface="Arial" panose="020B0604020202020204" pitchFamily="34" charset="0"/>
              <a:buChar char="•"/>
            </a:pPr>
            <a:endParaRPr lang="en-US" sz="2800" dirty="0"/>
          </a:p>
          <a:p>
            <a:pPr marL="457200" indent="-457200">
              <a:lnSpc>
                <a:spcPct val="110000"/>
              </a:lnSpc>
              <a:buFont typeface="Arial" panose="020B0604020202020204" pitchFamily="34" charset="0"/>
              <a:buChar char="•"/>
            </a:pPr>
            <a:r>
              <a:rPr lang="en-US" sz="2800" dirty="0"/>
              <a:t>Draw attention to environmental labels and information and teach to use these </a:t>
            </a:r>
            <a:r>
              <a:rPr lang="en-US" sz="2800" b="1" dirty="0"/>
              <a:t>cues for more independence</a:t>
            </a:r>
            <a:r>
              <a:rPr lang="en-US" sz="2800" dirty="0"/>
              <a:t>. </a:t>
            </a:r>
          </a:p>
          <a:p>
            <a:endParaRPr lang="en-US" dirty="0"/>
          </a:p>
        </p:txBody>
      </p:sp>
      <p:pic>
        <p:nvPicPr>
          <p:cNvPr id="6" name="Content Placeholder 5" descr="Directory on wall of office building describing the offices found on the first and second floors of the building. " title="Directory for Building ">
            <a:extLst>
              <a:ext uri="{FF2B5EF4-FFF2-40B4-BE49-F238E27FC236}">
                <a16:creationId xmlns:a16="http://schemas.microsoft.com/office/drawing/2014/main" id="{3E31E9F6-F9F6-9344-865F-E4BFDBB23B54}"/>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100000"/>
                    </a14:imgEffect>
                    <a14:imgEffect>
                      <a14:colorTemperature colorTemp="9074"/>
                    </a14:imgEffect>
                    <a14:imgEffect>
                      <a14:saturation sat="115000"/>
                    </a14:imgEffect>
                    <a14:imgEffect>
                      <a14:brightnessContrast bright="43000" contrast="7000"/>
                    </a14:imgEffect>
                  </a14:imgLayer>
                </a14:imgProps>
              </a:ext>
              <a:ext uri="{28A0092B-C50C-407E-A947-70E740481C1C}">
                <a14:useLocalDpi xmlns:a14="http://schemas.microsoft.com/office/drawing/2010/main"/>
              </a:ext>
            </a:extLst>
          </a:blip>
          <a:stretch>
            <a:fillRect/>
          </a:stretch>
        </p:blipFill>
        <p:spPr>
          <a:xfrm>
            <a:off x="7064464" y="287620"/>
            <a:ext cx="4905862" cy="5802284"/>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40625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  Visual Environmental Cues</a:t>
            </a:r>
          </a:p>
        </p:txBody>
      </p:sp>
      <p:sp>
        <p:nvSpPr>
          <p:cNvPr id="3" name="Content Placeholder 2"/>
          <p:cNvSpPr>
            <a:spLocks noGrp="1"/>
          </p:cNvSpPr>
          <p:nvPr>
            <p:ph idx="1"/>
          </p:nvPr>
        </p:nvSpPr>
        <p:spPr/>
        <p:txBody>
          <a:bodyPr/>
          <a:lstStyle/>
          <a:p>
            <a:r>
              <a:rPr lang="en-US" dirty="0"/>
              <a:t>Use natural or create visual boundaries through furniture arrangement, labeling, color-coding, teaching relevance of walls/doors/carpets, use tape to indicate areas</a:t>
            </a:r>
          </a:p>
          <a:p>
            <a:r>
              <a:rPr lang="en-US" dirty="0"/>
              <a:t>Can help the individual know </a:t>
            </a:r>
          </a:p>
          <a:p>
            <a:pPr lvl="1"/>
            <a:r>
              <a:rPr lang="en-US" dirty="0"/>
              <a:t>Where to stay</a:t>
            </a:r>
          </a:p>
          <a:p>
            <a:pPr lvl="1"/>
            <a:r>
              <a:rPr lang="en-US" dirty="0"/>
              <a:t>How to transition</a:t>
            </a:r>
          </a:p>
          <a:p>
            <a:pPr lvl="1"/>
            <a:r>
              <a:rPr lang="en-US" dirty="0"/>
              <a:t>What belongs to him/her</a:t>
            </a:r>
          </a:p>
          <a:p>
            <a:pPr lvl="1"/>
            <a:endParaRPr lang="en-US" dirty="0"/>
          </a:p>
          <a:p>
            <a:pPr marL="0" indent="0">
              <a:buNone/>
            </a:pPr>
            <a:endParaRPr lang="en-US" dirty="0"/>
          </a:p>
        </p:txBody>
      </p:sp>
    </p:spTree>
    <p:extLst>
      <p:ext uri="{BB962C8B-B14F-4D97-AF65-F5344CB8AC3E}">
        <p14:creationId xmlns:p14="http://schemas.microsoft.com/office/powerpoint/2010/main" val="4017738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C9F8-761E-D440-87E5-775EC03DCEB4}"/>
              </a:ext>
            </a:extLst>
          </p:cNvPr>
          <p:cNvSpPr>
            <a:spLocks noGrp="1"/>
          </p:cNvSpPr>
          <p:nvPr>
            <p:ph type="title"/>
          </p:nvPr>
        </p:nvSpPr>
        <p:spPr/>
        <p:txBody>
          <a:bodyPr>
            <a:normAutofit/>
          </a:bodyPr>
          <a:lstStyle/>
          <a:p>
            <a:pPr algn="ctr"/>
            <a:r>
              <a:rPr lang="en-US" dirty="0"/>
              <a:t>Examples of Natural Visual Cues</a:t>
            </a:r>
            <a:endParaRPr lang="en-US" i="1" dirty="0"/>
          </a:p>
        </p:txBody>
      </p:sp>
      <p:sp>
        <p:nvSpPr>
          <p:cNvPr id="3" name="Content Placeholder 2">
            <a:extLst>
              <a:ext uri="{FF2B5EF4-FFF2-40B4-BE49-F238E27FC236}">
                <a16:creationId xmlns:a16="http://schemas.microsoft.com/office/drawing/2014/main" id="{A7F5012C-D612-1349-BAAE-1F229A235E66}"/>
              </a:ext>
            </a:extLst>
          </p:cNvPr>
          <p:cNvSpPr>
            <a:spLocks noGrp="1"/>
          </p:cNvSpPr>
          <p:nvPr>
            <p:ph sz="half" idx="1"/>
          </p:nvPr>
        </p:nvSpPr>
        <p:spPr>
          <a:xfrm>
            <a:off x="838200" y="1666601"/>
            <a:ext cx="5181600" cy="4351338"/>
          </a:xfrm>
        </p:spPr>
        <p:txBody>
          <a:bodyPr>
            <a:normAutofit/>
          </a:bodyPr>
          <a:lstStyle/>
          <a:p>
            <a:pPr>
              <a:lnSpc>
                <a:spcPct val="100000"/>
              </a:lnSpc>
            </a:pPr>
            <a:r>
              <a:rPr lang="en-US" sz="3200" dirty="0"/>
              <a:t>Space/Distance</a:t>
            </a:r>
          </a:p>
          <a:p>
            <a:pPr lvl="1">
              <a:lnSpc>
                <a:spcPct val="100000"/>
              </a:lnSpc>
            </a:pPr>
            <a:r>
              <a:rPr lang="en-US" sz="2800" dirty="0"/>
              <a:t>Where chairs are placed</a:t>
            </a:r>
          </a:p>
          <a:p>
            <a:pPr lvl="1">
              <a:lnSpc>
                <a:spcPct val="100000"/>
              </a:lnSpc>
            </a:pPr>
            <a:r>
              <a:rPr lang="en-US" sz="2800" dirty="0"/>
              <a:t>Work area boundaries</a:t>
            </a:r>
          </a:p>
          <a:p>
            <a:pPr>
              <a:lnSpc>
                <a:spcPct val="100000"/>
              </a:lnSpc>
            </a:pPr>
            <a:r>
              <a:rPr lang="en-US" sz="3200" dirty="0"/>
              <a:t>Objects and Materials and When Used</a:t>
            </a:r>
          </a:p>
          <a:p>
            <a:pPr lvl="1">
              <a:lnSpc>
                <a:spcPct val="100000"/>
              </a:lnSpc>
            </a:pPr>
            <a:r>
              <a:rPr lang="en-US" sz="2800" dirty="0"/>
              <a:t>Coats</a:t>
            </a:r>
          </a:p>
          <a:p>
            <a:pPr lvl="1">
              <a:lnSpc>
                <a:spcPct val="100000"/>
              </a:lnSpc>
            </a:pPr>
            <a:r>
              <a:rPr lang="en-US" sz="2800" dirty="0"/>
              <a:t>Keys</a:t>
            </a:r>
          </a:p>
          <a:p>
            <a:pPr lvl="1">
              <a:lnSpc>
                <a:spcPct val="100000"/>
              </a:lnSpc>
            </a:pPr>
            <a:r>
              <a:rPr lang="en-US" sz="2800" dirty="0"/>
              <a:t>Lunch bags</a:t>
            </a:r>
          </a:p>
        </p:txBody>
      </p:sp>
      <p:sp>
        <p:nvSpPr>
          <p:cNvPr id="4" name="Content Placeholder 3">
            <a:extLst>
              <a:ext uri="{FF2B5EF4-FFF2-40B4-BE49-F238E27FC236}">
                <a16:creationId xmlns:a16="http://schemas.microsoft.com/office/drawing/2014/main" id="{E9B795CB-6897-E245-8D24-F0792CABE103}"/>
              </a:ext>
            </a:extLst>
          </p:cNvPr>
          <p:cNvSpPr>
            <a:spLocks noGrp="1"/>
          </p:cNvSpPr>
          <p:nvPr>
            <p:ph sz="half" idx="2"/>
          </p:nvPr>
        </p:nvSpPr>
        <p:spPr>
          <a:xfrm>
            <a:off x="6172200" y="1666601"/>
            <a:ext cx="5181600" cy="4351338"/>
          </a:xfrm>
        </p:spPr>
        <p:txBody>
          <a:bodyPr>
            <a:normAutofit/>
          </a:bodyPr>
          <a:lstStyle/>
          <a:p>
            <a:pPr>
              <a:lnSpc>
                <a:spcPct val="100000"/>
              </a:lnSpc>
            </a:pPr>
            <a:r>
              <a:rPr lang="en-US" sz="3200" dirty="0"/>
              <a:t>Colors</a:t>
            </a:r>
          </a:p>
          <a:p>
            <a:pPr lvl="1">
              <a:lnSpc>
                <a:spcPct val="100000"/>
              </a:lnSpc>
            </a:pPr>
            <a:r>
              <a:rPr lang="en-US" sz="2800" dirty="0"/>
              <a:t>Stop lights</a:t>
            </a:r>
          </a:p>
          <a:p>
            <a:pPr lvl="1">
              <a:lnSpc>
                <a:spcPct val="100000"/>
              </a:lnSpc>
            </a:pPr>
            <a:r>
              <a:rPr lang="en-US" sz="2800" dirty="0"/>
              <a:t>Color-coded materials</a:t>
            </a:r>
          </a:p>
          <a:p>
            <a:pPr lvl="1">
              <a:lnSpc>
                <a:spcPct val="100000"/>
              </a:lnSpc>
            </a:pPr>
            <a:r>
              <a:rPr lang="en-US" sz="2800" dirty="0"/>
              <a:t>Recycle vs. Trash</a:t>
            </a:r>
          </a:p>
          <a:p>
            <a:pPr lvl="1">
              <a:lnSpc>
                <a:spcPct val="100000"/>
              </a:lnSpc>
            </a:pPr>
            <a:endParaRPr lang="en-US" sz="2800" dirty="0"/>
          </a:p>
          <a:p>
            <a:pPr>
              <a:lnSpc>
                <a:spcPct val="100000"/>
              </a:lnSpc>
            </a:pPr>
            <a:endParaRPr lang="en-US" sz="3200" dirty="0"/>
          </a:p>
        </p:txBody>
      </p:sp>
    </p:spTree>
    <p:extLst>
      <p:ext uri="{BB962C8B-B14F-4D97-AF65-F5344CB8AC3E}">
        <p14:creationId xmlns:p14="http://schemas.microsoft.com/office/powerpoint/2010/main" val="874028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Teach to Use Natural Supports</a:t>
            </a:r>
            <a:br>
              <a:rPr lang="en-US" dirty="0"/>
            </a:br>
            <a:r>
              <a:rPr lang="en-US" i="1" dirty="0"/>
              <a:t>Store Signs and Building Directories</a:t>
            </a:r>
          </a:p>
        </p:txBody>
      </p:sp>
      <p:pic>
        <p:nvPicPr>
          <p:cNvPr id="9" name="Content Placeholder 8" descr="Aisle #4 sign indicating aisle content of Mexican, Chinese, Crackers " title="Overhead grocery store aisle sign">
            <a:extLst>
              <a:ext uri="{FF2B5EF4-FFF2-40B4-BE49-F238E27FC236}">
                <a16:creationId xmlns:a16="http://schemas.microsoft.com/office/drawing/2014/main" id="{177314D0-63EE-8E4E-A816-53F77F0EBCCA}"/>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21607" y="1724039"/>
            <a:ext cx="5526328" cy="4144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Content Placeholder 12" descr="Shows what offices are located where on the first and second floors" title="Community Building Directory Sign">
            <a:extLst>
              <a:ext uri="{FF2B5EF4-FFF2-40B4-BE49-F238E27FC236}">
                <a16:creationId xmlns:a16="http://schemas.microsoft.com/office/drawing/2014/main" id="{5647EC57-51B4-2E4B-8620-E46BBD32006F}"/>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783185" y="1591731"/>
            <a:ext cx="4220021" cy="497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270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Teach to Use Natural Supports</a:t>
            </a:r>
            <a:br>
              <a:rPr lang="en-US" dirty="0"/>
            </a:br>
            <a:r>
              <a:rPr lang="en-US" i="1" dirty="0"/>
              <a:t>Menus and Building Guides</a:t>
            </a:r>
          </a:p>
        </p:txBody>
      </p:sp>
      <p:pic>
        <p:nvPicPr>
          <p:cNvPr id="6" name="Content Placeholder 5" descr="Three lines of distinct photos of mcdonalds food items for $1, $2, or #4&#10;" title="McDonalds Dollar Menu">
            <a:extLst>
              <a:ext uri="{FF2B5EF4-FFF2-40B4-BE49-F238E27FC236}">
                <a16:creationId xmlns:a16="http://schemas.microsoft.com/office/drawing/2014/main" id="{CA4B94CB-328B-2D42-A735-2EE131598045}"/>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600" y="1843495"/>
            <a:ext cx="6141732" cy="4607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Content Placeholder 10" descr="4 color line on the library floor to guide users to different level of the library. " title="Color guiding lines on library floor">
            <a:extLst>
              <a:ext uri="{FF2B5EF4-FFF2-40B4-BE49-F238E27FC236}">
                <a16:creationId xmlns:a16="http://schemas.microsoft.com/office/drawing/2014/main" id="{E4C9480E-EEBC-3D45-A0F1-533D9852BD9C}"/>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7564582" y="906779"/>
            <a:ext cx="3757352" cy="56360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51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274638"/>
            <a:ext cx="11388436" cy="1143000"/>
          </a:xfrm>
        </p:spPr>
        <p:txBody>
          <a:bodyPr>
            <a:normAutofit/>
          </a:bodyPr>
          <a:lstStyle/>
          <a:p>
            <a:r>
              <a:rPr lang="en-US" dirty="0"/>
              <a:t>Use Color Coding as Environmental Cue</a:t>
            </a:r>
          </a:p>
        </p:txBody>
      </p:sp>
      <p:pic>
        <p:nvPicPr>
          <p:cNvPr id="7" name="Content Placeholder 6" descr="4 recycling bins, blue for plastic, green for paper, yellow for glass/organics, orange for metal/cans" title="Colorful Recycle Bins">
            <a:extLst>
              <a:ext uri="{FF2B5EF4-FFF2-40B4-BE49-F238E27FC236}">
                <a16:creationId xmlns:a16="http://schemas.microsoft.com/office/drawing/2014/main" id="{D50BE741-55D5-EA41-87B4-E0663ECC558A}"/>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410831" y="1639020"/>
            <a:ext cx="5403147" cy="3761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8" descr="Seven rows of shelves with bins with each row a different color. " title="Multi-colored bins on shelves">
            <a:extLst>
              <a:ext uri="{FF2B5EF4-FFF2-40B4-BE49-F238E27FC236}">
                <a16:creationId xmlns:a16="http://schemas.microsoft.com/office/drawing/2014/main" id="{3A164FF1-29AF-8144-9B39-AEFA097527B4}"/>
              </a:ext>
            </a:extLst>
          </p:cNvPr>
          <p:cNvPicPr>
            <a:picLocks noGrp="1" noChangeAspect="1"/>
          </p:cNvPicPr>
          <p:nvPr>
            <p:ph sz="half" idx="2"/>
          </p:nvPr>
        </p:nvPicPr>
        <p:blipFill>
          <a:blip r:embed="rId4"/>
          <a:stretch>
            <a:fillRect/>
          </a:stretch>
        </p:blipFill>
        <p:spPr>
          <a:xfrm>
            <a:off x="6257381" y="1708029"/>
            <a:ext cx="5298388" cy="350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445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8D30-B056-C64A-A8A5-1D18DB9F1E6B}"/>
              </a:ext>
            </a:extLst>
          </p:cNvPr>
          <p:cNvSpPr>
            <a:spLocks noGrp="1"/>
          </p:cNvSpPr>
          <p:nvPr>
            <p:ph type="title"/>
          </p:nvPr>
        </p:nvSpPr>
        <p:spPr>
          <a:xfrm>
            <a:off x="-175971" y="1217748"/>
            <a:ext cx="3239211" cy="2211252"/>
          </a:xfrm>
        </p:spPr>
        <p:txBody>
          <a:bodyPr>
            <a:normAutofit/>
          </a:bodyPr>
          <a:lstStyle/>
          <a:p>
            <a:r>
              <a:rPr lang="en-US" b="1" dirty="0"/>
              <a:t>Visual Supports</a:t>
            </a:r>
          </a:p>
        </p:txBody>
      </p:sp>
      <p:pic>
        <p:nvPicPr>
          <p:cNvPr id="5" name="Content Placeholder 4" descr="Depicts one month of days with no specific month indicated" title="Calendar">
            <a:extLst>
              <a:ext uri="{FF2B5EF4-FFF2-40B4-BE49-F238E27FC236}">
                <a16:creationId xmlns:a16="http://schemas.microsoft.com/office/drawing/2014/main" id="{EAE88B54-7B12-D847-A9E6-08B6B3F4C3CB}"/>
              </a:ext>
            </a:extLst>
          </p:cNvPr>
          <p:cNvPicPr>
            <a:picLocks noGrp="1" noChangeAspect="1"/>
          </p:cNvPicPr>
          <p:nvPr>
            <p:ph idx="1"/>
          </p:nvPr>
        </p:nvPicPr>
        <p:blipFill>
          <a:blip r:embed="rId2"/>
          <a:stretch>
            <a:fillRect/>
          </a:stretch>
        </p:blipFill>
        <p:spPr>
          <a:xfrm>
            <a:off x="2783143" y="409478"/>
            <a:ext cx="9196207" cy="9936580"/>
          </a:xfrm>
        </p:spPr>
      </p:pic>
    </p:spTree>
    <p:extLst>
      <p:ext uri="{BB962C8B-B14F-4D97-AF65-F5344CB8AC3E}">
        <p14:creationId xmlns:p14="http://schemas.microsoft.com/office/powerpoint/2010/main" val="10679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32C5C6-CADC-A641-B635-7D8257E5AA4F}"/>
              </a:ext>
            </a:extLst>
          </p:cNvPr>
          <p:cNvSpPr>
            <a:spLocks noGrp="1"/>
          </p:cNvSpPr>
          <p:nvPr>
            <p:ph type="title"/>
          </p:nvPr>
        </p:nvSpPr>
        <p:spPr/>
        <p:txBody>
          <a:bodyPr/>
          <a:lstStyle/>
          <a:p>
            <a:r>
              <a:rPr lang="en-US" dirty="0"/>
              <a:t>Recipe on Package</a:t>
            </a:r>
          </a:p>
        </p:txBody>
      </p:sp>
      <p:sp>
        <p:nvSpPr>
          <p:cNvPr id="5" name="Content Placeholder 4">
            <a:extLst>
              <a:ext uri="{FF2B5EF4-FFF2-40B4-BE49-F238E27FC236}">
                <a16:creationId xmlns:a16="http://schemas.microsoft.com/office/drawing/2014/main" id="{A20BE687-F7EA-A842-AD3C-C45AB99B438E}"/>
              </a:ext>
            </a:extLst>
          </p:cNvPr>
          <p:cNvSpPr>
            <a:spLocks noGrp="1"/>
          </p:cNvSpPr>
          <p:nvPr>
            <p:ph sz="half" idx="1"/>
          </p:nvPr>
        </p:nvSpPr>
        <p:spPr>
          <a:xfrm>
            <a:off x="609600" y="2510444"/>
            <a:ext cx="4743796" cy="3615720"/>
          </a:xfrm>
        </p:spPr>
        <p:txBody>
          <a:bodyPr/>
          <a:lstStyle/>
          <a:p>
            <a:pPr marL="0" indent="0">
              <a:buNone/>
            </a:pPr>
            <a:r>
              <a:rPr lang="en-US" sz="3200" dirty="0"/>
              <a:t>Recipe with words and picture drawings placed directly on the package by manufacturer </a:t>
            </a:r>
          </a:p>
          <a:p>
            <a:pPr marL="0" indent="0">
              <a:buNone/>
            </a:pPr>
            <a:endParaRPr lang="en-US" dirty="0"/>
          </a:p>
        </p:txBody>
      </p:sp>
      <p:pic>
        <p:nvPicPr>
          <p:cNvPr id="8" name="Content Placeholder 7" descr="Tofu package shows 4 steps to cooking tofu using words and pictures to explain each step." title="Tofu Package with cooking instructions">
            <a:extLst>
              <a:ext uri="{FF2B5EF4-FFF2-40B4-BE49-F238E27FC236}">
                <a16:creationId xmlns:a16="http://schemas.microsoft.com/office/drawing/2014/main" id="{458E2461-514D-814F-95C8-BBC48ED19B0E}"/>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276149" y="2310939"/>
            <a:ext cx="6378294" cy="3208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87779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BF32F1-B3AD-0A4C-BE41-1B264A81E8B3}"/>
              </a:ext>
            </a:extLst>
          </p:cNvPr>
          <p:cNvSpPr>
            <a:spLocks noGrp="1"/>
          </p:cNvSpPr>
          <p:nvPr>
            <p:ph type="title"/>
          </p:nvPr>
        </p:nvSpPr>
        <p:spPr/>
        <p:txBody>
          <a:bodyPr>
            <a:normAutofit/>
          </a:bodyPr>
          <a:lstStyle/>
          <a:p>
            <a:r>
              <a:rPr lang="en-US" dirty="0"/>
              <a:t>Visual Supports Work for Visually Impaired</a:t>
            </a:r>
          </a:p>
        </p:txBody>
      </p:sp>
      <p:sp>
        <p:nvSpPr>
          <p:cNvPr id="6" name="Content Placeholder 5">
            <a:extLst>
              <a:ext uri="{FF2B5EF4-FFF2-40B4-BE49-F238E27FC236}">
                <a16:creationId xmlns:a16="http://schemas.microsoft.com/office/drawing/2014/main" id="{F05E9B41-136C-8D43-AACA-418443A61069}"/>
              </a:ext>
            </a:extLst>
          </p:cNvPr>
          <p:cNvSpPr>
            <a:spLocks noGrp="1"/>
          </p:cNvSpPr>
          <p:nvPr>
            <p:ph idx="1"/>
          </p:nvPr>
        </p:nvSpPr>
        <p:spPr/>
        <p:txBody>
          <a:bodyPr vert="horz" lIns="91440" tIns="45720" rIns="91440" bIns="45720" rtlCol="0" anchor="t">
            <a:normAutofit/>
          </a:bodyPr>
          <a:lstStyle/>
          <a:p>
            <a:pPr marL="0" indent="0">
              <a:buNone/>
            </a:pPr>
            <a:r>
              <a:rPr lang="en-US" b="1" dirty="0"/>
              <a:t>Group Discussion</a:t>
            </a:r>
          </a:p>
          <a:p>
            <a:r>
              <a:rPr lang="en-US">
                <a:latin typeface="Avenir Next LT Pro"/>
              </a:rPr>
              <a:t>Review the previous slides 17-20:</a:t>
            </a:r>
          </a:p>
          <a:p>
            <a:pPr lvl="1"/>
            <a:r>
              <a:rPr lang="en-US" dirty="0"/>
              <a:t>Store Signs and Building Directories</a:t>
            </a:r>
          </a:p>
          <a:p>
            <a:pPr lvl="1"/>
            <a:r>
              <a:rPr lang="en-US" dirty="0"/>
              <a:t>Menus and Building Guides</a:t>
            </a:r>
          </a:p>
          <a:p>
            <a:pPr lvl="1"/>
            <a:r>
              <a:rPr lang="en-US" dirty="0"/>
              <a:t>Color Coding</a:t>
            </a:r>
          </a:p>
          <a:p>
            <a:pPr lvl="1"/>
            <a:r>
              <a:rPr lang="en-US" dirty="0"/>
              <a:t>Package Recipe/Instruction</a:t>
            </a:r>
          </a:p>
          <a:p>
            <a:r>
              <a:rPr lang="en-US" dirty="0"/>
              <a:t>How could these types of supports be adapted for the individual with a visual impairment? </a:t>
            </a:r>
          </a:p>
          <a:p>
            <a:pPr lvl="1"/>
            <a:endParaRPr lang="en-US" dirty="0"/>
          </a:p>
          <a:p>
            <a:pPr lvl="1"/>
            <a:endParaRPr lang="en-US" dirty="0"/>
          </a:p>
        </p:txBody>
      </p:sp>
    </p:spTree>
    <p:extLst>
      <p:ext uri="{BB962C8B-B14F-4D97-AF65-F5344CB8AC3E}">
        <p14:creationId xmlns:p14="http://schemas.microsoft.com/office/powerpoint/2010/main" val="42492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6F4D9-05BF-0B4D-B16F-E4D023184E97}"/>
              </a:ext>
            </a:extLst>
          </p:cNvPr>
          <p:cNvSpPr>
            <a:spLocks noGrp="1"/>
          </p:cNvSpPr>
          <p:nvPr>
            <p:ph type="title"/>
          </p:nvPr>
        </p:nvSpPr>
        <p:spPr>
          <a:xfrm>
            <a:off x="659478" y="821690"/>
            <a:ext cx="7087984" cy="1422746"/>
          </a:xfrm>
          <a:ln w="149225">
            <a:solidFill>
              <a:schemeClr val="accent1">
                <a:lumMod val="60000"/>
                <a:lumOff val="40000"/>
              </a:schemeClr>
            </a:solidFill>
          </a:ln>
        </p:spPr>
        <p:style>
          <a:lnRef idx="3">
            <a:schemeClr val="lt1"/>
          </a:lnRef>
          <a:fillRef idx="1">
            <a:schemeClr val="dk1"/>
          </a:fillRef>
          <a:effectRef idx="1">
            <a:schemeClr val="dk1"/>
          </a:effectRef>
          <a:fontRef idx="minor">
            <a:schemeClr val="lt1"/>
          </a:fontRef>
        </p:style>
        <p:txBody>
          <a:bodyPr anchor="ctr">
            <a:normAutofit/>
          </a:bodyPr>
          <a:lstStyle/>
          <a:p>
            <a:pPr algn="ctr"/>
            <a:r>
              <a:rPr lang="en-US" sz="4800" dirty="0">
                <a:solidFill>
                  <a:schemeClr val="bg1"/>
                </a:solidFill>
              </a:rPr>
              <a:t>Visual Schedules</a:t>
            </a:r>
          </a:p>
        </p:txBody>
      </p:sp>
      <p:sp>
        <p:nvSpPr>
          <p:cNvPr id="6" name="Text Placeholder 5">
            <a:extLst>
              <a:ext uri="{FF2B5EF4-FFF2-40B4-BE49-F238E27FC236}">
                <a16:creationId xmlns:a16="http://schemas.microsoft.com/office/drawing/2014/main" id="{C778A4C6-CCCB-9D45-8012-31E3180117AA}"/>
              </a:ext>
            </a:extLst>
          </p:cNvPr>
          <p:cNvSpPr>
            <a:spLocks noGrp="1"/>
          </p:cNvSpPr>
          <p:nvPr>
            <p:ph type="body" sz="half" idx="2"/>
          </p:nvPr>
        </p:nvSpPr>
        <p:spPr>
          <a:xfrm>
            <a:off x="609600" y="2576945"/>
            <a:ext cx="7187738" cy="3549219"/>
          </a:xfrm>
        </p:spPr>
        <p:txBody>
          <a:bodyPr>
            <a:normAutofit/>
          </a:bodyPr>
          <a:lstStyle/>
          <a:p>
            <a:pPr marL="457200" indent="-457200">
              <a:lnSpc>
                <a:spcPct val="110000"/>
              </a:lnSpc>
              <a:buFont typeface="Arial" panose="020B0604020202020204" pitchFamily="34" charset="0"/>
              <a:buChar char="•"/>
            </a:pPr>
            <a:r>
              <a:rPr lang="en-US" sz="2800" dirty="0"/>
              <a:t>Tell what is to occur in the day, a portion of the day or only what will occur “next”. </a:t>
            </a:r>
          </a:p>
          <a:p>
            <a:pPr marL="457200" indent="-457200">
              <a:lnSpc>
                <a:spcPct val="110000"/>
              </a:lnSpc>
              <a:buFont typeface="Arial" panose="020B0604020202020204" pitchFamily="34" charset="0"/>
              <a:buChar char="•"/>
            </a:pPr>
            <a:r>
              <a:rPr lang="en-US" sz="2800" dirty="0"/>
              <a:t>Use objects, photographs, icons, words, or a combination.</a:t>
            </a:r>
          </a:p>
          <a:p>
            <a:pPr marL="457200" indent="-457200">
              <a:lnSpc>
                <a:spcPct val="110000"/>
              </a:lnSpc>
              <a:buFont typeface="Arial" panose="020B0604020202020204" pitchFamily="34" charset="0"/>
              <a:buChar char="•"/>
            </a:pPr>
            <a:r>
              <a:rPr lang="en-US" sz="2800" dirty="0"/>
              <a:t>Can be portable or fixed or both</a:t>
            </a:r>
          </a:p>
          <a:p>
            <a:pPr>
              <a:lnSpc>
                <a:spcPct val="110000"/>
              </a:lnSpc>
            </a:pPr>
            <a:endParaRPr lang="en-US" sz="2800" dirty="0"/>
          </a:p>
          <a:p>
            <a:endParaRPr lang="en-US" dirty="0"/>
          </a:p>
        </p:txBody>
      </p:sp>
      <p:pic>
        <p:nvPicPr>
          <p:cNvPr id="8" name="Content Placeholder 7" descr="Dry Erase Board with Schedule&#10;&#10;Vertical dry erase board and pen with schedule listed for Monday, June 15">
            <a:extLst>
              <a:ext uri="{FF2B5EF4-FFF2-40B4-BE49-F238E27FC236}">
                <a16:creationId xmlns:a16="http://schemas.microsoft.com/office/drawing/2014/main" id="{28F6D764-E171-7C42-A835-A1A1EA9C87D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29600" y="617920"/>
            <a:ext cx="3690851" cy="5254963"/>
          </a:xfrm>
        </p:spPr>
      </p:pic>
    </p:spTree>
    <p:extLst>
      <p:ext uri="{BB962C8B-B14F-4D97-AF65-F5344CB8AC3E}">
        <p14:creationId xmlns:p14="http://schemas.microsoft.com/office/powerpoint/2010/main" val="53813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6F4D9-05BF-0B4D-B16F-E4D023184E97}"/>
              </a:ext>
            </a:extLst>
          </p:cNvPr>
          <p:cNvSpPr>
            <a:spLocks noGrp="1"/>
          </p:cNvSpPr>
          <p:nvPr>
            <p:ph type="title"/>
          </p:nvPr>
        </p:nvSpPr>
        <p:spPr>
          <a:xfrm>
            <a:off x="793630" y="274638"/>
            <a:ext cx="10610491" cy="1143000"/>
          </a:xfrm>
          <a:ln w="149225" cmpd="thickThi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oAutofit/>
          </a:bodyPr>
          <a:lstStyle/>
          <a:p>
            <a:pPr algn="ctr"/>
            <a:r>
              <a:rPr lang="en-US" dirty="0">
                <a:latin typeface="Avenir LT Std 45 Book" panose="020B0502020203020204" pitchFamily="34" charset="0"/>
              </a:rPr>
              <a:t>Visual </a:t>
            </a:r>
            <a:r>
              <a:rPr lang="en-US" i="1" dirty="0">
                <a:latin typeface="Avenir LT Std 45 Book" panose="020B0502020203020204" pitchFamily="34" charset="0"/>
              </a:rPr>
              <a:t>Activity</a:t>
            </a:r>
            <a:r>
              <a:rPr lang="en-US" dirty="0">
                <a:latin typeface="Avenir LT Std 45 Book" panose="020B0502020203020204" pitchFamily="34" charset="0"/>
              </a:rPr>
              <a:t> Schedules</a:t>
            </a:r>
          </a:p>
        </p:txBody>
      </p:sp>
      <p:sp>
        <p:nvSpPr>
          <p:cNvPr id="6" name="Text Placeholder 5">
            <a:extLst>
              <a:ext uri="{FF2B5EF4-FFF2-40B4-BE49-F238E27FC236}">
                <a16:creationId xmlns:a16="http://schemas.microsoft.com/office/drawing/2014/main" id="{C778A4C6-CCCB-9D45-8012-31E3180117AA}"/>
              </a:ext>
            </a:extLst>
          </p:cNvPr>
          <p:cNvSpPr>
            <a:spLocks noGrp="1"/>
          </p:cNvSpPr>
          <p:nvPr>
            <p:ph sz="half" idx="2"/>
          </p:nvPr>
        </p:nvSpPr>
        <p:spPr>
          <a:xfrm>
            <a:off x="539140" y="1719943"/>
            <a:ext cx="6079375" cy="4900352"/>
          </a:xfrm>
        </p:spPr>
        <p:txBody>
          <a:bodyPr>
            <a:normAutofit lnSpcReduction="10000"/>
          </a:bodyPr>
          <a:lstStyle/>
          <a:p>
            <a:pPr marL="457200" indent="-457200">
              <a:lnSpc>
                <a:spcPct val="110000"/>
              </a:lnSpc>
              <a:buFont typeface="Arial" panose="020B0604020202020204" pitchFamily="34" charset="0"/>
              <a:buChar char="•"/>
            </a:pPr>
            <a:r>
              <a:rPr lang="en-US" sz="2800" dirty="0"/>
              <a:t>Visual </a:t>
            </a:r>
            <a:r>
              <a:rPr lang="en-US" sz="2800" i="1" dirty="0"/>
              <a:t>Activity</a:t>
            </a:r>
            <a:r>
              <a:rPr lang="en-US" sz="2800" dirty="0"/>
              <a:t> Schedules </a:t>
            </a:r>
            <a:r>
              <a:rPr lang="en-US" dirty="0"/>
              <a:t>are schedules that </a:t>
            </a:r>
            <a:r>
              <a:rPr lang="en-US" sz="2800" dirty="0"/>
              <a:t>focus on a specific  activity</a:t>
            </a:r>
          </a:p>
          <a:p>
            <a:pPr marL="457200" indent="-457200">
              <a:lnSpc>
                <a:spcPct val="110000"/>
              </a:lnSpc>
              <a:buFont typeface="Arial" panose="020B0604020202020204" pitchFamily="34" charset="0"/>
              <a:buChar char="•"/>
            </a:pPr>
            <a:r>
              <a:rPr lang="en-US" sz="2800" dirty="0"/>
              <a:t>The schedule breaks down and indicates each step of an activity</a:t>
            </a:r>
          </a:p>
          <a:p>
            <a:pPr marL="457200" indent="-457200">
              <a:lnSpc>
                <a:spcPct val="110000"/>
              </a:lnSpc>
              <a:buFont typeface="Arial" panose="020B0604020202020204" pitchFamily="34" charset="0"/>
              <a:buChar char="•"/>
            </a:pPr>
            <a:r>
              <a:rPr lang="en-US" sz="2800" dirty="0"/>
              <a:t>The daily schedule would indicate the activity (example: “Get Dressed”), and the activity schedule would then show the steps used to “Get Dressed”</a:t>
            </a:r>
          </a:p>
          <a:p>
            <a:endParaRPr lang="en-US" dirty="0"/>
          </a:p>
        </p:txBody>
      </p:sp>
      <p:pic>
        <p:nvPicPr>
          <p:cNvPr id="7" name="Content Placeholder 6" descr="Handout Activity Schedule to Get Ready in the Morning&#10;Checklist with words and pictures for 3 tasks handout show a girl ready for the day and a girl not ready for the day.&#10;">
            <a:extLst>
              <a:ext uri="{FF2B5EF4-FFF2-40B4-BE49-F238E27FC236}">
                <a16:creationId xmlns:a16="http://schemas.microsoft.com/office/drawing/2014/main" id="{2F35226E-65FB-9745-94C3-72175266919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092586" y="1826130"/>
            <a:ext cx="4311535" cy="4099854"/>
          </a:xfrm>
        </p:spPr>
      </p:pic>
    </p:spTree>
    <p:extLst>
      <p:ext uri="{BB962C8B-B14F-4D97-AF65-F5344CB8AC3E}">
        <p14:creationId xmlns:p14="http://schemas.microsoft.com/office/powerpoint/2010/main" val="399776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D8A99-2181-1545-94DE-3513D9FEECF7}"/>
              </a:ext>
            </a:extLst>
          </p:cNvPr>
          <p:cNvSpPr>
            <a:spLocks noGrp="1"/>
          </p:cNvSpPr>
          <p:nvPr>
            <p:ph type="title"/>
          </p:nvPr>
        </p:nvSpPr>
        <p:spPr/>
        <p:txBody>
          <a:bodyPr>
            <a:normAutofit/>
          </a:bodyPr>
          <a:lstStyle/>
          <a:p>
            <a:r>
              <a:rPr lang="en-US" sz="6000" dirty="0"/>
              <a:t>Schedule Types</a:t>
            </a:r>
          </a:p>
        </p:txBody>
      </p:sp>
      <p:sp>
        <p:nvSpPr>
          <p:cNvPr id="8" name="Content Placeholder 7">
            <a:extLst>
              <a:ext uri="{FF2B5EF4-FFF2-40B4-BE49-F238E27FC236}">
                <a16:creationId xmlns:a16="http://schemas.microsoft.com/office/drawing/2014/main" id="{CA7FA89B-E81F-E945-B7B1-09EA864D9843}"/>
              </a:ext>
            </a:extLst>
          </p:cNvPr>
          <p:cNvSpPr>
            <a:spLocks noGrp="1"/>
          </p:cNvSpPr>
          <p:nvPr>
            <p:ph sz="half" idx="1"/>
          </p:nvPr>
        </p:nvSpPr>
        <p:spPr>
          <a:xfrm>
            <a:off x="609600" y="1600201"/>
            <a:ext cx="3372465" cy="4525963"/>
          </a:xfrm>
        </p:spPr>
        <p:txBody>
          <a:bodyPr>
            <a:normAutofit/>
          </a:bodyPr>
          <a:lstStyle/>
          <a:p>
            <a:r>
              <a:rPr lang="en-US" dirty="0"/>
              <a:t>Objects</a:t>
            </a:r>
          </a:p>
          <a:p>
            <a:r>
              <a:rPr lang="en-US" dirty="0"/>
              <a:t>Photographs</a:t>
            </a:r>
          </a:p>
          <a:p>
            <a:r>
              <a:rPr lang="en-US" dirty="0"/>
              <a:t>Icon</a:t>
            </a:r>
          </a:p>
          <a:p>
            <a:r>
              <a:rPr lang="en-US" dirty="0"/>
              <a:t>Word</a:t>
            </a:r>
          </a:p>
          <a:p>
            <a:r>
              <a:rPr lang="en-US" dirty="0"/>
              <a:t>Combination</a:t>
            </a:r>
          </a:p>
          <a:p>
            <a:r>
              <a:rPr lang="en-US" dirty="0"/>
              <a:t>Dry Erase Board</a:t>
            </a:r>
          </a:p>
          <a:p>
            <a:r>
              <a:rPr lang="en-US" dirty="0"/>
              <a:t>First-Then</a:t>
            </a:r>
          </a:p>
        </p:txBody>
      </p:sp>
      <p:sp>
        <p:nvSpPr>
          <p:cNvPr id="9" name="Content Placeholder 8">
            <a:extLst>
              <a:ext uri="{FF2B5EF4-FFF2-40B4-BE49-F238E27FC236}">
                <a16:creationId xmlns:a16="http://schemas.microsoft.com/office/drawing/2014/main" id="{45825108-CF74-6440-9A7C-B79EDC79CED2}"/>
              </a:ext>
            </a:extLst>
          </p:cNvPr>
          <p:cNvSpPr>
            <a:spLocks noGrp="1"/>
          </p:cNvSpPr>
          <p:nvPr>
            <p:ph sz="half" idx="2"/>
          </p:nvPr>
        </p:nvSpPr>
        <p:spPr>
          <a:xfrm>
            <a:off x="3701845" y="2979174"/>
            <a:ext cx="7880555" cy="3146990"/>
          </a:xfrm>
        </p:spPr>
        <p:txBody>
          <a:bodyPr>
            <a:normAutofit/>
          </a:bodyPr>
          <a:lstStyle/>
          <a:p>
            <a:pPr marL="0" indent="0" algn="r">
              <a:buNone/>
            </a:pPr>
            <a:r>
              <a:rPr lang="en-US" sz="4400" dirty="0"/>
              <a:t>Let’s Look at a Few Examples</a:t>
            </a:r>
          </a:p>
        </p:txBody>
      </p:sp>
      <p:sp>
        <p:nvSpPr>
          <p:cNvPr id="2" name="Striped Right Arrow 1" descr="alt=&quot;&quot;" title="alt=&quot;&quot;">
            <a:extLst>
              <a:ext uri="{FF2B5EF4-FFF2-40B4-BE49-F238E27FC236}">
                <a16:creationId xmlns:a16="http://schemas.microsoft.com/office/drawing/2014/main" id="{41E0DE44-B73E-1346-BF29-97C6DF9AE30F}"/>
              </a:ext>
            </a:extLst>
          </p:cNvPr>
          <p:cNvSpPr/>
          <p:nvPr/>
        </p:nvSpPr>
        <p:spPr>
          <a:xfrm>
            <a:off x="4157932" y="3833189"/>
            <a:ext cx="7392560" cy="1474838"/>
          </a:xfrm>
          <a:prstGeom prst="stripedRightArrow">
            <a:avLst/>
          </a:prstGeom>
          <a:gradFill flip="none" rotWithShape="1">
            <a:gsLst>
              <a:gs pos="25000">
                <a:schemeClr val="tx1"/>
              </a:gs>
              <a:gs pos="0">
                <a:schemeClr val="accent1">
                  <a:lumMod val="95000"/>
                  <a:lumOff val="5000"/>
                </a:schemeClr>
              </a:gs>
              <a:gs pos="79000">
                <a:srgbClr val="4E88D1"/>
              </a:gs>
            </a:gsLst>
            <a:path path="circle">
              <a:fillToRect l="50000" t="130000" r="50000" b="-30000"/>
            </a:path>
            <a:tileRect/>
          </a:gradFill>
          <a:effectLst>
            <a:outerShdw blurRad="228600" dist="266700" dir="4500000" sx="106000" sy="106000" algn="tr" rotWithShape="0">
              <a:prstClr val="black">
                <a:alpha val="40000"/>
              </a:prstClr>
            </a:outerShdw>
            <a:softEdge rad="25400"/>
          </a:effectLst>
          <a:scene3d>
            <a:camera prst="orthographicFront"/>
            <a:lightRig rig="threePt" dir="t">
              <a:rot lat="0" lon="0" rev="0"/>
            </a:lightRig>
          </a:scene3d>
          <a:sp3d extrusionH="19050" contourW="19050">
            <a:bevelT h="25400"/>
            <a:bevelB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455527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1CF8D-3C52-C042-AC9C-9EB0EE70A5C5}"/>
              </a:ext>
            </a:extLst>
          </p:cNvPr>
          <p:cNvSpPr>
            <a:spLocks noGrp="1"/>
          </p:cNvSpPr>
          <p:nvPr>
            <p:ph type="title"/>
          </p:nvPr>
        </p:nvSpPr>
        <p:spPr>
          <a:xfrm>
            <a:off x="5731727" y="3389969"/>
            <a:ext cx="6144322" cy="3245004"/>
          </a:xfrm>
        </p:spPr>
        <p:txBody>
          <a:bodyPr>
            <a:normAutofit/>
          </a:bodyPr>
          <a:lstStyle/>
          <a:p>
            <a:r>
              <a:rPr lang="en-US" sz="5400" dirty="0"/>
              <a:t>Object </a:t>
            </a:r>
            <a:br>
              <a:rPr lang="en-US" sz="5400" dirty="0"/>
            </a:br>
            <a:r>
              <a:rPr lang="en-US" sz="5400" dirty="0"/>
              <a:t>Schedules</a:t>
            </a:r>
          </a:p>
        </p:txBody>
      </p:sp>
      <p:pic>
        <p:nvPicPr>
          <p:cNvPr id="8" name="Content Placeholder 7" descr="7 shallow trays with one object in each; in order. Objects tells user what task is next " title="Basket- Object schedule">
            <a:extLst>
              <a:ext uri="{FF2B5EF4-FFF2-40B4-BE49-F238E27FC236}">
                <a16:creationId xmlns:a16="http://schemas.microsoft.com/office/drawing/2014/main" id="{8F82DD38-618A-B643-8FD6-EC705E9521B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153635" y="136966"/>
            <a:ext cx="9820018" cy="5884691"/>
          </a:xfrm>
          <a:prstGeom prst="rect">
            <a:avLst/>
          </a:prstGeom>
          <a:ln>
            <a:noFill/>
          </a:ln>
          <a:effectLst>
            <a:softEdge rad="112500"/>
          </a:effectLst>
        </p:spPr>
      </p:pic>
      <p:pic>
        <p:nvPicPr>
          <p:cNvPr id="6" name="Content Placeholder 5" descr="4 task on individual que cards with a Velcro object. Cards have word/ picture image, describing the next activity." title="Object picture schedule">
            <a:extLst>
              <a:ext uri="{FF2B5EF4-FFF2-40B4-BE49-F238E27FC236}">
                <a16:creationId xmlns:a16="http://schemas.microsoft.com/office/drawing/2014/main" id="{BE666152-F459-D844-B4FE-9FB4AB32544A}"/>
              </a:ext>
            </a:extLst>
          </p:cNvPr>
          <p:cNvPicPr>
            <a:picLocks noGrp="1" noChangeAspect="1"/>
          </p:cNvPicPr>
          <p:nvPr>
            <p:ph sz="half" idx="2"/>
          </p:nvPr>
        </p:nvPicPr>
        <p:blipFill>
          <a:blip r:embed="rId4"/>
          <a:stretch>
            <a:fillRect/>
          </a:stretch>
        </p:blipFill>
        <p:spPr>
          <a:xfrm>
            <a:off x="192667" y="3535958"/>
            <a:ext cx="5137616" cy="3137315"/>
          </a:xfrm>
        </p:spPr>
      </p:pic>
    </p:spTree>
    <p:extLst>
      <p:ext uri="{BB962C8B-B14F-4D97-AF65-F5344CB8AC3E}">
        <p14:creationId xmlns:p14="http://schemas.microsoft.com/office/powerpoint/2010/main" val="1366945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2101-9E44-E142-8F35-ED1B1501363F}"/>
              </a:ext>
            </a:extLst>
          </p:cNvPr>
          <p:cNvSpPr>
            <a:spLocks noGrp="1"/>
          </p:cNvSpPr>
          <p:nvPr>
            <p:ph type="title"/>
          </p:nvPr>
        </p:nvSpPr>
        <p:spPr/>
        <p:txBody>
          <a:bodyPr>
            <a:normAutofit/>
          </a:bodyPr>
          <a:lstStyle/>
          <a:p>
            <a:r>
              <a:rPr lang="en-US" sz="4800">
                <a:ea typeface="ＭＳ Ｐゴシック" charset="0"/>
              </a:rPr>
              <a:t>Photo Schedules</a:t>
            </a:r>
            <a:endParaRPr lang="en-US" sz="4800"/>
          </a:p>
        </p:txBody>
      </p:sp>
      <p:pic>
        <p:nvPicPr>
          <p:cNvPr id="6" name="Content Placeholder 5" descr="Adam's Job Schedule&#10;3 photographs with sentences, reflecting Adam preforming the initial steps of his job task at the Video Store.">
            <a:extLst>
              <a:ext uri="{FF2B5EF4-FFF2-40B4-BE49-F238E27FC236}">
                <a16:creationId xmlns:a16="http://schemas.microsoft.com/office/drawing/2014/main" id="{DA54DB33-8884-1A49-8E7F-62E8BC4F2DC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204332" y="1360449"/>
            <a:ext cx="3747261" cy="4969630"/>
          </a:xfrm>
          <a:ln w="12700">
            <a:solidFill>
              <a:schemeClr val="tx1"/>
            </a:solidFill>
          </a:ln>
        </p:spPr>
      </p:pic>
      <p:pic>
        <p:nvPicPr>
          <p:cNvPr id="20" name="Content Placeholder 19" descr="App Photo Schedule &#10;Vertical photo schedule with word labels for visit to museum showing what will be seen and checkmarks of completed items. ">
            <a:extLst>
              <a:ext uri="{FF2B5EF4-FFF2-40B4-BE49-F238E27FC236}">
                <a16:creationId xmlns:a16="http://schemas.microsoft.com/office/drawing/2014/main" id="{53DFE31D-B64E-1949-9C25-70BCEC8158EE}"/>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863946" y="1324042"/>
            <a:ext cx="3963888" cy="5006037"/>
          </a:xfrm>
          <a:ln>
            <a:solidFill>
              <a:schemeClr val="tx1"/>
            </a:solidFill>
          </a:ln>
        </p:spPr>
      </p:pic>
    </p:spTree>
    <p:extLst>
      <p:ext uri="{BB962C8B-B14F-4D97-AF65-F5344CB8AC3E}">
        <p14:creationId xmlns:p14="http://schemas.microsoft.com/office/powerpoint/2010/main" val="1163329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BC8DA-04E8-CD45-AFAD-FAB174687773}"/>
              </a:ext>
            </a:extLst>
          </p:cNvPr>
          <p:cNvSpPr>
            <a:spLocks noGrp="1"/>
          </p:cNvSpPr>
          <p:nvPr>
            <p:ph type="title"/>
          </p:nvPr>
        </p:nvSpPr>
        <p:spPr/>
        <p:txBody>
          <a:bodyPr/>
          <a:lstStyle/>
          <a:p>
            <a:r>
              <a:rPr lang="en-US" dirty="0"/>
              <a:t>Photo Activity Schedule</a:t>
            </a:r>
          </a:p>
        </p:txBody>
      </p:sp>
      <p:pic>
        <p:nvPicPr>
          <p:cNvPr id="8" name="Content Placeholder 7" descr="Six photographs numbered 1 through 6 show the steps the individual will take to complete the bowling activity" title="Photos of steps to bowling activity">
            <a:extLst>
              <a:ext uri="{FF2B5EF4-FFF2-40B4-BE49-F238E27FC236}">
                <a16:creationId xmlns:a16="http://schemas.microsoft.com/office/drawing/2014/main" id="{04DB14AE-C21D-5640-A6EC-AD2BD706F6E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828799" y="1413164"/>
            <a:ext cx="8595361" cy="4638502"/>
          </a:xfrm>
        </p:spPr>
      </p:pic>
    </p:spTree>
    <p:extLst>
      <p:ext uri="{BB962C8B-B14F-4D97-AF65-F5344CB8AC3E}">
        <p14:creationId xmlns:p14="http://schemas.microsoft.com/office/powerpoint/2010/main" val="1475658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Icon Visual Schedule</a:t>
            </a:r>
          </a:p>
        </p:txBody>
      </p:sp>
      <p:sp>
        <p:nvSpPr>
          <p:cNvPr id="12" name="Content Placeholder 11">
            <a:extLst>
              <a:ext uri="{FF2B5EF4-FFF2-40B4-BE49-F238E27FC236}">
                <a16:creationId xmlns:a16="http://schemas.microsoft.com/office/drawing/2014/main" id="{DC940892-8F00-4E43-A578-89DB46AFEFDF}"/>
              </a:ext>
            </a:extLst>
          </p:cNvPr>
          <p:cNvSpPr>
            <a:spLocks noGrp="1"/>
          </p:cNvSpPr>
          <p:nvPr>
            <p:ph sz="half" idx="1"/>
          </p:nvPr>
        </p:nvSpPr>
        <p:spPr/>
        <p:txBody>
          <a:bodyPr/>
          <a:lstStyle/>
          <a:p>
            <a:r>
              <a:rPr lang="en-US" dirty="0"/>
              <a:t>Icon Schedules are frequently used as the individual is able to generalize from objects and photos to icons that represent the concepts</a:t>
            </a:r>
          </a:p>
        </p:txBody>
      </p:sp>
      <p:pic>
        <p:nvPicPr>
          <p:cNvPr id="10" name="Content Placeholder 9" descr=" 5 Visual checkbox list with printed picture and words." title="Visual checkbox checklist">
            <a:extLst>
              <a:ext uri="{FF2B5EF4-FFF2-40B4-BE49-F238E27FC236}">
                <a16:creationId xmlns:a16="http://schemas.microsoft.com/office/drawing/2014/main" id="{52119AF0-CF45-0B48-89FB-B2B92E40612B}"/>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801144" y="602672"/>
            <a:ext cx="4178745" cy="5432368"/>
          </a:xfrm>
        </p:spPr>
      </p:pic>
    </p:spTree>
    <p:extLst>
      <p:ext uri="{BB962C8B-B14F-4D97-AF65-F5344CB8AC3E}">
        <p14:creationId xmlns:p14="http://schemas.microsoft.com/office/powerpoint/2010/main" val="392616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3060-6DCE-7E4D-88AA-88BC760845FC}"/>
              </a:ext>
            </a:extLst>
          </p:cNvPr>
          <p:cNvSpPr>
            <a:spLocks noGrp="1"/>
          </p:cNvSpPr>
          <p:nvPr>
            <p:ph type="title"/>
          </p:nvPr>
        </p:nvSpPr>
        <p:spPr/>
        <p:txBody>
          <a:bodyPr/>
          <a:lstStyle/>
          <a:p>
            <a:r>
              <a:rPr lang="en-US" dirty="0"/>
              <a:t>Icon Visual Activity Schedule</a:t>
            </a:r>
          </a:p>
        </p:txBody>
      </p:sp>
      <p:sp>
        <p:nvSpPr>
          <p:cNvPr id="3" name="Content Placeholder 2">
            <a:extLst>
              <a:ext uri="{FF2B5EF4-FFF2-40B4-BE49-F238E27FC236}">
                <a16:creationId xmlns:a16="http://schemas.microsoft.com/office/drawing/2014/main" id="{47517A40-0224-CD44-8921-CF98B99DBB78}"/>
              </a:ext>
            </a:extLst>
          </p:cNvPr>
          <p:cNvSpPr>
            <a:spLocks noGrp="1"/>
          </p:cNvSpPr>
          <p:nvPr>
            <p:ph sz="half" idx="1"/>
          </p:nvPr>
        </p:nvSpPr>
        <p:spPr/>
        <p:txBody>
          <a:bodyPr/>
          <a:lstStyle/>
          <a:p>
            <a:r>
              <a:rPr lang="en-US" dirty="0"/>
              <a:t>This activity schedule is embedded into a visual schedule on a ring. </a:t>
            </a:r>
          </a:p>
          <a:p>
            <a:r>
              <a:rPr lang="en-US" dirty="0"/>
              <a:t>At the step of gathering supplies, there is a visual </a:t>
            </a:r>
            <a:r>
              <a:rPr lang="en-US" i="1" dirty="0"/>
              <a:t>checklist</a:t>
            </a:r>
            <a:r>
              <a:rPr lang="en-US" dirty="0"/>
              <a:t> that is removeable to walk the individual through gathering the supplies.</a:t>
            </a:r>
          </a:p>
        </p:txBody>
      </p:sp>
      <p:pic>
        <p:nvPicPr>
          <p:cNvPr id="6" name="Content Placeholder 5" descr="Mop and bucket image with writing on an index card labeled supplies, wording at the bottom of card &quot;get all of the supplies.&quot;" title="Key ring connecting index cards visual schedule">
            <a:extLst>
              <a:ext uri="{FF2B5EF4-FFF2-40B4-BE49-F238E27FC236}">
                <a16:creationId xmlns:a16="http://schemas.microsoft.com/office/drawing/2014/main" id="{33E5C0BE-14F3-B342-9CBD-CA8FB1711B42}"/>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97600" y="1817792"/>
            <a:ext cx="5384800" cy="4090778"/>
          </a:xfrm>
        </p:spPr>
      </p:pic>
    </p:spTree>
    <p:extLst>
      <p:ext uri="{BB962C8B-B14F-4D97-AF65-F5344CB8AC3E}">
        <p14:creationId xmlns:p14="http://schemas.microsoft.com/office/powerpoint/2010/main" val="252758176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7EA3C-B086-C740-9A8F-067E2591CC17}"/>
              </a:ext>
            </a:extLst>
          </p:cNvPr>
          <p:cNvSpPr>
            <a:spLocks noGrp="1"/>
          </p:cNvSpPr>
          <p:nvPr>
            <p:ph type="title"/>
          </p:nvPr>
        </p:nvSpPr>
        <p:spPr/>
        <p:txBody>
          <a:bodyPr>
            <a:normAutofit/>
          </a:bodyPr>
          <a:lstStyle/>
          <a:p>
            <a:r>
              <a:rPr lang="en-US" sz="4800" dirty="0">
                <a:latin typeface="Avenir LT Std 45 Book" panose="020B0502020203020204" pitchFamily="34" charset="0"/>
              </a:rPr>
              <a:t>Handout</a:t>
            </a:r>
          </a:p>
        </p:txBody>
      </p:sp>
      <p:sp>
        <p:nvSpPr>
          <p:cNvPr id="4" name="Content Placeholder 3">
            <a:extLst>
              <a:ext uri="{FF2B5EF4-FFF2-40B4-BE49-F238E27FC236}">
                <a16:creationId xmlns:a16="http://schemas.microsoft.com/office/drawing/2014/main" id="{FDB583D4-8B28-7D46-8DA4-4E75246A28E1}"/>
              </a:ext>
            </a:extLst>
          </p:cNvPr>
          <p:cNvSpPr>
            <a:spLocks noGrp="1"/>
          </p:cNvSpPr>
          <p:nvPr>
            <p:ph sz="half" idx="1"/>
          </p:nvPr>
        </p:nvSpPr>
        <p:spPr>
          <a:xfrm>
            <a:off x="609600" y="1600201"/>
            <a:ext cx="6248400" cy="4525963"/>
          </a:xfrm>
        </p:spPr>
        <p:txBody>
          <a:bodyPr/>
          <a:lstStyle/>
          <a:p>
            <a:r>
              <a:rPr lang="en-US" sz="3200" dirty="0">
                <a:latin typeface="Avenir Next LT Pro" panose="020B0504020202020204" pitchFamily="34" charset="77"/>
                <a:hlinkClick r:id="rId3"/>
              </a:rPr>
              <a:t>Evidence Based Practices for Transition Youth </a:t>
            </a:r>
            <a:r>
              <a:rPr lang="en-US" sz="3200" dirty="0">
                <a:latin typeface="Avenir Next LT Pro" panose="020B0504020202020204" pitchFamily="34" charset="77"/>
              </a:rPr>
              <a:t>- Visual Supports Pages</a:t>
            </a:r>
          </a:p>
          <a:p>
            <a:pPr lvl="1"/>
            <a:r>
              <a:rPr lang="en-US" sz="2800" dirty="0">
                <a:latin typeface="Avenir Next LT Pro" panose="020B0504020202020204" pitchFamily="34" charset="77"/>
              </a:rPr>
              <a:t>Download from Session 9 website</a:t>
            </a:r>
          </a:p>
        </p:txBody>
      </p:sp>
      <p:pic>
        <p:nvPicPr>
          <p:cNvPr id="7" name="Content Placeholder 6" descr="Vocabulary and team discussion questions are given on this page. File is available for download." title="Page 22 of Visual in the Evidence Based Practice document ">
            <a:extLst>
              <a:ext uri="{FF2B5EF4-FFF2-40B4-BE49-F238E27FC236}">
                <a16:creationId xmlns:a16="http://schemas.microsoft.com/office/drawing/2014/main" id="{D3D86073-4317-144C-8AC0-8D1C5614F73C}"/>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7136840" y="1600200"/>
            <a:ext cx="3506320" cy="4525963"/>
          </a:xfrm>
        </p:spPr>
      </p:pic>
    </p:spTree>
    <p:extLst>
      <p:ext uri="{BB962C8B-B14F-4D97-AF65-F5344CB8AC3E}">
        <p14:creationId xmlns:p14="http://schemas.microsoft.com/office/powerpoint/2010/main" val="200886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4EDB-6173-CA48-9E76-109E3015438B}"/>
              </a:ext>
            </a:extLst>
          </p:cNvPr>
          <p:cNvSpPr>
            <a:spLocks noGrp="1"/>
          </p:cNvSpPr>
          <p:nvPr>
            <p:ph type="title"/>
          </p:nvPr>
        </p:nvSpPr>
        <p:spPr>
          <a:xfrm>
            <a:off x="609600" y="273050"/>
            <a:ext cx="5974079" cy="1162050"/>
          </a:xfrm>
        </p:spPr>
        <p:txBody>
          <a:bodyPr>
            <a:noAutofit/>
          </a:bodyPr>
          <a:lstStyle/>
          <a:p>
            <a:r>
              <a:rPr lang="en-US" sz="4400" dirty="0"/>
              <a:t>Word Schedules</a:t>
            </a:r>
          </a:p>
        </p:txBody>
      </p:sp>
      <p:sp>
        <p:nvSpPr>
          <p:cNvPr id="6" name="Text Placeholder 5">
            <a:extLst>
              <a:ext uri="{FF2B5EF4-FFF2-40B4-BE49-F238E27FC236}">
                <a16:creationId xmlns:a16="http://schemas.microsoft.com/office/drawing/2014/main" id="{F7AAD3F4-089F-B949-AD2F-FB8A8ABCDB6F}"/>
              </a:ext>
            </a:extLst>
          </p:cNvPr>
          <p:cNvSpPr>
            <a:spLocks noGrp="1"/>
          </p:cNvSpPr>
          <p:nvPr>
            <p:ph type="body" sz="half" idx="2"/>
          </p:nvPr>
        </p:nvSpPr>
        <p:spPr>
          <a:xfrm>
            <a:off x="609601" y="1828800"/>
            <a:ext cx="5525192" cy="4297364"/>
          </a:xfrm>
        </p:spPr>
        <p:txBody>
          <a:bodyPr>
            <a:normAutofit/>
          </a:bodyPr>
          <a:lstStyle/>
          <a:p>
            <a:pPr marL="457200" indent="-457200">
              <a:buFont typeface="Arial" panose="020B0604020202020204" pitchFamily="34" charset="0"/>
              <a:buChar char="•"/>
            </a:pPr>
            <a:r>
              <a:rPr lang="en-US" sz="2800" dirty="0"/>
              <a:t>Some schedules only include words and phrases to describe the event occurring</a:t>
            </a:r>
          </a:p>
          <a:p>
            <a:pPr marL="457200" indent="-457200">
              <a:buFont typeface="Arial" panose="020B0604020202020204" pitchFamily="34" charset="0"/>
              <a:buChar char="•"/>
            </a:pPr>
            <a:r>
              <a:rPr lang="en-US" sz="2800" dirty="0"/>
              <a:t>In order to transition to word schedules, the word may be paired with a picture and the picture gradually faded</a:t>
            </a:r>
          </a:p>
        </p:txBody>
      </p:sp>
      <p:pic>
        <p:nvPicPr>
          <p:cNvPr id="8" name="Content Placeholder 7" descr="Vertical schedule of activities of the work day with a checkbox, word and photo for most items on the list" title="Word and Picture Schedule">
            <a:extLst>
              <a:ext uri="{FF2B5EF4-FFF2-40B4-BE49-F238E27FC236}">
                <a16:creationId xmlns:a16="http://schemas.microsoft.com/office/drawing/2014/main" id="{6DF7B926-7E08-D043-B009-4D69EBFDE75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165570" y="581891"/>
            <a:ext cx="3923607" cy="5998158"/>
          </a:xfrm>
          <a:ln>
            <a:solidFill>
              <a:schemeClr val="tx1"/>
            </a:solidFill>
          </a:ln>
        </p:spPr>
      </p:pic>
    </p:spTree>
    <p:extLst>
      <p:ext uri="{BB962C8B-B14F-4D97-AF65-F5344CB8AC3E}">
        <p14:creationId xmlns:p14="http://schemas.microsoft.com/office/powerpoint/2010/main" val="1626582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Word Checklist Schedule</a:t>
            </a:r>
          </a:p>
        </p:txBody>
      </p:sp>
      <p:sp>
        <p:nvSpPr>
          <p:cNvPr id="5" name="Content Placeholder 4">
            <a:extLst>
              <a:ext uri="{FF2B5EF4-FFF2-40B4-BE49-F238E27FC236}">
                <a16:creationId xmlns:a16="http://schemas.microsoft.com/office/drawing/2014/main" id="{768A4220-8EF4-7848-AC27-7EFC5DFE67D3}"/>
              </a:ext>
            </a:extLst>
          </p:cNvPr>
          <p:cNvSpPr>
            <a:spLocks noGrp="1"/>
          </p:cNvSpPr>
          <p:nvPr>
            <p:ph sz="half" idx="1"/>
          </p:nvPr>
        </p:nvSpPr>
        <p:spPr>
          <a:xfrm>
            <a:off x="609600" y="1600201"/>
            <a:ext cx="4095404" cy="4525963"/>
          </a:xfrm>
        </p:spPr>
        <p:txBody>
          <a:bodyPr/>
          <a:lstStyle/>
          <a:p>
            <a:r>
              <a:rPr lang="en-US" dirty="0"/>
              <a:t>A simple way to provide a schedule for the person that is a reader</a:t>
            </a:r>
          </a:p>
        </p:txBody>
      </p:sp>
      <p:pic>
        <p:nvPicPr>
          <p:cNvPr id="8" name="Content Placeholder 7" descr="Daily task written out, line marked through 3 tasks completed and 9 tasks still to complete." title="Clipboard schedule with pen">
            <a:extLst>
              <a:ext uri="{FF2B5EF4-FFF2-40B4-BE49-F238E27FC236}">
                <a16:creationId xmlns:a16="http://schemas.microsoft.com/office/drawing/2014/main" id="{6B023A5F-792C-4D42-A601-14EB68C5439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648960" y="1881856"/>
            <a:ext cx="5384800" cy="4062403"/>
          </a:xfrm>
        </p:spPr>
      </p:pic>
    </p:spTree>
    <p:extLst>
      <p:ext uri="{BB962C8B-B14F-4D97-AF65-F5344CB8AC3E}">
        <p14:creationId xmlns:p14="http://schemas.microsoft.com/office/powerpoint/2010/main" val="2578504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C855E-3962-9C4A-B07D-5B794224A7AF}"/>
              </a:ext>
            </a:extLst>
          </p:cNvPr>
          <p:cNvSpPr>
            <a:spLocks noGrp="1"/>
          </p:cNvSpPr>
          <p:nvPr>
            <p:ph type="title"/>
          </p:nvPr>
        </p:nvSpPr>
        <p:spPr>
          <a:xfrm>
            <a:off x="955040" y="232163"/>
            <a:ext cx="4693920" cy="1720416"/>
          </a:xfrm>
        </p:spPr>
        <p:txBody>
          <a:bodyPr>
            <a:noAutofit/>
          </a:bodyPr>
          <a:lstStyle/>
          <a:p>
            <a:r>
              <a:rPr lang="en-US" dirty="0"/>
              <a:t>Visual Routine Word Checklist</a:t>
            </a:r>
          </a:p>
        </p:txBody>
      </p:sp>
      <p:sp>
        <p:nvSpPr>
          <p:cNvPr id="9" name="Content Placeholder 8">
            <a:extLst>
              <a:ext uri="{FF2B5EF4-FFF2-40B4-BE49-F238E27FC236}">
                <a16:creationId xmlns:a16="http://schemas.microsoft.com/office/drawing/2014/main" id="{5E0C699A-2CCA-B141-863E-4B87335F9A03}"/>
              </a:ext>
            </a:extLst>
          </p:cNvPr>
          <p:cNvSpPr>
            <a:spLocks noGrp="1"/>
          </p:cNvSpPr>
          <p:nvPr>
            <p:ph sz="half" idx="2"/>
          </p:nvPr>
        </p:nvSpPr>
        <p:spPr>
          <a:xfrm>
            <a:off x="786674" y="2618190"/>
            <a:ext cx="5384800" cy="3848477"/>
          </a:xfrm>
        </p:spPr>
        <p:txBody>
          <a:bodyPr/>
          <a:lstStyle/>
          <a:p>
            <a:r>
              <a:rPr lang="en-US" sz="3200" dirty="0"/>
              <a:t>Using a ring and laminated cards</a:t>
            </a:r>
          </a:p>
          <a:p>
            <a:r>
              <a:rPr lang="en-US" sz="3200" dirty="0"/>
              <a:t>The routine steps are explained with a location to check off the steps</a:t>
            </a:r>
          </a:p>
          <a:p>
            <a:pPr marL="0" indent="0">
              <a:buNone/>
            </a:pPr>
            <a:endParaRPr lang="en-US" dirty="0"/>
          </a:p>
        </p:txBody>
      </p:sp>
      <p:pic>
        <p:nvPicPr>
          <p:cNvPr id="6" name="Content Placeholder 5" descr="10 or more laminated white flash cards on a metal loop held by a hand." title="Note cards on a ring">
            <a:extLst>
              <a:ext uri="{FF2B5EF4-FFF2-40B4-BE49-F238E27FC236}">
                <a16:creationId xmlns:a16="http://schemas.microsoft.com/office/drawing/2014/main" id="{7BB6BABE-1276-F045-B734-4676F06B19AC}"/>
              </a:ext>
            </a:extLst>
          </p:cNvPr>
          <p:cNvPicPr>
            <a:picLocks noGrp="1" noChangeAspect="1"/>
          </p:cNvPicPr>
          <p:nvPr>
            <p:ph sz="half" idx="1"/>
          </p:nvPr>
        </p:nvPicPr>
        <p:blipFill>
          <a:blip r:embed="rId2"/>
          <a:stretch>
            <a:fillRect/>
          </a:stretch>
        </p:blipFill>
        <p:spPr>
          <a:xfrm>
            <a:off x="7084744" y="232163"/>
            <a:ext cx="4386819" cy="6421669"/>
          </a:xfrm>
        </p:spPr>
      </p:pic>
    </p:spTree>
    <p:extLst>
      <p:ext uri="{BB962C8B-B14F-4D97-AF65-F5344CB8AC3E}">
        <p14:creationId xmlns:p14="http://schemas.microsoft.com/office/powerpoint/2010/main" val="2326707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50B01-7A27-4047-B57D-708117263767}"/>
              </a:ext>
            </a:extLst>
          </p:cNvPr>
          <p:cNvSpPr>
            <a:spLocks noGrp="1"/>
          </p:cNvSpPr>
          <p:nvPr>
            <p:ph type="title"/>
          </p:nvPr>
        </p:nvSpPr>
        <p:spPr>
          <a:xfrm>
            <a:off x="609600" y="274638"/>
            <a:ext cx="6795541" cy="1143000"/>
          </a:xfrm>
        </p:spPr>
        <p:txBody>
          <a:bodyPr>
            <a:noAutofit/>
          </a:bodyPr>
          <a:lstStyle/>
          <a:p>
            <a:r>
              <a:rPr lang="en-US" dirty="0"/>
              <a:t>Visual Routine Embedded in Task Materials</a:t>
            </a:r>
          </a:p>
        </p:txBody>
      </p:sp>
      <p:sp>
        <p:nvSpPr>
          <p:cNvPr id="4" name="Content Placeholder 3">
            <a:extLst>
              <a:ext uri="{FF2B5EF4-FFF2-40B4-BE49-F238E27FC236}">
                <a16:creationId xmlns:a16="http://schemas.microsoft.com/office/drawing/2014/main" id="{57E9A51B-2D7D-C743-BAF0-DAE770349396}"/>
              </a:ext>
            </a:extLst>
          </p:cNvPr>
          <p:cNvSpPr>
            <a:spLocks noGrp="1"/>
          </p:cNvSpPr>
          <p:nvPr>
            <p:ph sz="half" idx="1"/>
          </p:nvPr>
        </p:nvSpPr>
        <p:spPr>
          <a:xfrm>
            <a:off x="609599" y="1600201"/>
            <a:ext cx="6795541" cy="4525963"/>
          </a:xfrm>
        </p:spPr>
        <p:txBody>
          <a:bodyPr/>
          <a:lstStyle/>
          <a:p>
            <a:r>
              <a:rPr lang="en-US" dirty="0"/>
              <a:t>Be creative!</a:t>
            </a:r>
          </a:p>
          <a:p>
            <a:r>
              <a:rPr lang="en-US" dirty="0"/>
              <a:t>Attached to the cleaning material are the steps of the task</a:t>
            </a:r>
          </a:p>
          <a:p>
            <a:r>
              <a:rPr lang="en-US" dirty="0"/>
              <a:t>Laminated routine allows steps to be crossed off as completed</a:t>
            </a:r>
          </a:p>
          <a:p>
            <a:r>
              <a:rPr lang="en-US" dirty="0"/>
              <a:t>Dry erase pen marks are erased, and schedule used for the next time or another person.</a:t>
            </a:r>
          </a:p>
          <a:p>
            <a:endParaRPr lang="en-US" dirty="0"/>
          </a:p>
        </p:txBody>
      </p:sp>
      <p:pic>
        <p:nvPicPr>
          <p:cNvPr id="7" name="Content Placeholder 6" descr="Laminated visual routine that indicates where to clean. First 8 steps crossed off with dry erase marker." title="Cleaning spray bottle with visual schedule attached">
            <a:extLst>
              <a:ext uri="{FF2B5EF4-FFF2-40B4-BE49-F238E27FC236}">
                <a16:creationId xmlns:a16="http://schemas.microsoft.com/office/drawing/2014/main" id="{3FD5902F-EBD7-E544-AC89-BC0327FE4AA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850603" y="1173192"/>
            <a:ext cx="3322005" cy="4910731"/>
          </a:xfrm>
        </p:spPr>
      </p:pic>
    </p:spTree>
    <p:extLst>
      <p:ext uri="{BB962C8B-B14F-4D97-AF65-F5344CB8AC3E}">
        <p14:creationId xmlns:p14="http://schemas.microsoft.com/office/powerpoint/2010/main" val="989879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7B06B-C7C7-124D-AA72-07601707BA0C}"/>
              </a:ext>
            </a:extLst>
          </p:cNvPr>
          <p:cNvSpPr>
            <a:spLocks noGrp="1"/>
          </p:cNvSpPr>
          <p:nvPr>
            <p:ph type="title"/>
          </p:nvPr>
        </p:nvSpPr>
        <p:spPr/>
        <p:txBody>
          <a:bodyPr/>
          <a:lstStyle/>
          <a:p>
            <a:r>
              <a:rPr lang="en-US" dirty="0"/>
              <a:t>Word Work Schedule Using Velcro </a:t>
            </a:r>
          </a:p>
        </p:txBody>
      </p:sp>
      <p:sp>
        <p:nvSpPr>
          <p:cNvPr id="4" name="Content Placeholder 3">
            <a:extLst>
              <a:ext uri="{FF2B5EF4-FFF2-40B4-BE49-F238E27FC236}">
                <a16:creationId xmlns:a16="http://schemas.microsoft.com/office/drawing/2014/main" id="{BFCB0E4B-9854-6844-828A-0AC1148E6CAC}"/>
              </a:ext>
            </a:extLst>
          </p:cNvPr>
          <p:cNvSpPr>
            <a:spLocks noGrp="1"/>
          </p:cNvSpPr>
          <p:nvPr>
            <p:ph sz="half" idx="1"/>
          </p:nvPr>
        </p:nvSpPr>
        <p:spPr>
          <a:xfrm>
            <a:off x="609599" y="1600201"/>
            <a:ext cx="6429556" cy="4525963"/>
          </a:xfrm>
        </p:spPr>
        <p:txBody>
          <a:bodyPr>
            <a:noAutofit/>
          </a:bodyPr>
          <a:lstStyle/>
          <a:p>
            <a:pPr>
              <a:lnSpc>
                <a:spcPct val="110000"/>
              </a:lnSpc>
            </a:pPr>
            <a:r>
              <a:rPr lang="en-US" dirty="0"/>
              <a:t>Schedules can be created with Velcro. </a:t>
            </a:r>
          </a:p>
          <a:p>
            <a:pPr>
              <a:lnSpc>
                <a:spcPct val="110000"/>
              </a:lnSpc>
            </a:pPr>
            <a:r>
              <a:rPr lang="en-US" dirty="0"/>
              <a:t>Schedule items are placed in the order to be done (top to bottom)</a:t>
            </a:r>
          </a:p>
          <a:p>
            <a:pPr>
              <a:lnSpc>
                <a:spcPct val="110000"/>
              </a:lnSpc>
            </a:pPr>
            <a:r>
              <a:rPr lang="en-US" dirty="0"/>
              <a:t>The example shows the left Velcro strip of the schedule holds the ‘to do’ items. These are removed when completed and placed on the right-side Velcro strip of the schedule</a:t>
            </a:r>
          </a:p>
        </p:txBody>
      </p:sp>
      <p:pic>
        <p:nvPicPr>
          <p:cNvPr id="10" name="Content Placeholder 9" descr="Young Woman moving Velcro schedule item as task is completed." title="Velcro To ‘do’ and ‘Done’ list">
            <a:extLst>
              <a:ext uri="{FF2B5EF4-FFF2-40B4-BE49-F238E27FC236}">
                <a16:creationId xmlns:a16="http://schemas.microsoft.com/office/drawing/2014/main" id="{89582033-3312-BC44-821D-221C322AC3F5}"/>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297946" y="2208362"/>
            <a:ext cx="4269899" cy="3122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250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F41DCB-9C19-0644-AF93-DB10EBF11950}"/>
              </a:ext>
            </a:extLst>
          </p:cNvPr>
          <p:cNvSpPr>
            <a:spLocks noGrp="1"/>
          </p:cNvSpPr>
          <p:nvPr>
            <p:ph type="title"/>
          </p:nvPr>
        </p:nvSpPr>
        <p:spPr/>
        <p:txBody>
          <a:bodyPr/>
          <a:lstStyle/>
          <a:p>
            <a:r>
              <a:rPr lang="en-US"/>
              <a:t>Word Schedule for School Day</a:t>
            </a:r>
          </a:p>
        </p:txBody>
      </p:sp>
      <p:sp>
        <p:nvSpPr>
          <p:cNvPr id="5" name="Content Placeholder 4">
            <a:extLst>
              <a:ext uri="{FF2B5EF4-FFF2-40B4-BE49-F238E27FC236}">
                <a16:creationId xmlns:a16="http://schemas.microsoft.com/office/drawing/2014/main" id="{6C5C39B4-23DB-EB41-84D2-5737CB3B4F52}"/>
              </a:ext>
            </a:extLst>
          </p:cNvPr>
          <p:cNvSpPr>
            <a:spLocks noGrp="1"/>
          </p:cNvSpPr>
          <p:nvPr>
            <p:ph sz="half" idx="1"/>
          </p:nvPr>
        </p:nvSpPr>
        <p:spPr>
          <a:xfrm>
            <a:off x="609600" y="1650291"/>
            <a:ext cx="5384800" cy="4525963"/>
          </a:xfrm>
        </p:spPr>
        <p:txBody>
          <a:bodyPr>
            <a:normAutofit lnSpcReduction="10000"/>
          </a:bodyPr>
          <a:lstStyle/>
          <a:p>
            <a:r>
              <a:rPr lang="en-US" dirty="0"/>
              <a:t>This schedule was developed for a high school student that needed to know what would happen and when.  </a:t>
            </a:r>
          </a:p>
          <a:p>
            <a:r>
              <a:rPr lang="en-US" dirty="0"/>
              <a:t>It provides additional information about the class or activity, as well.</a:t>
            </a:r>
          </a:p>
          <a:p>
            <a:r>
              <a:rPr lang="en-US" dirty="0"/>
              <a:t>All items for the class are color-coded to match schedule</a:t>
            </a:r>
          </a:p>
          <a:p>
            <a:endParaRPr lang="en-US" dirty="0"/>
          </a:p>
        </p:txBody>
      </p:sp>
      <p:pic>
        <p:nvPicPr>
          <p:cNvPr id="8" name="Content Placeholder 7" descr="Information listed in columns: periods, time, abbreviation of class, room, class, notes. " title="Typed school schedule ">
            <a:extLst>
              <a:ext uri="{FF2B5EF4-FFF2-40B4-BE49-F238E27FC236}">
                <a16:creationId xmlns:a16="http://schemas.microsoft.com/office/drawing/2014/main" id="{48E21807-E624-FC4E-A507-A5ECFD2EB58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96000" y="1417638"/>
            <a:ext cx="5569527" cy="4991269"/>
          </a:xfrm>
        </p:spPr>
      </p:pic>
    </p:spTree>
    <p:extLst>
      <p:ext uri="{BB962C8B-B14F-4D97-AF65-F5344CB8AC3E}">
        <p14:creationId xmlns:p14="http://schemas.microsoft.com/office/powerpoint/2010/main" val="4221846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4601-CC55-C64C-B8FE-9DA14F832C94}"/>
              </a:ext>
            </a:extLst>
          </p:cNvPr>
          <p:cNvSpPr>
            <a:spLocks noGrp="1"/>
          </p:cNvSpPr>
          <p:nvPr>
            <p:ph type="title"/>
          </p:nvPr>
        </p:nvSpPr>
        <p:spPr/>
        <p:txBody>
          <a:bodyPr/>
          <a:lstStyle/>
          <a:p>
            <a:r>
              <a:rPr lang="en-US" dirty="0"/>
              <a:t>Very Simple Word Schedule</a:t>
            </a:r>
          </a:p>
        </p:txBody>
      </p:sp>
      <p:sp>
        <p:nvSpPr>
          <p:cNvPr id="3" name="Content Placeholder 2">
            <a:extLst>
              <a:ext uri="{FF2B5EF4-FFF2-40B4-BE49-F238E27FC236}">
                <a16:creationId xmlns:a16="http://schemas.microsoft.com/office/drawing/2014/main" id="{C7D22565-3067-9B4A-A07D-3583CB0A399C}"/>
              </a:ext>
            </a:extLst>
          </p:cNvPr>
          <p:cNvSpPr>
            <a:spLocks noGrp="1"/>
          </p:cNvSpPr>
          <p:nvPr>
            <p:ph sz="half" idx="1"/>
          </p:nvPr>
        </p:nvSpPr>
        <p:spPr/>
        <p:txBody>
          <a:bodyPr/>
          <a:lstStyle/>
          <a:p>
            <a:r>
              <a:rPr lang="en-US" dirty="0"/>
              <a:t>Some schedules are quite simple</a:t>
            </a:r>
          </a:p>
          <a:p>
            <a:r>
              <a:rPr lang="en-US" dirty="0"/>
              <a:t>Sometimes they are made quickly</a:t>
            </a:r>
          </a:p>
          <a:p>
            <a:r>
              <a:rPr lang="en-US" dirty="0"/>
              <a:t>Problem-solving when the primary support is not available may result in a plain, yet effective, strategy. </a:t>
            </a:r>
          </a:p>
        </p:txBody>
      </p:sp>
      <p:pic>
        <p:nvPicPr>
          <p:cNvPr id="6" name="Content Placeholder 5" descr="Man counting folded maps in a stack with the handwritten schedule posted that tells the 3 tasks he is to do. " title="Young man working at desk with plain hand written schedule">
            <a:extLst>
              <a:ext uri="{FF2B5EF4-FFF2-40B4-BE49-F238E27FC236}">
                <a16:creationId xmlns:a16="http://schemas.microsoft.com/office/drawing/2014/main" id="{B03C8CBF-9207-714B-8949-2D5162E3F986}"/>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sharpenSoften amount="1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197600" y="1843881"/>
            <a:ext cx="5384800" cy="4038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739125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F15F6E-BF11-F944-BDDE-DE5C0D5136A4}"/>
              </a:ext>
            </a:extLst>
          </p:cNvPr>
          <p:cNvSpPr>
            <a:spLocks noGrp="1"/>
          </p:cNvSpPr>
          <p:nvPr>
            <p:ph type="title"/>
          </p:nvPr>
        </p:nvSpPr>
        <p:spPr>
          <a:xfrm>
            <a:off x="395845" y="158719"/>
            <a:ext cx="6289963" cy="1672128"/>
          </a:xfrm>
        </p:spPr>
        <p:txBody>
          <a:bodyPr>
            <a:normAutofit/>
          </a:bodyPr>
          <a:lstStyle/>
          <a:p>
            <a:r>
              <a:rPr lang="en-US" sz="4400" dirty="0"/>
              <a:t>Combination Visual Schedules</a:t>
            </a:r>
          </a:p>
        </p:txBody>
      </p:sp>
      <p:sp>
        <p:nvSpPr>
          <p:cNvPr id="7" name="Text Placeholder 6">
            <a:extLst>
              <a:ext uri="{FF2B5EF4-FFF2-40B4-BE49-F238E27FC236}">
                <a16:creationId xmlns:a16="http://schemas.microsoft.com/office/drawing/2014/main" id="{2351F492-57F0-EB4D-BFAC-B6EBC1B103F4}"/>
              </a:ext>
            </a:extLst>
          </p:cNvPr>
          <p:cNvSpPr>
            <a:spLocks noGrp="1"/>
          </p:cNvSpPr>
          <p:nvPr>
            <p:ph type="body" sz="half" idx="2"/>
          </p:nvPr>
        </p:nvSpPr>
        <p:spPr>
          <a:xfrm>
            <a:off x="395845" y="2223060"/>
            <a:ext cx="6306588" cy="3998106"/>
          </a:xfrm>
        </p:spPr>
        <p:txBody>
          <a:bodyPr>
            <a:normAutofit/>
          </a:bodyPr>
          <a:lstStyle/>
          <a:p>
            <a:pPr marL="457200" indent="-457200">
              <a:buFont typeface="Arial" panose="020B0604020202020204" pitchFamily="34" charset="0"/>
              <a:buChar char="•"/>
            </a:pPr>
            <a:r>
              <a:rPr lang="en-US" sz="2800" dirty="0"/>
              <a:t>Often Schedules are a combination of one or more types</a:t>
            </a:r>
          </a:p>
          <a:p>
            <a:pPr marL="457200" indent="-457200">
              <a:buFont typeface="Arial" panose="020B0604020202020204" pitchFamily="34" charset="0"/>
              <a:buChar char="•"/>
            </a:pPr>
            <a:r>
              <a:rPr lang="en-US" sz="2800" dirty="0"/>
              <a:t>This can give more information or may be used to transition the individual from one type of schedule to another</a:t>
            </a:r>
          </a:p>
        </p:txBody>
      </p:sp>
      <p:pic>
        <p:nvPicPr>
          <p:cNvPr id="6" name="Content Placeholder 5" descr="Vertical schedule of 6 activities that will happen at the visit of the museum using both photographs and words." title="Visual Schedule of Activities when visiting the Museum ">
            <a:extLst>
              <a:ext uri="{FF2B5EF4-FFF2-40B4-BE49-F238E27FC236}">
                <a16:creationId xmlns:a16="http://schemas.microsoft.com/office/drawing/2014/main" id="{5C280512-99F9-EE4A-978D-65210E06FDEE}"/>
              </a:ext>
            </a:extLst>
          </p:cNvPr>
          <p:cNvPicPr>
            <a:picLocks noGrp="1" noChangeAspect="1"/>
          </p:cNvPicPr>
          <p:nvPr>
            <p:ph idx="1"/>
          </p:nvPr>
        </p:nvPicPr>
        <p:blipFill>
          <a:blip r:embed="rId3"/>
          <a:stretch>
            <a:fillRect/>
          </a:stretch>
        </p:blipFill>
        <p:spPr>
          <a:xfrm>
            <a:off x="7410203" y="584568"/>
            <a:ext cx="4322618" cy="5896494"/>
          </a:xfrm>
        </p:spPr>
      </p:pic>
    </p:spTree>
    <p:extLst>
      <p:ext uri="{BB962C8B-B14F-4D97-AF65-F5344CB8AC3E}">
        <p14:creationId xmlns:p14="http://schemas.microsoft.com/office/powerpoint/2010/main" val="1738156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6FB8D-47C7-F543-9B5E-FEE1300D4E80}"/>
              </a:ext>
            </a:extLst>
          </p:cNvPr>
          <p:cNvSpPr>
            <a:spLocks noGrp="1"/>
          </p:cNvSpPr>
          <p:nvPr>
            <p:ph type="title"/>
          </p:nvPr>
        </p:nvSpPr>
        <p:spPr/>
        <p:txBody>
          <a:bodyPr/>
          <a:lstStyle/>
          <a:p>
            <a:r>
              <a:rPr lang="en-US" dirty="0"/>
              <a:t>Combo Schedule</a:t>
            </a:r>
          </a:p>
        </p:txBody>
      </p:sp>
      <p:pic>
        <p:nvPicPr>
          <p:cNvPr id="8" name="Content Placeholder 7" descr="Vertical schedule of activities of the work day with a checkbox, word and photo for most items on the list." title="Casey's Visual Work Schedule ">
            <a:extLst>
              <a:ext uri="{FF2B5EF4-FFF2-40B4-BE49-F238E27FC236}">
                <a16:creationId xmlns:a16="http://schemas.microsoft.com/office/drawing/2014/main" id="{2DE97187-27EA-974B-B9BF-0651FA18443D}"/>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435417" y="1600200"/>
            <a:ext cx="3733166" cy="4525963"/>
          </a:xfrm>
        </p:spPr>
      </p:pic>
      <p:pic>
        <p:nvPicPr>
          <p:cNvPr id="10" name="Content Placeholder 9" descr="Casey checks off the items on his schedule at his office desk." title="Young Man using the Schedule">
            <a:extLst>
              <a:ext uri="{FF2B5EF4-FFF2-40B4-BE49-F238E27FC236}">
                <a16:creationId xmlns:a16="http://schemas.microsoft.com/office/drawing/2014/main" id="{05097F66-5287-1146-8CBE-806768DC4C9B}"/>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485177" y="1962326"/>
            <a:ext cx="6254865" cy="3836627"/>
          </a:xfrm>
        </p:spPr>
      </p:pic>
    </p:spTree>
    <p:extLst>
      <p:ext uri="{BB962C8B-B14F-4D97-AF65-F5344CB8AC3E}">
        <p14:creationId xmlns:p14="http://schemas.microsoft.com/office/powerpoint/2010/main" val="3276684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16FFA-922A-5240-B9E2-94FAA8F2AB00}"/>
              </a:ext>
            </a:extLst>
          </p:cNvPr>
          <p:cNvSpPr>
            <a:spLocks noGrp="1"/>
          </p:cNvSpPr>
          <p:nvPr>
            <p:ph type="title"/>
          </p:nvPr>
        </p:nvSpPr>
        <p:spPr/>
        <p:txBody>
          <a:bodyPr>
            <a:normAutofit/>
          </a:bodyPr>
          <a:lstStyle/>
          <a:p>
            <a:pPr algn="l"/>
            <a:r>
              <a:rPr lang="en-US" sz="3600" dirty="0"/>
              <a:t>Picture Word Task List</a:t>
            </a:r>
          </a:p>
        </p:txBody>
      </p:sp>
      <p:sp>
        <p:nvSpPr>
          <p:cNvPr id="2" name="Content Placeholder 1">
            <a:extLst>
              <a:ext uri="{FF2B5EF4-FFF2-40B4-BE49-F238E27FC236}">
                <a16:creationId xmlns:a16="http://schemas.microsoft.com/office/drawing/2014/main" id="{AAA3AEC5-1AB7-5E4F-BFDC-DF2B4DD95CB4}"/>
              </a:ext>
            </a:extLst>
          </p:cNvPr>
          <p:cNvSpPr>
            <a:spLocks noGrp="1"/>
          </p:cNvSpPr>
          <p:nvPr>
            <p:ph sz="half" idx="1"/>
          </p:nvPr>
        </p:nvSpPr>
        <p:spPr>
          <a:xfrm>
            <a:off x="609599" y="1600201"/>
            <a:ext cx="6878129" cy="4525963"/>
          </a:xfrm>
        </p:spPr>
        <p:txBody>
          <a:bodyPr>
            <a:noAutofit/>
          </a:bodyPr>
          <a:lstStyle/>
          <a:p>
            <a:r>
              <a:rPr lang="en-US" sz="3000" dirty="0"/>
              <a:t>This task schedule shows a work system with organizers</a:t>
            </a:r>
          </a:p>
          <a:p>
            <a:r>
              <a:rPr lang="en-US" sz="3000" dirty="0"/>
              <a:t>Bins were used in a school program and then were transferred to support task completion on the job</a:t>
            </a:r>
          </a:p>
          <a:p>
            <a:r>
              <a:rPr lang="en-US" sz="3000" dirty="0"/>
              <a:t>The different colored bins also serve as environmental cues so the worker knows where to put material</a:t>
            </a:r>
          </a:p>
        </p:txBody>
      </p:sp>
      <p:pic>
        <p:nvPicPr>
          <p:cNvPr id="8" name="Content Placeholder 7" descr="Completed picture of task at top; task displayed as three steps and explained with picture and sentences for each step." title="Name Tag Job">
            <a:extLst>
              <a:ext uri="{FF2B5EF4-FFF2-40B4-BE49-F238E27FC236}">
                <a16:creationId xmlns:a16="http://schemas.microsoft.com/office/drawing/2014/main" id="{B99F9402-CD4A-A648-8DAE-C6DCB601DBB2}"/>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677510" y="-89800"/>
            <a:ext cx="3899139" cy="65596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7702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9587CF-B014-D34B-96C9-D0F2FBC73E28}"/>
              </a:ext>
            </a:extLst>
          </p:cNvPr>
          <p:cNvSpPr>
            <a:spLocks noGrp="1"/>
          </p:cNvSpPr>
          <p:nvPr>
            <p:ph type="title"/>
          </p:nvPr>
        </p:nvSpPr>
        <p:spPr/>
        <p:txBody>
          <a:bodyPr/>
          <a:lstStyle/>
          <a:p>
            <a:r>
              <a:rPr lang="en-US" dirty="0">
                <a:latin typeface="Avenir LT Std 45 Book" panose="020B0502020203020204" pitchFamily="34" charset="0"/>
              </a:rPr>
              <a:t>What are Visual Supports?</a:t>
            </a:r>
          </a:p>
        </p:txBody>
      </p:sp>
      <p:sp>
        <p:nvSpPr>
          <p:cNvPr id="6" name="Content Placeholder 5">
            <a:extLst>
              <a:ext uri="{FF2B5EF4-FFF2-40B4-BE49-F238E27FC236}">
                <a16:creationId xmlns:a16="http://schemas.microsoft.com/office/drawing/2014/main" id="{70AAA4BA-C725-E54E-91AF-5AE201E9D076}"/>
              </a:ext>
            </a:extLst>
          </p:cNvPr>
          <p:cNvSpPr>
            <a:spLocks noGrp="1"/>
          </p:cNvSpPr>
          <p:nvPr>
            <p:ph sz="half" idx="1"/>
          </p:nvPr>
        </p:nvSpPr>
        <p:spPr>
          <a:xfrm>
            <a:off x="609599" y="1600206"/>
            <a:ext cx="6905106" cy="4301829"/>
          </a:xfrm>
        </p:spPr>
        <p:txBody>
          <a:bodyPr>
            <a:normAutofit fontScale="92500" lnSpcReduction="10000"/>
          </a:bodyPr>
          <a:lstStyle/>
          <a:p>
            <a:pPr marL="0" indent="0">
              <a:lnSpc>
                <a:spcPct val="110000"/>
              </a:lnSpc>
              <a:buNone/>
            </a:pPr>
            <a:r>
              <a:rPr lang="en-US" sz="3600" b="1" dirty="0">
                <a:latin typeface="Avenir Next LT Pro" panose="020B0504020202020204" pitchFamily="34" charset="77"/>
              </a:rPr>
              <a:t>Visual supports</a:t>
            </a:r>
            <a:r>
              <a:rPr lang="en-US" sz="3600" dirty="0">
                <a:latin typeface="Avenir Next LT Pro" panose="020B0504020202020204" pitchFamily="34" charset="77"/>
              </a:rPr>
              <a:t> are concrete items, pictures, photographs, symbols or printed words and/or a combination of these items that when used strategically can assist an individual to maintain attention, communicate, remember, organize thinking and complete tasks. </a:t>
            </a:r>
          </a:p>
        </p:txBody>
      </p:sp>
      <p:pic>
        <p:nvPicPr>
          <p:cNvPr id="9" name="Content Placeholder 8" descr="Set of eyes with text, “When I see it, then I understand&quot;" title="Line drawing of Eyeballs">
            <a:extLst>
              <a:ext uri="{FF2B5EF4-FFF2-40B4-BE49-F238E27FC236}">
                <a16:creationId xmlns:a16="http://schemas.microsoft.com/office/drawing/2014/main" id="{B722A39B-DFC2-9946-B428-07F827DB0AA5}"/>
              </a:ext>
            </a:extLst>
          </p:cNvPr>
          <p:cNvPicPr>
            <a:picLocks noGrp="1" noChangeAspect="1"/>
          </p:cNvPicPr>
          <p:nvPr>
            <p:ph sz="half" idx="2"/>
          </p:nvPr>
        </p:nvPicPr>
        <p:blipFill>
          <a:blip r:embed="rId3"/>
          <a:stretch>
            <a:fillRect/>
          </a:stretch>
        </p:blipFill>
        <p:spPr>
          <a:xfrm>
            <a:off x="7426266" y="2516404"/>
            <a:ext cx="4191000" cy="2527300"/>
          </a:xfrm>
        </p:spPr>
      </p:pic>
    </p:spTree>
    <p:extLst>
      <p:ext uri="{BB962C8B-B14F-4D97-AF65-F5344CB8AC3E}">
        <p14:creationId xmlns:p14="http://schemas.microsoft.com/office/powerpoint/2010/main" val="2466298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A0A1-CFED-D34A-BB60-72F1A75FB65A}"/>
              </a:ext>
            </a:extLst>
          </p:cNvPr>
          <p:cNvSpPr>
            <a:spLocks noGrp="1"/>
          </p:cNvSpPr>
          <p:nvPr>
            <p:ph type="title"/>
          </p:nvPr>
        </p:nvSpPr>
        <p:spPr>
          <a:xfrm>
            <a:off x="349134" y="2735205"/>
            <a:ext cx="4760422" cy="1143000"/>
          </a:xfrm>
        </p:spPr>
        <p:txBody>
          <a:bodyPr>
            <a:noAutofit/>
          </a:bodyPr>
          <a:lstStyle/>
          <a:p>
            <a:r>
              <a:rPr lang="en-US" sz="4800" dirty="0"/>
              <a:t>Simple Combo Schedule</a:t>
            </a:r>
          </a:p>
        </p:txBody>
      </p:sp>
      <p:pic>
        <p:nvPicPr>
          <p:cNvPr id="7" name="Content Placeholder 6" descr="Grid of 4 black and white picture steps with text to take a shower. " title="Shower Combo schedule">
            <a:extLst>
              <a:ext uri="{FF2B5EF4-FFF2-40B4-BE49-F238E27FC236}">
                <a16:creationId xmlns:a16="http://schemas.microsoft.com/office/drawing/2014/main" id="{B736F8FF-BEF7-694E-9BA7-9463682CD70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201201" y="908124"/>
            <a:ext cx="6340729" cy="4605252"/>
          </a:xfrm>
          <a:prstGeom prst="rect">
            <a:avLst/>
          </a:prstGeom>
          <a:ln>
            <a:noFill/>
          </a:ln>
          <a:effectLst>
            <a:outerShdw blurRad="304800" dir="5700000" sx="107000" sy="107000" algn="tl" rotWithShape="0">
              <a:srgbClr val="000000">
                <a:alpha val="32000"/>
              </a:srgbClr>
            </a:outerShdw>
            <a:softEdge rad="63500"/>
          </a:effectLst>
          <a:scene3d>
            <a:camera prst="orthographicFront"/>
            <a:lightRig rig="threePt" dir="t"/>
          </a:scene3d>
          <a:sp3d extrusionH="82550" contourW="69850">
            <a:bevelT w="95250"/>
            <a:bevelB w="88900"/>
          </a:sp3d>
        </p:spPr>
      </p:pic>
    </p:spTree>
    <p:extLst>
      <p:ext uri="{BB962C8B-B14F-4D97-AF65-F5344CB8AC3E}">
        <p14:creationId xmlns:p14="http://schemas.microsoft.com/office/powerpoint/2010/main" val="3044004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35E2C-94EA-B148-8C22-F961D8004D33}"/>
              </a:ext>
            </a:extLst>
          </p:cNvPr>
          <p:cNvSpPr>
            <a:spLocks noGrp="1"/>
          </p:cNvSpPr>
          <p:nvPr>
            <p:ph type="title"/>
          </p:nvPr>
        </p:nvSpPr>
        <p:spPr>
          <a:xfrm>
            <a:off x="676102" y="1920557"/>
            <a:ext cx="4810298" cy="2668067"/>
          </a:xfrm>
        </p:spPr>
        <p:txBody>
          <a:bodyPr>
            <a:normAutofit fontScale="90000"/>
          </a:bodyPr>
          <a:lstStyle/>
          <a:p>
            <a:r>
              <a:rPr lang="en-US" dirty="0"/>
              <a:t>Simple Job Task Activity Schedule: Words and Photos</a:t>
            </a:r>
          </a:p>
        </p:txBody>
      </p:sp>
      <p:pic>
        <p:nvPicPr>
          <p:cNvPr id="8" name="Content Placeholder 7" descr="3 Step vertical photo and word schedule. 1.Turn it upside down 2.Tear the paper in the middle 3.Take off the bottom paper" title="Job Task Visual Schedule">
            <a:extLst>
              <a:ext uri="{FF2B5EF4-FFF2-40B4-BE49-F238E27FC236}">
                <a16:creationId xmlns:a16="http://schemas.microsoft.com/office/drawing/2014/main" id="{88A2858E-4B3E-3D4C-8E5F-B4C90FA87CA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530981" y="898402"/>
            <a:ext cx="4418898" cy="43464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prstMaterial="dkEdge">
            <a:bevelT w="50800" h="16510" prst="coolSlant"/>
            <a:bevelB w="165100" prst="coolSlant"/>
            <a:contourClr>
              <a:srgbClr val="C0C0C0"/>
            </a:contourClr>
          </a:sp3d>
        </p:spPr>
      </p:pic>
    </p:spTree>
    <p:extLst>
      <p:ext uri="{BB962C8B-B14F-4D97-AF65-F5344CB8AC3E}">
        <p14:creationId xmlns:p14="http://schemas.microsoft.com/office/powerpoint/2010/main" val="2358836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67E04A-0887-944C-B87B-940D6D822AA5}"/>
              </a:ext>
            </a:extLst>
          </p:cNvPr>
          <p:cNvSpPr>
            <a:spLocks noGrp="1"/>
          </p:cNvSpPr>
          <p:nvPr>
            <p:ph type="title"/>
          </p:nvPr>
        </p:nvSpPr>
        <p:spPr/>
        <p:txBody>
          <a:bodyPr/>
          <a:lstStyle/>
          <a:p>
            <a:r>
              <a:rPr lang="en-US" dirty="0"/>
              <a:t>Apps for Creating Visual Schedules</a:t>
            </a:r>
          </a:p>
        </p:txBody>
      </p:sp>
      <p:sp>
        <p:nvSpPr>
          <p:cNvPr id="5" name="Content Placeholder 4">
            <a:extLst>
              <a:ext uri="{FF2B5EF4-FFF2-40B4-BE49-F238E27FC236}">
                <a16:creationId xmlns:a16="http://schemas.microsoft.com/office/drawing/2014/main" id="{D1B9D6C0-A8D8-3641-80DF-F467687A8A1F}"/>
              </a:ext>
            </a:extLst>
          </p:cNvPr>
          <p:cNvSpPr>
            <a:spLocks noGrp="1"/>
          </p:cNvSpPr>
          <p:nvPr>
            <p:ph sz="half" idx="1"/>
          </p:nvPr>
        </p:nvSpPr>
        <p:spPr>
          <a:xfrm>
            <a:off x="609599" y="1600201"/>
            <a:ext cx="3952009" cy="4634344"/>
          </a:xfrm>
        </p:spPr>
        <p:txBody>
          <a:bodyPr>
            <a:normAutofit/>
          </a:bodyPr>
          <a:lstStyle/>
          <a:p>
            <a:r>
              <a:rPr lang="en-US" dirty="0"/>
              <a:t>This is the Visual Schedule Planner App</a:t>
            </a:r>
          </a:p>
          <a:p>
            <a:r>
              <a:rPr lang="en-US" dirty="0"/>
              <a:t>This offers different types of schedules</a:t>
            </a:r>
          </a:p>
          <a:p>
            <a:pPr lvl="1"/>
            <a:r>
              <a:rPr lang="en-US" sz="2800" dirty="0"/>
              <a:t>Daily Schedule</a:t>
            </a:r>
          </a:p>
          <a:p>
            <a:pPr lvl="1"/>
            <a:r>
              <a:rPr lang="en-US" sz="2800" dirty="0"/>
              <a:t>Activity Schedule</a:t>
            </a:r>
          </a:p>
          <a:p>
            <a:pPr lvl="1"/>
            <a:r>
              <a:rPr lang="en-US" sz="2800" dirty="0"/>
              <a:t>Words, Photos, and Video</a:t>
            </a:r>
          </a:p>
        </p:txBody>
      </p:sp>
      <p:pic>
        <p:nvPicPr>
          <p:cNvPr id="8" name="Content Placeholder 7" descr="Three screens that can be used within the Visual Schedule App. Review PPT notes for details. " title="Visual Schedule App">
            <a:extLst>
              <a:ext uri="{FF2B5EF4-FFF2-40B4-BE49-F238E27FC236}">
                <a16:creationId xmlns:a16="http://schemas.microsoft.com/office/drawing/2014/main" id="{ACC430D6-3F95-504A-B5D4-3704BE0B1C48}"/>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290687" y="1662545"/>
            <a:ext cx="7264004" cy="4239491"/>
          </a:xfrm>
        </p:spPr>
      </p:pic>
    </p:spTree>
    <p:extLst>
      <p:ext uri="{BB962C8B-B14F-4D97-AF65-F5344CB8AC3E}">
        <p14:creationId xmlns:p14="http://schemas.microsoft.com/office/powerpoint/2010/main" val="2876838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590D-CF4B-B34F-B473-D754CC0E70A5}"/>
              </a:ext>
            </a:extLst>
          </p:cNvPr>
          <p:cNvSpPr>
            <a:spLocks noGrp="1"/>
          </p:cNvSpPr>
          <p:nvPr>
            <p:ph type="title"/>
          </p:nvPr>
        </p:nvSpPr>
        <p:spPr>
          <a:xfrm>
            <a:off x="3832698" y="274638"/>
            <a:ext cx="7749702" cy="1143000"/>
          </a:xfrm>
        </p:spPr>
        <p:txBody>
          <a:bodyPr/>
          <a:lstStyle/>
          <a:p>
            <a:pPr algn="l"/>
            <a:r>
              <a:rPr lang="en-US" dirty="0"/>
              <a:t>Google Keep</a:t>
            </a:r>
          </a:p>
        </p:txBody>
      </p:sp>
      <p:sp>
        <p:nvSpPr>
          <p:cNvPr id="4" name="Content Placeholder 3">
            <a:extLst>
              <a:ext uri="{FF2B5EF4-FFF2-40B4-BE49-F238E27FC236}">
                <a16:creationId xmlns:a16="http://schemas.microsoft.com/office/drawing/2014/main" id="{13C31428-36E3-E640-892F-790F34B508A8}"/>
              </a:ext>
            </a:extLst>
          </p:cNvPr>
          <p:cNvSpPr>
            <a:spLocks noGrp="1"/>
          </p:cNvSpPr>
          <p:nvPr>
            <p:ph sz="half" idx="4294967295"/>
          </p:nvPr>
        </p:nvSpPr>
        <p:spPr>
          <a:xfrm>
            <a:off x="3852153" y="1600200"/>
            <a:ext cx="7470843" cy="4839511"/>
          </a:xfrm>
        </p:spPr>
        <p:txBody>
          <a:bodyPr/>
          <a:lstStyle/>
          <a:p>
            <a:r>
              <a:rPr lang="en-US" dirty="0">
                <a:hlinkClick r:id="rId3"/>
              </a:rPr>
              <a:t>Google Keep</a:t>
            </a:r>
            <a:r>
              <a:rPr lang="en-US" dirty="0"/>
              <a:t> is a free app that can create a variety of visual supports</a:t>
            </a:r>
          </a:p>
          <a:p>
            <a:pPr lvl="1"/>
            <a:r>
              <a:rPr lang="en-US" dirty="0"/>
              <a:t>Schedule</a:t>
            </a:r>
          </a:p>
          <a:p>
            <a:pPr lvl="1"/>
            <a:r>
              <a:rPr lang="en-US" dirty="0"/>
              <a:t>Lists</a:t>
            </a:r>
          </a:p>
          <a:p>
            <a:pPr lvl="1"/>
            <a:r>
              <a:rPr lang="en-US" dirty="0"/>
              <a:t>Reminders</a:t>
            </a:r>
          </a:p>
          <a:p>
            <a:pPr lvl="1"/>
            <a:r>
              <a:rPr lang="en-US" dirty="0"/>
              <a:t>To Dos</a:t>
            </a:r>
          </a:p>
          <a:p>
            <a:r>
              <a:rPr lang="en-US" dirty="0"/>
              <a:t>Uses words, pictures, videos and speech to text</a:t>
            </a:r>
          </a:p>
        </p:txBody>
      </p:sp>
      <p:pic>
        <p:nvPicPr>
          <p:cNvPr id="6" name="Content Placeholder 5" descr="Screen Shot of Saturday Morning schedule made with google keep. Walk Dogs, Empty dishwasher, call mom, buy card for John." title="Google Keep">
            <a:extLst>
              <a:ext uri="{FF2B5EF4-FFF2-40B4-BE49-F238E27FC236}">
                <a16:creationId xmlns:a16="http://schemas.microsoft.com/office/drawing/2014/main" id="{4EF6CD0F-A4B4-7D42-95EE-9DB6045B767B}"/>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42903" y="413426"/>
            <a:ext cx="3017420" cy="5364303"/>
          </a:xfrm>
          <a:ln>
            <a:solidFill>
              <a:schemeClr val="accent1"/>
            </a:solidFill>
          </a:ln>
        </p:spPr>
      </p:pic>
    </p:spTree>
    <p:extLst>
      <p:ext uri="{BB962C8B-B14F-4D97-AF65-F5344CB8AC3E}">
        <p14:creationId xmlns:p14="http://schemas.microsoft.com/office/powerpoint/2010/main" val="1535210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Group Discussion</a:t>
            </a:r>
          </a:p>
        </p:txBody>
      </p:sp>
      <p:sp>
        <p:nvSpPr>
          <p:cNvPr id="3" name="Content Placeholder 2">
            <a:extLst>
              <a:ext uri="{FF2B5EF4-FFF2-40B4-BE49-F238E27FC236}">
                <a16:creationId xmlns:a16="http://schemas.microsoft.com/office/drawing/2014/main" id="{8CE086C1-0B70-4447-945A-3669C5197E07}"/>
              </a:ext>
            </a:extLst>
          </p:cNvPr>
          <p:cNvSpPr>
            <a:spLocks noGrp="1"/>
          </p:cNvSpPr>
          <p:nvPr>
            <p:ph idx="1"/>
          </p:nvPr>
        </p:nvSpPr>
        <p:spPr>
          <a:xfrm>
            <a:off x="609600" y="1862051"/>
            <a:ext cx="10972800" cy="4264113"/>
          </a:xfrm>
        </p:spPr>
        <p:txBody>
          <a:bodyPr/>
          <a:lstStyle/>
          <a:p>
            <a:pPr marL="0" indent="0" algn="ctr">
              <a:buNone/>
            </a:pPr>
            <a:r>
              <a:rPr lang="en-US" sz="4400" dirty="0"/>
              <a:t>Is anyone using an </a:t>
            </a:r>
            <a:r>
              <a:rPr lang="en-US" sz="4400" b="1" u="sng" dirty="0"/>
              <a:t>app</a:t>
            </a:r>
            <a:r>
              <a:rPr lang="en-US" sz="4400" dirty="0"/>
              <a:t> that is effective to support an individual for scheduling or to understand routines?</a:t>
            </a:r>
          </a:p>
          <a:p>
            <a:endParaRPr lang="en-US" dirty="0"/>
          </a:p>
        </p:txBody>
      </p:sp>
    </p:spTree>
    <p:extLst>
      <p:ext uri="{BB962C8B-B14F-4D97-AF65-F5344CB8AC3E}">
        <p14:creationId xmlns:p14="http://schemas.microsoft.com/office/powerpoint/2010/main" val="218911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a:t>Quick and Easy: Dry Erase Boards</a:t>
            </a:r>
          </a:p>
        </p:txBody>
      </p:sp>
      <p:pic>
        <p:nvPicPr>
          <p:cNvPr id="8" name="Content Placeholder 7" descr="Variety of sizes of dry erase boards with lists and schedules. Some multiple steps and some only 3 steps. " title="Dry Erase Board Examples">
            <a:extLst>
              <a:ext uri="{FF2B5EF4-FFF2-40B4-BE49-F238E27FC236}">
                <a16:creationId xmlns:a16="http://schemas.microsoft.com/office/drawing/2014/main" id="{8C5496AD-AE8D-A84D-BDAA-D1B630DD64A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163782" y="1280159"/>
            <a:ext cx="10008524" cy="4854634"/>
          </a:xfrm>
        </p:spPr>
      </p:pic>
    </p:spTree>
    <p:extLst>
      <p:ext uri="{BB962C8B-B14F-4D97-AF65-F5344CB8AC3E}">
        <p14:creationId xmlns:p14="http://schemas.microsoft.com/office/powerpoint/2010/main" val="4106838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FA5230-F8C7-DE4B-A19A-C8ED697532CA}"/>
              </a:ext>
            </a:extLst>
          </p:cNvPr>
          <p:cNvSpPr>
            <a:spLocks noGrp="1"/>
          </p:cNvSpPr>
          <p:nvPr>
            <p:ph type="title"/>
          </p:nvPr>
        </p:nvSpPr>
        <p:spPr/>
        <p:txBody>
          <a:bodyPr/>
          <a:lstStyle/>
          <a:p>
            <a:r>
              <a:rPr lang="en-US" dirty="0"/>
              <a:t>First-Then Schedules</a:t>
            </a:r>
          </a:p>
        </p:txBody>
      </p:sp>
      <p:sp>
        <p:nvSpPr>
          <p:cNvPr id="11" name="Text Placeholder 10">
            <a:extLst>
              <a:ext uri="{FF2B5EF4-FFF2-40B4-BE49-F238E27FC236}">
                <a16:creationId xmlns:a16="http://schemas.microsoft.com/office/drawing/2014/main" id="{02C27EC3-6B95-8943-801D-8B667467295A}"/>
              </a:ext>
            </a:extLst>
          </p:cNvPr>
          <p:cNvSpPr>
            <a:spLocks noGrp="1"/>
          </p:cNvSpPr>
          <p:nvPr>
            <p:ph type="body" idx="1"/>
          </p:nvPr>
        </p:nvSpPr>
        <p:spPr>
          <a:xfrm>
            <a:off x="609600" y="1796259"/>
            <a:ext cx="10972800" cy="1108334"/>
          </a:xfrm>
        </p:spPr>
        <p:txBody>
          <a:bodyPr>
            <a:normAutofit/>
          </a:bodyPr>
          <a:lstStyle/>
          <a:p>
            <a:pPr algn="ctr"/>
            <a:r>
              <a:rPr lang="en-US" sz="2800" dirty="0"/>
              <a:t>What Happens NOW and WHAT’s NEXT?</a:t>
            </a:r>
          </a:p>
          <a:p>
            <a:pPr algn="ctr"/>
            <a:r>
              <a:rPr lang="en-US" sz="2800" dirty="0"/>
              <a:t>Pictures and Words help focus on the needed information</a:t>
            </a:r>
          </a:p>
          <a:p>
            <a:pPr algn="ctr"/>
            <a:endParaRPr lang="en-US" sz="2800" dirty="0"/>
          </a:p>
        </p:txBody>
      </p:sp>
      <p:pic>
        <p:nvPicPr>
          <p:cNvPr id="9" name="Content Placeholder 8" descr="First Then paper schedule, left side produce at store- go to the grocery store, right side, then go to the park- playground ">
            <a:extLst>
              <a:ext uri="{FF2B5EF4-FFF2-40B4-BE49-F238E27FC236}">
                <a16:creationId xmlns:a16="http://schemas.microsoft.com/office/drawing/2014/main" id="{D87B109A-60FC-A14C-9F38-A5036764FD3A}"/>
              </a:ext>
            </a:extLst>
          </p:cNvPr>
          <p:cNvPicPr>
            <a:picLocks noGrp="1" noChangeAspect="1"/>
          </p:cNvPicPr>
          <p:nvPr>
            <p:ph sz="half" idx="2"/>
          </p:nvPr>
        </p:nvPicPr>
        <p:blipFill>
          <a:blip r:embed="rId3"/>
          <a:stretch>
            <a:fillRect/>
          </a:stretch>
        </p:blipFill>
        <p:spPr>
          <a:xfrm>
            <a:off x="844768" y="2615736"/>
            <a:ext cx="5113431" cy="3951288"/>
          </a:xfrm>
        </p:spPr>
      </p:pic>
      <p:sp>
        <p:nvSpPr>
          <p:cNvPr id="6" name="Content Placeholder 5">
            <a:extLst>
              <a:ext uri="{FF2B5EF4-FFF2-40B4-BE49-F238E27FC236}">
                <a16:creationId xmlns:a16="http://schemas.microsoft.com/office/drawing/2014/main" id="{9D037610-5586-5246-8F30-D4F1E6B8B4FE}"/>
              </a:ext>
            </a:extLst>
          </p:cNvPr>
          <p:cNvSpPr>
            <a:spLocks noGrp="1"/>
          </p:cNvSpPr>
          <p:nvPr>
            <p:ph sz="quarter" idx="4"/>
          </p:nvPr>
        </p:nvSpPr>
        <p:spPr>
          <a:xfrm>
            <a:off x="6193367" y="2615736"/>
            <a:ext cx="5389033" cy="3951288"/>
          </a:xfrm>
        </p:spPr>
        <p:txBody>
          <a:bodyPr>
            <a:normAutofit lnSpcReduction="10000"/>
          </a:bodyPr>
          <a:lstStyle/>
          <a:p>
            <a:r>
              <a:rPr lang="en-US" sz="2800" dirty="0"/>
              <a:t> This visual support shows what the individual will do first and then what to do next. A first-then board can be used with an individual who is not yet ready for a more complex visual schedule</a:t>
            </a:r>
          </a:p>
          <a:p>
            <a:r>
              <a:rPr lang="en-US" sz="2800" dirty="0"/>
              <a:t>Autism Center- </a:t>
            </a:r>
            <a:r>
              <a:rPr lang="en-US" sz="2800" dirty="0">
                <a:hlinkClick r:id="rId4"/>
              </a:rPr>
              <a:t>Resource Gallery</a:t>
            </a:r>
            <a:endParaRPr lang="en-US" sz="2800" dirty="0"/>
          </a:p>
        </p:txBody>
      </p:sp>
    </p:spTree>
    <p:extLst>
      <p:ext uri="{BB962C8B-B14F-4D97-AF65-F5344CB8AC3E}">
        <p14:creationId xmlns:p14="http://schemas.microsoft.com/office/powerpoint/2010/main" val="3503500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B41D4-D5B0-D343-987D-F415ACEEF1B7}"/>
              </a:ext>
            </a:extLst>
          </p:cNvPr>
          <p:cNvSpPr>
            <a:spLocks noGrp="1"/>
          </p:cNvSpPr>
          <p:nvPr>
            <p:ph type="title"/>
          </p:nvPr>
        </p:nvSpPr>
        <p:spPr/>
        <p:txBody>
          <a:bodyPr/>
          <a:lstStyle/>
          <a:p>
            <a:r>
              <a:rPr lang="en-US" altLang="en-US" dirty="0">
                <a:ea typeface="ＭＳ Ｐゴシック" panose="020B0600070205080204" pitchFamily="34" charset="-128"/>
              </a:rPr>
              <a:t>Low Tech First-Then Schedule</a:t>
            </a:r>
            <a:endParaRPr lang="en-US" dirty="0"/>
          </a:p>
        </p:txBody>
      </p:sp>
      <p:pic>
        <p:nvPicPr>
          <p:cNvPr id="12" name="Content Placeholder 11" descr="Photo of laundry basket on left. Arrow in middle pointing from laundry photo to photo on right of &quot;Wheel of Fortune.&quot;" title="Simple First-Then Photo Schedule">
            <a:extLst>
              <a:ext uri="{FF2B5EF4-FFF2-40B4-BE49-F238E27FC236}">
                <a16:creationId xmlns:a16="http://schemas.microsoft.com/office/drawing/2014/main" id="{2B5A0A3C-32A7-2D43-B701-E6FB395859CC}"/>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744085" y="1599208"/>
            <a:ext cx="10703830" cy="4445992"/>
          </a:xfrm>
        </p:spPr>
      </p:pic>
    </p:spTree>
    <p:extLst>
      <p:ext uri="{BB962C8B-B14F-4D97-AF65-F5344CB8AC3E}">
        <p14:creationId xmlns:p14="http://schemas.microsoft.com/office/powerpoint/2010/main" val="3122860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3E46-788D-2542-94C3-74E0F02FD8ED}"/>
              </a:ext>
            </a:extLst>
          </p:cNvPr>
          <p:cNvSpPr>
            <a:spLocks noGrp="1"/>
          </p:cNvSpPr>
          <p:nvPr>
            <p:ph type="title"/>
          </p:nvPr>
        </p:nvSpPr>
        <p:spPr>
          <a:ln w="149225">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a:normAutofit fontScale="90000"/>
          </a:bodyPr>
          <a:lstStyle/>
          <a:p>
            <a:r>
              <a:rPr lang="en-US" dirty="0">
                <a:latin typeface="Avenir" panose="02000503020000020003" pitchFamily="2" charset="0"/>
              </a:rPr>
              <a:t>Visual Directions: A Type of Activity Schedule</a:t>
            </a:r>
          </a:p>
        </p:txBody>
      </p:sp>
      <p:sp>
        <p:nvSpPr>
          <p:cNvPr id="3" name="Content Placeholder 2">
            <a:extLst>
              <a:ext uri="{FF2B5EF4-FFF2-40B4-BE49-F238E27FC236}">
                <a16:creationId xmlns:a16="http://schemas.microsoft.com/office/drawing/2014/main" id="{70737EF5-C2F6-5B41-A960-FCDCDF5FB78C}"/>
              </a:ext>
            </a:extLst>
          </p:cNvPr>
          <p:cNvSpPr>
            <a:spLocks noGrp="1"/>
          </p:cNvSpPr>
          <p:nvPr>
            <p:ph idx="1"/>
          </p:nvPr>
        </p:nvSpPr>
        <p:spPr/>
        <p:txBody>
          <a:bodyPr/>
          <a:lstStyle/>
          <a:p>
            <a:r>
              <a:rPr lang="en-US" dirty="0"/>
              <a:t>Directions break down what needs to be done into small steps</a:t>
            </a:r>
          </a:p>
          <a:p>
            <a:r>
              <a:rPr lang="en-US" dirty="0"/>
              <a:t>Visual directions use words, photos, objects, etc. to represent each step</a:t>
            </a:r>
          </a:p>
          <a:p>
            <a:r>
              <a:rPr lang="en-US" dirty="0"/>
              <a:t>Builds independence by removing the need for constant prompting</a:t>
            </a:r>
          </a:p>
          <a:p>
            <a:endParaRPr lang="en-US" dirty="0"/>
          </a:p>
        </p:txBody>
      </p:sp>
    </p:spTree>
    <p:extLst>
      <p:ext uri="{BB962C8B-B14F-4D97-AF65-F5344CB8AC3E}">
        <p14:creationId xmlns:p14="http://schemas.microsoft.com/office/powerpoint/2010/main" val="118607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8664-75E3-6B43-8A8C-6ABADA1BA781}"/>
              </a:ext>
            </a:extLst>
          </p:cNvPr>
          <p:cNvSpPr>
            <a:spLocks noGrp="1"/>
          </p:cNvSpPr>
          <p:nvPr>
            <p:ph type="title"/>
          </p:nvPr>
        </p:nvSpPr>
        <p:spPr/>
        <p:txBody>
          <a:bodyPr/>
          <a:lstStyle/>
          <a:p>
            <a:r>
              <a:rPr lang="en-US" dirty="0"/>
              <a:t>Accessible Chef</a:t>
            </a:r>
          </a:p>
        </p:txBody>
      </p:sp>
      <p:sp>
        <p:nvSpPr>
          <p:cNvPr id="4" name="Content Placeholder 3">
            <a:extLst>
              <a:ext uri="{FF2B5EF4-FFF2-40B4-BE49-F238E27FC236}">
                <a16:creationId xmlns:a16="http://schemas.microsoft.com/office/drawing/2014/main" id="{3171E77B-FBB5-5440-9F6A-83240609BBC2}"/>
              </a:ext>
            </a:extLst>
          </p:cNvPr>
          <p:cNvSpPr>
            <a:spLocks noGrp="1"/>
          </p:cNvSpPr>
          <p:nvPr>
            <p:ph sz="half" idx="1"/>
          </p:nvPr>
        </p:nvSpPr>
        <p:spPr>
          <a:xfrm>
            <a:off x="609600" y="1600200"/>
            <a:ext cx="5384800" cy="4526280"/>
          </a:xfrm>
        </p:spPr>
        <p:txBody>
          <a:bodyPr/>
          <a:lstStyle/>
          <a:p>
            <a:r>
              <a:rPr lang="en-US" sz="3600" dirty="0">
                <a:hlinkClick r:id="rId3"/>
              </a:rPr>
              <a:t>Recipes</a:t>
            </a:r>
            <a:r>
              <a:rPr lang="en-US" sz="3600" dirty="0"/>
              <a:t> that provide photographs of the steps to prepare a variety of foods</a:t>
            </a:r>
          </a:p>
          <a:p>
            <a:r>
              <a:rPr lang="en-US" sz="3600" dirty="0"/>
              <a:t>Cost: Free </a:t>
            </a:r>
          </a:p>
          <a:p>
            <a:endParaRPr lang="en-US" dirty="0"/>
          </a:p>
          <a:p>
            <a:endParaRPr lang="en-US" dirty="0"/>
          </a:p>
        </p:txBody>
      </p:sp>
      <p:pic>
        <p:nvPicPr>
          <p:cNvPr id="8" name="Content Placeholder 7" descr="Jell-O shark cups visual ingredients and tools.">
            <a:extLst>
              <a:ext uri="{FF2B5EF4-FFF2-40B4-BE49-F238E27FC236}">
                <a16:creationId xmlns:a16="http://schemas.microsoft.com/office/drawing/2014/main" id="{3D7633D1-5F2A-8C43-BCD5-F385713E72DF}"/>
              </a:ext>
            </a:extLst>
          </p:cNvPr>
          <p:cNvPicPr>
            <a:picLocks noGrp="1" noChangeAspect="1"/>
          </p:cNvPicPr>
          <p:nvPr>
            <p:ph sz="half" idx="2"/>
          </p:nvPr>
        </p:nvPicPr>
        <p:blipFill>
          <a:blip r:embed="rId4"/>
          <a:stretch>
            <a:fillRect/>
          </a:stretch>
        </p:blipFill>
        <p:spPr>
          <a:xfrm>
            <a:off x="6808234" y="1600200"/>
            <a:ext cx="4163532" cy="4525963"/>
          </a:xfrm>
        </p:spPr>
      </p:pic>
    </p:spTree>
    <p:extLst>
      <p:ext uri="{BB962C8B-B14F-4D97-AF65-F5344CB8AC3E}">
        <p14:creationId xmlns:p14="http://schemas.microsoft.com/office/powerpoint/2010/main" val="181848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A983-24E9-C947-BC37-9178DA9B36AF}"/>
              </a:ext>
            </a:extLst>
          </p:cNvPr>
          <p:cNvSpPr>
            <a:spLocks noGrp="1"/>
          </p:cNvSpPr>
          <p:nvPr>
            <p:ph type="title"/>
          </p:nvPr>
        </p:nvSpPr>
        <p:spPr>
          <a:xfrm>
            <a:off x="609600" y="92034"/>
            <a:ext cx="10972800" cy="1143000"/>
          </a:xfrm>
        </p:spPr>
        <p:txBody>
          <a:bodyPr/>
          <a:lstStyle/>
          <a:p>
            <a:r>
              <a:rPr lang="en-US" dirty="0">
                <a:latin typeface="Avenir LT Std 45 Book" panose="020B0502020203020204" pitchFamily="34" charset="0"/>
              </a:rPr>
              <a:t>What Are Your Visual Supports?</a:t>
            </a:r>
          </a:p>
        </p:txBody>
      </p:sp>
      <p:sp>
        <p:nvSpPr>
          <p:cNvPr id="3" name="Content Placeholder 2">
            <a:extLst>
              <a:ext uri="{FF2B5EF4-FFF2-40B4-BE49-F238E27FC236}">
                <a16:creationId xmlns:a16="http://schemas.microsoft.com/office/drawing/2014/main" id="{E453A10F-4215-734A-A5EB-BD17FEF4C46B}"/>
              </a:ext>
            </a:extLst>
          </p:cNvPr>
          <p:cNvSpPr>
            <a:spLocks noGrp="1"/>
          </p:cNvSpPr>
          <p:nvPr>
            <p:ph sz="half" idx="1"/>
          </p:nvPr>
        </p:nvSpPr>
        <p:spPr>
          <a:xfrm>
            <a:off x="415637" y="1180862"/>
            <a:ext cx="6068290" cy="4891135"/>
          </a:xfrm>
        </p:spPr>
        <p:txBody>
          <a:bodyPr>
            <a:noAutofit/>
          </a:bodyPr>
          <a:lstStyle/>
          <a:p>
            <a:r>
              <a:rPr lang="en-US" dirty="0">
                <a:latin typeface="Avenir Next LT Pro" panose="020B0504020202020204" pitchFamily="34" charset="77"/>
              </a:rPr>
              <a:t>Most everyone uses’ visual supports’</a:t>
            </a:r>
          </a:p>
          <a:p>
            <a:r>
              <a:rPr lang="en-US" dirty="0">
                <a:latin typeface="Avenir Next LT Pro" panose="020B0504020202020204" pitchFamily="34" charset="77"/>
              </a:rPr>
              <a:t>Individuals that have visual impairments often use similar strategies that have been translated to ‘tactile supports’.</a:t>
            </a:r>
          </a:p>
          <a:p>
            <a:r>
              <a:rPr lang="en-US" dirty="0">
                <a:latin typeface="Avenir Next LT Pro" panose="020B0504020202020204" pitchFamily="34" charset="77"/>
              </a:rPr>
              <a:t>Make a quick list of what you use to maintain attention, communicate, remember, organize thinking and complete tasks</a:t>
            </a:r>
          </a:p>
        </p:txBody>
      </p:sp>
      <p:sp>
        <p:nvSpPr>
          <p:cNvPr id="4" name="Content Placeholder 3">
            <a:extLst>
              <a:ext uri="{FF2B5EF4-FFF2-40B4-BE49-F238E27FC236}">
                <a16:creationId xmlns:a16="http://schemas.microsoft.com/office/drawing/2014/main" id="{65F706E3-8B75-8B41-9E81-D04172CA11FA}"/>
              </a:ext>
            </a:extLst>
          </p:cNvPr>
          <p:cNvSpPr>
            <a:spLocks noGrp="1"/>
          </p:cNvSpPr>
          <p:nvPr>
            <p:ph sz="half" idx="2"/>
          </p:nvPr>
        </p:nvSpPr>
        <p:spPr>
          <a:xfrm>
            <a:off x="6932815" y="1600206"/>
            <a:ext cx="4649584" cy="4052449"/>
          </a:xfrm>
          <a:ln>
            <a:solidFill>
              <a:schemeClr val="tx1"/>
            </a:solidFill>
          </a:ln>
        </p:spPr>
        <p:txBody>
          <a:bodyPr>
            <a:normAutofit/>
          </a:bodyPr>
          <a:lstStyle/>
          <a:p>
            <a:pPr marL="0" indent="0" algn="ctr">
              <a:buNone/>
            </a:pPr>
            <a:r>
              <a:rPr lang="en-US" b="1" dirty="0">
                <a:latin typeface="Avenir Next LT Pro" panose="020B0504020202020204" pitchFamily="34" charset="77"/>
              </a:rPr>
              <a:t>My Visual/Tactile Supports</a:t>
            </a:r>
          </a:p>
        </p:txBody>
      </p:sp>
    </p:spTree>
    <p:extLst>
      <p:ext uri="{BB962C8B-B14F-4D97-AF65-F5344CB8AC3E}">
        <p14:creationId xmlns:p14="http://schemas.microsoft.com/office/powerpoint/2010/main" val="2106522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C5A7-7D7C-024F-B820-E8E9C31EA271}"/>
              </a:ext>
            </a:extLst>
          </p:cNvPr>
          <p:cNvSpPr>
            <a:spLocks noGrp="1"/>
          </p:cNvSpPr>
          <p:nvPr>
            <p:ph type="title"/>
          </p:nvPr>
        </p:nvSpPr>
        <p:spPr/>
        <p:txBody>
          <a:bodyPr>
            <a:normAutofit/>
          </a:bodyPr>
          <a:lstStyle/>
          <a:p>
            <a:r>
              <a:rPr lang="en-US" dirty="0"/>
              <a:t>Visual Recipes Resource</a:t>
            </a:r>
          </a:p>
        </p:txBody>
      </p:sp>
      <p:pic>
        <p:nvPicPr>
          <p:cNvPr id="6" name="Content Placeholder 5" descr="Cover of the cookbook" title="Visual Recipes : A Cookbook for Non-Readers">
            <a:extLst>
              <a:ext uri="{FF2B5EF4-FFF2-40B4-BE49-F238E27FC236}">
                <a16:creationId xmlns:a16="http://schemas.microsoft.com/office/drawing/2014/main" id="{490FB136-5315-3B43-AA7F-B1B1B9A6581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718302" y="1630282"/>
            <a:ext cx="3502086" cy="45726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Content Placeholder 7" descr="Step by Step directions with words and pictures to make the grilled cheese sandwich. " title="Grilled Cheese Sandwich Visual Recipe">
            <a:extLst>
              <a:ext uri="{FF2B5EF4-FFF2-40B4-BE49-F238E27FC236}">
                <a16:creationId xmlns:a16="http://schemas.microsoft.com/office/drawing/2014/main" id="{313D6EE2-7591-8C42-A982-8DA9C3C592E1}"/>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587366" y="1630282"/>
            <a:ext cx="3686655" cy="47273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34877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Visual Direction: Low Tech Version</a:t>
            </a:r>
          </a:p>
        </p:txBody>
      </p:sp>
      <p:sp>
        <p:nvSpPr>
          <p:cNvPr id="9" name="Content Placeholder 8">
            <a:extLst>
              <a:ext uri="{FF2B5EF4-FFF2-40B4-BE49-F238E27FC236}">
                <a16:creationId xmlns:a16="http://schemas.microsoft.com/office/drawing/2014/main" id="{D4EE2BA5-A89D-5544-924C-B1DE860A5EF5}"/>
              </a:ext>
            </a:extLst>
          </p:cNvPr>
          <p:cNvSpPr>
            <a:spLocks noGrp="1"/>
          </p:cNvSpPr>
          <p:nvPr>
            <p:ph sz="half" idx="2"/>
          </p:nvPr>
        </p:nvSpPr>
        <p:spPr>
          <a:xfrm>
            <a:off x="690113" y="1600202"/>
            <a:ext cx="10892287" cy="1212010"/>
          </a:xfrm>
        </p:spPr>
        <p:txBody>
          <a:bodyPr>
            <a:normAutofit fontScale="92500"/>
          </a:bodyPr>
          <a:lstStyle/>
          <a:p>
            <a:pPr marL="0" indent="0" algn="ctr">
              <a:buNone/>
            </a:pPr>
            <a:r>
              <a:rPr lang="en-US" sz="3200" dirty="0"/>
              <a:t>Many Apps and other technology offers this type of support, but if there is a need for a ‘low tech’ option… consider this:</a:t>
            </a:r>
          </a:p>
        </p:txBody>
      </p:sp>
      <p:pic>
        <p:nvPicPr>
          <p:cNvPr id="8" name="Content Placeholder 7" descr="Spiral flip book with each page showing one step of the process using simple pictures and phrases" title="Flip Book Directions to prepare a hot dog">
            <a:extLst>
              <a:ext uri="{FF2B5EF4-FFF2-40B4-BE49-F238E27FC236}">
                <a16:creationId xmlns:a16="http://schemas.microsoft.com/office/drawing/2014/main" id="{08164714-FE88-AC48-BB88-A3C7CE1D2CCF}"/>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204281" y="2932980"/>
            <a:ext cx="9665002" cy="3743865"/>
          </a:xfrm>
        </p:spPr>
      </p:pic>
    </p:spTree>
    <p:extLst>
      <p:ext uri="{BB962C8B-B14F-4D97-AF65-F5344CB8AC3E}">
        <p14:creationId xmlns:p14="http://schemas.microsoft.com/office/powerpoint/2010/main" val="626083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6783-CB82-FC49-86B7-ED60742CD457}"/>
              </a:ext>
            </a:extLst>
          </p:cNvPr>
          <p:cNvSpPr>
            <a:spLocks noGrp="1"/>
          </p:cNvSpPr>
          <p:nvPr>
            <p:ph type="title"/>
          </p:nvPr>
        </p:nvSpPr>
        <p:spPr>
          <a:xfrm>
            <a:off x="609600" y="273049"/>
            <a:ext cx="6772102" cy="1455997"/>
          </a:xfrm>
          <a:ln w="149225">
            <a:solidFill>
              <a:schemeClr val="accent4">
                <a:lumMod val="40000"/>
                <a:lumOff val="60000"/>
              </a:schemeClr>
            </a:solidFill>
          </a:ln>
        </p:spPr>
        <p:style>
          <a:lnRef idx="3">
            <a:schemeClr val="lt1"/>
          </a:lnRef>
          <a:fillRef idx="1">
            <a:schemeClr val="dk1"/>
          </a:fillRef>
          <a:effectRef idx="1">
            <a:schemeClr val="dk1"/>
          </a:effectRef>
          <a:fontRef idx="minor">
            <a:schemeClr val="lt1"/>
          </a:fontRef>
        </p:style>
        <p:txBody>
          <a:bodyPr anchor="ctr">
            <a:normAutofit/>
          </a:bodyPr>
          <a:lstStyle/>
          <a:p>
            <a:pPr algn="ctr"/>
            <a:r>
              <a:rPr lang="en-US" sz="4800" dirty="0">
                <a:solidFill>
                  <a:schemeClr val="bg1"/>
                </a:solidFill>
                <a:latin typeface="Avenir LT Std 45 Book" panose="020B0502020203020204" pitchFamily="34" charset="0"/>
              </a:rPr>
              <a:t>Visual Choices</a:t>
            </a:r>
          </a:p>
        </p:txBody>
      </p:sp>
      <p:sp>
        <p:nvSpPr>
          <p:cNvPr id="5" name="Text Placeholder 4">
            <a:extLst>
              <a:ext uri="{FF2B5EF4-FFF2-40B4-BE49-F238E27FC236}">
                <a16:creationId xmlns:a16="http://schemas.microsoft.com/office/drawing/2014/main" id="{E93D046E-0409-8B4F-B920-10898E121687}"/>
              </a:ext>
            </a:extLst>
          </p:cNvPr>
          <p:cNvSpPr>
            <a:spLocks noGrp="1"/>
          </p:cNvSpPr>
          <p:nvPr>
            <p:ph type="body" sz="half" idx="2"/>
          </p:nvPr>
        </p:nvSpPr>
        <p:spPr>
          <a:xfrm>
            <a:off x="609600" y="1978429"/>
            <a:ext cx="6805353" cy="4438995"/>
          </a:xfrm>
        </p:spPr>
        <p:txBody>
          <a:bodyPr>
            <a:normAutofit/>
          </a:bodyPr>
          <a:lstStyle/>
          <a:p>
            <a:r>
              <a:rPr lang="en-US" sz="3200" dirty="0"/>
              <a:t>Choices:</a:t>
            </a:r>
          </a:p>
          <a:p>
            <a:pPr marL="342900" indent="-342900">
              <a:buFont typeface="Arial" panose="020B0604020202020204" pitchFamily="34" charset="0"/>
              <a:buChar char="•"/>
            </a:pPr>
            <a:r>
              <a:rPr lang="en-US" sz="3200" dirty="0"/>
              <a:t>Empower communication </a:t>
            </a:r>
            <a:endParaRPr lang="en-US" sz="2000" dirty="0"/>
          </a:p>
          <a:p>
            <a:pPr marL="342900" indent="-342900">
              <a:buFont typeface="Arial" panose="020B0604020202020204" pitchFamily="34" charset="0"/>
              <a:buChar char="•"/>
            </a:pPr>
            <a:r>
              <a:rPr lang="en-US" sz="3200" dirty="0"/>
              <a:t>Provide control </a:t>
            </a:r>
          </a:p>
          <a:p>
            <a:pPr marL="342900" indent="-342900">
              <a:buFont typeface="Arial" panose="020B0604020202020204" pitchFamily="34" charset="0"/>
              <a:buChar char="•"/>
            </a:pPr>
            <a:r>
              <a:rPr lang="en-US" sz="3200" dirty="0"/>
              <a:t>Reduce behavioral outbursts</a:t>
            </a:r>
          </a:p>
          <a:p>
            <a:pPr marL="342900" indent="-342900">
              <a:buFont typeface="Arial" panose="020B0604020202020204" pitchFamily="34" charset="0"/>
              <a:buChar char="•"/>
            </a:pPr>
            <a:r>
              <a:rPr lang="en-US" sz="3200" dirty="0"/>
              <a:t>Can be paired with visual supports to increase effectiveness</a:t>
            </a:r>
          </a:p>
          <a:p>
            <a:pPr marL="342900" indent="-342900">
              <a:lnSpc>
                <a:spcPct val="80000"/>
              </a:lnSpc>
              <a:buFont typeface="Arial" panose="020B0604020202020204" pitchFamily="34" charset="0"/>
              <a:buChar char="•"/>
            </a:pPr>
            <a:endParaRPr lang="en-US" sz="2400" dirty="0"/>
          </a:p>
          <a:p>
            <a:endParaRPr lang="en-US" sz="2400" dirty="0"/>
          </a:p>
        </p:txBody>
      </p:sp>
      <p:pic>
        <p:nvPicPr>
          <p:cNvPr id="7" name="Content Placeholder 6" descr="Options offered in list: Draw it, squeeze a stress ball, hug a pillow, take deep breaths, write about it, count to 10, whisper it to your hand." title="Calm Down Menu">
            <a:extLst>
              <a:ext uri="{FF2B5EF4-FFF2-40B4-BE49-F238E27FC236}">
                <a16:creationId xmlns:a16="http://schemas.microsoft.com/office/drawing/2014/main" id="{84D8D4E3-E037-E34B-BFA7-009097FF0C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981001" y="677075"/>
            <a:ext cx="3673443" cy="5125209"/>
          </a:xfrm>
          <a:prstGeom prst="rect">
            <a:avLst/>
          </a:prstGeom>
          <a:solidFill>
            <a:srgbClr val="FFFFFF">
              <a:shade val="85000"/>
            </a:srgbClr>
          </a:solidFill>
          <a:ln w="190500" cap="rnd">
            <a:solidFill>
              <a:schemeClr val="bg1">
                <a:lumMod val="9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39576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A58D-131F-F84A-89BB-63C1EB8721EC}"/>
              </a:ext>
            </a:extLst>
          </p:cNvPr>
          <p:cNvSpPr>
            <a:spLocks noGrp="1"/>
          </p:cNvSpPr>
          <p:nvPr>
            <p:ph type="title"/>
          </p:nvPr>
        </p:nvSpPr>
        <p:spPr>
          <a:xfrm>
            <a:off x="516194" y="365125"/>
            <a:ext cx="11208774" cy="936733"/>
          </a:xfrm>
        </p:spPr>
        <p:txBody>
          <a:bodyPr>
            <a:noAutofit/>
          </a:bodyPr>
          <a:lstStyle/>
          <a:p>
            <a:pPr algn="ctr"/>
            <a:r>
              <a:rPr lang="en-US" dirty="0"/>
              <a:t>Expressing Wants, Needs and Thoughts</a:t>
            </a:r>
          </a:p>
        </p:txBody>
      </p:sp>
      <p:sp>
        <p:nvSpPr>
          <p:cNvPr id="3" name="Content Placeholder 2">
            <a:extLst>
              <a:ext uri="{FF2B5EF4-FFF2-40B4-BE49-F238E27FC236}">
                <a16:creationId xmlns:a16="http://schemas.microsoft.com/office/drawing/2014/main" id="{5B7D928C-AE06-0542-BA89-FAA76F4011C7}"/>
              </a:ext>
            </a:extLst>
          </p:cNvPr>
          <p:cNvSpPr>
            <a:spLocks noGrp="1"/>
          </p:cNvSpPr>
          <p:nvPr>
            <p:ph idx="1"/>
          </p:nvPr>
        </p:nvSpPr>
        <p:spPr>
          <a:xfrm>
            <a:off x="838200" y="1534332"/>
            <a:ext cx="10515600" cy="4642631"/>
          </a:xfrm>
        </p:spPr>
        <p:txBody>
          <a:bodyPr/>
          <a:lstStyle/>
          <a:p>
            <a:pPr>
              <a:lnSpc>
                <a:spcPct val="100000"/>
              </a:lnSpc>
            </a:pPr>
            <a:r>
              <a:rPr lang="en-US" sz="3600" dirty="0"/>
              <a:t>Choice-making assists the individual to express desires</a:t>
            </a:r>
          </a:p>
          <a:p>
            <a:pPr>
              <a:lnSpc>
                <a:spcPct val="100000"/>
              </a:lnSpc>
            </a:pPr>
            <a:r>
              <a:rPr lang="en-US" sz="3600" dirty="0"/>
              <a:t>Many of the visual schedules and visual routines will support the development of vocabulary for choice</a:t>
            </a:r>
          </a:p>
          <a:p>
            <a:pPr>
              <a:lnSpc>
                <a:spcPct val="100000"/>
              </a:lnSpc>
            </a:pPr>
            <a:r>
              <a:rPr lang="en-US" sz="3600" dirty="0"/>
              <a:t>However, sometimes additional support may be needed</a:t>
            </a:r>
          </a:p>
          <a:p>
            <a:endParaRPr lang="en-US" dirty="0"/>
          </a:p>
        </p:txBody>
      </p:sp>
    </p:spTree>
    <p:extLst>
      <p:ext uri="{BB962C8B-B14F-4D97-AF65-F5344CB8AC3E}">
        <p14:creationId xmlns:p14="http://schemas.microsoft.com/office/powerpoint/2010/main" val="3565889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344B-657D-B748-9FDA-1F4F6A425FF1}"/>
              </a:ext>
            </a:extLst>
          </p:cNvPr>
          <p:cNvSpPr>
            <a:spLocks noGrp="1"/>
          </p:cNvSpPr>
          <p:nvPr>
            <p:ph type="title"/>
          </p:nvPr>
        </p:nvSpPr>
        <p:spPr/>
        <p:txBody>
          <a:bodyPr/>
          <a:lstStyle/>
          <a:p>
            <a:r>
              <a:rPr lang="en-US" dirty="0"/>
              <a:t>Choices Are Important</a:t>
            </a:r>
          </a:p>
        </p:txBody>
      </p:sp>
      <p:sp>
        <p:nvSpPr>
          <p:cNvPr id="3" name="Content Placeholder 2">
            <a:extLst>
              <a:ext uri="{FF2B5EF4-FFF2-40B4-BE49-F238E27FC236}">
                <a16:creationId xmlns:a16="http://schemas.microsoft.com/office/drawing/2014/main" id="{A1963449-5045-BB49-A26B-F47210CDAF71}"/>
              </a:ext>
            </a:extLst>
          </p:cNvPr>
          <p:cNvSpPr>
            <a:spLocks noGrp="1"/>
          </p:cNvSpPr>
          <p:nvPr>
            <p:ph sz="half" idx="1"/>
          </p:nvPr>
        </p:nvSpPr>
        <p:spPr>
          <a:xfrm>
            <a:off x="714531" y="1528997"/>
            <a:ext cx="10603043" cy="2363633"/>
          </a:xfrm>
        </p:spPr>
        <p:txBody>
          <a:bodyPr>
            <a:normAutofit/>
          </a:bodyPr>
          <a:lstStyle/>
          <a:p>
            <a:pPr marL="285750" indent="-285750">
              <a:buFont typeface="Arial" charset="0"/>
              <a:buChar char="•"/>
            </a:pPr>
            <a:r>
              <a:rPr lang="en-US" dirty="0"/>
              <a:t>Choices in life are essential!</a:t>
            </a:r>
          </a:p>
          <a:p>
            <a:pPr marL="285750" indent="-285750">
              <a:buFont typeface="Arial" charset="0"/>
              <a:buChar char="•"/>
            </a:pPr>
            <a:r>
              <a:rPr lang="en-US" dirty="0"/>
              <a:t>As we move into adulthood, we expect to make more choices that reflect adult options</a:t>
            </a:r>
          </a:p>
          <a:p>
            <a:pPr marL="285750" indent="-285750">
              <a:buFont typeface="Arial" charset="0"/>
              <a:buChar char="•"/>
            </a:pPr>
            <a:r>
              <a:rPr lang="en-US" dirty="0"/>
              <a:t>Choices allow control in our life</a:t>
            </a:r>
          </a:p>
          <a:p>
            <a:endParaRPr lang="en-US" dirty="0"/>
          </a:p>
        </p:txBody>
      </p:sp>
      <p:pic>
        <p:nvPicPr>
          <p:cNvPr id="6" name="Content Placeholder 5" descr="5 squares “I want” board with one option in each box, fruit drink, super drink, Starbucks, juice." title="Visual “I want” Choice Board of adult drink options">
            <a:extLst>
              <a:ext uri="{FF2B5EF4-FFF2-40B4-BE49-F238E27FC236}">
                <a16:creationId xmlns:a16="http://schemas.microsoft.com/office/drawing/2014/main" id="{31BDB1F9-EAD3-CF4F-B500-EA42AF5EDFB6}"/>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850762" y="3191774"/>
            <a:ext cx="9943782" cy="300687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00324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p:txBody>
          <a:bodyPr>
            <a:normAutofit/>
          </a:bodyPr>
          <a:lstStyle/>
          <a:p>
            <a:pPr algn="ctr">
              <a:defRPr/>
            </a:pPr>
            <a:r>
              <a:rPr lang="en-US" dirty="0">
                <a:solidFill>
                  <a:srgbClr val="000000"/>
                </a:solidFill>
              </a:rPr>
              <a:t>Tips for Choice-Making</a:t>
            </a:r>
          </a:p>
        </p:txBody>
      </p:sp>
      <p:sp>
        <p:nvSpPr>
          <p:cNvPr id="262147" name="Content Placeholder 2"/>
          <p:cNvSpPr>
            <a:spLocks noGrp="1"/>
          </p:cNvSpPr>
          <p:nvPr>
            <p:ph idx="1"/>
          </p:nvPr>
        </p:nvSpPr>
        <p:spPr>
          <a:xfrm>
            <a:off x="606056" y="1541722"/>
            <a:ext cx="11121656" cy="4486938"/>
          </a:xfrm>
        </p:spPr>
        <p:txBody>
          <a:bodyPr>
            <a:normAutofit/>
          </a:bodyPr>
          <a:lstStyle/>
          <a:p>
            <a:pPr marL="365125" indent="-282575">
              <a:lnSpc>
                <a:spcPct val="100000"/>
              </a:lnSpc>
            </a:pPr>
            <a:r>
              <a:rPr lang="en-US" dirty="0"/>
              <a:t>Start when the individual is calm/focused</a:t>
            </a:r>
          </a:p>
          <a:p>
            <a:pPr lvl="1" indent="-236538">
              <a:lnSpc>
                <a:spcPct val="100000"/>
              </a:lnSpc>
              <a:buFont typeface="Verdana" charset="0"/>
              <a:buChar char="◦"/>
            </a:pPr>
            <a:r>
              <a:rPr lang="en-US" sz="3200" dirty="0">
                <a:ea typeface="ＭＳ Ｐゴシック" charset="0"/>
              </a:rPr>
              <a:t>Don’t try to teach when the individual is upset/angry</a:t>
            </a:r>
          </a:p>
          <a:p>
            <a:pPr marL="365125" indent="-282575">
              <a:lnSpc>
                <a:spcPct val="100000"/>
              </a:lnSpc>
            </a:pPr>
            <a:r>
              <a:rPr lang="en-US" dirty="0"/>
              <a:t>Gain the individual</a:t>
            </a:r>
            <a:r>
              <a:rPr lang="ja-JP" altLang="en-US"/>
              <a:t>’</a:t>
            </a:r>
            <a:r>
              <a:rPr lang="en-US" dirty="0"/>
              <a:t>s attention then present the choice board</a:t>
            </a:r>
          </a:p>
          <a:p>
            <a:pPr marL="365125" indent="-282575">
              <a:lnSpc>
                <a:spcPct val="100000"/>
              </a:lnSpc>
            </a:pPr>
            <a:r>
              <a:rPr lang="en-US" dirty="0"/>
              <a:t>Don</a:t>
            </a:r>
            <a:r>
              <a:rPr lang="ja-JP" altLang="en-US"/>
              <a:t>’</a:t>
            </a:r>
            <a:r>
              <a:rPr lang="en-US" dirty="0"/>
              <a:t>t forget when it is not a choice    </a:t>
            </a:r>
          </a:p>
          <a:p>
            <a:pPr marL="365125" indent="-282575">
              <a:lnSpc>
                <a:spcPct val="100000"/>
              </a:lnSpc>
            </a:pPr>
            <a:r>
              <a:rPr lang="en-US" dirty="0"/>
              <a:t>Provide highly motivating choices that complement the activities going on in the environment</a:t>
            </a:r>
          </a:p>
          <a:p>
            <a:pPr marL="365125" indent="-282575">
              <a:buNone/>
            </a:pPr>
            <a:endParaRPr lang="en-US" sz="2400" dirty="0">
              <a:latin typeface="Constantia" charset="0"/>
            </a:endParaRPr>
          </a:p>
          <a:p>
            <a:pPr marL="365125" indent="-282575"/>
            <a:endParaRPr lang="en-US" sz="2400" dirty="0">
              <a:latin typeface="Constantia" charset="0"/>
            </a:endParaRPr>
          </a:p>
        </p:txBody>
      </p:sp>
    </p:spTree>
    <p:extLst>
      <p:ext uri="{BB962C8B-B14F-4D97-AF65-F5344CB8AC3E}">
        <p14:creationId xmlns:p14="http://schemas.microsoft.com/office/powerpoint/2010/main" val="15148068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27E9-9697-DD41-9F49-1D4C0C78CD1E}"/>
              </a:ext>
            </a:extLst>
          </p:cNvPr>
          <p:cNvSpPr>
            <a:spLocks noGrp="1"/>
          </p:cNvSpPr>
          <p:nvPr>
            <p:ph type="title"/>
          </p:nvPr>
        </p:nvSpPr>
        <p:spPr>
          <a:xfrm>
            <a:off x="384747" y="619412"/>
            <a:ext cx="7260236" cy="1143000"/>
          </a:xfrm>
        </p:spPr>
        <p:txBody>
          <a:bodyPr>
            <a:noAutofit/>
          </a:bodyPr>
          <a:lstStyle/>
          <a:p>
            <a:r>
              <a:rPr lang="en-US" dirty="0"/>
              <a:t>Two Additional Examples of Visual Choices</a:t>
            </a:r>
          </a:p>
        </p:txBody>
      </p:sp>
      <p:pic>
        <p:nvPicPr>
          <p:cNvPr id="6" name="Content Placeholder 5" descr=" 6 picture I want board images iPhone with earbuds, Popcorn, sodas, foam hand for #1 fan, restroom, hot dog. " title="At a sporting event “I want” board">
            <a:extLst>
              <a:ext uri="{FF2B5EF4-FFF2-40B4-BE49-F238E27FC236}">
                <a16:creationId xmlns:a16="http://schemas.microsoft.com/office/drawing/2014/main" id="{6A90C14A-6998-BA45-8A4D-C6625909923C}"/>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891828" y="2108487"/>
            <a:ext cx="5033628" cy="4126835"/>
          </a:xfrm>
        </p:spPr>
      </p:pic>
      <p:pic>
        <p:nvPicPr>
          <p:cNvPr id="8" name="Content Placeholder 7" descr="8 swap options for low calorie options to replace high calorie options with number of calories saved. " title="Low Calorie Breakfast Swaps Picture Menu">
            <a:extLst>
              <a:ext uri="{FF2B5EF4-FFF2-40B4-BE49-F238E27FC236}">
                <a16:creationId xmlns:a16="http://schemas.microsoft.com/office/drawing/2014/main" id="{961B8202-C1EB-9244-96D5-62AB6E5F19FD}"/>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8334531" y="435123"/>
            <a:ext cx="2743200" cy="6025638"/>
          </a:xfrm>
          <a:ln>
            <a:solidFill>
              <a:srgbClr val="235963"/>
            </a:solidFill>
          </a:ln>
        </p:spPr>
      </p:pic>
    </p:spTree>
    <p:extLst>
      <p:ext uri="{BB962C8B-B14F-4D97-AF65-F5344CB8AC3E}">
        <p14:creationId xmlns:p14="http://schemas.microsoft.com/office/powerpoint/2010/main" val="1259824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51B3-460D-AF40-90CE-2752902AD240}"/>
              </a:ext>
            </a:extLst>
          </p:cNvPr>
          <p:cNvSpPr>
            <a:spLocks noGrp="1"/>
          </p:cNvSpPr>
          <p:nvPr>
            <p:ph type="title"/>
          </p:nvPr>
        </p:nvSpPr>
        <p:spPr>
          <a:xfrm>
            <a:off x="609600" y="274638"/>
            <a:ext cx="10972800" cy="865049"/>
          </a:xfrm>
        </p:spPr>
        <p:txBody>
          <a:bodyPr/>
          <a:lstStyle/>
          <a:p>
            <a:pPr algn="l"/>
            <a:r>
              <a:rPr lang="en-US" dirty="0"/>
              <a:t>Visual Choices Help When Stressed</a:t>
            </a:r>
          </a:p>
        </p:txBody>
      </p:sp>
      <p:sp>
        <p:nvSpPr>
          <p:cNvPr id="3" name="Content Placeholder 2">
            <a:extLst>
              <a:ext uri="{FF2B5EF4-FFF2-40B4-BE49-F238E27FC236}">
                <a16:creationId xmlns:a16="http://schemas.microsoft.com/office/drawing/2014/main" id="{489FB124-6CC1-8D40-B53F-0BEEB41AB568}"/>
              </a:ext>
            </a:extLst>
          </p:cNvPr>
          <p:cNvSpPr>
            <a:spLocks noGrp="1"/>
          </p:cNvSpPr>
          <p:nvPr>
            <p:ph sz="half" idx="1"/>
          </p:nvPr>
        </p:nvSpPr>
        <p:spPr>
          <a:xfrm>
            <a:off x="238539" y="1139687"/>
            <a:ext cx="5181600" cy="5419376"/>
          </a:xfrm>
        </p:spPr>
        <p:txBody>
          <a:bodyPr>
            <a:normAutofit lnSpcReduction="10000"/>
          </a:bodyPr>
          <a:lstStyle/>
          <a:p>
            <a:r>
              <a:rPr lang="en-US" dirty="0"/>
              <a:t>Sometimes when stressed making a verbal choice is difficult</a:t>
            </a:r>
          </a:p>
          <a:p>
            <a:r>
              <a:rPr lang="en-US" dirty="0"/>
              <a:t>The boy in the photos became frustrated at times of stress and often had behaviors</a:t>
            </a:r>
          </a:p>
          <a:p>
            <a:r>
              <a:rPr lang="en-US" dirty="0"/>
              <a:t>Preparing these photos of him while he was calm explaining stressors, allowed him to simply point to communicate during difficult times</a:t>
            </a:r>
          </a:p>
        </p:txBody>
      </p:sp>
      <p:pic>
        <p:nvPicPr>
          <p:cNvPr id="6" name="Content Placeholder 5" descr="9 options with image and short sentence in a 3 by 3 grid. " title="Things that may be bothering me choice board ">
            <a:extLst>
              <a:ext uri="{FF2B5EF4-FFF2-40B4-BE49-F238E27FC236}">
                <a16:creationId xmlns:a16="http://schemas.microsoft.com/office/drawing/2014/main" id="{7E7F0E39-8580-D24B-9704-BABA8401EF58}"/>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771214" y="1334123"/>
            <a:ext cx="5876144" cy="5224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3839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ADA7C-EB07-A449-BBDA-0B2A98A8CA58}"/>
              </a:ext>
            </a:extLst>
          </p:cNvPr>
          <p:cNvSpPr>
            <a:spLocks noGrp="1"/>
          </p:cNvSpPr>
          <p:nvPr>
            <p:ph type="title"/>
          </p:nvPr>
        </p:nvSpPr>
        <p:spPr/>
        <p:txBody>
          <a:bodyPr>
            <a:noAutofit/>
          </a:bodyPr>
          <a:lstStyle/>
          <a:p>
            <a:r>
              <a:rPr lang="en-US" b="1" dirty="0"/>
              <a:t>Making Choices of What to Say and What </a:t>
            </a:r>
            <a:r>
              <a:rPr lang="en-US" b="1" i="1" dirty="0"/>
              <a:t>Not</a:t>
            </a:r>
            <a:r>
              <a:rPr lang="en-US" b="1" dirty="0"/>
              <a:t> to Say</a:t>
            </a:r>
            <a:endParaRPr lang="en-US" dirty="0"/>
          </a:p>
        </p:txBody>
      </p:sp>
      <p:sp>
        <p:nvSpPr>
          <p:cNvPr id="5" name="Text Placeholder 4">
            <a:extLst>
              <a:ext uri="{FF2B5EF4-FFF2-40B4-BE49-F238E27FC236}">
                <a16:creationId xmlns:a16="http://schemas.microsoft.com/office/drawing/2014/main" id="{56A9294B-28AF-8544-96AE-5BBFAC8958D2}"/>
              </a:ext>
            </a:extLst>
          </p:cNvPr>
          <p:cNvSpPr>
            <a:spLocks noGrp="1"/>
          </p:cNvSpPr>
          <p:nvPr>
            <p:ph type="body" idx="1"/>
          </p:nvPr>
        </p:nvSpPr>
        <p:spPr>
          <a:xfrm>
            <a:off x="609600" y="1670023"/>
            <a:ext cx="5386917" cy="639762"/>
          </a:xfrm>
          <a:solidFill>
            <a:schemeClr val="accent3">
              <a:lumMod val="50000"/>
            </a:schemeClr>
          </a:solidFill>
        </p:spPr>
        <p:txBody>
          <a:bodyPr>
            <a:normAutofit fontScale="92500"/>
          </a:bodyPr>
          <a:lstStyle/>
          <a:p>
            <a:r>
              <a:rPr lang="en-US" sz="3200" dirty="0">
                <a:solidFill>
                  <a:schemeClr val="bg1"/>
                </a:solidFill>
              </a:rPr>
              <a:t>Words I Can Use On the Job</a:t>
            </a:r>
          </a:p>
        </p:txBody>
      </p:sp>
      <p:sp>
        <p:nvSpPr>
          <p:cNvPr id="6" name="Content Placeholder 5">
            <a:extLst>
              <a:ext uri="{FF2B5EF4-FFF2-40B4-BE49-F238E27FC236}">
                <a16:creationId xmlns:a16="http://schemas.microsoft.com/office/drawing/2014/main" id="{A8F7E46B-65C4-8D42-A223-59F8D943A418}"/>
              </a:ext>
            </a:extLst>
          </p:cNvPr>
          <p:cNvSpPr>
            <a:spLocks noGrp="1"/>
          </p:cNvSpPr>
          <p:nvPr>
            <p:ph sz="half" idx="2"/>
          </p:nvPr>
        </p:nvSpPr>
        <p:spPr>
          <a:xfrm>
            <a:off x="609600" y="2294795"/>
            <a:ext cx="5386917" cy="3951288"/>
          </a:xfrm>
          <a:solidFill>
            <a:schemeClr val="accent3">
              <a:lumMod val="50000"/>
            </a:schemeClr>
          </a:solidFill>
        </p:spPr>
        <p:txBody>
          <a:bodyPr>
            <a:normAutofit/>
          </a:bodyPr>
          <a:lstStyle/>
          <a:p>
            <a:pPr algn="ctr">
              <a:spcBef>
                <a:spcPct val="50000"/>
              </a:spcBef>
              <a:buFontTx/>
              <a:buChar char="•"/>
              <a:defRPr/>
            </a:pPr>
            <a:r>
              <a:rPr lang="en-US" sz="3200" dirty="0">
                <a:solidFill>
                  <a:schemeClr val="bg1"/>
                </a:solidFill>
                <a:ea typeface="ヒラギノ角ゴ ProN W3" charset="0"/>
                <a:cs typeface="ヒラギノ角ゴ ProN W3" charset="0"/>
                <a:sym typeface="Gill Sans" charset="0"/>
              </a:rPr>
              <a:t>No thank you </a:t>
            </a:r>
          </a:p>
          <a:p>
            <a:pPr algn="ctr">
              <a:spcBef>
                <a:spcPct val="50000"/>
              </a:spcBef>
              <a:buFontTx/>
              <a:buChar char="•"/>
              <a:defRPr/>
            </a:pPr>
            <a:r>
              <a:rPr lang="en-US" sz="3200" dirty="0">
                <a:solidFill>
                  <a:schemeClr val="bg1"/>
                </a:solidFill>
                <a:ea typeface="ヒラギノ角ゴ ProN W3" charset="0"/>
                <a:cs typeface="ヒラギノ角ゴ ProN W3" charset="0"/>
                <a:sym typeface="Gill Sans" charset="0"/>
              </a:rPr>
              <a:t>Excuse me</a:t>
            </a:r>
          </a:p>
          <a:p>
            <a:pPr algn="ctr">
              <a:spcBef>
                <a:spcPct val="50000"/>
              </a:spcBef>
              <a:buFontTx/>
              <a:buChar char="•"/>
              <a:defRPr/>
            </a:pPr>
            <a:r>
              <a:rPr lang="en-US" sz="3200" dirty="0">
                <a:solidFill>
                  <a:schemeClr val="bg1"/>
                </a:solidFill>
                <a:ea typeface="ヒラギノ角ゴ ProN W3" charset="0"/>
                <a:cs typeface="ヒラギノ角ゴ ProN W3" charset="0"/>
                <a:sym typeface="Gill Sans" charset="0"/>
              </a:rPr>
              <a:t>Is it OK to take a Break now?</a:t>
            </a:r>
          </a:p>
          <a:p>
            <a:pPr algn="ctr">
              <a:spcBef>
                <a:spcPct val="50000"/>
              </a:spcBef>
              <a:buFontTx/>
              <a:buChar char="•"/>
            </a:pPr>
            <a:r>
              <a:rPr lang="en-US" altLang="en-US" sz="3200" dirty="0">
                <a:solidFill>
                  <a:schemeClr val="bg1"/>
                </a:solidFill>
              </a:rPr>
              <a:t>Please don</a:t>
            </a:r>
            <a:r>
              <a:rPr lang="ja-JP" altLang="en-US" sz="3200">
                <a:solidFill>
                  <a:schemeClr val="bg1"/>
                </a:solidFill>
              </a:rPr>
              <a:t>’</a:t>
            </a:r>
            <a:r>
              <a:rPr lang="en-US" altLang="ja-JP" sz="3200" dirty="0">
                <a:solidFill>
                  <a:schemeClr val="bg1"/>
                </a:solidFill>
              </a:rPr>
              <a:t>t do that</a:t>
            </a:r>
          </a:p>
          <a:p>
            <a:pPr algn="ctr">
              <a:spcBef>
                <a:spcPct val="50000"/>
              </a:spcBef>
              <a:buFontTx/>
              <a:buChar char="•"/>
              <a:defRPr/>
            </a:pPr>
            <a:endParaRPr lang="en-US" sz="3200" dirty="0">
              <a:solidFill>
                <a:schemeClr val="bg1"/>
              </a:solidFill>
              <a:ea typeface="ヒラギノ角ゴ ProN W3" charset="0"/>
              <a:cs typeface="ヒラギノ角ゴ ProN W3" charset="0"/>
              <a:sym typeface="Gill Sans" charset="0"/>
            </a:endParaRPr>
          </a:p>
          <a:p>
            <a:pPr algn="ctr"/>
            <a:endParaRPr lang="en-US" sz="3200" dirty="0">
              <a:solidFill>
                <a:schemeClr val="bg1"/>
              </a:solidFill>
            </a:endParaRPr>
          </a:p>
        </p:txBody>
      </p:sp>
      <p:sp>
        <p:nvSpPr>
          <p:cNvPr id="7" name="Text Placeholder 6">
            <a:extLst>
              <a:ext uri="{FF2B5EF4-FFF2-40B4-BE49-F238E27FC236}">
                <a16:creationId xmlns:a16="http://schemas.microsoft.com/office/drawing/2014/main" id="{F6678556-4B75-3642-9F31-99B64A936F57}"/>
              </a:ext>
            </a:extLst>
          </p:cNvPr>
          <p:cNvSpPr>
            <a:spLocks noGrp="1"/>
          </p:cNvSpPr>
          <p:nvPr>
            <p:ph type="body" sz="quarter" idx="3"/>
          </p:nvPr>
        </p:nvSpPr>
        <p:spPr>
          <a:xfrm>
            <a:off x="5981076" y="1655033"/>
            <a:ext cx="5936104" cy="639762"/>
          </a:xfrm>
          <a:solidFill>
            <a:srgbClr val="FF0000"/>
          </a:solidFill>
        </p:spPr>
        <p:txBody>
          <a:bodyPr>
            <a:noAutofit/>
          </a:bodyPr>
          <a:lstStyle/>
          <a:p>
            <a:r>
              <a:rPr lang="en-US" sz="2800" dirty="0">
                <a:solidFill>
                  <a:schemeClr val="bg1"/>
                </a:solidFill>
              </a:rPr>
              <a:t>Words I Can NOT Use On the Job</a:t>
            </a:r>
          </a:p>
        </p:txBody>
      </p:sp>
      <p:sp>
        <p:nvSpPr>
          <p:cNvPr id="8" name="Content Placeholder 7">
            <a:extLst>
              <a:ext uri="{FF2B5EF4-FFF2-40B4-BE49-F238E27FC236}">
                <a16:creationId xmlns:a16="http://schemas.microsoft.com/office/drawing/2014/main" id="{A3FFDAC4-A16F-F646-AEC3-6E55B55F5FE5}"/>
              </a:ext>
            </a:extLst>
          </p:cNvPr>
          <p:cNvSpPr>
            <a:spLocks noGrp="1"/>
          </p:cNvSpPr>
          <p:nvPr>
            <p:ph sz="quarter" idx="4"/>
          </p:nvPr>
        </p:nvSpPr>
        <p:spPr>
          <a:xfrm>
            <a:off x="5977515" y="2294795"/>
            <a:ext cx="5951095" cy="3957415"/>
          </a:xfrm>
          <a:solidFill>
            <a:srgbClr val="FF0000"/>
          </a:solidFill>
        </p:spPr>
        <p:txBody>
          <a:bodyPr>
            <a:normAutofit/>
          </a:bodyPr>
          <a:lstStyle/>
          <a:p>
            <a:pPr algn="ctr">
              <a:spcBef>
                <a:spcPct val="50000"/>
              </a:spcBef>
              <a:buFontTx/>
              <a:buChar char="•"/>
            </a:pPr>
            <a:r>
              <a:rPr lang="en-US" altLang="en-US" sz="3200" dirty="0">
                <a:solidFill>
                  <a:schemeClr val="bg1"/>
                </a:solidFill>
              </a:rPr>
              <a:t>I Don</a:t>
            </a:r>
            <a:r>
              <a:rPr lang="ja-JP" altLang="en-US" sz="3200">
                <a:solidFill>
                  <a:schemeClr val="bg1"/>
                </a:solidFill>
              </a:rPr>
              <a:t>’</a:t>
            </a:r>
            <a:r>
              <a:rPr lang="en-US" altLang="ja-JP" sz="3200" dirty="0">
                <a:solidFill>
                  <a:schemeClr val="bg1"/>
                </a:solidFill>
              </a:rPr>
              <a:t>t Think So!</a:t>
            </a:r>
          </a:p>
          <a:p>
            <a:pPr algn="ctr">
              <a:spcBef>
                <a:spcPct val="50000"/>
              </a:spcBef>
              <a:buFontTx/>
              <a:buChar char="•"/>
            </a:pPr>
            <a:r>
              <a:rPr lang="en-US" altLang="en-US" sz="3200" dirty="0">
                <a:solidFill>
                  <a:schemeClr val="bg1"/>
                </a:solidFill>
              </a:rPr>
              <a:t>This is Stupid.</a:t>
            </a:r>
          </a:p>
          <a:p>
            <a:pPr algn="ctr">
              <a:spcBef>
                <a:spcPct val="50000"/>
              </a:spcBef>
              <a:buFontTx/>
              <a:buChar char="•"/>
            </a:pPr>
            <a:r>
              <a:rPr lang="en-US" altLang="en-US" sz="3200" dirty="0">
                <a:solidFill>
                  <a:schemeClr val="bg1"/>
                </a:solidFill>
              </a:rPr>
              <a:t>I am NOT doing this work now!</a:t>
            </a:r>
          </a:p>
          <a:p>
            <a:pPr algn="ctr">
              <a:spcBef>
                <a:spcPct val="50000"/>
              </a:spcBef>
              <a:buFontTx/>
              <a:buChar char="•"/>
            </a:pPr>
            <a:r>
              <a:rPr lang="en-US" altLang="en-US" sz="3200" dirty="0">
                <a:solidFill>
                  <a:schemeClr val="bg1"/>
                </a:solidFill>
              </a:rPr>
              <a:t>Knock It Off</a:t>
            </a:r>
          </a:p>
          <a:p>
            <a:pPr algn="ctr">
              <a:spcBef>
                <a:spcPct val="50000"/>
              </a:spcBef>
              <a:buFontTx/>
              <a:buChar char="•"/>
            </a:pPr>
            <a:endParaRPr lang="en-US" altLang="en-US" sz="3200" dirty="0">
              <a:solidFill>
                <a:schemeClr val="bg1"/>
              </a:solidFill>
            </a:endParaRPr>
          </a:p>
          <a:p>
            <a:pPr algn="ctr"/>
            <a:endParaRPr lang="en-US" sz="3200" dirty="0">
              <a:solidFill>
                <a:schemeClr val="bg1"/>
              </a:solidFill>
            </a:endParaRPr>
          </a:p>
        </p:txBody>
      </p:sp>
    </p:spTree>
    <p:extLst>
      <p:ext uri="{BB962C8B-B14F-4D97-AF65-F5344CB8AC3E}">
        <p14:creationId xmlns:p14="http://schemas.microsoft.com/office/powerpoint/2010/main" val="2525414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B60C-87E0-DB43-B227-31F2F9518CFF}"/>
              </a:ext>
            </a:extLst>
          </p:cNvPr>
          <p:cNvSpPr>
            <a:spLocks noGrp="1"/>
          </p:cNvSpPr>
          <p:nvPr>
            <p:ph type="title"/>
          </p:nvPr>
        </p:nvSpPr>
        <p:spPr>
          <a:xfrm>
            <a:off x="609600" y="273050"/>
            <a:ext cx="5890953" cy="1489248"/>
          </a:xfrm>
          <a:ln w="149225">
            <a:solidFill>
              <a:schemeClr val="accent4">
                <a:lumMod val="40000"/>
                <a:lumOff val="60000"/>
              </a:schemeClr>
            </a:solidFill>
          </a:ln>
        </p:spPr>
        <p:style>
          <a:lnRef idx="3">
            <a:schemeClr val="lt1"/>
          </a:lnRef>
          <a:fillRef idx="1">
            <a:schemeClr val="dk1"/>
          </a:fillRef>
          <a:effectRef idx="1">
            <a:schemeClr val="dk1"/>
          </a:effectRef>
          <a:fontRef idx="minor">
            <a:schemeClr val="lt1"/>
          </a:fontRef>
        </p:style>
        <p:txBody>
          <a:bodyPr anchor="ctr">
            <a:noAutofit/>
          </a:bodyPr>
          <a:lstStyle/>
          <a:p>
            <a:pPr algn="ctr"/>
            <a:r>
              <a:rPr lang="en-US" sz="4400" dirty="0">
                <a:solidFill>
                  <a:schemeClr val="bg1"/>
                </a:solidFill>
                <a:latin typeface="Avenir LT Std 45 Book" panose="020B0502020203020204" pitchFamily="34" charset="0"/>
              </a:rPr>
              <a:t>Jigs and Templates</a:t>
            </a:r>
          </a:p>
        </p:txBody>
      </p:sp>
      <p:sp>
        <p:nvSpPr>
          <p:cNvPr id="5" name="Text Placeholder 4">
            <a:extLst>
              <a:ext uri="{FF2B5EF4-FFF2-40B4-BE49-F238E27FC236}">
                <a16:creationId xmlns:a16="http://schemas.microsoft.com/office/drawing/2014/main" id="{3717EFED-0F27-1441-B160-1EDB4400ACDA}"/>
              </a:ext>
            </a:extLst>
          </p:cNvPr>
          <p:cNvSpPr>
            <a:spLocks noGrp="1"/>
          </p:cNvSpPr>
          <p:nvPr>
            <p:ph type="body" sz="half" idx="2"/>
          </p:nvPr>
        </p:nvSpPr>
        <p:spPr>
          <a:xfrm>
            <a:off x="609601" y="2061556"/>
            <a:ext cx="6173584" cy="4555374"/>
          </a:xfrm>
        </p:spPr>
        <p:txBody>
          <a:bodyPr>
            <a:noAutofit/>
          </a:bodyPr>
          <a:lstStyle/>
          <a:p>
            <a:pPr marL="457200" indent="-457200">
              <a:buFont typeface="Arial" panose="020B0604020202020204" pitchFamily="34" charset="0"/>
              <a:buChar char="•"/>
            </a:pPr>
            <a:r>
              <a:rPr lang="en-US" sz="2800" dirty="0"/>
              <a:t>A jig's primary purpose is to provide accuracy of task completion. </a:t>
            </a:r>
          </a:p>
          <a:p>
            <a:pPr marL="457200" indent="-457200">
              <a:buFont typeface="Arial" panose="020B0604020202020204" pitchFamily="34" charset="0"/>
              <a:buChar char="•"/>
            </a:pPr>
            <a:r>
              <a:rPr lang="en-US" sz="2800" dirty="0"/>
              <a:t>For example: A device with a predetermined number of openings to help the worker "count" the correct number of items. </a:t>
            </a:r>
          </a:p>
          <a:p>
            <a:pPr marL="457200" indent="-457200">
              <a:buFont typeface="Arial" panose="020B0604020202020204" pitchFamily="34" charset="0"/>
              <a:buChar char="•"/>
            </a:pPr>
            <a:r>
              <a:rPr lang="en-US" sz="2800" dirty="0"/>
              <a:t>Some ‘jigs’ may also be described as templates</a:t>
            </a:r>
          </a:p>
        </p:txBody>
      </p:sp>
      <p:pic>
        <p:nvPicPr>
          <p:cNvPr id="7" name="Content Placeholder 6" descr="Bin of disassembled flashlights. Template showing cutout to place batteries, base and top of flashlight. " title="Flashlight Assembly JIg">
            <a:extLst>
              <a:ext uri="{FF2B5EF4-FFF2-40B4-BE49-F238E27FC236}">
                <a16:creationId xmlns:a16="http://schemas.microsoft.com/office/drawing/2014/main" id="{A2CB2BF6-9F39-D847-9A25-CE0DAB7A17DF}"/>
              </a:ext>
            </a:extLst>
          </p:cNvPr>
          <p:cNvPicPr>
            <a:picLocks noGrp="1" noChangeAspect="1"/>
          </p:cNvPicPr>
          <p:nvPr>
            <p:ph idx="1"/>
          </p:nvPr>
        </p:nvPicPr>
        <p:blipFill>
          <a:blip r:embed="rId3"/>
          <a:stretch>
            <a:fillRect/>
          </a:stretch>
        </p:blipFill>
        <p:spPr>
          <a:xfrm>
            <a:off x="6267797" y="1809106"/>
            <a:ext cx="5656745" cy="4242559"/>
          </a:xfrm>
          <a:prstGeom prst="rect">
            <a:avLst/>
          </a:prstGeom>
          <a:solidFill>
            <a:srgbClr val="FFFFFF">
              <a:shade val="85000"/>
            </a:srgbClr>
          </a:solidFill>
          <a:ln w="190500" cap="rnd">
            <a:solidFill>
              <a:schemeClr val="accent4">
                <a:lumMod val="40000"/>
                <a:lumOff val="6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111153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9152-59F3-974E-B2E8-FD9A3E160B6D}"/>
              </a:ext>
            </a:extLst>
          </p:cNvPr>
          <p:cNvSpPr>
            <a:spLocks noGrp="1"/>
          </p:cNvSpPr>
          <p:nvPr>
            <p:ph type="title"/>
          </p:nvPr>
        </p:nvSpPr>
        <p:spPr/>
        <p:txBody>
          <a:bodyPr/>
          <a:lstStyle/>
          <a:p>
            <a:r>
              <a:rPr lang="en-US" dirty="0"/>
              <a:t>Characteristics of Effective Visual Supports</a:t>
            </a:r>
          </a:p>
        </p:txBody>
      </p:sp>
      <p:sp>
        <p:nvSpPr>
          <p:cNvPr id="3" name="Content Placeholder 2">
            <a:extLst>
              <a:ext uri="{FF2B5EF4-FFF2-40B4-BE49-F238E27FC236}">
                <a16:creationId xmlns:a16="http://schemas.microsoft.com/office/drawing/2014/main" id="{318FF370-EF31-5844-B482-78B087C0F2AD}"/>
              </a:ext>
            </a:extLst>
          </p:cNvPr>
          <p:cNvSpPr>
            <a:spLocks noGrp="1"/>
          </p:cNvSpPr>
          <p:nvPr>
            <p:ph idx="1"/>
          </p:nvPr>
        </p:nvSpPr>
        <p:spPr>
          <a:xfrm>
            <a:off x="609600" y="1280160"/>
            <a:ext cx="10972800" cy="4729629"/>
          </a:xfrm>
        </p:spPr>
        <p:txBody>
          <a:bodyPr>
            <a:normAutofit fontScale="92500"/>
          </a:bodyPr>
          <a:lstStyle/>
          <a:p>
            <a:pPr marL="0" indent="0">
              <a:buNone/>
            </a:pPr>
            <a:r>
              <a:rPr lang="en-US" dirty="0"/>
              <a:t>Visual Supports should be: </a:t>
            </a:r>
          </a:p>
          <a:p>
            <a:pPr>
              <a:buFont typeface="Wingdings" pitchFamily="2" charset="2"/>
              <a:buChar char="q"/>
            </a:pPr>
            <a:r>
              <a:rPr lang="en-US" dirty="0"/>
              <a:t>Clear and Accentuate Important Elements of the Support</a:t>
            </a:r>
          </a:p>
          <a:p>
            <a:pPr>
              <a:buFont typeface="Wingdings" pitchFamily="2" charset="2"/>
              <a:buChar char="q"/>
            </a:pPr>
            <a:r>
              <a:rPr lang="en-US" dirty="0"/>
              <a:t>Consistent and Predictable across environments</a:t>
            </a:r>
          </a:p>
          <a:p>
            <a:pPr>
              <a:buFont typeface="Wingdings" pitchFamily="2" charset="2"/>
              <a:buChar char="q"/>
            </a:pPr>
            <a:r>
              <a:rPr lang="en-US" dirty="0"/>
              <a:t>Constant  and Unchanging (until necessary to change)</a:t>
            </a:r>
          </a:p>
          <a:p>
            <a:pPr>
              <a:buFont typeface="Wingdings" pitchFamily="2" charset="2"/>
              <a:buChar char="q"/>
            </a:pPr>
            <a:r>
              <a:rPr lang="en-US" dirty="0"/>
              <a:t>Available to the individual at any time</a:t>
            </a:r>
          </a:p>
          <a:p>
            <a:pPr>
              <a:buFont typeface="Wingdings" pitchFamily="2" charset="2"/>
              <a:buChar char="q"/>
            </a:pPr>
            <a:r>
              <a:rPr lang="en-US" dirty="0"/>
              <a:t>Matched to the individual’s learning style</a:t>
            </a:r>
          </a:p>
          <a:p>
            <a:pPr>
              <a:buFont typeface="Wingdings" pitchFamily="2" charset="2"/>
              <a:buChar char="q"/>
            </a:pPr>
            <a:r>
              <a:rPr lang="en-US" dirty="0"/>
              <a:t>Taught to the individual</a:t>
            </a:r>
          </a:p>
          <a:p>
            <a:pPr>
              <a:buFont typeface="Wingdings" pitchFamily="2" charset="2"/>
              <a:buChar char="q"/>
            </a:pPr>
            <a:r>
              <a:rPr lang="en-US" dirty="0"/>
              <a:t>Eventually managed by the individual (as much as possible)</a:t>
            </a:r>
          </a:p>
          <a:p>
            <a:endParaRPr lang="en-US" dirty="0"/>
          </a:p>
          <a:p>
            <a:endParaRPr lang="en-US" dirty="0"/>
          </a:p>
        </p:txBody>
      </p:sp>
    </p:spTree>
    <p:extLst>
      <p:ext uri="{BB962C8B-B14F-4D97-AF65-F5344CB8AC3E}">
        <p14:creationId xmlns:p14="http://schemas.microsoft.com/office/powerpoint/2010/main" val="1262112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6783-CB82-FC49-86B7-ED60742CD457}"/>
              </a:ext>
            </a:extLst>
          </p:cNvPr>
          <p:cNvSpPr>
            <a:spLocks noGrp="1"/>
          </p:cNvSpPr>
          <p:nvPr>
            <p:ph type="title"/>
          </p:nvPr>
        </p:nvSpPr>
        <p:spPr>
          <a:xfrm>
            <a:off x="897147" y="1579580"/>
            <a:ext cx="3019245" cy="3440994"/>
          </a:xfrm>
        </p:spPr>
        <p:txBody>
          <a:bodyPr>
            <a:normAutofit/>
          </a:bodyPr>
          <a:lstStyle/>
          <a:p>
            <a:r>
              <a:rPr lang="en-US" dirty="0"/>
              <a:t>Jig: Where to Place the Utensils</a:t>
            </a:r>
          </a:p>
        </p:txBody>
      </p:sp>
      <p:pic>
        <p:nvPicPr>
          <p:cNvPr id="5" name="Content Placeholder 4" descr="3 bins for utensils. One each for forks, knives, spoons. Icon of each utensil attached to outside of bin. " title="Utensils Bins with Icon Labels">
            <a:extLst>
              <a:ext uri="{FF2B5EF4-FFF2-40B4-BE49-F238E27FC236}">
                <a16:creationId xmlns:a16="http://schemas.microsoft.com/office/drawing/2014/main" id="{26E57B35-EB58-3547-AD77-8C35A29B0D4C}"/>
              </a:ext>
            </a:extLst>
          </p:cNvPr>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bright="47000" contrast="19000"/>
                    </a14:imgEffect>
                  </a14:imgLayer>
                </a14:imgProps>
              </a:ext>
              <a:ext uri="{28A0092B-C50C-407E-A947-70E740481C1C}">
                <a14:useLocalDpi xmlns:a14="http://schemas.microsoft.com/office/drawing/2010/main"/>
              </a:ext>
            </a:extLst>
          </a:blip>
          <a:srcRect/>
          <a:stretch/>
        </p:blipFill>
        <p:spPr>
          <a:xfrm>
            <a:off x="4519568" y="1173192"/>
            <a:ext cx="6916470" cy="424419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199045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C4FFD-F694-A14B-ABEE-228FB7F49083}"/>
              </a:ext>
            </a:extLst>
          </p:cNvPr>
          <p:cNvSpPr>
            <a:spLocks noGrp="1"/>
          </p:cNvSpPr>
          <p:nvPr>
            <p:ph type="title"/>
          </p:nvPr>
        </p:nvSpPr>
        <p:spPr/>
        <p:txBody>
          <a:bodyPr/>
          <a:lstStyle/>
          <a:p>
            <a:r>
              <a:rPr lang="en-US" dirty="0">
                <a:latin typeface="Avenir" panose="02000503020000020003" pitchFamily="2" charset="0"/>
              </a:rPr>
              <a:t>Jigs: Clear Beginning and End</a:t>
            </a:r>
          </a:p>
        </p:txBody>
      </p:sp>
      <p:sp>
        <p:nvSpPr>
          <p:cNvPr id="7" name="Content Placeholder 6">
            <a:extLst>
              <a:ext uri="{FF2B5EF4-FFF2-40B4-BE49-F238E27FC236}">
                <a16:creationId xmlns:a16="http://schemas.microsoft.com/office/drawing/2014/main" id="{CFAFA3D0-1E61-304A-B0D9-6E0EEC60E8D1}"/>
              </a:ext>
            </a:extLst>
          </p:cNvPr>
          <p:cNvSpPr>
            <a:spLocks noGrp="1"/>
          </p:cNvSpPr>
          <p:nvPr>
            <p:ph sz="half" idx="2"/>
          </p:nvPr>
        </p:nvSpPr>
        <p:spPr>
          <a:xfrm>
            <a:off x="609600" y="1417638"/>
            <a:ext cx="5384800" cy="4525963"/>
          </a:xfrm>
        </p:spPr>
        <p:txBody>
          <a:bodyPr>
            <a:normAutofit/>
          </a:bodyPr>
          <a:lstStyle/>
          <a:p>
            <a:r>
              <a:rPr lang="en-US" sz="3200" dirty="0">
                <a:latin typeface="Avenir" panose="02000503020000020003" pitchFamily="2" charset="0"/>
              </a:rPr>
              <a:t>Working left to right</a:t>
            </a:r>
          </a:p>
          <a:p>
            <a:r>
              <a:rPr lang="en-US" sz="3200" dirty="0">
                <a:latin typeface="Avenir" panose="02000503020000020003" pitchFamily="2" charset="0"/>
              </a:rPr>
              <a:t>Template or jig to understand what goes in each bag</a:t>
            </a:r>
          </a:p>
          <a:p>
            <a:r>
              <a:rPr lang="en-US" sz="3200" dirty="0">
                <a:latin typeface="Avenir" panose="02000503020000020003" pitchFamily="2" charset="0"/>
              </a:rPr>
              <a:t>A place to put the finished product</a:t>
            </a:r>
          </a:p>
        </p:txBody>
      </p:sp>
      <p:pic>
        <p:nvPicPr>
          <p:cNvPr id="5" name="Content Placeholder 4" descr="Items to pack on left, template in middle with outline of items to pack, bags in middle above template, finish bin on right." title="Jig to make travel size item packets">
            <a:extLst>
              <a:ext uri="{FF2B5EF4-FFF2-40B4-BE49-F238E27FC236}">
                <a16:creationId xmlns:a16="http://schemas.microsoft.com/office/drawing/2014/main" id="{739C5268-DE94-374E-A376-1B408BF22789}"/>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6455764" y="1417638"/>
            <a:ext cx="5384800" cy="3844768"/>
          </a:xfrm>
          <a:prstGeom prst="rect">
            <a:avLst/>
          </a:prstGeom>
          <a:solidFill>
            <a:srgbClr val="FFFFFF">
              <a:shade val="85000"/>
            </a:srgbClr>
          </a:solidFill>
          <a:ln w="190500" cap="sq">
            <a:solidFill>
              <a:srgbClr val="FFFFFF"/>
            </a:solidFill>
            <a:miter lim="800000"/>
          </a:ln>
          <a:effectLst>
            <a:outerShdw blurRad="241300" dist="698500" dir="8100000" algn="tl" rotWithShape="0">
              <a:srgbClr val="000000">
                <a:alpha val="3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5634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1ED0DF-634C-AD43-BBF8-713B5E701454}"/>
              </a:ext>
            </a:extLst>
          </p:cNvPr>
          <p:cNvSpPr>
            <a:spLocks noGrp="1"/>
          </p:cNvSpPr>
          <p:nvPr>
            <p:ph type="title"/>
          </p:nvPr>
        </p:nvSpPr>
        <p:spPr/>
        <p:txBody>
          <a:bodyPr/>
          <a:lstStyle/>
          <a:p>
            <a:r>
              <a:rPr lang="en-US" dirty="0"/>
              <a:t>Example of Simple, Low-Cost Jigs</a:t>
            </a:r>
          </a:p>
        </p:txBody>
      </p:sp>
      <p:pic>
        <p:nvPicPr>
          <p:cNvPr id="9" name="Content Placeholder 8" descr="Construction paper with the shapes of the plate, fork, spoon and napkin cut out to create a template for place setting.&#10;" title="Jig for Table Setting of plate and utensils">
            <a:extLst>
              <a:ext uri="{FF2B5EF4-FFF2-40B4-BE49-F238E27FC236}">
                <a16:creationId xmlns:a16="http://schemas.microsoft.com/office/drawing/2014/main" id="{FDBA0317-3A53-9A40-9E97-0F861BB432EA}"/>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228413" y="1384885"/>
            <a:ext cx="6198239" cy="9275688"/>
          </a:xfrm>
        </p:spPr>
      </p:pic>
      <p:pic>
        <p:nvPicPr>
          <p:cNvPr id="11" name="Content Placeholder 10" descr="Utensil tray with individual bin for fork, spoon, knife clearly labeled with picture and image, plastic utensils to side." title="Utensil Tray with icons">
            <a:extLst>
              <a:ext uri="{FF2B5EF4-FFF2-40B4-BE49-F238E27FC236}">
                <a16:creationId xmlns:a16="http://schemas.microsoft.com/office/drawing/2014/main" id="{5CAD7F73-291E-F347-9F3A-52A9459D7CC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461825" y="1402138"/>
            <a:ext cx="2308642" cy="9602617"/>
          </a:xfrm>
        </p:spPr>
      </p:pic>
    </p:spTree>
    <p:extLst>
      <p:ext uri="{BB962C8B-B14F-4D97-AF65-F5344CB8AC3E}">
        <p14:creationId xmlns:p14="http://schemas.microsoft.com/office/powerpoint/2010/main" val="406325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545CD3-7B2D-6D46-8BD4-4B9D42ADFD31}"/>
              </a:ext>
            </a:extLst>
          </p:cNvPr>
          <p:cNvSpPr>
            <a:spLocks noGrp="1"/>
          </p:cNvSpPr>
          <p:nvPr>
            <p:ph type="title"/>
          </p:nvPr>
        </p:nvSpPr>
        <p:spPr/>
        <p:txBody>
          <a:bodyPr/>
          <a:lstStyle/>
          <a:p>
            <a:r>
              <a:rPr lang="en-US" dirty="0">
                <a:latin typeface="Avenir" panose="02000503020000020003" pitchFamily="2" charset="0"/>
              </a:rPr>
              <a:t>Quick and Easy Template</a:t>
            </a:r>
          </a:p>
        </p:txBody>
      </p:sp>
      <p:sp>
        <p:nvSpPr>
          <p:cNvPr id="4" name="Text Placeholder 3">
            <a:extLst>
              <a:ext uri="{FF2B5EF4-FFF2-40B4-BE49-F238E27FC236}">
                <a16:creationId xmlns:a16="http://schemas.microsoft.com/office/drawing/2014/main" id="{388FC58F-9686-524D-B303-6B7C36C24B73}"/>
              </a:ext>
            </a:extLst>
          </p:cNvPr>
          <p:cNvSpPr>
            <a:spLocks noGrp="1"/>
          </p:cNvSpPr>
          <p:nvPr>
            <p:ph sz="half" idx="2"/>
          </p:nvPr>
        </p:nvSpPr>
        <p:spPr>
          <a:xfrm>
            <a:off x="336446" y="1675157"/>
            <a:ext cx="5384800" cy="4525963"/>
          </a:xfrm>
        </p:spPr>
        <p:txBody>
          <a:bodyPr/>
          <a:lstStyle/>
          <a:p>
            <a:pPr marL="0" indent="0">
              <a:buNone/>
            </a:pPr>
            <a:r>
              <a:rPr lang="en-US" sz="3200" dirty="0">
                <a:latin typeface="Avenir Next LT Pro" panose="020B0504020202020204" pitchFamily="34" charset="77"/>
              </a:rPr>
              <a:t>A circle template on a plain sheet of paper is used as a guide to independently complete a job task</a:t>
            </a:r>
          </a:p>
          <a:p>
            <a:endParaRPr lang="en-US" dirty="0">
              <a:latin typeface="Avenir Next LT Pro" panose="020B0504020202020204" pitchFamily="34" charset="77"/>
            </a:endParaRPr>
          </a:p>
        </p:txBody>
      </p:sp>
      <p:pic>
        <p:nvPicPr>
          <p:cNvPr id="6" name="Content Placeholder 5" descr="Young man stack computer disks on a desk, pieces of paper with a circle and the number 5 on each of the pieces of paper." title="Paper creates template for counting 25 CDs">
            <a:extLst>
              <a:ext uri="{FF2B5EF4-FFF2-40B4-BE49-F238E27FC236}">
                <a16:creationId xmlns:a16="http://schemas.microsoft.com/office/drawing/2014/main" id="{D94CA170-AC31-7D4D-A7D4-FB23AC2873B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197600" y="1837004"/>
            <a:ext cx="5384800" cy="31229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15360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panose="02000503020000020003" pitchFamily="2" charset="0"/>
              </a:rPr>
              <a:t>Visual Organizers for Kitchen and Closet </a:t>
            </a:r>
          </a:p>
        </p:txBody>
      </p:sp>
      <p:pic>
        <p:nvPicPr>
          <p:cNvPr id="8" name="Content Placeholder 7" descr="2 placemats with silhouette of where the items for a place setting are located. One is fabric the other plastic." title="Table Setting Placemats">
            <a:extLst>
              <a:ext uri="{FF2B5EF4-FFF2-40B4-BE49-F238E27FC236}">
                <a16:creationId xmlns:a16="http://schemas.microsoft.com/office/drawing/2014/main" id="{15D6ABC1-1989-4648-A0B8-98334802A0CB}"/>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600" y="2024176"/>
            <a:ext cx="5384800" cy="3678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9" descr="Clothes rack labels on rack with matching clothes behind label, long sleeve, short sleeve, jackets, spring clothing." title="clothes rack in closet with label separators for hangers">
            <a:extLst>
              <a:ext uri="{FF2B5EF4-FFF2-40B4-BE49-F238E27FC236}">
                <a16:creationId xmlns:a16="http://schemas.microsoft.com/office/drawing/2014/main" id="{64D4B940-09CC-C04E-922B-D23E6610CE3E}"/>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97600" y="2070260"/>
            <a:ext cx="5384800" cy="3585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7842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9210EB-D536-D14B-A2E3-1D56E53E565A}"/>
              </a:ext>
            </a:extLst>
          </p:cNvPr>
          <p:cNvSpPr>
            <a:spLocks noGrp="1"/>
          </p:cNvSpPr>
          <p:nvPr>
            <p:ph type="title"/>
          </p:nvPr>
        </p:nvSpPr>
        <p:spPr>
          <a:xfrm>
            <a:off x="174885" y="123148"/>
            <a:ext cx="5808453" cy="1162050"/>
          </a:xfrm>
          <a:ln w="149225">
            <a:solidFill>
              <a:schemeClr val="accent4">
                <a:lumMod val="40000"/>
                <a:lumOff val="60000"/>
              </a:schemeClr>
            </a:solidFill>
          </a:ln>
        </p:spPr>
        <p:style>
          <a:lnRef idx="3">
            <a:schemeClr val="lt1"/>
          </a:lnRef>
          <a:fillRef idx="1">
            <a:schemeClr val="dk1"/>
          </a:fillRef>
          <a:effectRef idx="1">
            <a:schemeClr val="dk1"/>
          </a:effectRef>
          <a:fontRef idx="minor">
            <a:schemeClr val="lt1"/>
          </a:fontRef>
        </p:style>
        <p:txBody>
          <a:bodyPr anchor="ctr">
            <a:normAutofit/>
          </a:bodyPr>
          <a:lstStyle/>
          <a:p>
            <a:pPr algn="ctr"/>
            <a:r>
              <a:rPr lang="en-US" sz="4400" dirty="0">
                <a:latin typeface="Avenir LT Std 45 Book" panose="020B0502020203020204" pitchFamily="34" charset="0"/>
              </a:rPr>
              <a:t>Graphic Organizers</a:t>
            </a:r>
            <a:endParaRPr lang="en-US" dirty="0">
              <a:latin typeface="Avenir LT Std 45 Book" panose="020B0502020203020204" pitchFamily="34" charset="0"/>
            </a:endParaRPr>
          </a:p>
        </p:txBody>
      </p:sp>
      <p:sp>
        <p:nvSpPr>
          <p:cNvPr id="7" name="Text Placeholder 6">
            <a:extLst>
              <a:ext uri="{FF2B5EF4-FFF2-40B4-BE49-F238E27FC236}">
                <a16:creationId xmlns:a16="http://schemas.microsoft.com/office/drawing/2014/main" id="{D23F3902-328B-4043-A785-1EF73188BFC0}"/>
              </a:ext>
            </a:extLst>
          </p:cNvPr>
          <p:cNvSpPr>
            <a:spLocks noGrp="1"/>
          </p:cNvSpPr>
          <p:nvPr>
            <p:ph type="body" sz="half" idx="2"/>
          </p:nvPr>
        </p:nvSpPr>
        <p:spPr>
          <a:xfrm>
            <a:off x="174885" y="1621765"/>
            <a:ext cx="6180944" cy="5236235"/>
          </a:xfrm>
        </p:spPr>
        <p:txBody>
          <a:bodyPr>
            <a:noAutofit/>
          </a:bodyPr>
          <a:lstStyle/>
          <a:p>
            <a:pPr marL="457200" indent="-457200">
              <a:buFont typeface="Arial" panose="020B0604020202020204" pitchFamily="34" charset="0"/>
              <a:buChar char="•"/>
            </a:pPr>
            <a:r>
              <a:rPr lang="en-US" sz="2800" dirty="0"/>
              <a:t>A graphic organizer, may be referred to as a knowledge map, concept map, cognitive organizer, etc. </a:t>
            </a:r>
          </a:p>
          <a:p>
            <a:pPr marL="457200" indent="-457200">
              <a:buFont typeface="Arial" panose="020B0604020202020204" pitchFamily="34" charset="0"/>
              <a:buChar char="•"/>
            </a:pPr>
            <a:r>
              <a:rPr lang="en-US" sz="2800" dirty="0"/>
              <a:t>Graphic organizers are visual thinking tools that make pictures of thoughts. The pictures demonstrate relationships between facts, concepts, or ideas, to guide thinking.</a:t>
            </a:r>
          </a:p>
          <a:p>
            <a:endParaRPr lang="en-US" sz="2800" dirty="0"/>
          </a:p>
        </p:txBody>
      </p:sp>
      <p:pic>
        <p:nvPicPr>
          <p:cNvPr id="6" name="Content Placeholder 5" descr="Bubbles with categories of groceries, connecting arrows pointing to bubbles with item named in that category to be purchased." title="Graphic Organizer for Groceries to Buy">
            <a:extLst>
              <a:ext uri="{FF2B5EF4-FFF2-40B4-BE49-F238E27FC236}">
                <a16:creationId xmlns:a16="http://schemas.microsoft.com/office/drawing/2014/main" id="{E64BBF12-E723-0B48-845F-76C5F937681F}"/>
              </a:ext>
            </a:extLst>
          </p:cNvPr>
          <p:cNvPicPr>
            <a:picLocks noGrp="1" noChangeAspect="1"/>
          </p:cNvPicPr>
          <p:nvPr>
            <p:ph idx="1"/>
          </p:nvPr>
        </p:nvPicPr>
        <p:blipFill>
          <a:blip r:embed="rId3"/>
          <a:stretch>
            <a:fillRect/>
          </a:stretch>
        </p:blipFill>
        <p:spPr>
          <a:xfrm>
            <a:off x="6157898" y="2008680"/>
            <a:ext cx="5839229" cy="3344801"/>
          </a:xfrm>
        </p:spPr>
      </p:pic>
    </p:spTree>
    <p:extLst>
      <p:ext uri="{BB962C8B-B14F-4D97-AF65-F5344CB8AC3E}">
        <p14:creationId xmlns:p14="http://schemas.microsoft.com/office/powerpoint/2010/main" val="2798882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FEB91B-41F5-2A43-A490-D4565C2B449C}"/>
              </a:ext>
            </a:extLst>
          </p:cNvPr>
          <p:cNvSpPr>
            <a:spLocks noGrp="1"/>
          </p:cNvSpPr>
          <p:nvPr>
            <p:ph type="title"/>
          </p:nvPr>
        </p:nvSpPr>
        <p:spPr/>
        <p:txBody>
          <a:bodyPr/>
          <a:lstStyle/>
          <a:p>
            <a:r>
              <a:rPr lang="en-US" dirty="0"/>
              <a:t>Graphic Organizers for Academics</a:t>
            </a:r>
          </a:p>
        </p:txBody>
      </p:sp>
      <p:pic>
        <p:nvPicPr>
          <p:cNvPr id="9" name="Content Placeholder 8" descr="Organizer guides user to record observations using senses about the identified topic. Light, Sound, Touch, Taste, Smell." title="Graphic Organizer: Sensory Observation Chart">
            <a:extLst>
              <a:ext uri="{FF2B5EF4-FFF2-40B4-BE49-F238E27FC236}">
                <a16:creationId xmlns:a16="http://schemas.microsoft.com/office/drawing/2014/main" id="{CC3B86AB-F55C-0940-8CBE-49E8E470C17B}"/>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311216" y="1309834"/>
            <a:ext cx="4002656" cy="5323532"/>
          </a:xfrm>
          <a:ln>
            <a:solidFill>
              <a:schemeClr val="tx1"/>
            </a:solidFill>
          </a:ln>
        </p:spPr>
      </p:pic>
      <p:pic>
        <p:nvPicPr>
          <p:cNvPr id="11" name="Content Placeholder 10" descr="Outline of cartoon hamburger. Bun on top &amp; bottom represent intro &amp; conclusion. Three layers in middle represent body topics." title="Graphic Organizer: Essay Writing using Sandwich diagram">
            <a:extLst>
              <a:ext uri="{FF2B5EF4-FFF2-40B4-BE49-F238E27FC236}">
                <a16:creationId xmlns:a16="http://schemas.microsoft.com/office/drawing/2014/main" id="{5B0EECA5-B4A0-9C48-8E32-B9B808A43C36}"/>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6469812" y="1311214"/>
            <a:ext cx="4002658" cy="5262756"/>
          </a:xfrm>
          <a:ln>
            <a:solidFill>
              <a:schemeClr val="tx1"/>
            </a:solidFill>
          </a:ln>
        </p:spPr>
      </p:pic>
    </p:spTree>
    <p:extLst>
      <p:ext uri="{BB962C8B-B14F-4D97-AF65-F5344CB8AC3E}">
        <p14:creationId xmlns:p14="http://schemas.microsoft.com/office/powerpoint/2010/main" val="2575450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3FF6-0A73-6D46-9BBC-51372FAD1E2F}"/>
              </a:ext>
            </a:extLst>
          </p:cNvPr>
          <p:cNvSpPr>
            <a:spLocks noGrp="1"/>
          </p:cNvSpPr>
          <p:nvPr>
            <p:ph type="title"/>
          </p:nvPr>
        </p:nvSpPr>
        <p:spPr/>
        <p:txBody>
          <a:bodyPr/>
          <a:lstStyle/>
          <a:p>
            <a:r>
              <a:rPr lang="en-US" dirty="0">
                <a:latin typeface="Avenir" panose="02000503020000020003" pitchFamily="2" charset="0"/>
              </a:rPr>
              <a:t>Graphic Organizer Apps </a:t>
            </a:r>
          </a:p>
        </p:txBody>
      </p:sp>
      <p:sp>
        <p:nvSpPr>
          <p:cNvPr id="3" name="Content Placeholder 2">
            <a:extLst>
              <a:ext uri="{FF2B5EF4-FFF2-40B4-BE49-F238E27FC236}">
                <a16:creationId xmlns:a16="http://schemas.microsoft.com/office/drawing/2014/main" id="{D530500F-D1BC-1347-B34A-659A3996964C}"/>
              </a:ext>
            </a:extLst>
          </p:cNvPr>
          <p:cNvSpPr>
            <a:spLocks noGrp="1"/>
          </p:cNvSpPr>
          <p:nvPr>
            <p:ph sz="half" idx="1"/>
          </p:nvPr>
        </p:nvSpPr>
        <p:spPr/>
        <p:txBody>
          <a:bodyPr>
            <a:normAutofit/>
          </a:bodyPr>
          <a:lstStyle/>
          <a:p>
            <a:r>
              <a:rPr lang="en-US" sz="3200" dirty="0">
                <a:latin typeface="Avenir" panose="02000503020000020003" pitchFamily="2" charset="0"/>
              </a:rPr>
              <a:t>Online options of graphic organizers are available</a:t>
            </a:r>
          </a:p>
          <a:p>
            <a:r>
              <a:rPr lang="en-US" sz="3200" dirty="0">
                <a:latin typeface="Avenir" panose="02000503020000020003" pitchFamily="2" charset="0"/>
              </a:rPr>
              <a:t>Some offer free versions</a:t>
            </a:r>
          </a:p>
          <a:p>
            <a:r>
              <a:rPr lang="en-US" sz="3200" i="1" dirty="0" err="1">
                <a:latin typeface="Avenir" panose="02000503020000020003" pitchFamily="2" charset="0"/>
              </a:rPr>
              <a:t>Popplet</a:t>
            </a:r>
            <a:r>
              <a:rPr lang="en-US" sz="3200" i="1" dirty="0">
                <a:latin typeface="Avenir" panose="02000503020000020003" pitchFamily="2" charset="0"/>
              </a:rPr>
              <a:t> </a:t>
            </a:r>
            <a:r>
              <a:rPr lang="en-US" sz="3200" dirty="0">
                <a:latin typeface="Avenir" panose="02000503020000020003" pitchFamily="2" charset="0"/>
              </a:rPr>
              <a:t>is available in a free ‘lite’ version</a:t>
            </a:r>
          </a:p>
          <a:p>
            <a:r>
              <a:rPr lang="en-US" sz="3200" dirty="0">
                <a:latin typeface="Avenir" panose="02000503020000020003" pitchFamily="2" charset="0"/>
              </a:rPr>
              <a:t>YouTube video tutorial reviews the use of </a:t>
            </a:r>
            <a:r>
              <a:rPr lang="en-US" sz="3200" i="1" dirty="0">
                <a:latin typeface="Avenir" panose="02000503020000020003" pitchFamily="2" charset="0"/>
                <a:hlinkClick r:id="rId3"/>
              </a:rPr>
              <a:t>Popplet</a:t>
            </a:r>
            <a:endParaRPr lang="en-US" sz="3200" i="1" dirty="0">
              <a:latin typeface="Avenir" panose="02000503020000020003" pitchFamily="2" charset="0"/>
            </a:endParaRPr>
          </a:p>
        </p:txBody>
      </p:sp>
      <p:pic>
        <p:nvPicPr>
          <p:cNvPr id="10" name="Content Placeholder 9" descr="Web organizer with earth in middle and spokes going out to boxes with facts about the earth in color-coding" title="Popplet screenshot. Facts about Earth.">
            <a:extLst>
              <a:ext uri="{FF2B5EF4-FFF2-40B4-BE49-F238E27FC236}">
                <a16:creationId xmlns:a16="http://schemas.microsoft.com/office/drawing/2014/main" id="{0C69C1BF-78FF-BE49-9DAB-27FBC03D6D59}"/>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tretch/>
        </p:blipFill>
        <p:spPr>
          <a:xfrm>
            <a:off x="6197600" y="1762247"/>
            <a:ext cx="5384800" cy="4201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3664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3347-8899-A742-A0C6-646170F96FBF}"/>
              </a:ext>
            </a:extLst>
          </p:cNvPr>
          <p:cNvSpPr>
            <a:spLocks noGrp="1"/>
          </p:cNvSpPr>
          <p:nvPr>
            <p:ph type="title"/>
          </p:nvPr>
        </p:nvSpPr>
        <p:spPr>
          <a:xfrm>
            <a:off x="609600" y="469191"/>
            <a:ext cx="5752289" cy="1143000"/>
          </a:xfrm>
        </p:spPr>
        <p:txBody>
          <a:bodyPr>
            <a:noAutofit/>
          </a:bodyPr>
          <a:lstStyle/>
          <a:p>
            <a:r>
              <a:rPr lang="en-US" dirty="0"/>
              <a:t>Graphic Organizer for Decision Making</a:t>
            </a:r>
          </a:p>
        </p:txBody>
      </p:sp>
      <p:sp>
        <p:nvSpPr>
          <p:cNvPr id="3" name="Content Placeholder 2">
            <a:extLst>
              <a:ext uri="{FF2B5EF4-FFF2-40B4-BE49-F238E27FC236}">
                <a16:creationId xmlns:a16="http://schemas.microsoft.com/office/drawing/2014/main" id="{C23B77B8-8449-9E46-9E12-2ED92C768501}"/>
              </a:ext>
            </a:extLst>
          </p:cNvPr>
          <p:cNvSpPr>
            <a:spLocks noGrp="1"/>
          </p:cNvSpPr>
          <p:nvPr>
            <p:ph sz="half" idx="1"/>
          </p:nvPr>
        </p:nvSpPr>
        <p:spPr>
          <a:xfrm>
            <a:off x="609600" y="1984443"/>
            <a:ext cx="5384800" cy="4141721"/>
          </a:xfrm>
        </p:spPr>
        <p:txBody>
          <a:bodyPr/>
          <a:lstStyle/>
          <a:p>
            <a:r>
              <a:rPr lang="en-US" dirty="0"/>
              <a:t>Visually display a problem to help map the process of solving the problem</a:t>
            </a:r>
          </a:p>
          <a:p>
            <a:r>
              <a:rPr lang="en-US" dirty="0"/>
              <a:t>Map the decision to be made, the choices and the consequences</a:t>
            </a:r>
          </a:p>
          <a:p>
            <a:r>
              <a:rPr lang="en-US" dirty="0">
                <a:hlinkClick r:id="rId3"/>
              </a:rPr>
              <a:t>Brief video</a:t>
            </a:r>
            <a:r>
              <a:rPr lang="en-US" dirty="0"/>
              <a:t> on types of graphic organizers</a:t>
            </a:r>
          </a:p>
          <a:p>
            <a:pPr marL="0" indent="0">
              <a:buNone/>
            </a:pPr>
            <a:endParaRPr lang="en-US" dirty="0"/>
          </a:p>
        </p:txBody>
      </p:sp>
      <p:pic>
        <p:nvPicPr>
          <p:cNvPr id="6" name="Content Placeholder 5" descr="&quot;Should I Take a Shower with Soap and Wash Hair?&quot;&#10;Images and text set up in a bracket format for both reasons on why an individual should take a shower.">
            <a:extLst>
              <a:ext uri="{FF2B5EF4-FFF2-40B4-BE49-F238E27FC236}">
                <a16:creationId xmlns:a16="http://schemas.microsoft.com/office/drawing/2014/main" id="{A89B97C0-6CCC-524B-909D-61A9A1020CEC}"/>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6374905" y="583657"/>
            <a:ext cx="5491632" cy="5273423"/>
          </a:xfrm>
          <a:ln>
            <a:solidFill>
              <a:schemeClr val="accent1"/>
            </a:solidFill>
          </a:ln>
        </p:spPr>
      </p:pic>
    </p:spTree>
    <p:extLst>
      <p:ext uri="{BB962C8B-B14F-4D97-AF65-F5344CB8AC3E}">
        <p14:creationId xmlns:p14="http://schemas.microsoft.com/office/powerpoint/2010/main" val="3927231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778" y="213088"/>
            <a:ext cx="6107084" cy="1722006"/>
          </a:xfrm>
          <a:ln w="149225">
            <a:solidFill>
              <a:schemeClr val="accent4">
                <a:lumMod val="40000"/>
                <a:lumOff val="60000"/>
              </a:schemeClr>
            </a:solidFill>
          </a:ln>
        </p:spPr>
        <p:style>
          <a:lnRef idx="3">
            <a:schemeClr val="lt1"/>
          </a:lnRef>
          <a:fillRef idx="1">
            <a:schemeClr val="dk1"/>
          </a:fillRef>
          <a:effectRef idx="1">
            <a:schemeClr val="dk1"/>
          </a:effectRef>
          <a:fontRef idx="minor">
            <a:schemeClr val="lt1"/>
          </a:fontRef>
        </p:style>
        <p:txBody>
          <a:bodyPr anchor="ctr">
            <a:normAutofit/>
          </a:bodyPr>
          <a:lstStyle/>
          <a:p>
            <a:pPr algn="ctr"/>
            <a:r>
              <a:rPr lang="en-US" sz="4400" dirty="0">
                <a:solidFill>
                  <a:schemeClr val="bg1"/>
                </a:solidFill>
                <a:latin typeface="Avenir Next LT Pro" panose="020B0504020202020204" pitchFamily="34" charset="77"/>
              </a:rPr>
              <a:t>Calendars, Clocks and Timers</a:t>
            </a:r>
          </a:p>
        </p:txBody>
      </p:sp>
      <p:sp>
        <p:nvSpPr>
          <p:cNvPr id="5" name="Text Placeholder 4">
            <a:extLst>
              <a:ext uri="{FF2B5EF4-FFF2-40B4-BE49-F238E27FC236}">
                <a16:creationId xmlns:a16="http://schemas.microsoft.com/office/drawing/2014/main" id="{768A04B2-79EE-4D47-AE1E-4545388FA715}"/>
              </a:ext>
            </a:extLst>
          </p:cNvPr>
          <p:cNvSpPr>
            <a:spLocks noGrp="1"/>
          </p:cNvSpPr>
          <p:nvPr>
            <p:ph type="body" sz="half" idx="2"/>
          </p:nvPr>
        </p:nvSpPr>
        <p:spPr>
          <a:xfrm>
            <a:off x="339778" y="2173574"/>
            <a:ext cx="6720589" cy="4572000"/>
          </a:xfrm>
        </p:spPr>
        <p:txBody>
          <a:bodyPr>
            <a:normAutofit fontScale="85000" lnSpcReduction="10000"/>
          </a:bodyPr>
          <a:lstStyle/>
          <a:p>
            <a:pPr>
              <a:lnSpc>
                <a:spcPct val="120000"/>
              </a:lnSpc>
            </a:pPr>
            <a:r>
              <a:rPr lang="en-US" sz="3300" dirty="0"/>
              <a:t>Calendars, clocks and timers are visual tools and can overlap in their purposes:</a:t>
            </a:r>
          </a:p>
          <a:p>
            <a:pPr marL="285750" indent="-285750">
              <a:lnSpc>
                <a:spcPct val="120000"/>
              </a:lnSpc>
              <a:buFont typeface="Arial" panose="020B0604020202020204" pitchFamily="34" charset="0"/>
              <a:buChar char="•"/>
            </a:pPr>
            <a:r>
              <a:rPr lang="en-US" sz="3300" dirty="0"/>
              <a:t>Measure time </a:t>
            </a:r>
          </a:p>
          <a:p>
            <a:pPr marL="285750" indent="-285750">
              <a:lnSpc>
                <a:spcPct val="120000"/>
              </a:lnSpc>
              <a:buFont typeface="Arial" panose="020B0604020202020204" pitchFamily="34" charset="0"/>
              <a:buChar char="•"/>
            </a:pPr>
            <a:r>
              <a:rPr lang="en-US" sz="3300" dirty="0"/>
              <a:t>Tell </a:t>
            </a:r>
            <a:r>
              <a:rPr lang="en-US" sz="3300" b="1" dirty="0"/>
              <a:t>when</a:t>
            </a:r>
            <a:r>
              <a:rPr lang="en-US" sz="3300" dirty="0"/>
              <a:t> a person, event or activity occurs</a:t>
            </a:r>
          </a:p>
          <a:p>
            <a:pPr marL="285750" indent="-285750">
              <a:lnSpc>
                <a:spcPct val="120000"/>
              </a:lnSpc>
              <a:buFont typeface="Arial" panose="020B0604020202020204" pitchFamily="34" charset="0"/>
              <a:buChar char="•"/>
            </a:pPr>
            <a:r>
              <a:rPr lang="en-US" sz="3300" dirty="0"/>
              <a:t>Tell </a:t>
            </a:r>
            <a:r>
              <a:rPr lang="en-US" sz="3300" b="1" dirty="0"/>
              <a:t>how long </a:t>
            </a:r>
            <a:r>
              <a:rPr lang="en-US" sz="3300" dirty="0"/>
              <a:t>an activity or event lasts</a:t>
            </a:r>
          </a:p>
          <a:p>
            <a:pPr marL="628650" lvl="1" indent="-171450">
              <a:lnSpc>
                <a:spcPct val="120000"/>
              </a:lnSpc>
              <a:buFont typeface="Arial" panose="020B0604020202020204" pitchFamily="34" charset="0"/>
              <a:buChar char="•"/>
            </a:pPr>
            <a:r>
              <a:rPr lang="en-US" sz="3300" dirty="0"/>
              <a:t>Beginning and/or end</a:t>
            </a:r>
          </a:p>
          <a:p>
            <a:endParaRPr lang="en-US" dirty="0"/>
          </a:p>
        </p:txBody>
      </p:sp>
      <p:pic>
        <p:nvPicPr>
          <p:cNvPr id="7" name="Content Placeholder 6" descr="White desktop clock showing time of 1:20 and date Wednesday, September 17" title="Analog Clock with Digital Calendar">
            <a:extLst>
              <a:ext uri="{FF2B5EF4-FFF2-40B4-BE49-F238E27FC236}">
                <a16:creationId xmlns:a16="http://schemas.microsoft.com/office/drawing/2014/main" id="{12BE7420-F387-5E47-B671-EEBA9D9C668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68991" y="2378083"/>
            <a:ext cx="5802313" cy="3035056"/>
          </a:xfrm>
          <a:prstGeom prst="rect">
            <a:avLst/>
          </a:prstGeom>
          <a:solidFill>
            <a:srgbClr val="FFFFFF">
              <a:shade val="85000"/>
            </a:srgbClr>
          </a:solidFill>
          <a:ln w="76200" cap="rnd">
            <a:solidFill>
              <a:schemeClr val="accent4">
                <a:lumMod val="20000"/>
                <a:lumOff val="8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6606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D2774-BBDE-4640-8D4B-1690D6E8AD10}"/>
              </a:ext>
            </a:extLst>
          </p:cNvPr>
          <p:cNvSpPr>
            <a:spLocks noGrp="1"/>
          </p:cNvSpPr>
          <p:nvPr>
            <p:ph type="title"/>
          </p:nvPr>
        </p:nvSpPr>
        <p:spPr>
          <a:xfrm>
            <a:off x="609600" y="191511"/>
            <a:ext cx="10972800" cy="794141"/>
          </a:xfrm>
        </p:spPr>
        <p:txBody>
          <a:bodyPr>
            <a:noAutofit/>
          </a:bodyPr>
          <a:lstStyle/>
          <a:p>
            <a:r>
              <a:rPr lang="en-US" sz="3800" dirty="0"/>
              <a:t>Visual Strategies Facilitate Receptive Communication</a:t>
            </a:r>
          </a:p>
        </p:txBody>
      </p:sp>
      <p:sp>
        <p:nvSpPr>
          <p:cNvPr id="6" name="Content Placeholder 5">
            <a:extLst>
              <a:ext uri="{FF2B5EF4-FFF2-40B4-BE49-F238E27FC236}">
                <a16:creationId xmlns:a16="http://schemas.microsoft.com/office/drawing/2014/main" id="{111484B3-7A22-7A4F-96EC-0B71740FFE3C}"/>
              </a:ext>
            </a:extLst>
          </p:cNvPr>
          <p:cNvSpPr>
            <a:spLocks noGrp="1"/>
          </p:cNvSpPr>
          <p:nvPr>
            <p:ph idx="1"/>
          </p:nvPr>
        </p:nvSpPr>
        <p:spPr>
          <a:xfrm>
            <a:off x="273131" y="1140031"/>
            <a:ext cx="11602193" cy="5106390"/>
          </a:xfrm>
        </p:spPr>
        <p:txBody>
          <a:bodyPr>
            <a:normAutofit lnSpcReduction="10000"/>
          </a:bodyPr>
          <a:lstStyle/>
          <a:p>
            <a:pPr marL="0" indent="0" algn="ctr">
              <a:buNone/>
            </a:pPr>
            <a:r>
              <a:rPr lang="en-US" sz="2800" dirty="0"/>
              <a:t>Assists Communication </a:t>
            </a:r>
            <a:r>
              <a:rPr lang="en-US" sz="2800" b="1" u="sng" dirty="0"/>
              <a:t>To</a:t>
            </a:r>
            <a:r>
              <a:rPr lang="en-US" sz="2800" dirty="0"/>
              <a:t> the Person </a:t>
            </a:r>
            <a:r>
              <a:rPr lang="en-US" sz="2800" b="1" u="sng" dirty="0"/>
              <a:t>From</a:t>
            </a:r>
            <a:r>
              <a:rPr lang="en-US" sz="2800" dirty="0"/>
              <a:t> Others </a:t>
            </a:r>
          </a:p>
          <a:p>
            <a:pPr marL="0" indent="0" algn="ctr">
              <a:buNone/>
            </a:pPr>
            <a:r>
              <a:rPr lang="en-US" sz="2800" dirty="0"/>
              <a:t>(Receptive Communication)</a:t>
            </a:r>
          </a:p>
          <a:p>
            <a:pPr marL="0" indent="0">
              <a:buNone/>
            </a:pPr>
            <a:r>
              <a:rPr lang="en-US" sz="2800" dirty="0"/>
              <a:t>Example:</a:t>
            </a:r>
          </a:p>
          <a:p>
            <a:r>
              <a:rPr lang="en-US" sz="2800" dirty="0"/>
              <a:t>Explains and Prepares the person for ‘What is Happening’ </a:t>
            </a:r>
          </a:p>
          <a:p>
            <a:pPr lvl="1"/>
            <a:r>
              <a:rPr lang="en-US" dirty="0"/>
              <a:t>“Why”</a:t>
            </a:r>
          </a:p>
          <a:p>
            <a:pPr lvl="1"/>
            <a:r>
              <a:rPr lang="en-US" dirty="0"/>
              <a:t>“Where”</a:t>
            </a:r>
          </a:p>
          <a:p>
            <a:pPr lvl="1"/>
            <a:r>
              <a:rPr lang="en-US" dirty="0"/>
              <a:t>“When”</a:t>
            </a:r>
          </a:p>
          <a:p>
            <a:pPr lvl="1"/>
            <a:r>
              <a:rPr lang="en-US" dirty="0"/>
              <a:t>“What Order”</a:t>
            </a:r>
          </a:p>
          <a:p>
            <a:pPr lvl="1"/>
            <a:r>
              <a:rPr lang="en-US" dirty="0"/>
              <a:t>“How”</a:t>
            </a:r>
          </a:p>
          <a:p>
            <a:r>
              <a:rPr lang="en-US" sz="2800" dirty="0"/>
              <a:t>Explains the expectations for participation, action and behavior</a:t>
            </a:r>
          </a:p>
          <a:p>
            <a:endParaRPr lang="en-US" dirty="0"/>
          </a:p>
        </p:txBody>
      </p:sp>
    </p:spTree>
    <p:extLst>
      <p:ext uri="{BB962C8B-B14F-4D97-AF65-F5344CB8AC3E}">
        <p14:creationId xmlns:p14="http://schemas.microsoft.com/office/powerpoint/2010/main" val="11293972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686A7B-E5FE-B541-9AC6-D51F46C0089B}"/>
              </a:ext>
            </a:extLst>
          </p:cNvPr>
          <p:cNvSpPr>
            <a:spLocks noGrp="1"/>
          </p:cNvSpPr>
          <p:nvPr>
            <p:ph type="title"/>
          </p:nvPr>
        </p:nvSpPr>
        <p:spPr>
          <a:xfrm>
            <a:off x="609600" y="274638"/>
            <a:ext cx="5386466" cy="1143000"/>
          </a:xfrm>
        </p:spPr>
        <p:txBody>
          <a:bodyPr/>
          <a:lstStyle/>
          <a:p>
            <a:pPr algn="l"/>
            <a:r>
              <a:rPr lang="en-US" dirty="0">
                <a:latin typeface="Avenir Next LT Pro" panose="020B0504020202020204" pitchFamily="34" charset="77"/>
              </a:rPr>
              <a:t>Routine Clock</a:t>
            </a:r>
          </a:p>
        </p:txBody>
      </p:sp>
      <p:sp>
        <p:nvSpPr>
          <p:cNvPr id="8" name="Content Placeholder 7">
            <a:extLst>
              <a:ext uri="{FF2B5EF4-FFF2-40B4-BE49-F238E27FC236}">
                <a16:creationId xmlns:a16="http://schemas.microsoft.com/office/drawing/2014/main" id="{E4C935A9-EE23-544C-8459-6AD37D56BBF7}"/>
              </a:ext>
            </a:extLst>
          </p:cNvPr>
          <p:cNvSpPr>
            <a:spLocks noGrp="1"/>
          </p:cNvSpPr>
          <p:nvPr>
            <p:ph sz="half" idx="1"/>
          </p:nvPr>
        </p:nvSpPr>
        <p:spPr>
          <a:xfrm>
            <a:off x="609599" y="1600206"/>
            <a:ext cx="6615659" cy="4525963"/>
          </a:xfrm>
        </p:spPr>
        <p:txBody>
          <a:bodyPr/>
          <a:lstStyle/>
          <a:p>
            <a:r>
              <a:rPr lang="en-US" dirty="0">
                <a:latin typeface="Avenir Next LT Pro" panose="020B0504020202020204" pitchFamily="34" charset="77"/>
              </a:rPr>
              <a:t>Although this version of the Routine Clock is design for a child, the same concept could be used for anyone that had difficulty telling time or remembering what happens at various hours of the day</a:t>
            </a:r>
          </a:p>
        </p:txBody>
      </p:sp>
      <p:pic>
        <p:nvPicPr>
          <p:cNvPr id="11" name="Content Placeholder 10" descr="Colorful wedges of 5 different hours. Chart on wall with matching colors identifies activity during each matching hour." title="Wall Analog Clock with colorful hourly sections">
            <a:extLst>
              <a:ext uri="{FF2B5EF4-FFF2-40B4-BE49-F238E27FC236}">
                <a16:creationId xmlns:a16="http://schemas.microsoft.com/office/drawing/2014/main" id="{81640CA3-A862-6F4E-8AD3-AEE7CC92AA50}"/>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7824867" y="584616"/>
            <a:ext cx="3193408" cy="53939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1548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74D4-BFE7-EF47-89A1-A703B06DD1CB}"/>
              </a:ext>
            </a:extLst>
          </p:cNvPr>
          <p:cNvSpPr>
            <a:spLocks noGrp="1"/>
          </p:cNvSpPr>
          <p:nvPr>
            <p:ph type="title"/>
          </p:nvPr>
        </p:nvSpPr>
        <p:spPr/>
        <p:txBody>
          <a:bodyPr>
            <a:normAutofit/>
          </a:bodyPr>
          <a:lstStyle/>
          <a:p>
            <a:r>
              <a:rPr lang="en-US" sz="4800" dirty="0">
                <a:latin typeface="Avenir LT Std 45 Book" panose="020B0502020203020204" pitchFamily="34" charset="0"/>
              </a:rPr>
              <a:t>Timers</a:t>
            </a:r>
          </a:p>
        </p:txBody>
      </p:sp>
      <p:sp>
        <p:nvSpPr>
          <p:cNvPr id="19" name="Text Placeholder 18">
            <a:extLst>
              <a:ext uri="{FF2B5EF4-FFF2-40B4-BE49-F238E27FC236}">
                <a16:creationId xmlns:a16="http://schemas.microsoft.com/office/drawing/2014/main" id="{F60B7116-DF85-0948-B8E7-B166F5086AC3}"/>
              </a:ext>
            </a:extLst>
          </p:cNvPr>
          <p:cNvSpPr>
            <a:spLocks noGrp="1"/>
          </p:cNvSpPr>
          <p:nvPr>
            <p:ph type="body" idx="1"/>
          </p:nvPr>
        </p:nvSpPr>
        <p:spPr/>
        <p:txBody>
          <a:bodyPr>
            <a:normAutofit lnSpcReduction="10000"/>
          </a:bodyPr>
          <a:lstStyle/>
          <a:p>
            <a:pPr algn="ctr"/>
            <a:r>
              <a:rPr lang="en-US" sz="3600" b="0">
                <a:latin typeface="Avenir LT Std 45 Book" panose="020B0502020203020204" pitchFamily="34" charset="0"/>
              </a:rPr>
              <a:t>Time Timer</a:t>
            </a:r>
          </a:p>
        </p:txBody>
      </p:sp>
      <p:pic>
        <p:nvPicPr>
          <p:cNvPr id="12" name="Content Placeholder 11" descr="Visual Time Timer &#10;&#10;3 visual time timers. Small, medium and large. ">
            <a:extLst>
              <a:ext uri="{FF2B5EF4-FFF2-40B4-BE49-F238E27FC236}">
                <a16:creationId xmlns:a16="http://schemas.microsoft.com/office/drawing/2014/main" id="{03E52CC7-7CB0-034A-8ADB-FD478ECF11F9}"/>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9600" y="2299989"/>
            <a:ext cx="5386388" cy="3834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 Placeholder 19">
            <a:extLst>
              <a:ext uri="{FF2B5EF4-FFF2-40B4-BE49-F238E27FC236}">
                <a16:creationId xmlns:a16="http://schemas.microsoft.com/office/drawing/2014/main" id="{CD0297BE-44AF-1845-828E-80D086651746}"/>
              </a:ext>
            </a:extLst>
          </p:cNvPr>
          <p:cNvSpPr>
            <a:spLocks noGrp="1"/>
          </p:cNvSpPr>
          <p:nvPr>
            <p:ph type="body" sz="quarter" idx="3"/>
          </p:nvPr>
        </p:nvSpPr>
        <p:spPr/>
        <p:txBody>
          <a:bodyPr>
            <a:normAutofit lnSpcReduction="10000"/>
          </a:bodyPr>
          <a:lstStyle/>
          <a:p>
            <a:pPr algn="ctr"/>
            <a:r>
              <a:rPr lang="en-US" sz="3600" b="0" dirty="0">
                <a:latin typeface="Avenir LT Std 45 Book" panose="020B0502020203020204" pitchFamily="34" charset="0"/>
              </a:rPr>
              <a:t>Time Tracker</a:t>
            </a:r>
          </a:p>
        </p:txBody>
      </p:sp>
      <p:pic>
        <p:nvPicPr>
          <p:cNvPr id="16" name="Content Placeholder 15" descr="Time Tracker&#10;&#10;Cylindrical shaped timer with green band on bottom, yellow band in middle and red band on top. ">
            <a:extLst>
              <a:ext uri="{FF2B5EF4-FFF2-40B4-BE49-F238E27FC236}">
                <a16:creationId xmlns:a16="http://schemas.microsoft.com/office/drawing/2014/main" id="{4DD0124B-571A-024C-AE94-E1222BEA2F04}"/>
              </a:ext>
            </a:extLst>
          </p:cNvPr>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tretch/>
        </p:blipFill>
        <p:spPr>
          <a:xfrm>
            <a:off x="7733979" y="2258000"/>
            <a:ext cx="2307280" cy="3951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3643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15504D-800A-BB4B-90E7-6E6F6006FDB5}"/>
              </a:ext>
            </a:extLst>
          </p:cNvPr>
          <p:cNvSpPr>
            <a:spLocks noGrp="1"/>
          </p:cNvSpPr>
          <p:nvPr>
            <p:ph type="title"/>
          </p:nvPr>
        </p:nvSpPr>
        <p:spPr/>
        <p:txBody>
          <a:bodyPr>
            <a:noAutofit/>
          </a:bodyPr>
          <a:lstStyle/>
          <a:p>
            <a:r>
              <a:rPr lang="en-US" dirty="0">
                <a:latin typeface="Avenir" panose="02000503020000020003" pitchFamily="2" charset="0"/>
              </a:rPr>
              <a:t>Visual Timer Also Supports Sensory Disabilities</a:t>
            </a:r>
          </a:p>
        </p:txBody>
      </p:sp>
      <p:sp>
        <p:nvSpPr>
          <p:cNvPr id="7" name="Content Placeholder 6">
            <a:extLst>
              <a:ext uri="{FF2B5EF4-FFF2-40B4-BE49-F238E27FC236}">
                <a16:creationId xmlns:a16="http://schemas.microsoft.com/office/drawing/2014/main" id="{D3569D1E-1181-5A4D-9AFA-1B1B2D1D62D4}"/>
              </a:ext>
            </a:extLst>
          </p:cNvPr>
          <p:cNvSpPr>
            <a:spLocks noGrp="1"/>
          </p:cNvSpPr>
          <p:nvPr>
            <p:ph sz="half" idx="2"/>
          </p:nvPr>
        </p:nvSpPr>
        <p:spPr>
          <a:xfrm>
            <a:off x="609600" y="1676868"/>
            <a:ext cx="5384800" cy="4525963"/>
          </a:xfrm>
        </p:spPr>
        <p:txBody>
          <a:bodyPr>
            <a:normAutofit/>
          </a:bodyPr>
          <a:lstStyle/>
          <a:p>
            <a:r>
              <a:rPr lang="en-US" sz="3200" dirty="0">
                <a:latin typeface="Avenir" panose="02000503020000020003" pitchFamily="2" charset="0"/>
              </a:rPr>
              <a:t>For Visually/Hearing Impaired and Loud Environments</a:t>
            </a:r>
          </a:p>
          <a:p>
            <a:pPr lvl="1"/>
            <a:r>
              <a:rPr lang="en-US" sz="2800" dirty="0">
                <a:latin typeface="Avenir" panose="02000503020000020003" pitchFamily="2" charset="0"/>
              </a:rPr>
              <a:t>Red Flasher</a:t>
            </a:r>
          </a:p>
          <a:p>
            <a:pPr lvl="1"/>
            <a:r>
              <a:rPr lang="en-US" sz="2800" dirty="0">
                <a:latin typeface="Avenir" panose="02000503020000020003" pitchFamily="2" charset="0"/>
              </a:rPr>
              <a:t>Loud Beeper</a:t>
            </a:r>
          </a:p>
          <a:p>
            <a:pPr lvl="1"/>
            <a:r>
              <a:rPr lang="en-US" sz="2800" dirty="0">
                <a:latin typeface="Avenir" panose="02000503020000020003" pitchFamily="2" charset="0"/>
              </a:rPr>
              <a:t>Vibration</a:t>
            </a:r>
          </a:p>
        </p:txBody>
      </p:sp>
      <p:pic>
        <p:nvPicPr>
          <p:cNvPr id="11" name="Content Placeholder 10" descr="Silver rectangular shaped timer with large digital numbers and three buttons for setting, stopping and starting." title="Visual Timer with alternative alerts">
            <a:extLst>
              <a:ext uri="{FF2B5EF4-FFF2-40B4-BE49-F238E27FC236}">
                <a16:creationId xmlns:a16="http://schemas.microsoft.com/office/drawing/2014/main" id="{F20470B7-A004-C04E-8BAE-5854877749D4}"/>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7724306" y="1417638"/>
            <a:ext cx="3327400" cy="4470400"/>
          </a:xfrm>
        </p:spPr>
      </p:pic>
    </p:spTree>
    <p:extLst>
      <p:ext uri="{BB962C8B-B14F-4D97-AF65-F5344CB8AC3E}">
        <p14:creationId xmlns:p14="http://schemas.microsoft.com/office/powerpoint/2010/main" val="868744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AD8977-7A54-284C-B931-EC797B71C8AF}"/>
              </a:ext>
            </a:extLst>
          </p:cNvPr>
          <p:cNvSpPr>
            <a:spLocks noGrp="1"/>
          </p:cNvSpPr>
          <p:nvPr>
            <p:ph type="title"/>
          </p:nvPr>
        </p:nvSpPr>
        <p:spPr/>
        <p:txBody>
          <a:bodyPr>
            <a:normAutofit/>
          </a:bodyPr>
          <a:lstStyle/>
          <a:p>
            <a:r>
              <a:rPr lang="en-US" b="1" dirty="0"/>
              <a:t>Timer Board</a:t>
            </a:r>
            <a:endParaRPr lang="en-US" dirty="0"/>
          </a:p>
        </p:txBody>
      </p:sp>
      <p:sp>
        <p:nvSpPr>
          <p:cNvPr id="5" name="Content Placeholder 4">
            <a:extLst>
              <a:ext uri="{FF2B5EF4-FFF2-40B4-BE49-F238E27FC236}">
                <a16:creationId xmlns:a16="http://schemas.microsoft.com/office/drawing/2014/main" id="{D68EC216-69BF-CE4C-B113-AF331D6F93C8}"/>
              </a:ext>
            </a:extLst>
          </p:cNvPr>
          <p:cNvSpPr>
            <a:spLocks noGrp="1"/>
          </p:cNvSpPr>
          <p:nvPr>
            <p:ph sz="half" idx="1"/>
          </p:nvPr>
        </p:nvSpPr>
        <p:spPr>
          <a:xfrm>
            <a:off x="609600" y="1600201"/>
            <a:ext cx="3962400" cy="4525963"/>
          </a:xfrm>
        </p:spPr>
        <p:txBody>
          <a:bodyPr>
            <a:normAutofit lnSpcReduction="10000"/>
          </a:bodyPr>
          <a:lstStyle/>
          <a:p>
            <a:r>
              <a:rPr lang="en-US" dirty="0"/>
              <a:t>Not sure of the exact length of time something will last? </a:t>
            </a:r>
          </a:p>
          <a:p>
            <a:r>
              <a:rPr lang="en-US" dirty="0"/>
              <a:t>You can still show time is passing.</a:t>
            </a:r>
          </a:p>
          <a:p>
            <a:r>
              <a:rPr lang="en-US" dirty="0"/>
              <a:t>Begin with all tokens on board and gradually remove as time passes to show the activity or wait is almost over</a:t>
            </a:r>
          </a:p>
        </p:txBody>
      </p:sp>
      <p:pic>
        <p:nvPicPr>
          <p:cNvPr id="8" name="Content Placeholder 7" descr="Timer Board with 8 tokens&#10;&#10;Text on Board= How Much Time Before John Goes Home. 8 spaces, 2 tokens on board. 6 off. ">
            <a:extLst>
              <a:ext uri="{FF2B5EF4-FFF2-40B4-BE49-F238E27FC236}">
                <a16:creationId xmlns:a16="http://schemas.microsoft.com/office/drawing/2014/main" id="{B3480862-0B2E-F54E-A780-396828AC31C6}"/>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605251" y="1868132"/>
            <a:ext cx="7498078" cy="4166095"/>
          </a:xfrm>
        </p:spPr>
      </p:pic>
    </p:spTree>
    <p:extLst>
      <p:ext uri="{BB962C8B-B14F-4D97-AF65-F5344CB8AC3E}">
        <p14:creationId xmlns:p14="http://schemas.microsoft.com/office/powerpoint/2010/main" val="2855122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DAAF-8ECA-E244-900A-460289AE7E79}"/>
              </a:ext>
            </a:extLst>
          </p:cNvPr>
          <p:cNvSpPr>
            <a:spLocks noGrp="1"/>
          </p:cNvSpPr>
          <p:nvPr>
            <p:ph type="title"/>
          </p:nvPr>
        </p:nvSpPr>
        <p:spPr/>
        <p:txBody>
          <a:bodyPr/>
          <a:lstStyle/>
          <a:p>
            <a:r>
              <a:rPr lang="en-US" dirty="0"/>
              <a:t>Calendar Apps</a:t>
            </a:r>
          </a:p>
        </p:txBody>
      </p:sp>
      <p:sp>
        <p:nvSpPr>
          <p:cNvPr id="3" name="Content Placeholder 2">
            <a:extLst>
              <a:ext uri="{FF2B5EF4-FFF2-40B4-BE49-F238E27FC236}">
                <a16:creationId xmlns:a16="http://schemas.microsoft.com/office/drawing/2014/main" id="{2373D543-D6D9-E44E-AE64-62DDC339806B}"/>
              </a:ext>
            </a:extLst>
          </p:cNvPr>
          <p:cNvSpPr>
            <a:spLocks noGrp="1"/>
          </p:cNvSpPr>
          <p:nvPr>
            <p:ph sz="half" idx="1"/>
          </p:nvPr>
        </p:nvSpPr>
        <p:spPr>
          <a:xfrm>
            <a:off x="609599" y="1600201"/>
            <a:ext cx="4527665" cy="4717472"/>
          </a:xfrm>
        </p:spPr>
        <p:txBody>
          <a:bodyPr>
            <a:normAutofit lnSpcReduction="10000"/>
          </a:bodyPr>
          <a:lstStyle/>
          <a:p>
            <a:pPr>
              <a:lnSpc>
                <a:spcPct val="110000"/>
              </a:lnSpc>
            </a:pPr>
            <a:r>
              <a:rPr lang="en-US" dirty="0"/>
              <a:t>Use of calendars on smartphones, computers and tablets is essential for most adults.</a:t>
            </a:r>
          </a:p>
          <a:p>
            <a:pPr>
              <a:lnSpc>
                <a:spcPct val="110000"/>
              </a:lnSpc>
            </a:pPr>
            <a:r>
              <a:rPr lang="en-US" dirty="0"/>
              <a:t>Consider teaching the use of these same apps as the young person plans for transition to adulthood.</a:t>
            </a:r>
          </a:p>
        </p:txBody>
      </p:sp>
      <p:sp>
        <p:nvSpPr>
          <p:cNvPr id="4" name="Content Placeholder 3">
            <a:extLst>
              <a:ext uri="{FF2B5EF4-FFF2-40B4-BE49-F238E27FC236}">
                <a16:creationId xmlns:a16="http://schemas.microsoft.com/office/drawing/2014/main" id="{C555D1F1-0823-7B43-937D-76BEA2D42B80}"/>
              </a:ext>
            </a:extLst>
          </p:cNvPr>
          <p:cNvSpPr>
            <a:spLocks noGrp="1"/>
          </p:cNvSpPr>
          <p:nvPr>
            <p:ph sz="half" idx="2"/>
          </p:nvPr>
        </p:nvSpPr>
        <p:spPr>
          <a:xfrm>
            <a:off x="5187142" y="1600201"/>
            <a:ext cx="6395258" cy="4800599"/>
          </a:xfrm>
        </p:spPr>
        <p:txBody>
          <a:bodyPr>
            <a:normAutofit lnSpcReduction="10000"/>
          </a:bodyPr>
          <a:lstStyle/>
          <a:p>
            <a:r>
              <a:rPr lang="en-US" sz="3600" dirty="0">
                <a:hlinkClick r:id="rId3"/>
              </a:rPr>
              <a:t>Google Calendar</a:t>
            </a:r>
            <a:endParaRPr lang="en-US" sz="3600" dirty="0"/>
          </a:p>
          <a:p>
            <a:r>
              <a:rPr lang="en-US" sz="3600" dirty="0">
                <a:hlinkClick r:id="rId4"/>
              </a:rPr>
              <a:t>Microsoft Outlook Email and Calendar</a:t>
            </a:r>
            <a:endParaRPr lang="en-US" sz="3600" dirty="0"/>
          </a:p>
          <a:p>
            <a:r>
              <a:rPr lang="en-US" sz="3600" dirty="0">
                <a:hlinkClick r:id="rId5"/>
              </a:rPr>
              <a:t>Tiny Calendar</a:t>
            </a:r>
            <a:endParaRPr lang="en-US" sz="3600" dirty="0"/>
          </a:p>
          <a:p>
            <a:r>
              <a:rPr lang="en-US" sz="3600" dirty="0">
                <a:hlinkClick r:id="rId6"/>
              </a:rPr>
              <a:t>Choiceworks Calendar</a:t>
            </a:r>
            <a:endParaRPr lang="en-US" sz="3600" dirty="0"/>
          </a:p>
          <a:p>
            <a:pPr marL="457200" lvl="1" indent="0">
              <a:buNone/>
            </a:pPr>
            <a:endParaRPr lang="en-US" dirty="0"/>
          </a:p>
        </p:txBody>
      </p:sp>
    </p:spTree>
    <p:extLst>
      <p:ext uri="{BB962C8B-B14F-4D97-AF65-F5344CB8AC3E}">
        <p14:creationId xmlns:p14="http://schemas.microsoft.com/office/powerpoint/2010/main" val="3226461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1FA8D6-7BE6-A840-9685-3F44C7090FBA}"/>
              </a:ext>
            </a:extLst>
          </p:cNvPr>
          <p:cNvSpPr>
            <a:spLocks noGrp="1"/>
          </p:cNvSpPr>
          <p:nvPr>
            <p:ph type="title"/>
          </p:nvPr>
        </p:nvSpPr>
        <p:spPr/>
        <p:txBody>
          <a:bodyPr/>
          <a:lstStyle/>
          <a:p>
            <a:r>
              <a:rPr lang="en-US" dirty="0"/>
              <a:t>Paper or Dry Erase Calendars</a:t>
            </a:r>
          </a:p>
        </p:txBody>
      </p:sp>
      <p:sp>
        <p:nvSpPr>
          <p:cNvPr id="7" name="Text Placeholder 6">
            <a:extLst>
              <a:ext uri="{FF2B5EF4-FFF2-40B4-BE49-F238E27FC236}">
                <a16:creationId xmlns:a16="http://schemas.microsoft.com/office/drawing/2014/main" id="{FB813E31-7FE8-BA43-99FD-932235C8EB29}"/>
              </a:ext>
            </a:extLst>
          </p:cNvPr>
          <p:cNvSpPr>
            <a:spLocks noGrp="1"/>
          </p:cNvSpPr>
          <p:nvPr>
            <p:ph type="body" idx="1"/>
          </p:nvPr>
        </p:nvSpPr>
        <p:spPr>
          <a:xfrm>
            <a:off x="609600" y="1185985"/>
            <a:ext cx="5386917" cy="639762"/>
          </a:xfrm>
        </p:spPr>
        <p:txBody>
          <a:bodyPr/>
          <a:lstStyle/>
          <a:p>
            <a:pPr algn="ctr"/>
            <a:r>
              <a:rPr lang="en-US"/>
              <a:t>Monthly</a:t>
            </a:r>
          </a:p>
        </p:txBody>
      </p:sp>
      <p:pic>
        <p:nvPicPr>
          <p:cNvPr id="22" name="Content Placeholder 21" descr="31 Days. 12 days scattered throughout have events listed. Notes listed at bottom as reminder to make appointment. " title="Monthly Calendar October">
            <a:extLst>
              <a:ext uri="{FF2B5EF4-FFF2-40B4-BE49-F238E27FC236}">
                <a16:creationId xmlns:a16="http://schemas.microsoft.com/office/drawing/2014/main" id="{812F03BC-9682-B443-8E96-493D21C6AE9F}"/>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049312" y="1943204"/>
            <a:ext cx="3911069" cy="4914796"/>
          </a:xfrm>
        </p:spPr>
      </p:pic>
      <p:sp>
        <p:nvSpPr>
          <p:cNvPr id="9" name="Text Placeholder 8">
            <a:extLst>
              <a:ext uri="{FF2B5EF4-FFF2-40B4-BE49-F238E27FC236}">
                <a16:creationId xmlns:a16="http://schemas.microsoft.com/office/drawing/2014/main" id="{0C71AD03-9DC1-274E-90B0-DB8BC77CF25B}"/>
              </a:ext>
            </a:extLst>
          </p:cNvPr>
          <p:cNvSpPr>
            <a:spLocks noGrp="1"/>
          </p:cNvSpPr>
          <p:nvPr>
            <p:ph type="body" sz="quarter" idx="3"/>
          </p:nvPr>
        </p:nvSpPr>
        <p:spPr>
          <a:xfrm>
            <a:off x="6193368" y="1368862"/>
            <a:ext cx="5389033" cy="639762"/>
          </a:xfrm>
        </p:spPr>
        <p:txBody>
          <a:bodyPr/>
          <a:lstStyle/>
          <a:p>
            <a:pPr algn="ctr"/>
            <a:r>
              <a:rPr lang="en-US"/>
              <a:t>Weekly</a:t>
            </a:r>
          </a:p>
        </p:txBody>
      </p:sp>
      <p:pic>
        <p:nvPicPr>
          <p:cNvPr id="14" name="Content Placeholder 13" descr="Sunday through Saturday. Reflects the schedule of who works each shift each day" title="Weekly Dry Erase Calendar">
            <a:extLst>
              <a:ext uri="{FF2B5EF4-FFF2-40B4-BE49-F238E27FC236}">
                <a16:creationId xmlns:a16="http://schemas.microsoft.com/office/drawing/2014/main" id="{7E23990A-FF55-AC49-9955-315A51008C17}"/>
              </a:ext>
            </a:extLst>
          </p:cNvPr>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5884871" y="2264189"/>
            <a:ext cx="6006026" cy="3336681"/>
          </a:xfrm>
        </p:spPr>
      </p:pic>
    </p:spTree>
    <p:extLst>
      <p:ext uri="{BB962C8B-B14F-4D97-AF65-F5344CB8AC3E}">
        <p14:creationId xmlns:p14="http://schemas.microsoft.com/office/powerpoint/2010/main" val="3724523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5AA3B-9156-A84B-AC03-887396566587}"/>
              </a:ext>
            </a:extLst>
          </p:cNvPr>
          <p:cNvSpPr>
            <a:spLocks noGrp="1"/>
          </p:cNvSpPr>
          <p:nvPr>
            <p:ph type="title"/>
          </p:nvPr>
        </p:nvSpPr>
        <p:spPr>
          <a:xfrm>
            <a:off x="609600" y="274637"/>
            <a:ext cx="10972800" cy="1534707"/>
          </a:xfrm>
        </p:spPr>
        <p:txBody>
          <a:bodyPr>
            <a:noAutofit/>
          </a:bodyPr>
          <a:lstStyle/>
          <a:p>
            <a:r>
              <a:rPr lang="en" dirty="0">
                <a:latin typeface="Avenir LT Std 45 Book" panose="020B0502020203020204" pitchFamily="34" charset="0"/>
              </a:rPr>
              <a:t>Example: Calendar Helps Predict When Mom Will Return</a:t>
            </a:r>
            <a:endParaRPr lang="en-US" dirty="0">
              <a:latin typeface="Avenir LT Std 45 Book" panose="020B0502020203020204" pitchFamily="34" charset="0"/>
            </a:endParaRPr>
          </a:p>
        </p:txBody>
      </p:sp>
      <p:sp>
        <p:nvSpPr>
          <p:cNvPr id="6" name="Content Placeholder 5">
            <a:extLst>
              <a:ext uri="{FF2B5EF4-FFF2-40B4-BE49-F238E27FC236}">
                <a16:creationId xmlns:a16="http://schemas.microsoft.com/office/drawing/2014/main" id="{2E983D76-BD99-A140-9CFE-10B4699CF97C}"/>
              </a:ext>
            </a:extLst>
          </p:cNvPr>
          <p:cNvSpPr>
            <a:spLocks noGrp="1"/>
          </p:cNvSpPr>
          <p:nvPr>
            <p:ph sz="half" idx="2"/>
          </p:nvPr>
        </p:nvSpPr>
        <p:spPr>
          <a:xfrm>
            <a:off x="408562" y="1906621"/>
            <a:ext cx="11173838" cy="1897283"/>
          </a:xfrm>
        </p:spPr>
        <p:txBody>
          <a:bodyPr>
            <a:normAutofit fontScale="92500"/>
          </a:bodyPr>
          <a:lstStyle/>
          <a:p>
            <a:r>
              <a:rPr lang="en" i="1" dirty="0">
                <a:latin typeface="Avenir LT Std 45 Book" panose="020B0502020203020204" pitchFamily="34" charset="0"/>
              </a:rPr>
              <a:t>“Mom returns on December 11 and will Take Alex out to dinner.”</a:t>
            </a:r>
            <a:r>
              <a:rPr lang="en-US" i="1" dirty="0">
                <a:latin typeface="Avenir LT Std 45 Book" panose="020B0502020203020204" pitchFamily="34" charset="0"/>
              </a:rPr>
              <a:t> </a:t>
            </a:r>
            <a:r>
              <a:rPr lang="en-US" dirty="0">
                <a:latin typeface="Avenir LT Std 45 Book" panose="020B0502020203020204" pitchFamily="34" charset="0"/>
              </a:rPr>
              <a:t>     	</a:t>
            </a:r>
          </a:p>
          <a:p>
            <a:r>
              <a:rPr lang="en" dirty="0">
                <a:latin typeface="Avenir LT Std 45 Book" panose="020B0502020203020204" pitchFamily="34" charset="0"/>
              </a:rPr>
              <a:t>Each pretzel picture attached with Velcro to the calendar and story </a:t>
            </a:r>
            <a:r>
              <a:rPr lang="en-US" dirty="0">
                <a:latin typeface="Avenir LT Std 45 Book" panose="020B0502020203020204" pitchFamily="34" charset="0"/>
              </a:rPr>
              <a:t>w</a:t>
            </a:r>
            <a:r>
              <a:rPr lang="en" dirty="0" err="1">
                <a:latin typeface="Avenir LT Std 45 Book" panose="020B0502020203020204" pitchFamily="34" charset="0"/>
              </a:rPr>
              <a:t>ould</a:t>
            </a:r>
            <a:r>
              <a:rPr lang="en" dirty="0">
                <a:latin typeface="Avenir LT Std 45 Book" panose="020B0502020203020204" pitchFamily="34" charset="0"/>
              </a:rPr>
              <a:t> be read with </a:t>
            </a:r>
            <a:r>
              <a:rPr lang="en-US" dirty="0">
                <a:latin typeface="Avenir LT Std 45 Book" panose="020B0502020203020204" pitchFamily="34" charset="0"/>
              </a:rPr>
              <a:t>the </a:t>
            </a:r>
            <a:r>
              <a:rPr lang="en" dirty="0">
                <a:latin typeface="Avenir LT Std 45 Book" panose="020B0502020203020204" pitchFamily="34" charset="0"/>
              </a:rPr>
              <a:t>calendar on a daily basis. Calendar was located</a:t>
            </a:r>
            <a:r>
              <a:rPr lang="en-US" dirty="0">
                <a:latin typeface="Avenir LT Std 45 Book" panose="020B0502020203020204" pitchFamily="34" charset="0"/>
              </a:rPr>
              <a:t> </a:t>
            </a:r>
            <a:r>
              <a:rPr lang="en" dirty="0">
                <a:latin typeface="Avenir LT Std 45 Book" panose="020B0502020203020204" pitchFamily="34" charset="0"/>
              </a:rPr>
              <a:t>in a central place in his apartment. </a:t>
            </a:r>
            <a:endParaRPr lang="en-US" dirty="0">
              <a:latin typeface="Avenir LT Std 45 Book" panose="020B0502020203020204" pitchFamily="34" charset="0"/>
            </a:endParaRPr>
          </a:p>
        </p:txBody>
      </p:sp>
      <p:pic>
        <p:nvPicPr>
          <p:cNvPr id="8" name="Content Placeholder 7" descr="Horizontal calendar. 7 days. Picture of pretzels marking off each day until the 11th when mom comes and visits Alex">
            <a:extLst>
              <a:ext uri="{FF2B5EF4-FFF2-40B4-BE49-F238E27FC236}">
                <a16:creationId xmlns:a16="http://schemas.microsoft.com/office/drawing/2014/main" id="{52F8E3E0-BC2D-9144-9FAA-6311027EC00E}"/>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578608" y="3890937"/>
            <a:ext cx="7093557" cy="2016087"/>
          </a:xfrm>
        </p:spPr>
      </p:pic>
    </p:spTree>
    <p:extLst>
      <p:ext uri="{BB962C8B-B14F-4D97-AF65-F5344CB8AC3E}">
        <p14:creationId xmlns:p14="http://schemas.microsoft.com/office/powerpoint/2010/main" val="41801993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F6C9-13DC-1E47-BC67-C6D6EF30BC13}"/>
              </a:ext>
            </a:extLst>
          </p:cNvPr>
          <p:cNvSpPr>
            <a:spLocks noGrp="1"/>
          </p:cNvSpPr>
          <p:nvPr>
            <p:ph type="title"/>
          </p:nvPr>
        </p:nvSpPr>
        <p:spPr>
          <a:xfrm>
            <a:off x="609600" y="273050"/>
            <a:ext cx="6107083" cy="1672128"/>
          </a:xfrm>
          <a:ln w="149225">
            <a:solidFill>
              <a:schemeClr val="accent4">
                <a:lumMod val="40000"/>
                <a:lumOff val="60000"/>
              </a:schemeClr>
            </a:solidFill>
          </a:ln>
        </p:spPr>
        <p:style>
          <a:lnRef idx="3">
            <a:schemeClr val="lt1"/>
          </a:lnRef>
          <a:fillRef idx="1">
            <a:schemeClr val="dk1"/>
          </a:fillRef>
          <a:effectRef idx="1">
            <a:schemeClr val="dk1"/>
          </a:effectRef>
          <a:fontRef idx="minor">
            <a:schemeClr val="lt1"/>
          </a:fontRef>
        </p:style>
        <p:txBody>
          <a:bodyPr anchor="ctr">
            <a:noAutofit/>
          </a:bodyPr>
          <a:lstStyle/>
          <a:p>
            <a:pPr algn="ctr"/>
            <a:r>
              <a:rPr lang="en-US" sz="4400" dirty="0">
                <a:solidFill>
                  <a:schemeClr val="bg1"/>
                </a:solidFill>
                <a:latin typeface="Avenir Next LT Pro" panose="020B0504020202020204" pitchFamily="34" charset="77"/>
              </a:rPr>
              <a:t>Social</a:t>
            </a:r>
            <a:br>
              <a:rPr lang="en-US" sz="4400" dirty="0">
                <a:solidFill>
                  <a:schemeClr val="bg1"/>
                </a:solidFill>
                <a:latin typeface="Avenir Next LT Pro" panose="020B0504020202020204" pitchFamily="34" charset="77"/>
              </a:rPr>
            </a:br>
            <a:r>
              <a:rPr lang="en-US" sz="4400" dirty="0">
                <a:solidFill>
                  <a:schemeClr val="bg1"/>
                </a:solidFill>
                <a:latin typeface="Avenir Next LT Pro" panose="020B0504020202020204" pitchFamily="34" charset="77"/>
              </a:rPr>
              <a:t>Social-Emotional </a:t>
            </a:r>
          </a:p>
        </p:txBody>
      </p:sp>
      <p:sp>
        <p:nvSpPr>
          <p:cNvPr id="5" name="Text Placeholder 4">
            <a:extLst>
              <a:ext uri="{FF2B5EF4-FFF2-40B4-BE49-F238E27FC236}">
                <a16:creationId xmlns:a16="http://schemas.microsoft.com/office/drawing/2014/main" id="{DE06066D-7CFE-0C43-BC32-B3EE72E96B59}"/>
              </a:ext>
            </a:extLst>
          </p:cNvPr>
          <p:cNvSpPr>
            <a:spLocks noGrp="1"/>
          </p:cNvSpPr>
          <p:nvPr>
            <p:ph type="body" sz="half" idx="2"/>
          </p:nvPr>
        </p:nvSpPr>
        <p:spPr>
          <a:xfrm>
            <a:off x="576350" y="2177935"/>
            <a:ext cx="6768829" cy="4237855"/>
          </a:xfrm>
        </p:spPr>
        <p:txBody>
          <a:bodyPr>
            <a:noAutofit/>
          </a:bodyPr>
          <a:lstStyle/>
          <a:p>
            <a:pPr marL="457200" indent="-457200">
              <a:lnSpc>
                <a:spcPct val="120000"/>
              </a:lnSpc>
              <a:buFont typeface="Arial" panose="020B0604020202020204" pitchFamily="34" charset="0"/>
              <a:buChar char="•"/>
            </a:pPr>
            <a:r>
              <a:rPr lang="en-US" sz="2800" dirty="0"/>
              <a:t>Social-emotional learning is difficult</a:t>
            </a:r>
          </a:p>
          <a:p>
            <a:pPr marL="457200" indent="-457200">
              <a:lnSpc>
                <a:spcPct val="120000"/>
              </a:lnSpc>
              <a:buFont typeface="Arial" panose="020B0604020202020204" pitchFamily="34" charset="0"/>
              <a:buChar char="•"/>
            </a:pPr>
            <a:r>
              <a:rPr lang="en-US" sz="2800" dirty="0"/>
              <a:t>Visuals help to make abstract social and emotional situations make sense</a:t>
            </a:r>
          </a:p>
          <a:p>
            <a:pPr marL="457200" indent="-457200">
              <a:lnSpc>
                <a:spcPct val="120000"/>
              </a:lnSpc>
              <a:buFont typeface="Arial" panose="020B0604020202020204" pitchFamily="34" charset="0"/>
              <a:buChar char="•"/>
            </a:pPr>
            <a:r>
              <a:rPr lang="en-US" sz="2800" dirty="0"/>
              <a:t>Visual supports allow the individual to review the social/emotional reminders and cues</a:t>
            </a:r>
          </a:p>
          <a:p>
            <a:pPr marL="457200" indent="-457200">
              <a:lnSpc>
                <a:spcPct val="120000"/>
              </a:lnSpc>
              <a:buFont typeface="Arial" panose="020B0604020202020204" pitchFamily="34" charset="0"/>
              <a:buChar char="•"/>
            </a:pPr>
            <a:r>
              <a:rPr lang="en-US" sz="2800" dirty="0"/>
              <a:t>Independence increases as visuals replace prompting from people</a:t>
            </a:r>
          </a:p>
        </p:txBody>
      </p:sp>
      <p:pic>
        <p:nvPicPr>
          <p:cNvPr id="7" name="Content Placeholder 6" descr="Word &quot;Breathe&quot;. 1 line drawings of young man breathing in and one breathing out with calm look on face." title="Visual Support to Remember to Relax">
            <a:extLst>
              <a:ext uri="{FF2B5EF4-FFF2-40B4-BE49-F238E27FC236}">
                <a16:creationId xmlns:a16="http://schemas.microsoft.com/office/drawing/2014/main" id="{A0E60638-61DA-A440-B470-AA88AF2DA23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562148" y="1945178"/>
            <a:ext cx="5275811" cy="3956858"/>
          </a:xfrm>
          <a:prstGeom prst="rect">
            <a:avLst/>
          </a:prstGeom>
          <a:solidFill>
            <a:srgbClr val="FFFFFF">
              <a:shade val="85000"/>
            </a:srgbClr>
          </a:solidFill>
          <a:ln w="190500" cap="rnd">
            <a:solidFill>
              <a:schemeClr val="accent4">
                <a:lumMod val="20000"/>
                <a:lumOff val="8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821810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4388"/>
            <a:ext cx="10972800" cy="1143000"/>
          </a:xfrm>
        </p:spPr>
        <p:txBody>
          <a:bodyPr>
            <a:noAutofit/>
          </a:bodyPr>
          <a:lstStyle/>
          <a:p>
            <a:r>
              <a:rPr lang="en-US" dirty="0"/>
              <a:t>Cartooning: </a:t>
            </a:r>
            <a:br>
              <a:rPr lang="en-US" dirty="0"/>
            </a:br>
            <a:r>
              <a:rPr lang="en-US" sz="4000" b="1" dirty="0"/>
              <a:t>A Simple Way to Remember What to Say</a:t>
            </a:r>
            <a:endParaRPr lang="en-US" b="1" dirty="0"/>
          </a:p>
        </p:txBody>
      </p:sp>
      <p:sp>
        <p:nvSpPr>
          <p:cNvPr id="3" name="Content Placeholder 2" descr="Young man in middle with thought bubble thoughts as " title="Young man with speaking and thought bubbles">
            <a:extLst>
              <a:ext uri="{FF2B5EF4-FFF2-40B4-BE49-F238E27FC236}">
                <a16:creationId xmlns:a16="http://schemas.microsoft.com/office/drawing/2014/main" id="{C0383BFA-D8D4-EC42-B467-033E456477CB}"/>
              </a:ext>
            </a:extLst>
          </p:cNvPr>
          <p:cNvSpPr>
            <a:spLocks noGrp="1"/>
          </p:cNvSpPr>
          <p:nvPr>
            <p:ph sz="half" idx="1"/>
          </p:nvPr>
        </p:nvSpPr>
        <p:spPr>
          <a:xfrm>
            <a:off x="609599" y="1999209"/>
            <a:ext cx="4095405" cy="4525963"/>
          </a:xfrm>
        </p:spPr>
        <p:txBody>
          <a:bodyPr>
            <a:normAutofit/>
          </a:bodyPr>
          <a:lstStyle/>
          <a:p>
            <a:pPr marL="0" indent="0">
              <a:buNone/>
            </a:pPr>
            <a:r>
              <a:rPr lang="en-US" sz="3200" dirty="0"/>
              <a:t>“Speaking Bubbles” and “Thought Bubbles” visually demonstrate that what you might “think”, can be different than what you might “say”</a:t>
            </a:r>
          </a:p>
        </p:txBody>
      </p:sp>
      <p:pic>
        <p:nvPicPr>
          <p:cNvPr id="11" name="Content Placeholder 10" descr="Young Man with speaking and think bubbles&#10;&#10;Man with thought bubble stating &quot;what a %#!&amp; stupid question!&quot;  Speaking bubble says, &quot;I gotta go Dudes!&quot;">
            <a:extLst>
              <a:ext uri="{FF2B5EF4-FFF2-40B4-BE49-F238E27FC236}">
                <a16:creationId xmlns:a16="http://schemas.microsoft.com/office/drawing/2014/main" id="{BA95FE1F-6158-184B-B039-352455272103}"/>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r="-704"/>
          <a:stretch/>
        </p:blipFill>
        <p:spPr>
          <a:xfrm>
            <a:off x="4446186" y="1980922"/>
            <a:ext cx="7618353" cy="4503002"/>
          </a:xfrm>
        </p:spPr>
      </p:pic>
    </p:spTree>
    <p:extLst>
      <p:ext uri="{BB962C8B-B14F-4D97-AF65-F5344CB8AC3E}">
        <p14:creationId xmlns:p14="http://schemas.microsoft.com/office/powerpoint/2010/main" val="1252674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6D3759-D344-374F-86BB-A0D5454C41FF}"/>
              </a:ext>
            </a:extLst>
          </p:cNvPr>
          <p:cNvSpPr>
            <a:spLocks noGrp="1"/>
          </p:cNvSpPr>
          <p:nvPr>
            <p:ph type="title"/>
          </p:nvPr>
        </p:nvSpPr>
        <p:spPr/>
        <p:txBody>
          <a:bodyPr/>
          <a:lstStyle/>
          <a:p>
            <a:r>
              <a:rPr lang="en-US" dirty="0"/>
              <a:t>Another Cartooning Example</a:t>
            </a:r>
          </a:p>
        </p:txBody>
      </p:sp>
      <p:sp>
        <p:nvSpPr>
          <p:cNvPr id="10" name="Content Placeholder 9">
            <a:extLst>
              <a:ext uri="{FF2B5EF4-FFF2-40B4-BE49-F238E27FC236}">
                <a16:creationId xmlns:a16="http://schemas.microsoft.com/office/drawing/2014/main" id="{387C839A-609A-7B49-9BAC-32C766032DB2}"/>
              </a:ext>
            </a:extLst>
          </p:cNvPr>
          <p:cNvSpPr>
            <a:spLocks noGrp="1"/>
          </p:cNvSpPr>
          <p:nvPr>
            <p:ph sz="half" idx="1"/>
          </p:nvPr>
        </p:nvSpPr>
        <p:spPr>
          <a:xfrm>
            <a:off x="609599" y="1600201"/>
            <a:ext cx="4831887" cy="4695668"/>
          </a:xfrm>
        </p:spPr>
        <p:txBody>
          <a:bodyPr>
            <a:normAutofit/>
          </a:bodyPr>
          <a:lstStyle/>
          <a:p>
            <a:pPr>
              <a:lnSpc>
                <a:spcPct val="110000"/>
              </a:lnSpc>
            </a:pPr>
            <a:r>
              <a:rPr lang="en-US" dirty="0"/>
              <a:t>What might be considered a compliment is not always perceived as such! Teach to use alternative comments an keep those other thoughts in your head until it is clear they will be welcome</a:t>
            </a:r>
          </a:p>
        </p:txBody>
      </p:sp>
      <p:pic>
        <p:nvPicPr>
          <p:cNvPr id="13" name="Content Placeholder 12" descr="Thinking Bubble shows,&quot;Julie... you are HOT!&quot; Speaking bubble says, &quot;Hey Julie, you look really nice today!&quot;" title="Young man with speaking and thought bubbles">
            <a:extLst>
              <a:ext uri="{FF2B5EF4-FFF2-40B4-BE49-F238E27FC236}">
                <a16:creationId xmlns:a16="http://schemas.microsoft.com/office/drawing/2014/main" id="{4903D4FE-1180-4B42-8E79-EF9F3322A21B}"/>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441487" y="1600201"/>
            <a:ext cx="6547127" cy="4077597"/>
          </a:xfrm>
        </p:spPr>
      </p:pic>
    </p:spTree>
    <p:extLst>
      <p:ext uri="{BB962C8B-B14F-4D97-AF65-F5344CB8AC3E}">
        <p14:creationId xmlns:p14="http://schemas.microsoft.com/office/powerpoint/2010/main" val="2238540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D2774-BBDE-4640-8D4B-1690D6E8AD10}"/>
              </a:ext>
            </a:extLst>
          </p:cNvPr>
          <p:cNvSpPr>
            <a:spLocks noGrp="1"/>
          </p:cNvSpPr>
          <p:nvPr>
            <p:ph type="title"/>
          </p:nvPr>
        </p:nvSpPr>
        <p:spPr>
          <a:xfrm>
            <a:off x="609600" y="391016"/>
            <a:ext cx="10972800" cy="1143000"/>
          </a:xfrm>
        </p:spPr>
        <p:txBody>
          <a:bodyPr>
            <a:noAutofit/>
          </a:bodyPr>
          <a:lstStyle/>
          <a:p>
            <a:r>
              <a:rPr lang="en-US" dirty="0"/>
              <a:t>Visual Strategies Facilitate Expressive Communication</a:t>
            </a:r>
          </a:p>
        </p:txBody>
      </p:sp>
      <p:sp>
        <p:nvSpPr>
          <p:cNvPr id="8" name="Content Placeholder 7">
            <a:extLst>
              <a:ext uri="{FF2B5EF4-FFF2-40B4-BE49-F238E27FC236}">
                <a16:creationId xmlns:a16="http://schemas.microsoft.com/office/drawing/2014/main" id="{6017C840-11CC-FF44-BA0D-FAC100AA5C6C}"/>
              </a:ext>
            </a:extLst>
          </p:cNvPr>
          <p:cNvSpPr>
            <a:spLocks noGrp="1"/>
          </p:cNvSpPr>
          <p:nvPr>
            <p:ph idx="1"/>
          </p:nvPr>
        </p:nvSpPr>
        <p:spPr>
          <a:xfrm>
            <a:off x="592975" y="1899459"/>
            <a:ext cx="10972800" cy="4525963"/>
          </a:xfrm>
        </p:spPr>
        <p:txBody>
          <a:bodyPr>
            <a:normAutofit/>
          </a:bodyPr>
          <a:lstStyle/>
          <a:p>
            <a:pPr marL="0" indent="0" algn="ctr">
              <a:buNone/>
            </a:pPr>
            <a:r>
              <a:rPr lang="en-US" sz="2800" dirty="0"/>
              <a:t>Assists Communication </a:t>
            </a:r>
            <a:r>
              <a:rPr lang="en-US" sz="2800" b="1" u="sng" dirty="0"/>
              <a:t>From</a:t>
            </a:r>
            <a:r>
              <a:rPr lang="en-US" sz="2800" dirty="0"/>
              <a:t> the Person </a:t>
            </a:r>
            <a:r>
              <a:rPr lang="en-US" sz="2800" b="1" u="sng" dirty="0"/>
              <a:t>To</a:t>
            </a:r>
            <a:r>
              <a:rPr lang="en-US" sz="2800" dirty="0"/>
              <a:t> Others </a:t>
            </a:r>
          </a:p>
          <a:p>
            <a:pPr marL="0" indent="0" algn="ctr">
              <a:buNone/>
            </a:pPr>
            <a:r>
              <a:rPr lang="en-US" sz="2800" dirty="0"/>
              <a:t>(Expressive Communication)</a:t>
            </a:r>
          </a:p>
          <a:p>
            <a:pPr marL="0" indent="0">
              <a:buNone/>
            </a:pPr>
            <a:r>
              <a:rPr lang="en-US" sz="2800" dirty="0"/>
              <a:t>Example:</a:t>
            </a:r>
          </a:p>
          <a:p>
            <a:r>
              <a:rPr lang="en-US" sz="2800" dirty="0"/>
              <a:t>Facilitates expressing ”How I feel” about what is happening</a:t>
            </a:r>
          </a:p>
          <a:p>
            <a:r>
              <a:rPr lang="en-US" sz="2800" dirty="0"/>
              <a:t>Supports the expression of choices about what is happening</a:t>
            </a:r>
          </a:p>
          <a:p>
            <a:r>
              <a:rPr lang="en-US" sz="2800" dirty="0"/>
              <a:t>Provides a way to clarify ”What I Want to Happen”</a:t>
            </a:r>
          </a:p>
          <a:p>
            <a:endParaRPr lang="en-US" sz="2800" dirty="0"/>
          </a:p>
          <a:p>
            <a:endParaRPr lang="en-US" dirty="0"/>
          </a:p>
        </p:txBody>
      </p:sp>
    </p:spTree>
    <p:extLst>
      <p:ext uri="{BB962C8B-B14F-4D97-AF65-F5344CB8AC3E}">
        <p14:creationId xmlns:p14="http://schemas.microsoft.com/office/powerpoint/2010/main" val="770817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11148060" cy="959802"/>
          </a:xfrm>
        </p:spPr>
        <p:txBody>
          <a:bodyPr>
            <a:normAutofit/>
          </a:bodyPr>
          <a:lstStyle/>
          <a:p>
            <a:r>
              <a:rPr lang="en-US" dirty="0"/>
              <a:t>5 Point Scale: A Social/Emotional Supports</a:t>
            </a:r>
          </a:p>
        </p:txBody>
      </p:sp>
      <p:sp>
        <p:nvSpPr>
          <p:cNvPr id="3" name="Content Placeholder 2"/>
          <p:cNvSpPr>
            <a:spLocks noGrp="1"/>
          </p:cNvSpPr>
          <p:nvPr>
            <p:ph sz="half" idx="1"/>
          </p:nvPr>
        </p:nvSpPr>
        <p:spPr>
          <a:xfrm>
            <a:off x="269823" y="1064302"/>
            <a:ext cx="7126989" cy="5441429"/>
          </a:xfrm>
        </p:spPr>
        <p:txBody>
          <a:bodyPr>
            <a:normAutofit fontScale="92500" lnSpcReduction="20000"/>
          </a:bodyPr>
          <a:lstStyle/>
          <a:p>
            <a:pPr>
              <a:lnSpc>
                <a:spcPct val="120000"/>
              </a:lnSpc>
            </a:pPr>
            <a:r>
              <a:rPr lang="en-US" sz="3000" dirty="0"/>
              <a:t>A 5-point scale is developed to help an individual understand and learn when emotions and behavior may be getting out of control.  </a:t>
            </a:r>
          </a:p>
          <a:p>
            <a:pPr>
              <a:lnSpc>
                <a:spcPct val="120000"/>
              </a:lnSpc>
            </a:pPr>
            <a:r>
              <a:rPr lang="en-US" sz="3000" dirty="0"/>
              <a:t>The scale offers a visual representation of the escalation of emotions or changes in a situation. </a:t>
            </a:r>
          </a:p>
          <a:p>
            <a:pPr>
              <a:lnSpc>
                <a:spcPct val="120000"/>
              </a:lnSpc>
            </a:pPr>
            <a:r>
              <a:rPr lang="en-US" sz="3000" dirty="0"/>
              <a:t>As the situation or emotion moves up the scale (from 1-5), the scale assists the person to remember how to respond effectively to reach the goal (usually the ‘1’ on the scale). </a:t>
            </a:r>
          </a:p>
          <a:p>
            <a:pPr>
              <a:lnSpc>
                <a:spcPct val="110000"/>
              </a:lnSpc>
            </a:pPr>
            <a:endParaRPr lang="en-US" dirty="0"/>
          </a:p>
        </p:txBody>
      </p:sp>
      <p:pic>
        <p:nvPicPr>
          <p:cNvPr id="6" name="Content Placeholder 5" title="The Incredible 5-Point Scale Book">
            <a:extLst>
              <a:ext uri="{FF2B5EF4-FFF2-40B4-BE49-F238E27FC236}">
                <a16:creationId xmlns:a16="http://schemas.microsoft.com/office/drawing/2014/main" id="{8A8375BD-3039-B24B-9A23-3F9568D3A716}"/>
              </a:ext>
            </a:extLst>
          </p:cNvPr>
          <p:cNvPicPr>
            <a:picLocks noGrp="1" noChangeAspect="1"/>
          </p:cNvPicPr>
          <p:nvPr>
            <p:ph sz="half" idx="2"/>
          </p:nvPr>
        </p:nvPicPr>
        <p:blipFill>
          <a:blip r:embed="rId3"/>
          <a:stretch>
            <a:fillRect/>
          </a:stretch>
        </p:blipFill>
        <p:spPr>
          <a:xfrm>
            <a:off x="7755144" y="1234440"/>
            <a:ext cx="3468924" cy="4891088"/>
          </a:xfrm>
          <a:ln>
            <a:solidFill>
              <a:schemeClr val="tx1"/>
            </a:solidFill>
          </a:ln>
        </p:spPr>
      </p:pic>
    </p:spTree>
    <p:extLst>
      <p:ext uri="{BB962C8B-B14F-4D97-AF65-F5344CB8AC3E}">
        <p14:creationId xmlns:p14="http://schemas.microsoft.com/office/powerpoint/2010/main" val="3286831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1905-62A3-C243-B69D-CE4414EFBCCE}"/>
              </a:ext>
            </a:extLst>
          </p:cNvPr>
          <p:cNvSpPr>
            <a:spLocks noGrp="1"/>
          </p:cNvSpPr>
          <p:nvPr>
            <p:ph type="title"/>
          </p:nvPr>
        </p:nvSpPr>
        <p:spPr/>
        <p:txBody>
          <a:bodyPr/>
          <a:lstStyle/>
          <a:p>
            <a:r>
              <a:rPr lang="en-US" dirty="0"/>
              <a:t>Example of the 5 Point Scale</a:t>
            </a:r>
          </a:p>
        </p:txBody>
      </p:sp>
      <p:pic>
        <p:nvPicPr>
          <p:cNvPr id="14" name="Content Placeholder 13" descr="Description and what to try at each level of emotion" title="5 Point Scale- description, what to try scale">
            <a:extLst>
              <a:ext uri="{FF2B5EF4-FFF2-40B4-BE49-F238E27FC236}">
                <a16:creationId xmlns:a16="http://schemas.microsoft.com/office/drawing/2014/main" id="{5453EE0F-F844-BC4B-BB46-957248C1BDA5}"/>
              </a:ext>
            </a:extLst>
          </p:cNvPr>
          <p:cNvPicPr>
            <a:picLocks noGrp="1" noChangeAspect="1"/>
          </p:cNvPicPr>
          <p:nvPr>
            <p:ph sz="quarter" idx="20"/>
          </p:nvPr>
        </p:nvPicPr>
        <p:blipFill>
          <a:blip r:embed="rId3" cstate="email">
            <a:extLst>
              <a:ext uri="{28A0092B-C50C-407E-A947-70E740481C1C}">
                <a14:useLocalDpi xmlns:a14="http://schemas.microsoft.com/office/drawing/2010/main"/>
              </a:ext>
            </a:extLst>
          </a:blip>
          <a:stretch>
            <a:fillRect/>
          </a:stretch>
        </p:blipFill>
        <p:spPr>
          <a:xfrm>
            <a:off x="2815428" y="1110129"/>
            <a:ext cx="7125873" cy="4131667"/>
          </a:xfrm>
        </p:spPr>
      </p:pic>
      <p:pic>
        <p:nvPicPr>
          <p:cNvPr id="16" name="Content Placeholder 15" descr="Number 1-5 with 1 on the bottom. The #1 row indicates the calm, focused, desired situation. " title="Rating Column">
            <a:extLst>
              <a:ext uri="{FF2B5EF4-FFF2-40B4-BE49-F238E27FC236}">
                <a16:creationId xmlns:a16="http://schemas.microsoft.com/office/drawing/2014/main" id="{D29D1797-BADE-3C4D-8B89-9921A214FA16}"/>
              </a:ext>
            </a:extLst>
          </p:cNvPr>
          <p:cNvPicPr>
            <a:picLocks noGrp="1" noChangeAspect="1"/>
          </p:cNvPicPr>
          <p:nvPr>
            <p:ph sz="quarter" idx="19"/>
          </p:nvPr>
        </p:nvPicPr>
        <p:blipFill>
          <a:blip r:embed="rId4" cstate="email">
            <a:extLst>
              <a:ext uri="{28A0092B-C50C-407E-A947-70E740481C1C}">
                <a14:useLocalDpi xmlns:a14="http://schemas.microsoft.com/office/drawing/2010/main"/>
              </a:ext>
            </a:extLst>
          </a:blip>
          <a:stretch>
            <a:fillRect/>
          </a:stretch>
        </p:blipFill>
        <p:spPr>
          <a:xfrm>
            <a:off x="304800" y="1256244"/>
            <a:ext cx="2815428" cy="3053176"/>
          </a:xfrm>
        </p:spPr>
      </p:pic>
      <p:pic>
        <p:nvPicPr>
          <p:cNvPr id="20" name="Content Placeholder 19" descr="Provides a clear description of how they situation or emotional feels, likes, and/ or sounds." title="Description Column">
            <a:extLst>
              <a:ext uri="{FF2B5EF4-FFF2-40B4-BE49-F238E27FC236}">
                <a16:creationId xmlns:a16="http://schemas.microsoft.com/office/drawing/2014/main" id="{70C3A6C1-42CD-E541-9D83-9B59272211DF}"/>
              </a:ext>
            </a:extLst>
          </p:cNvPr>
          <p:cNvPicPr>
            <a:picLocks noGrp="1" noChangeAspect="1"/>
          </p:cNvPicPr>
          <p:nvPr>
            <p:ph sz="quarter" idx="17"/>
          </p:nvPr>
        </p:nvPicPr>
        <p:blipFill>
          <a:blip r:embed="rId5" cstate="email">
            <a:extLst>
              <a:ext uri="{28A0092B-C50C-407E-A947-70E740481C1C}">
                <a14:useLocalDpi xmlns:a14="http://schemas.microsoft.com/office/drawing/2010/main"/>
              </a:ext>
            </a:extLst>
          </a:blip>
          <a:stretch>
            <a:fillRect/>
          </a:stretch>
        </p:blipFill>
        <p:spPr>
          <a:xfrm>
            <a:off x="2713178" y="5045739"/>
            <a:ext cx="7330372" cy="1324490"/>
          </a:xfrm>
        </p:spPr>
      </p:pic>
      <p:pic>
        <p:nvPicPr>
          <p:cNvPr id="18" name="Content Placeholder 17" descr="Suggestions of the action a person can take to move towards the #1 level are recorded in this column." title="What To Do Column">
            <a:extLst>
              <a:ext uri="{FF2B5EF4-FFF2-40B4-BE49-F238E27FC236}">
                <a16:creationId xmlns:a16="http://schemas.microsoft.com/office/drawing/2014/main" id="{FBE3CA53-119C-D843-9B45-B9F626F6CB25}"/>
              </a:ext>
            </a:extLst>
          </p:cNvPr>
          <p:cNvPicPr>
            <a:picLocks noGrp="1" noChangeAspect="1"/>
          </p:cNvPicPr>
          <p:nvPr>
            <p:ph sz="quarter" idx="15"/>
          </p:nvPr>
        </p:nvPicPr>
        <p:blipFill>
          <a:blip r:embed="rId6" cstate="email">
            <a:extLst>
              <a:ext uri="{28A0092B-C50C-407E-A947-70E740481C1C}">
                <a14:useLocalDpi xmlns:a14="http://schemas.microsoft.com/office/drawing/2010/main"/>
              </a:ext>
            </a:extLst>
          </a:blip>
          <a:stretch>
            <a:fillRect/>
          </a:stretch>
        </p:blipFill>
        <p:spPr>
          <a:xfrm>
            <a:off x="9779554" y="1373661"/>
            <a:ext cx="2367575" cy="2228850"/>
          </a:xfrm>
        </p:spPr>
      </p:pic>
    </p:spTree>
    <p:extLst>
      <p:ext uri="{BB962C8B-B14F-4D97-AF65-F5344CB8AC3E}">
        <p14:creationId xmlns:p14="http://schemas.microsoft.com/office/powerpoint/2010/main" val="3335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7A8B-D9D5-FF43-839C-730EE5F4BFC7}"/>
              </a:ext>
            </a:extLst>
          </p:cNvPr>
          <p:cNvSpPr>
            <a:spLocks noGrp="1"/>
          </p:cNvSpPr>
          <p:nvPr>
            <p:ph type="title"/>
          </p:nvPr>
        </p:nvSpPr>
        <p:spPr/>
        <p:txBody>
          <a:bodyPr/>
          <a:lstStyle/>
          <a:p>
            <a:r>
              <a:rPr lang="en-US" dirty="0"/>
              <a:t>Stress Thermometer</a:t>
            </a:r>
          </a:p>
        </p:txBody>
      </p:sp>
      <p:pic>
        <p:nvPicPr>
          <p:cNvPr id="5" name="Content Placeholder 4" descr="Stress Thermometer&#10;No Stress label at bottom and Most Stress Ever at top. Stressors &amp; strategies listed.">
            <a:extLst>
              <a:ext uri="{FF2B5EF4-FFF2-40B4-BE49-F238E27FC236}">
                <a16:creationId xmlns:a16="http://schemas.microsoft.com/office/drawing/2014/main" id="{E44436E1-7B58-E242-8AE8-81554812609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49808" y="1179576"/>
            <a:ext cx="10454711" cy="5209368"/>
          </a:xfrm>
        </p:spPr>
      </p:pic>
    </p:spTree>
    <p:extLst>
      <p:ext uri="{BB962C8B-B14F-4D97-AF65-F5344CB8AC3E}">
        <p14:creationId xmlns:p14="http://schemas.microsoft.com/office/powerpoint/2010/main" val="2187223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10266211" cy="710623"/>
          </a:xfrm>
        </p:spPr>
        <p:txBody>
          <a:bodyPr>
            <a:normAutofit/>
          </a:bodyPr>
          <a:lstStyle/>
          <a:p>
            <a:pPr algn="ctr"/>
            <a:r>
              <a:rPr lang="en-US" sz="3600" dirty="0"/>
              <a:t>Self-Monitoring Question Asking</a:t>
            </a:r>
          </a:p>
        </p:txBody>
      </p:sp>
      <p:pic>
        <p:nvPicPr>
          <p:cNvPr id="9" name="Content Placeholder 8" descr="Table 2 by 2, left column, yes reason with 4 bullet points. Right column, no reason with 3 bullets points." title="Chart considering if you’re asking too many questions-">
            <a:extLst>
              <a:ext uri="{FF2B5EF4-FFF2-40B4-BE49-F238E27FC236}">
                <a16:creationId xmlns:a16="http://schemas.microsoft.com/office/drawing/2014/main" id="{A4538391-8D50-F044-9DC2-934215427A6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06842" y="1035934"/>
            <a:ext cx="7652795" cy="3023448"/>
          </a:xfrm>
          <a:ln>
            <a:solidFill>
              <a:schemeClr val="tx1"/>
            </a:solidFill>
          </a:ln>
        </p:spPr>
      </p:pic>
      <p:sp>
        <p:nvSpPr>
          <p:cNvPr id="7" name="Text Placeholder 6">
            <a:extLst>
              <a:ext uri="{FF2B5EF4-FFF2-40B4-BE49-F238E27FC236}">
                <a16:creationId xmlns:a16="http://schemas.microsoft.com/office/drawing/2014/main" id="{F28BF9A1-93C6-4147-B2BA-688BAFF3D7FF}"/>
              </a:ext>
            </a:extLst>
          </p:cNvPr>
          <p:cNvSpPr>
            <a:spLocks noGrp="1"/>
          </p:cNvSpPr>
          <p:nvPr>
            <p:ph type="body" sz="half" idx="2"/>
          </p:nvPr>
        </p:nvSpPr>
        <p:spPr>
          <a:xfrm>
            <a:off x="623461" y="4239494"/>
            <a:ext cx="10848102" cy="1565562"/>
          </a:xfrm>
        </p:spPr>
        <p:txBody>
          <a:bodyPr>
            <a:normAutofit/>
          </a:bodyPr>
          <a:lstStyle/>
          <a:p>
            <a:pPr marL="457200" indent="-457200">
              <a:buFont typeface="Arial" panose="020B0604020202020204" pitchFamily="34" charset="0"/>
              <a:buChar char="•"/>
            </a:pPr>
            <a:r>
              <a:rPr lang="en-US" sz="2800" dirty="0"/>
              <a:t>Person tracks social behavior using the simple visual support</a:t>
            </a:r>
          </a:p>
          <a:p>
            <a:pPr marL="457200" indent="-457200">
              <a:buFont typeface="Arial" panose="020B0604020202020204" pitchFamily="34" charset="0"/>
              <a:buChar char="•"/>
            </a:pPr>
            <a:r>
              <a:rPr lang="en-US" sz="2800" dirty="0"/>
              <a:t>This is a reminder strategy and can be used to evaluate for progress and reinforcement</a:t>
            </a:r>
          </a:p>
        </p:txBody>
      </p:sp>
    </p:spTree>
    <p:extLst>
      <p:ext uri="{BB962C8B-B14F-4D97-AF65-F5344CB8AC3E}">
        <p14:creationId xmlns:p14="http://schemas.microsoft.com/office/powerpoint/2010/main" val="3730757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Range of Visual Supports is Immense!</a:t>
            </a:r>
          </a:p>
        </p:txBody>
      </p:sp>
      <p:sp>
        <p:nvSpPr>
          <p:cNvPr id="4" name="Content Placeholder 3"/>
          <p:cNvSpPr>
            <a:spLocks noGrp="1"/>
          </p:cNvSpPr>
          <p:nvPr>
            <p:ph idx="1"/>
          </p:nvPr>
        </p:nvSpPr>
        <p:spPr/>
        <p:txBody>
          <a:bodyPr>
            <a:normAutofit/>
          </a:bodyPr>
          <a:lstStyle/>
          <a:p>
            <a:r>
              <a:rPr lang="en-US" sz="3000" b="1" i="1" u="sng" dirty="0"/>
              <a:t>From: </a:t>
            </a:r>
            <a:r>
              <a:rPr lang="en-US" sz="3000" dirty="0"/>
              <a:t>Generic and Intended to be used by all  (labels for grocery isles, greeting card display markers, store signs, street signs, etc.)</a:t>
            </a:r>
          </a:p>
          <a:p>
            <a:r>
              <a:rPr lang="en-US" sz="3000" b="1" i="1" u="sng" dirty="0"/>
              <a:t>To: </a:t>
            </a:r>
            <a:r>
              <a:rPr lang="en-US" sz="3000" dirty="0"/>
              <a:t>Very specific for an individual and a task (communication device programmed for a specific task or environment).</a:t>
            </a:r>
          </a:p>
          <a:p>
            <a:pPr marL="0" indent="0" algn="ctr">
              <a:buNone/>
            </a:pPr>
            <a:endParaRPr lang="en-US" sz="3000" dirty="0"/>
          </a:p>
          <a:p>
            <a:pPr marL="0" indent="0" algn="ctr">
              <a:buNone/>
            </a:pPr>
            <a:r>
              <a:rPr lang="en-US" i="1" dirty="0"/>
              <a:t>What can you add to your current practice based on the information reviewed in this session?</a:t>
            </a:r>
          </a:p>
          <a:p>
            <a:pPr marL="457200" lvl="1" indent="0">
              <a:buNone/>
            </a:pPr>
            <a:endParaRPr lang="en-US" sz="3200" dirty="0"/>
          </a:p>
          <a:p>
            <a:pPr marL="457200" lvl="1" indent="0">
              <a:buNone/>
            </a:pPr>
            <a:endParaRPr lang="en-US" sz="3200" b="1" dirty="0"/>
          </a:p>
          <a:p>
            <a:pPr marL="457200" lvl="1" indent="0">
              <a:buNone/>
            </a:pPr>
            <a:endParaRPr lang="en-US" sz="2800" dirty="0"/>
          </a:p>
        </p:txBody>
      </p:sp>
    </p:spTree>
    <p:extLst>
      <p:ext uri="{BB962C8B-B14F-4D97-AF65-F5344CB8AC3E}">
        <p14:creationId xmlns:p14="http://schemas.microsoft.com/office/powerpoint/2010/main" val="2329706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BB3D-BEB1-794F-B508-90FF0AD4C5AA}"/>
              </a:ext>
            </a:extLst>
          </p:cNvPr>
          <p:cNvSpPr>
            <a:spLocks noGrp="1"/>
          </p:cNvSpPr>
          <p:nvPr>
            <p:ph type="title"/>
          </p:nvPr>
        </p:nvSpPr>
        <p:spPr>
          <a:xfrm>
            <a:off x="609600" y="505296"/>
            <a:ext cx="10972800" cy="1143000"/>
          </a:xfrm>
        </p:spPr>
        <p:txBody>
          <a:bodyPr>
            <a:normAutofit fontScale="90000"/>
          </a:bodyPr>
          <a:lstStyle/>
          <a:p>
            <a:r>
              <a:rPr lang="en-US" dirty="0"/>
              <a:t>Planning the Use of Communication Supports (Handout 07) with a visual support</a:t>
            </a:r>
          </a:p>
        </p:txBody>
      </p:sp>
      <p:sp>
        <p:nvSpPr>
          <p:cNvPr id="3" name="Content Placeholder 2">
            <a:extLst>
              <a:ext uri="{FF2B5EF4-FFF2-40B4-BE49-F238E27FC236}">
                <a16:creationId xmlns:a16="http://schemas.microsoft.com/office/drawing/2014/main" id="{212FA7E9-0C3F-9D4E-9A2A-2BB564111E19}"/>
              </a:ext>
            </a:extLst>
          </p:cNvPr>
          <p:cNvSpPr>
            <a:spLocks noGrp="1"/>
          </p:cNvSpPr>
          <p:nvPr>
            <p:ph sz="half" idx="1"/>
          </p:nvPr>
        </p:nvSpPr>
        <p:spPr>
          <a:xfrm>
            <a:off x="388121" y="2057399"/>
            <a:ext cx="6377796" cy="4525963"/>
          </a:xfrm>
        </p:spPr>
        <p:txBody>
          <a:bodyPr vert="horz" lIns="91440" tIns="45720" rIns="91440" bIns="45720" rtlCol="0" anchor="t">
            <a:normAutofit lnSpcReduction="10000"/>
          </a:bodyPr>
          <a:lstStyle/>
          <a:p>
            <a:r>
              <a:rPr lang="en-US" dirty="0">
                <a:latin typeface="Avenir Next LT Pro"/>
              </a:rPr>
              <a:t>Download </a:t>
            </a:r>
            <a:r>
              <a:rPr lang="en-US">
                <a:latin typeface="Avenir LT Std 45 Book"/>
              </a:rPr>
              <a:t>07: </a:t>
            </a:r>
            <a:r>
              <a:rPr lang="en-US" dirty="0">
                <a:latin typeface="Avenir LT Std 45 Book"/>
              </a:rPr>
              <a:t>Planning the Use of Communication Supports (Handout) </a:t>
            </a:r>
            <a:r>
              <a:rPr lang="en-US" dirty="0">
                <a:latin typeface="Avenir Next LT Pro"/>
              </a:rPr>
              <a:t> from the Session Nine website</a:t>
            </a:r>
          </a:p>
          <a:p>
            <a:r>
              <a:rPr lang="en-US" dirty="0"/>
              <a:t>Use this checklist to help plan the elements or features of visual supports created </a:t>
            </a:r>
          </a:p>
          <a:p>
            <a:r>
              <a:rPr lang="en-US" dirty="0"/>
              <a:t>Review the checklist with an individual in mind that you support</a:t>
            </a:r>
          </a:p>
          <a:p>
            <a:r>
              <a:rPr lang="en-US" dirty="0"/>
              <a:t>How would the guidance from this document assist in planning?</a:t>
            </a:r>
          </a:p>
          <a:p>
            <a:endParaRPr lang="en-US" dirty="0"/>
          </a:p>
        </p:txBody>
      </p:sp>
      <p:pic>
        <p:nvPicPr>
          <p:cNvPr id="6" name="Content Placeholder 5" descr="Screenshot of Pages one and two of tool. Too small to review from slide. Download to review. " title="Planning the Use of Communication Supports Tool">
            <a:extLst>
              <a:ext uri="{FF2B5EF4-FFF2-40B4-BE49-F238E27FC236}">
                <a16:creationId xmlns:a16="http://schemas.microsoft.com/office/drawing/2014/main" id="{788F0F16-CA11-534C-938C-1873C401AA52}"/>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765917" y="2875605"/>
            <a:ext cx="5093569" cy="2950234"/>
          </a:xfrm>
        </p:spPr>
      </p:pic>
    </p:spTree>
    <p:extLst>
      <p:ext uri="{BB962C8B-B14F-4D97-AF65-F5344CB8AC3E}">
        <p14:creationId xmlns:p14="http://schemas.microsoft.com/office/powerpoint/2010/main" val="19722725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48FF-21BC-6542-9E43-1B2A8D3E5C3F}"/>
              </a:ext>
            </a:extLst>
          </p:cNvPr>
          <p:cNvSpPr>
            <a:spLocks noGrp="1"/>
          </p:cNvSpPr>
          <p:nvPr>
            <p:ph type="title"/>
          </p:nvPr>
        </p:nvSpPr>
        <p:spPr/>
        <p:txBody>
          <a:bodyPr/>
          <a:lstStyle/>
          <a:p>
            <a:r>
              <a:rPr lang="en-US" dirty="0"/>
              <a:t>Additional Resources for Visual Supports</a:t>
            </a:r>
          </a:p>
        </p:txBody>
      </p:sp>
      <p:sp>
        <p:nvSpPr>
          <p:cNvPr id="3" name="Content Placeholder 2">
            <a:extLst>
              <a:ext uri="{FF2B5EF4-FFF2-40B4-BE49-F238E27FC236}">
                <a16:creationId xmlns:a16="http://schemas.microsoft.com/office/drawing/2014/main" id="{8E6F5DA7-7D28-8145-81CE-96B0224AED7E}"/>
              </a:ext>
            </a:extLst>
          </p:cNvPr>
          <p:cNvSpPr>
            <a:spLocks noGrp="1"/>
          </p:cNvSpPr>
          <p:nvPr>
            <p:ph sz="half" idx="1"/>
          </p:nvPr>
        </p:nvSpPr>
        <p:spPr/>
        <p:txBody>
          <a:bodyPr>
            <a:normAutofit lnSpcReduction="10000"/>
          </a:bodyPr>
          <a:lstStyle/>
          <a:p>
            <a:pPr fontAlgn="base"/>
            <a:endParaRPr lang="en-US" u="sng" dirty="0">
              <a:hlinkClick r:id="rId3"/>
            </a:endParaRPr>
          </a:p>
          <a:p>
            <a:pPr fontAlgn="base"/>
            <a:r>
              <a:rPr lang="en-US" u="sng" dirty="0">
                <a:hlinkClick r:id="rId3"/>
              </a:rPr>
              <a:t>Resources to add- Create Visual Supports for your child</a:t>
            </a:r>
            <a:r>
              <a:rPr lang="en-US" dirty="0"/>
              <a:t> </a:t>
            </a:r>
          </a:p>
          <a:p>
            <a:pPr fontAlgn="base"/>
            <a:r>
              <a:rPr lang="en-US" dirty="0"/>
              <a:t>The visuals engine will help you build visual supports and sequences for youth. </a:t>
            </a:r>
          </a:p>
          <a:p>
            <a:pPr marL="0" indent="0">
              <a:buNone/>
            </a:pPr>
            <a:endParaRPr lang="en-US" dirty="0"/>
          </a:p>
        </p:txBody>
      </p:sp>
      <p:sp>
        <p:nvSpPr>
          <p:cNvPr id="4" name="Content Placeholder 3">
            <a:extLst>
              <a:ext uri="{FF2B5EF4-FFF2-40B4-BE49-F238E27FC236}">
                <a16:creationId xmlns:a16="http://schemas.microsoft.com/office/drawing/2014/main" id="{F5E41E02-6D1F-984F-A13F-12AE0E33D5F6}"/>
              </a:ext>
            </a:extLst>
          </p:cNvPr>
          <p:cNvSpPr>
            <a:spLocks noGrp="1"/>
          </p:cNvSpPr>
          <p:nvPr>
            <p:ph sz="half" idx="2"/>
          </p:nvPr>
        </p:nvSpPr>
        <p:spPr/>
        <p:txBody>
          <a:bodyPr>
            <a:normAutofit lnSpcReduction="10000"/>
          </a:bodyPr>
          <a:lstStyle/>
          <a:p>
            <a:pPr marL="0" indent="0" fontAlgn="base">
              <a:buNone/>
            </a:pPr>
            <a:endParaRPr lang="en-US" dirty="0"/>
          </a:p>
          <a:p>
            <a:pPr fontAlgn="base"/>
            <a:r>
              <a:rPr lang="en-US" u="sng" dirty="0">
                <a:hlinkClick r:id="rId4"/>
              </a:rPr>
              <a:t>Part 1: Planning Phase- Schedule &amp; Task Management</a:t>
            </a:r>
            <a:endParaRPr lang="en-US" dirty="0"/>
          </a:p>
          <a:p>
            <a:pPr fontAlgn="base"/>
            <a:r>
              <a:rPr lang="en-US" dirty="0"/>
              <a:t>Recorded Webinar from PACER Center</a:t>
            </a:r>
          </a:p>
          <a:p>
            <a:pPr fontAlgn="base"/>
            <a:r>
              <a:rPr lang="en-US" dirty="0"/>
              <a:t>Learn about a variety of tools and strategies for managing schedules and tasks using calendars and task lists. </a:t>
            </a:r>
          </a:p>
          <a:p>
            <a:endParaRPr lang="en-US" dirty="0"/>
          </a:p>
        </p:txBody>
      </p:sp>
    </p:spTree>
    <p:extLst>
      <p:ext uri="{BB962C8B-B14F-4D97-AF65-F5344CB8AC3E}">
        <p14:creationId xmlns:p14="http://schemas.microsoft.com/office/powerpoint/2010/main" val="265411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2796-6FBB-824C-A44C-5CF520212B1B}"/>
              </a:ext>
            </a:extLst>
          </p:cNvPr>
          <p:cNvSpPr>
            <a:spLocks noGrp="1"/>
          </p:cNvSpPr>
          <p:nvPr>
            <p:ph type="title"/>
          </p:nvPr>
        </p:nvSpPr>
        <p:spPr/>
        <p:txBody>
          <a:bodyPr/>
          <a:lstStyle/>
          <a:p>
            <a:r>
              <a:rPr lang="en-US" dirty="0"/>
              <a:t>Survey</a:t>
            </a:r>
          </a:p>
        </p:txBody>
      </p:sp>
      <p:sp>
        <p:nvSpPr>
          <p:cNvPr id="3" name="Content Placeholder 2">
            <a:extLst>
              <a:ext uri="{FF2B5EF4-FFF2-40B4-BE49-F238E27FC236}">
                <a16:creationId xmlns:a16="http://schemas.microsoft.com/office/drawing/2014/main" id="{B128C680-D46E-E14B-B087-9C6C539F46FA}"/>
              </a:ext>
            </a:extLst>
          </p:cNvPr>
          <p:cNvSpPr>
            <a:spLocks noGrp="1"/>
          </p:cNvSpPr>
          <p:nvPr>
            <p:ph idx="1"/>
          </p:nvPr>
        </p:nvSpPr>
        <p:spPr/>
        <p:txBody>
          <a:bodyPr vert="horz" lIns="91440" tIns="45720" rIns="91440" bIns="45720" rtlCol="0" anchor="t">
            <a:normAutofit/>
          </a:bodyPr>
          <a:lstStyle/>
          <a:p>
            <a:pPr fontAlgn="base"/>
            <a:r>
              <a:rPr lang="en-US" dirty="0"/>
              <a:t>Please take a few minutes to complete a short survey and provide feedback on the What Works for Work session information and resources.​</a:t>
            </a:r>
          </a:p>
          <a:p>
            <a:pPr fontAlgn="base"/>
            <a:r>
              <a:rPr lang="en-US">
                <a:latin typeface="Avenir Next LT Pro"/>
              </a:rPr>
              <a:t>Need CEUs? Complete an </a:t>
            </a:r>
            <a:r>
              <a:rPr lang="en-US">
                <a:latin typeface="Avenir Next LT Pro"/>
                <a:hlinkClick r:id="rId3"/>
              </a:rPr>
              <a:t>eight-question survey</a:t>
            </a:r>
            <a:r>
              <a:rPr lang="en-US">
                <a:latin typeface="Avenir Next LT Pro"/>
              </a:rPr>
              <a:t> with 75% accuracy to receive a certificate of attendance.​</a:t>
            </a:r>
          </a:p>
          <a:p>
            <a:pPr marL="0" indent="0" fontAlgn="base">
              <a:buNone/>
            </a:pPr>
            <a:endParaRPr lang="en-US" dirty="0"/>
          </a:p>
        </p:txBody>
      </p:sp>
    </p:spTree>
    <p:extLst>
      <p:ext uri="{BB962C8B-B14F-4D97-AF65-F5344CB8AC3E}">
        <p14:creationId xmlns:p14="http://schemas.microsoft.com/office/powerpoint/2010/main" val="320013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Visual Supports Improve Efficiency</a:t>
            </a:r>
          </a:p>
        </p:txBody>
      </p:sp>
      <p:sp>
        <p:nvSpPr>
          <p:cNvPr id="4" name="Content Placeholder 3"/>
          <p:cNvSpPr>
            <a:spLocks noGrp="1"/>
          </p:cNvSpPr>
          <p:nvPr>
            <p:ph idx="1"/>
          </p:nvPr>
        </p:nvSpPr>
        <p:spPr/>
        <p:txBody>
          <a:bodyPr>
            <a:normAutofit/>
          </a:bodyPr>
          <a:lstStyle/>
          <a:p>
            <a:pPr>
              <a:lnSpc>
                <a:spcPct val="120000"/>
              </a:lnSpc>
            </a:pPr>
            <a:r>
              <a:rPr lang="en-US" dirty="0"/>
              <a:t>Visual strategies and supports also assist the person to be able to function more efficiently and effectively:</a:t>
            </a:r>
            <a:endParaRPr lang="en-US" sz="3200" dirty="0"/>
          </a:p>
          <a:p>
            <a:pPr lvl="1">
              <a:lnSpc>
                <a:spcPct val="120000"/>
              </a:lnSpc>
            </a:pPr>
            <a:r>
              <a:rPr lang="en-US" sz="3200" dirty="0"/>
              <a:t>Complete a task or job more quickly</a:t>
            </a:r>
          </a:p>
          <a:p>
            <a:pPr lvl="1">
              <a:lnSpc>
                <a:spcPct val="120000"/>
              </a:lnSpc>
            </a:pPr>
            <a:r>
              <a:rPr lang="en-US" sz="3200" dirty="0"/>
              <a:t>Accuracy or correctness of job outcome is improved</a:t>
            </a:r>
          </a:p>
          <a:p>
            <a:pPr lvl="1">
              <a:lnSpc>
                <a:spcPct val="120000"/>
              </a:lnSpc>
            </a:pPr>
            <a:r>
              <a:rPr lang="en-US" sz="3200" dirty="0"/>
              <a:t>Consistency of task results increases</a:t>
            </a:r>
          </a:p>
          <a:p>
            <a:pPr lvl="1">
              <a:lnSpc>
                <a:spcPct val="120000"/>
              </a:lnSpc>
            </a:pPr>
            <a:r>
              <a:rPr lang="en-US" sz="3200" dirty="0"/>
              <a:t>Level of engagement and independence improves</a:t>
            </a:r>
          </a:p>
          <a:p>
            <a:pPr marL="0" indent="0">
              <a:buNone/>
            </a:pPr>
            <a:endParaRPr lang="en-US" dirty="0"/>
          </a:p>
          <a:p>
            <a:endParaRPr lang="en-US" dirty="0"/>
          </a:p>
        </p:txBody>
      </p:sp>
    </p:spTree>
    <p:extLst>
      <p:ext uri="{BB962C8B-B14F-4D97-AF65-F5344CB8AC3E}">
        <p14:creationId xmlns:p14="http://schemas.microsoft.com/office/powerpoint/2010/main" val="4156972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at Works for Work Final Project Template" id="{E4AAA241-1FEE-7D42-908B-8EB24D3EDB91}" vid="{94EB825E-A6F4-1B46-B87C-B1682E17A939}"/>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cf0b33e-1905-47e5-996b-0077f99af4d6">
      <UserInfo>
        <DisplayName/>
        <AccountId xsi:nil="true"/>
        <AccountType/>
      </UserInfo>
    </SharedWithUsers>
  </documentManagement>
</p:properties>
</file>

<file path=customXml/itemProps1.xml><?xml version="1.0" encoding="utf-8"?>
<ds:datastoreItem xmlns:ds="http://schemas.openxmlformats.org/officeDocument/2006/customXml" ds:itemID="{927D39CD-B43F-44C4-9F1D-CBEC549CB5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7ec7f8-8b67-4735-931f-8ffdcef4b5a3"/>
    <ds:schemaRef ds:uri="5cf0b33e-1905-47e5-996b-0077f99af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840030-0DCC-45DB-9EAF-50D8E2DF7511}">
  <ds:schemaRefs>
    <ds:schemaRef ds:uri="http://schemas.microsoft.com/sharepoint/v3/contenttype/forms"/>
  </ds:schemaRefs>
</ds:datastoreItem>
</file>

<file path=customXml/itemProps3.xml><?xml version="1.0" encoding="utf-8"?>
<ds:datastoreItem xmlns:ds="http://schemas.openxmlformats.org/officeDocument/2006/customXml" ds:itemID="{DFF03497-42DC-4FEC-B28B-2877F25A2F4D}">
  <ds:schemaRefs>
    <ds:schemaRef ds:uri="http://schemas.microsoft.com/office/infopath/2007/PartnerControls"/>
    <ds:schemaRef ds:uri="http://schemas.microsoft.com/office/2006/documentManagement/types"/>
    <ds:schemaRef ds:uri="5cf0b33e-1905-47e5-996b-0077f99af4d6"/>
    <ds:schemaRef ds:uri="a57ec7f8-8b67-4735-931f-8ffdcef4b5a3"/>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29223</TotalTime>
  <Words>6052</Words>
  <Application>Microsoft Office PowerPoint</Application>
  <PresentationFormat>Widescreen</PresentationFormat>
  <Paragraphs>512</Paragraphs>
  <Slides>87</Slides>
  <Notes>73</Notes>
  <HiddenSlides>0</HiddenSlides>
  <MMClips>0</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Office Theme</vt:lpstr>
      <vt:lpstr>8_Office Theme</vt:lpstr>
      <vt:lpstr>“What Works for Work”</vt:lpstr>
      <vt:lpstr>Visual Supports</vt:lpstr>
      <vt:lpstr>Handout</vt:lpstr>
      <vt:lpstr>What are Visual Supports?</vt:lpstr>
      <vt:lpstr>What Are Your Visual Supports?</vt:lpstr>
      <vt:lpstr>Characteristics of Effective Visual Supports</vt:lpstr>
      <vt:lpstr>Visual Strategies Facilitate Receptive Communication</vt:lpstr>
      <vt:lpstr>Visual Strategies Facilitate Expressive Communication</vt:lpstr>
      <vt:lpstr>Visual Supports Improve Efficiency</vt:lpstr>
      <vt:lpstr>Visual Strategies Support Learning</vt:lpstr>
      <vt:lpstr>Visual Supports Work with Other EBP</vt:lpstr>
      <vt:lpstr>VCU ASD School to Work: Visual Supports</vt:lpstr>
      <vt:lpstr>Types of  Visual Supports</vt:lpstr>
      <vt:lpstr>Natural Visual Supports</vt:lpstr>
      <vt:lpstr>  Visual Environmental Cues</vt:lpstr>
      <vt:lpstr>Examples of Natural Visual Cues</vt:lpstr>
      <vt:lpstr>Teach to Use Natural Supports Store Signs and Building Directories</vt:lpstr>
      <vt:lpstr>Teach to Use Natural Supports Menus and Building Guides</vt:lpstr>
      <vt:lpstr>Use Color Coding as Environmental Cue</vt:lpstr>
      <vt:lpstr>Recipe on Package</vt:lpstr>
      <vt:lpstr>Visual Supports Work for Visually Impaired</vt:lpstr>
      <vt:lpstr>Visual Schedules</vt:lpstr>
      <vt:lpstr>Visual Activity Schedules</vt:lpstr>
      <vt:lpstr>Schedule Types</vt:lpstr>
      <vt:lpstr>Object  Schedules</vt:lpstr>
      <vt:lpstr>Photo Schedules</vt:lpstr>
      <vt:lpstr>Photo Activity Schedule</vt:lpstr>
      <vt:lpstr>Icon Visual Schedule</vt:lpstr>
      <vt:lpstr>Icon Visual Activity Schedule</vt:lpstr>
      <vt:lpstr>Word Schedules</vt:lpstr>
      <vt:lpstr>Word Checklist Schedule</vt:lpstr>
      <vt:lpstr>Visual Routine Word Checklist</vt:lpstr>
      <vt:lpstr>Visual Routine Embedded in Task Materials</vt:lpstr>
      <vt:lpstr>Word Work Schedule Using Velcro </vt:lpstr>
      <vt:lpstr>Word Schedule for School Day</vt:lpstr>
      <vt:lpstr>Very Simple Word Schedule</vt:lpstr>
      <vt:lpstr>Combination Visual Schedules</vt:lpstr>
      <vt:lpstr>Combo Schedule</vt:lpstr>
      <vt:lpstr>Picture Word Task List</vt:lpstr>
      <vt:lpstr>Simple Combo Schedule</vt:lpstr>
      <vt:lpstr>Simple Job Task Activity Schedule: Words and Photos</vt:lpstr>
      <vt:lpstr>Apps for Creating Visual Schedules</vt:lpstr>
      <vt:lpstr>Google Keep</vt:lpstr>
      <vt:lpstr>Group Discussion</vt:lpstr>
      <vt:lpstr>Quick and Easy: Dry Erase Boards</vt:lpstr>
      <vt:lpstr>First-Then Schedules</vt:lpstr>
      <vt:lpstr>Low Tech First-Then Schedule</vt:lpstr>
      <vt:lpstr>Visual Directions: A Type of Activity Schedule</vt:lpstr>
      <vt:lpstr>Accessible Chef</vt:lpstr>
      <vt:lpstr>Visual Recipes Resource</vt:lpstr>
      <vt:lpstr>Visual Direction: Low Tech Version</vt:lpstr>
      <vt:lpstr>Visual Choices</vt:lpstr>
      <vt:lpstr>Expressing Wants, Needs and Thoughts</vt:lpstr>
      <vt:lpstr>Choices Are Important</vt:lpstr>
      <vt:lpstr>Tips for Choice-Making</vt:lpstr>
      <vt:lpstr>Two Additional Examples of Visual Choices</vt:lpstr>
      <vt:lpstr>Visual Choices Help When Stressed</vt:lpstr>
      <vt:lpstr>Making Choices of What to Say and What Not to Say</vt:lpstr>
      <vt:lpstr>Jigs and Templates</vt:lpstr>
      <vt:lpstr>Jig: Where to Place the Utensils</vt:lpstr>
      <vt:lpstr>Jigs: Clear Beginning and End</vt:lpstr>
      <vt:lpstr>Example of Simple, Low-Cost Jigs</vt:lpstr>
      <vt:lpstr>Quick and Easy Template</vt:lpstr>
      <vt:lpstr>Visual Organizers for Kitchen and Closet </vt:lpstr>
      <vt:lpstr>Graphic Organizers</vt:lpstr>
      <vt:lpstr>Graphic Organizers for Academics</vt:lpstr>
      <vt:lpstr>Graphic Organizer Apps </vt:lpstr>
      <vt:lpstr>Graphic Organizer for Decision Making</vt:lpstr>
      <vt:lpstr>Calendars, Clocks and Timers</vt:lpstr>
      <vt:lpstr>Routine Clock</vt:lpstr>
      <vt:lpstr>Timers</vt:lpstr>
      <vt:lpstr>Visual Timer Also Supports Sensory Disabilities</vt:lpstr>
      <vt:lpstr>Timer Board</vt:lpstr>
      <vt:lpstr>Calendar Apps</vt:lpstr>
      <vt:lpstr>Paper or Dry Erase Calendars</vt:lpstr>
      <vt:lpstr>Example: Calendar Helps Predict When Mom Will Return</vt:lpstr>
      <vt:lpstr>Social Social-Emotional </vt:lpstr>
      <vt:lpstr>Cartooning:  A Simple Way to Remember What to Say</vt:lpstr>
      <vt:lpstr>Another Cartooning Example</vt:lpstr>
      <vt:lpstr>5 Point Scale: A Social/Emotional Supports</vt:lpstr>
      <vt:lpstr>Example of the 5 Point Scale</vt:lpstr>
      <vt:lpstr>Stress Thermometer</vt:lpstr>
      <vt:lpstr>Self-Monitoring Question Asking</vt:lpstr>
      <vt:lpstr>The Range of Visual Supports is Immense!</vt:lpstr>
      <vt:lpstr>Planning the Use of Communication Supports (Handout 07) with a visual support</vt:lpstr>
      <vt:lpstr>Additional Resources for Visual Supports</vt:lpstr>
      <vt:lpstr>Survey</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Works for Work” Visual Supports </dc:title>
  <dc:subject>Visual support</dc:subject>
  <dc:creator>Staff OCALI Lifespan Transition Center</dc:creator>
  <cp:keywords>Visual Supports Evidence Based Practices</cp:keywords>
  <dc:description>Materials developed for What Works for Work grant, through the Ohio Developmental Disabilities council resources guidance on Evidence Based Practices and Predictors
</dc:description>
  <cp:lastModifiedBy>Starr Dobush</cp:lastModifiedBy>
  <cp:revision>301</cp:revision>
  <cp:lastPrinted>2017-09-11T17:42:02Z</cp:lastPrinted>
  <dcterms:created xsi:type="dcterms:W3CDTF">2018-06-26T23:21:22Z</dcterms:created>
  <dcterms:modified xsi:type="dcterms:W3CDTF">2021-10-27T15:21:31Z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