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sldIdLst>
    <p:sldId id="371" r:id="rId5"/>
    <p:sldId id="584" r:id="rId6"/>
    <p:sldId id="608" r:id="rId7"/>
    <p:sldId id="585" r:id="rId8"/>
    <p:sldId id="612" r:id="rId9"/>
    <p:sldId id="603" r:id="rId10"/>
    <p:sldId id="604" r:id="rId11"/>
    <p:sldId id="605" r:id="rId12"/>
    <p:sldId id="586" r:id="rId13"/>
    <p:sldId id="613" r:id="rId14"/>
    <p:sldId id="624" r:id="rId15"/>
    <p:sldId id="587" r:id="rId16"/>
    <p:sldId id="588" r:id="rId17"/>
    <p:sldId id="615" r:id="rId18"/>
    <p:sldId id="616" r:id="rId19"/>
    <p:sldId id="591" r:id="rId20"/>
    <p:sldId id="618" r:id="rId21"/>
    <p:sldId id="619" r:id="rId22"/>
    <p:sldId id="620" r:id="rId23"/>
    <p:sldId id="621" r:id="rId24"/>
    <p:sldId id="623" r:id="rId25"/>
    <p:sldId id="595" r:id="rId26"/>
    <p:sldId id="596" r:id="rId27"/>
    <p:sldId id="625" r:id="rId28"/>
    <p:sldId id="597" r:id="rId29"/>
    <p:sldId id="626" r:id="rId30"/>
    <p:sldId id="598" r:id="rId31"/>
    <p:sldId id="599" r:id="rId32"/>
    <p:sldId id="609" r:id="rId33"/>
    <p:sldId id="600" r:id="rId34"/>
    <p:sldId id="627" r:id="rId35"/>
    <p:sldId id="601" r:id="rId36"/>
    <p:sldId id="602" r:id="rId37"/>
    <p:sldId id="582" r:id="rId38"/>
    <p:sldId id="581" r:id="rId39"/>
    <p:sldId id="628" r:id="rId40"/>
    <p:sldId id="610" r:id="rId41"/>
    <p:sldId id="606" r:id="rId42"/>
    <p:sldId id="611" r:id="rId43"/>
    <p:sldId id="607" r:id="rId44"/>
    <p:sldId id="629" r:id="rId45"/>
    <p:sldId id="63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A33"/>
    <a:srgbClr val="269828"/>
    <a:srgbClr val="E514E0"/>
    <a:srgbClr val="CBCC03"/>
    <a:srgbClr val="C713C0"/>
    <a:srgbClr val="2575CD"/>
    <a:srgbClr val="235963"/>
    <a:srgbClr val="CDD6E1"/>
    <a:srgbClr val="D556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6C2902-D58E-CE7E-DEE3-C52E1400EBD5}" v="172" dt="2022-01-01T17:49:47.728"/>
    <p1510:client id="{D86F5869-56CC-D76C-A3E6-B49F41ED3719}" v="4" dt="2022-01-01T18:40:12.139"/>
    <p1510:client id="{EE3ADACA-20BB-1AFB-BE7B-61D5CF102CA1}" v="6" dt="2022-01-04T17:42:16.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Filler" userId="S::chris_filler@ocali.org::18834a44-c2a5-4176-8fab-138eb1655fbf" providerId="AD" clId="Web-{686C2902-D58E-CE7E-DEE3-C52E1400EBD5}"/>
    <pc:docChg chg="modSld">
      <pc:chgData name="Chris Filler" userId="S::chris_filler@ocali.org::18834a44-c2a5-4176-8fab-138eb1655fbf" providerId="AD" clId="Web-{686C2902-D58E-CE7E-DEE3-C52E1400EBD5}" dt="2022-01-01T17:50:24.587" v="249"/>
      <pc:docMkLst>
        <pc:docMk/>
      </pc:docMkLst>
      <pc:sldChg chg="modNotes">
        <pc:chgData name="Chris Filler" userId="S::chris_filler@ocali.org::18834a44-c2a5-4176-8fab-138eb1655fbf" providerId="AD" clId="Web-{686C2902-D58E-CE7E-DEE3-C52E1400EBD5}" dt="2022-01-01T14:22:08.709" v="21"/>
        <pc:sldMkLst>
          <pc:docMk/>
          <pc:sldMk cId="1088386015" sldId="586"/>
        </pc:sldMkLst>
      </pc:sldChg>
      <pc:sldChg chg="modSp">
        <pc:chgData name="Chris Filler" userId="S::chris_filler@ocali.org::18834a44-c2a5-4176-8fab-138eb1655fbf" providerId="AD" clId="Web-{686C2902-D58E-CE7E-DEE3-C52E1400EBD5}" dt="2022-01-01T14:24:54.848" v="35" actId="1076"/>
        <pc:sldMkLst>
          <pc:docMk/>
          <pc:sldMk cId="984199836" sldId="596"/>
        </pc:sldMkLst>
        <pc:spChg chg="mod">
          <ac:chgData name="Chris Filler" userId="S::chris_filler@ocali.org::18834a44-c2a5-4176-8fab-138eb1655fbf" providerId="AD" clId="Web-{686C2902-D58E-CE7E-DEE3-C52E1400EBD5}" dt="2022-01-01T14:24:54.848" v="35" actId="1076"/>
          <ac:spMkLst>
            <pc:docMk/>
            <pc:sldMk cId="984199836" sldId="596"/>
            <ac:spMk id="2" creationId="{00000000-0000-0000-0000-000000000000}"/>
          </ac:spMkLst>
        </pc:spChg>
        <pc:spChg chg="mod">
          <ac:chgData name="Chris Filler" userId="S::chris_filler@ocali.org::18834a44-c2a5-4176-8fab-138eb1655fbf" providerId="AD" clId="Web-{686C2902-D58E-CE7E-DEE3-C52E1400EBD5}" dt="2022-01-01T14:24:41.302" v="33" actId="14100"/>
          <ac:spMkLst>
            <pc:docMk/>
            <pc:sldMk cId="984199836" sldId="596"/>
            <ac:spMk id="4" creationId="{D2D7BC02-C461-0547-B2D0-12EED7DD9C49}"/>
          </ac:spMkLst>
        </pc:spChg>
      </pc:sldChg>
      <pc:sldChg chg="modNotes">
        <pc:chgData name="Chris Filler" userId="S::chris_filler@ocali.org::18834a44-c2a5-4176-8fab-138eb1655fbf" providerId="AD" clId="Web-{686C2902-D58E-CE7E-DEE3-C52E1400EBD5}" dt="2022-01-01T14:31:35.031" v="40"/>
        <pc:sldMkLst>
          <pc:docMk/>
          <pc:sldMk cId="3087339610" sldId="601"/>
        </pc:sldMkLst>
      </pc:sldChg>
      <pc:sldChg chg="modSp modNotes">
        <pc:chgData name="Chris Filler" userId="S::chris_filler@ocali.org::18834a44-c2a5-4176-8fab-138eb1655fbf" providerId="AD" clId="Web-{686C2902-D58E-CE7E-DEE3-C52E1400EBD5}" dt="2022-01-01T17:50:24.587" v="249"/>
        <pc:sldMkLst>
          <pc:docMk/>
          <pc:sldMk cId="3117522656" sldId="607"/>
        </pc:sldMkLst>
        <pc:spChg chg="mod">
          <ac:chgData name="Chris Filler" userId="S::chris_filler@ocali.org::18834a44-c2a5-4176-8fab-138eb1655fbf" providerId="AD" clId="Web-{686C2902-D58E-CE7E-DEE3-C52E1400EBD5}" dt="2022-01-01T17:49:47.728" v="237" actId="20577"/>
          <ac:spMkLst>
            <pc:docMk/>
            <pc:sldMk cId="3117522656" sldId="607"/>
            <ac:spMk id="3" creationId="{6EF79DD8-9235-6945-B5E6-1116F2F26615}"/>
          </ac:spMkLst>
        </pc:spChg>
      </pc:sldChg>
      <pc:sldChg chg="modNotes">
        <pc:chgData name="Chris Filler" userId="S::chris_filler@ocali.org::18834a44-c2a5-4176-8fab-138eb1655fbf" providerId="AD" clId="Web-{686C2902-D58E-CE7E-DEE3-C52E1400EBD5}" dt="2022-01-01T14:18:18.462" v="10"/>
        <pc:sldMkLst>
          <pc:docMk/>
          <pc:sldMk cId="481009570" sldId="608"/>
        </pc:sldMkLst>
      </pc:sldChg>
      <pc:sldChg chg="modSp">
        <pc:chgData name="Chris Filler" userId="S::chris_filler@ocali.org::18834a44-c2a5-4176-8fab-138eb1655fbf" providerId="AD" clId="Web-{686C2902-D58E-CE7E-DEE3-C52E1400EBD5}" dt="2022-01-01T14:26:46.003" v="37" actId="20577"/>
        <pc:sldMkLst>
          <pc:docMk/>
          <pc:sldMk cId="1927278148" sldId="609"/>
        </pc:sldMkLst>
        <pc:spChg chg="mod">
          <ac:chgData name="Chris Filler" userId="S::chris_filler@ocali.org::18834a44-c2a5-4176-8fab-138eb1655fbf" providerId="AD" clId="Web-{686C2902-D58E-CE7E-DEE3-C52E1400EBD5}" dt="2022-01-01T14:26:46.003" v="37" actId="20577"/>
          <ac:spMkLst>
            <pc:docMk/>
            <pc:sldMk cId="1927278148" sldId="609"/>
            <ac:spMk id="3" creationId="{18F1EA89-BA2B-3743-82BA-000254C3A1A5}"/>
          </ac:spMkLst>
        </pc:spChg>
      </pc:sldChg>
      <pc:sldChg chg="modNotes">
        <pc:chgData name="Chris Filler" userId="S::chris_filler@ocali.org::18834a44-c2a5-4176-8fab-138eb1655fbf" providerId="AD" clId="Web-{686C2902-D58E-CE7E-DEE3-C52E1400EBD5}" dt="2022-01-01T17:37:18.749" v="210"/>
        <pc:sldMkLst>
          <pc:docMk/>
          <pc:sldMk cId="423216768" sldId="610"/>
        </pc:sldMkLst>
      </pc:sldChg>
      <pc:sldChg chg="modSp">
        <pc:chgData name="Chris Filler" userId="S::chris_filler@ocali.org::18834a44-c2a5-4176-8fab-138eb1655fbf" providerId="AD" clId="Web-{686C2902-D58E-CE7E-DEE3-C52E1400EBD5}" dt="2022-01-01T14:23:35.552" v="27" actId="20577"/>
        <pc:sldMkLst>
          <pc:docMk/>
          <pc:sldMk cId="775472170" sldId="619"/>
        </pc:sldMkLst>
        <pc:spChg chg="mod">
          <ac:chgData name="Chris Filler" userId="S::chris_filler@ocali.org::18834a44-c2a5-4176-8fab-138eb1655fbf" providerId="AD" clId="Web-{686C2902-D58E-CE7E-DEE3-C52E1400EBD5}" dt="2022-01-01T14:23:35.552" v="27" actId="20577"/>
          <ac:spMkLst>
            <pc:docMk/>
            <pc:sldMk cId="775472170" sldId="619"/>
            <ac:spMk id="10" creationId="{5865CC4B-1AED-CC46-87D9-DA2196D3B950}"/>
          </ac:spMkLst>
        </pc:spChg>
      </pc:sldChg>
      <pc:sldChg chg="modSp">
        <pc:chgData name="Chris Filler" userId="S::chris_filler@ocali.org::18834a44-c2a5-4176-8fab-138eb1655fbf" providerId="AD" clId="Web-{686C2902-D58E-CE7E-DEE3-C52E1400EBD5}" dt="2022-01-01T14:23:47.583" v="28" actId="20577"/>
        <pc:sldMkLst>
          <pc:docMk/>
          <pc:sldMk cId="309134291" sldId="620"/>
        </pc:sldMkLst>
        <pc:spChg chg="mod">
          <ac:chgData name="Chris Filler" userId="S::chris_filler@ocali.org::18834a44-c2a5-4176-8fab-138eb1655fbf" providerId="AD" clId="Web-{686C2902-D58E-CE7E-DEE3-C52E1400EBD5}" dt="2022-01-01T14:23:47.583" v="28" actId="20577"/>
          <ac:spMkLst>
            <pc:docMk/>
            <pc:sldMk cId="309134291" sldId="620"/>
            <ac:spMk id="10" creationId="{5865CC4B-1AED-CC46-87D9-DA2196D3B950}"/>
          </ac:spMkLst>
        </pc:spChg>
      </pc:sldChg>
      <pc:sldChg chg="addSp delSp modSp mod modClrScheme chgLayout modNotes">
        <pc:chgData name="Chris Filler" userId="S::chris_filler@ocali.org::18834a44-c2a5-4176-8fab-138eb1655fbf" providerId="AD" clId="Web-{686C2902-D58E-CE7E-DEE3-C52E1400EBD5}" dt="2022-01-01T17:35:25.047" v="202"/>
        <pc:sldMkLst>
          <pc:docMk/>
          <pc:sldMk cId="3490733370" sldId="628"/>
        </pc:sldMkLst>
        <pc:spChg chg="mod ord">
          <ac:chgData name="Chris Filler" userId="S::chris_filler@ocali.org::18834a44-c2a5-4176-8fab-138eb1655fbf" providerId="AD" clId="Web-{686C2902-D58E-CE7E-DEE3-C52E1400EBD5}" dt="2022-01-01T17:32:59.314" v="146" actId="20577"/>
          <ac:spMkLst>
            <pc:docMk/>
            <pc:sldMk cId="3490733370" sldId="628"/>
            <ac:spMk id="2" creationId="{FB272B2A-ECE2-A043-BEF9-BCBFD652F8DD}"/>
          </ac:spMkLst>
        </pc:spChg>
        <pc:spChg chg="mod ord">
          <ac:chgData name="Chris Filler" userId="S::chris_filler@ocali.org::18834a44-c2a5-4176-8fab-138eb1655fbf" providerId="AD" clId="Web-{686C2902-D58E-CE7E-DEE3-C52E1400EBD5}" dt="2022-01-01T17:35:07.094" v="189" actId="20577"/>
          <ac:spMkLst>
            <pc:docMk/>
            <pc:sldMk cId="3490733370" sldId="628"/>
            <ac:spMk id="3" creationId="{E68ACD53-E660-9045-A96C-EA10A077267B}"/>
          </ac:spMkLst>
        </pc:spChg>
        <pc:spChg chg="add del mod">
          <ac:chgData name="Chris Filler" userId="S::chris_filler@ocali.org::18834a44-c2a5-4176-8fab-138eb1655fbf" providerId="AD" clId="Web-{686C2902-D58E-CE7E-DEE3-C52E1400EBD5}" dt="2022-01-01T17:32:21.127" v="142"/>
          <ac:spMkLst>
            <pc:docMk/>
            <pc:sldMk cId="3490733370" sldId="628"/>
            <ac:spMk id="5" creationId="{59E206B7-C875-4C4A-B830-77903AC7B266}"/>
          </ac:spMkLst>
        </pc:spChg>
        <pc:picChg chg="del">
          <ac:chgData name="Chris Filler" userId="S::chris_filler@ocali.org::18834a44-c2a5-4176-8fab-138eb1655fbf" providerId="AD" clId="Web-{686C2902-D58E-CE7E-DEE3-C52E1400EBD5}" dt="2022-01-01T17:27:56.489" v="49"/>
          <ac:picMkLst>
            <pc:docMk/>
            <pc:sldMk cId="3490733370" sldId="628"/>
            <ac:picMk id="6" creationId="{19123560-6DCC-1847-8718-A7E06ABEF803}"/>
          </ac:picMkLst>
        </pc:picChg>
      </pc:sldChg>
    </pc:docChg>
  </pc:docChgLst>
  <pc:docChgLst>
    <pc:chgData name="Chris Filler" userId="S::chris_filler@ocali.org::18834a44-c2a5-4176-8fab-138eb1655fbf" providerId="AD" clId="Web-{EE3ADACA-20BB-1AFB-BE7B-61D5CF102CA1}"/>
    <pc:docChg chg="modSld">
      <pc:chgData name="Chris Filler" userId="S::chris_filler@ocali.org::18834a44-c2a5-4176-8fab-138eb1655fbf" providerId="AD" clId="Web-{EE3ADACA-20BB-1AFB-BE7B-61D5CF102CA1}" dt="2022-01-04T17:42:16.649" v="4" actId="20577"/>
      <pc:docMkLst>
        <pc:docMk/>
      </pc:docMkLst>
      <pc:sldChg chg="modSp">
        <pc:chgData name="Chris Filler" userId="S::chris_filler@ocali.org::18834a44-c2a5-4176-8fab-138eb1655fbf" providerId="AD" clId="Web-{EE3ADACA-20BB-1AFB-BE7B-61D5CF102CA1}" dt="2022-01-04T17:42:16.649" v="4" actId="20577"/>
        <pc:sldMkLst>
          <pc:docMk/>
          <pc:sldMk cId="932357838" sldId="630"/>
        </pc:sldMkLst>
        <pc:spChg chg="mod">
          <ac:chgData name="Chris Filler" userId="S::chris_filler@ocali.org::18834a44-c2a5-4176-8fab-138eb1655fbf" providerId="AD" clId="Web-{EE3ADACA-20BB-1AFB-BE7B-61D5CF102CA1}" dt="2022-01-04T17:41:37.071" v="3" actId="20577"/>
          <ac:spMkLst>
            <pc:docMk/>
            <pc:sldMk cId="932357838" sldId="630"/>
            <ac:spMk id="2" creationId="{AB94DFFE-9493-4E81-99E0-EE4F199E9BCE}"/>
          </ac:spMkLst>
        </pc:spChg>
        <pc:spChg chg="mod">
          <ac:chgData name="Chris Filler" userId="S::chris_filler@ocali.org::18834a44-c2a5-4176-8fab-138eb1655fbf" providerId="AD" clId="Web-{EE3ADACA-20BB-1AFB-BE7B-61D5CF102CA1}" dt="2022-01-04T17:42:16.649" v="4" actId="20577"/>
          <ac:spMkLst>
            <pc:docMk/>
            <pc:sldMk cId="932357838" sldId="630"/>
            <ac:spMk id="3" creationId="{B6EDA026-0B85-448D-8C51-671E7451B641}"/>
          </ac:spMkLst>
        </pc:spChg>
      </pc:sldChg>
    </pc:docChg>
  </pc:docChgLst>
  <pc:docChgLst>
    <pc:chgData name="Chris Filler" userId="S::chris_filler@ocali.org::18834a44-c2a5-4176-8fab-138eb1655fbf" providerId="AD" clId="Web-{D86F5869-56CC-D76C-A3E6-B49F41ED3719}"/>
    <pc:docChg chg="addSld modSld">
      <pc:chgData name="Chris Filler" userId="S::chris_filler@ocali.org::18834a44-c2a5-4176-8fab-138eb1655fbf" providerId="AD" clId="Web-{D86F5869-56CC-D76C-A3E6-B49F41ED3719}" dt="2022-01-01T18:51:55.764" v="4"/>
      <pc:docMkLst>
        <pc:docMk/>
      </pc:docMkLst>
      <pc:sldChg chg="modNotes">
        <pc:chgData name="Chris Filler" userId="S::chris_filler@ocali.org::18834a44-c2a5-4176-8fab-138eb1655fbf" providerId="AD" clId="Web-{D86F5869-56CC-D76C-A3E6-B49F41ED3719}" dt="2022-01-01T18:51:55.764" v="4"/>
        <pc:sldMkLst>
          <pc:docMk/>
          <pc:sldMk cId="1927278148" sldId="609"/>
        </pc:sldMkLst>
      </pc:sldChg>
      <pc:sldChg chg="modSp new">
        <pc:chgData name="Chris Filler" userId="S::chris_filler@ocali.org::18834a44-c2a5-4176-8fab-138eb1655fbf" providerId="AD" clId="Web-{D86F5869-56CC-D76C-A3E6-B49F41ED3719}" dt="2022-01-01T18:40:09.608" v="2" actId="20577"/>
        <pc:sldMkLst>
          <pc:docMk/>
          <pc:sldMk cId="932357838" sldId="630"/>
        </pc:sldMkLst>
        <pc:spChg chg="mod">
          <ac:chgData name="Chris Filler" userId="S::chris_filler@ocali.org::18834a44-c2a5-4176-8fab-138eb1655fbf" providerId="AD" clId="Web-{D86F5869-56CC-D76C-A3E6-B49F41ED3719}" dt="2022-01-01T18:40:09.608" v="2" actId="20577"/>
          <ac:spMkLst>
            <pc:docMk/>
            <pc:sldMk cId="932357838" sldId="630"/>
            <ac:spMk id="2" creationId="{AB94DFFE-9493-4E81-99E0-EE4F199E9BC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97325-65ED-7B44-BBEF-0ACCCFF237A8}" type="doc">
      <dgm:prSet loTypeId="urn:microsoft.com/office/officeart/2005/8/layout/process1" loCatId="" qsTypeId="urn:microsoft.com/office/officeart/2005/8/quickstyle/simple1" qsCatId="simple" csTypeId="urn:microsoft.com/office/officeart/2005/8/colors/accent0_3" csCatId="mainScheme" phldr="1"/>
      <dgm:spPr/>
    </dgm:pt>
    <dgm:pt modelId="{D0C8CC84-E526-224D-B46D-6114E7E1A365}">
      <dgm:prSet phldrT="[Text]"/>
      <dgm:spPr/>
      <dgm:t>
        <a:bodyPr/>
        <a:lstStyle/>
        <a:p>
          <a:r>
            <a:rPr lang="en-US">
              <a:latin typeface="Arial Narrow" panose="020B0606020202030204" pitchFamily="34" charset="0"/>
            </a:rPr>
            <a:t>1. Term</a:t>
          </a:r>
        </a:p>
        <a:p>
          <a:r>
            <a:rPr lang="en-US" b="1">
              <a:latin typeface="Arial Narrow" panose="020B0606020202030204" pitchFamily="34" charset="0"/>
            </a:rPr>
            <a:t>Discount </a:t>
          </a:r>
          <a:endParaRPr lang="en-US"/>
        </a:p>
      </dgm:t>
      <dgm:extLst>
        <a:ext uri="{E40237B7-FDA0-4F09-8148-C483321AD2D9}">
          <dgm14:cNvPr xmlns:dgm14="http://schemas.microsoft.com/office/drawing/2010/diagram" id="0" name="" descr="1. Term Discount" title="two boxes with an arrow pointing from step one to step two"/>
        </a:ext>
      </dgm:extLst>
    </dgm:pt>
    <dgm:pt modelId="{9E033E3A-9E9B-EC46-A656-A285643530C4}" type="parTrans" cxnId="{C0E6828B-EC53-7E44-B4AA-7A11B7D20F6C}">
      <dgm:prSet/>
      <dgm:spPr/>
      <dgm:t>
        <a:bodyPr/>
        <a:lstStyle/>
        <a:p>
          <a:endParaRPr lang="en-US"/>
        </a:p>
      </dgm:t>
    </dgm:pt>
    <dgm:pt modelId="{4AF66C0D-5533-CF40-934D-E32C43558116}" type="sibTrans" cxnId="{C0E6828B-EC53-7E44-B4AA-7A11B7D20F6C}">
      <dgm:prSet/>
      <dgm:spPr/>
      <dgm:t>
        <a:bodyPr/>
        <a:lstStyle/>
        <a:p>
          <a:endParaRPr lang="en-US"/>
        </a:p>
      </dgm:t>
    </dgm:pt>
    <dgm:pt modelId="{2A5AEE4E-3AB0-814A-8EAF-DC9F442DAE46}">
      <dgm:prSet phldrT="[Text]" custT="1"/>
      <dgm:spPr/>
      <dgm:t>
        <a:bodyPr/>
        <a:lstStyle/>
        <a:p>
          <a:r>
            <a:rPr lang="en-US">
              <a:latin typeface="Arial Narrow" panose="020B0606020202030204" pitchFamily="34" charset="0"/>
            </a:rPr>
            <a:t>2. Definition</a:t>
          </a:r>
          <a:endParaRPr lang="en-US"/>
        </a:p>
        <a:p>
          <a:r>
            <a:rPr lang="en-US" b="1">
              <a:latin typeface="Arial Narrow" panose="020B0606020202030204" pitchFamily="34" charset="0"/>
            </a:rPr>
            <a:t>The difference the list price and between sale price</a:t>
          </a:r>
          <a:endParaRPr lang="en-US"/>
        </a:p>
      </dgm:t>
      <dgm:extLst>
        <a:ext uri="{E40237B7-FDA0-4F09-8148-C483321AD2D9}">
          <dgm14:cNvPr xmlns:dgm14="http://schemas.microsoft.com/office/drawing/2010/diagram" id="0" name="" descr="2. definition the difference the list price and between sale price. " title="step two box"/>
        </a:ext>
      </dgm:extLst>
    </dgm:pt>
    <dgm:pt modelId="{26373326-29C1-EA48-8938-ED979989A067}" type="parTrans" cxnId="{77EE3E34-57D7-5045-99D9-0C0B7E3BB1B8}">
      <dgm:prSet/>
      <dgm:spPr/>
      <dgm:t>
        <a:bodyPr/>
        <a:lstStyle/>
        <a:p>
          <a:endParaRPr lang="en-US"/>
        </a:p>
      </dgm:t>
    </dgm:pt>
    <dgm:pt modelId="{896F1C49-BC68-2F4A-AACA-2C60AFA2E148}" type="sibTrans" cxnId="{77EE3E34-57D7-5045-99D9-0C0B7E3BB1B8}">
      <dgm:prSet/>
      <dgm:spPr/>
      <dgm:t>
        <a:bodyPr/>
        <a:lstStyle/>
        <a:p>
          <a:endParaRPr lang="en-US"/>
        </a:p>
      </dgm:t>
    </dgm:pt>
    <dgm:pt modelId="{2194987B-EE07-5442-B951-7C2C0FF88AFD}" type="pres">
      <dgm:prSet presAssocID="{D7297325-65ED-7B44-BBEF-0ACCCFF237A8}" presName="Name0" presStyleCnt="0">
        <dgm:presLayoutVars>
          <dgm:dir/>
          <dgm:resizeHandles val="exact"/>
        </dgm:presLayoutVars>
      </dgm:prSet>
      <dgm:spPr/>
    </dgm:pt>
    <dgm:pt modelId="{994F05CF-1239-B04B-9CBB-807D61AB8D88}" type="pres">
      <dgm:prSet presAssocID="{D0C8CC84-E526-224D-B46D-6114E7E1A365}" presName="node" presStyleLbl="node1" presStyleIdx="0" presStyleCnt="2">
        <dgm:presLayoutVars>
          <dgm:bulletEnabled val="1"/>
        </dgm:presLayoutVars>
      </dgm:prSet>
      <dgm:spPr/>
    </dgm:pt>
    <dgm:pt modelId="{575A6312-58B8-534B-BEEB-03AB63DF51FF}" type="pres">
      <dgm:prSet presAssocID="{4AF66C0D-5533-CF40-934D-E32C43558116}" presName="sibTrans" presStyleLbl="sibTrans2D1" presStyleIdx="0" presStyleCnt="1"/>
      <dgm:spPr/>
    </dgm:pt>
    <dgm:pt modelId="{8B191DD2-FF46-F141-B402-B0543824D44B}" type="pres">
      <dgm:prSet presAssocID="{4AF66C0D-5533-CF40-934D-E32C43558116}" presName="connectorText" presStyleLbl="sibTrans2D1" presStyleIdx="0" presStyleCnt="1"/>
      <dgm:spPr/>
    </dgm:pt>
    <dgm:pt modelId="{55489D58-F1E3-B542-9461-0485FA83724F}" type="pres">
      <dgm:prSet presAssocID="{2A5AEE4E-3AB0-814A-8EAF-DC9F442DAE46}" presName="node" presStyleLbl="node1" presStyleIdx="1" presStyleCnt="2">
        <dgm:presLayoutVars>
          <dgm:bulletEnabled val="1"/>
        </dgm:presLayoutVars>
      </dgm:prSet>
      <dgm:spPr/>
    </dgm:pt>
  </dgm:ptLst>
  <dgm:cxnLst>
    <dgm:cxn modelId="{A6185610-C7F9-F642-B3D0-9D898494645A}" type="presOf" srcId="{4AF66C0D-5533-CF40-934D-E32C43558116}" destId="{575A6312-58B8-534B-BEEB-03AB63DF51FF}" srcOrd="0" destOrd="0" presId="urn:microsoft.com/office/officeart/2005/8/layout/process1"/>
    <dgm:cxn modelId="{77EE3E34-57D7-5045-99D9-0C0B7E3BB1B8}" srcId="{D7297325-65ED-7B44-BBEF-0ACCCFF237A8}" destId="{2A5AEE4E-3AB0-814A-8EAF-DC9F442DAE46}" srcOrd="1" destOrd="0" parTransId="{26373326-29C1-EA48-8938-ED979989A067}" sibTransId="{896F1C49-BC68-2F4A-AACA-2C60AFA2E148}"/>
    <dgm:cxn modelId="{1174526C-AE0C-AF45-AA76-C3535CF51B34}" type="presOf" srcId="{D0C8CC84-E526-224D-B46D-6114E7E1A365}" destId="{994F05CF-1239-B04B-9CBB-807D61AB8D88}" srcOrd="0" destOrd="0" presId="urn:microsoft.com/office/officeart/2005/8/layout/process1"/>
    <dgm:cxn modelId="{C0E6828B-EC53-7E44-B4AA-7A11B7D20F6C}" srcId="{D7297325-65ED-7B44-BBEF-0ACCCFF237A8}" destId="{D0C8CC84-E526-224D-B46D-6114E7E1A365}" srcOrd="0" destOrd="0" parTransId="{9E033E3A-9E9B-EC46-A656-A285643530C4}" sibTransId="{4AF66C0D-5533-CF40-934D-E32C43558116}"/>
    <dgm:cxn modelId="{3C4615B3-F3C4-6B47-9491-9652CC24A6D6}" type="presOf" srcId="{4AF66C0D-5533-CF40-934D-E32C43558116}" destId="{8B191DD2-FF46-F141-B402-B0543824D44B}" srcOrd="1" destOrd="0" presId="urn:microsoft.com/office/officeart/2005/8/layout/process1"/>
    <dgm:cxn modelId="{A738E7F4-2AD3-0F41-B632-BC2CDCE77533}" type="presOf" srcId="{D7297325-65ED-7B44-BBEF-0ACCCFF237A8}" destId="{2194987B-EE07-5442-B951-7C2C0FF88AFD}" srcOrd="0" destOrd="0" presId="urn:microsoft.com/office/officeart/2005/8/layout/process1"/>
    <dgm:cxn modelId="{5E127AF6-60B8-AD47-9D4A-6DD553333BE1}" type="presOf" srcId="{2A5AEE4E-3AB0-814A-8EAF-DC9F442DAE46}" destId="{55489D58-F1E3-B542-9461-0485FA83724F}" srcOrd="0" destOrd="0" presId="urn:microsoft.com/office/officeart/2005/8/layout/process1"/>
    <dgm:cxn modelId="{02E7F0E7-F412-9947-A781-93E538CD9799}" type="presParOf" srcId="{2194987B-EE07-5442-B951-7C2C0FF88AFD}" destId="{994F05CF-1239-B04B-9CBB-807D61AB8D88}" srcOrd="0" destOrd="0" presId="urn:microsoft.com/office/officeart/2005/8/layout/process1"/>
    <dgm:cxn modelId="{7C7ABDE3-8CE0-3B42-969F-B40DDCB08C48}" type="presParOf" srcId="{2194987B-EE07-5442-B951-7C2C0FF88AFD}" destId="{575A6312-58B8-534B-BEEB-03AB63DF51FF}" srcOrd="1" destOrd="0" presId="urn:microsoft.com/office/officeart/2005/8/layout/process1"/>
    <dgm:cxn modelId="{F64416C3-F671-E941-A084-C5B178E29574}" type="presParOf" srcId="{575A6312-58B8-534B-BEEB-03AB63DF51FF}" destId="{8B191DD2-FF46-F141-B402-B0543824D44B}" srcOrd="0" destOrd="0" presId="urn:microsoft.com/office/officeart/2005/8/layout/process1"/>
    <dgm:cxn modelId="{10699227-A6A5-DA4E-8F58-6BA6D37F1342}" type="presParOf" srcId="{2194987B-EE07-5442-B951-7C2C0FF88AFD}" destId="{55489D58-F1E3-B542-9461-0485FA83724F}"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297325-65ED-7B44-BBEF-0ACCCFF237A8}" type="doc">
      <dgm:prSet loTypeId="urn:microsoft.com/office/officeart/2005/8/layout/process1" loCatId="" qsTypeId="urn:microsoft.com/office/officeart/2005/8/quickstyle/simple1" qsCatId="simple" csTypeId="urn:microsoft.com/office/officeart/2005/8/colors/accent0_3" csCatId="mainScheme" phldr="1"/>
      <dgm:spPr/>
    </dgm:pt>
    <dgm:pt modelId="{D0C8CC84-E526-224D-B46D-6114E7E1A365}">
      <dgm:prSet phldrT="[Text]" custT="1"/>
      <dgm:spPr/>
      <dgm:t>
        <a:bodyPr/>
        <a:lstStyle/>
        <a:p>
          <a:r>
            <a:rPr lang="en-US" sz="2800" b="1">
              <a:latin typeface="Arial Narrow" panose="020B0606020202030204" pitchFamily="34" charset="0"/>
            </a:rPr>
            <a:t>1. Term</a:t>
          </a:r>
        </a:p>
        <a:p>
          <a:r>
            <a:rPr lang="en-US" sz="2800" b="1">
              <a:latin typeface="Arial Narrow" panose="020B0606020202030204" pitchFamily="34" charset="0"/>
            </a:rPr>
            <a:t>Discount </a:t>
          </a:r>
          <a:endParaRPr lang="en-US" sz="2800"/>
        </a:p>
      </dgm:t>
      <dgm:extLst>
        <a:ext uri="{E40237B7-FDA0-4F09-8148-C483321AD2D9}">
          <dgm14:cNvPr xmlns:dgm14="http://schemas.microsoft.com/office/drawing/2010/diagram" id="0" name="" descr="1. term Discount" title="step one with arrow pointing to step two"/>
        </a:ext>
      </dgm:extLst>
    </dgm:pt>
    <dgm:pt modelId="{9E033E3A-9E9B-EC46-A656-A285643530C4}" type="parTrans" cxnId="{C0E6828B-EC53-7E44-B4AA-7A11B7D20F6C}">
      <dgm:prSet/>
      <dgm:spPr/>
      <dgm:t>
        <a:bodyPr/>
        <a:lstStyle/>
        <a:p>
          <a:endParaRPr lang="en-US"/>
        </a:p>
      </dgm:t>
    </dgm:pt>
    <dgm:pt modelId="{4AF66C0D-5533-CF40-934D-E32C43558116}" type="sibTrans" cxnId="{C0E6828B-EC53-7E44-B4AA-7A11B7D20F6C}">
      <dgm:prSet/>
      <dgm:spPr/>
      <dgm:t>
        <a:bodyPr/>
        <a:lstStyle/>
        <a:p>
          <a:endParaRPr lang="en-US"/>
        </a:p>
      </dgm:t>
    </dgm:pt>
    <dgm:pt modelId="{2A5AEE4E-3AB0-814A-8EAF-DC9F442DAE46}">
      <dgm:prSet phldrT="[Text]" custT="1"/>
      <dgm:spPr/>
      <dgm:t>
        <a:bodyPr/>
        <a:lstStyle/>
        <a:p>
          <a:r>
            <a:rPr lang="en-US" sz="2800" b="1">
              <a:latin typeface="Arial Narrow" panose="020B0606020202030204" pitchFamily="34" charset="0"/>
            </a:rPr>
            <a:t>2. Definition</a:t>
          </a:r>
          <a:endParaRPr lang="en-US" sz="2800" b="1"/>
        </a:p>
        <a:p>
          <a:r>
            <a:rPr lang="en-US" sz="2800" b="1">
              <a:latin typeface="Arial Narrow" panose="020B0606020202030204" pitchFamily="34" charset="0"/>
            </a:rPr>
            <a:t>The difference between the list price and sale price</a:t>
          </a:r>
          <a:endParaRPr lang="en-US" sz="2800"/>
        </a:p>
      </dgm:t>
      <dgm:extLst>
        <a:ext uri="{E40237B7-FDA0-4F09-8148-C483321AD2D9}">
          <dgm14:cNvPr xmlns:dgm14="http://schemas.microsoft.com/office/drawing/2010/diagram" id="0" name="" descr="2. definition the difference between the list price and sale price." title="step two with arrow pointing to step three box"/>
        </a:ext>
      </dgm:extLst>
    </dgm:pt>
    <dgm:pt modelId="{26373326-29C1-EA48-8938-ED979989A067}" type="parTrans" cxnId="{77EE3E34-57D7-5045-99D9-0C0B7E3BB1B8}">
      <dgm:prSet/>
      <dgm:spPr/>
      <dgm:t>
        <a:bodyPr/>
        <a:lstStyle/>
        <a:p>
          <a:endParaRPr lang="en-US"/>
        </a:p>
      </dgm:t>
    </dgm:pt>
    <dgm:pt modelId="{896F1C49-BC68-2F4A-AACA-2C60AFA2E148}" type="sibTrans" cxnId="{77EE3E34-57D7-5045-99D9-0C0B7E3BB1B8}">
      <dgm:prSet/>
      <dgm:spPr/>
      <dgm:t>
        <a:bodyPr/>
        <a:lstStyle/>
        <a:p>
          <a:endParaRPr lang="en-US"/>
        </a:p>
      </dgm:t>
    </dgm:pt>
    <dgm:pt modelId="{FDB643EC-6653-3F46-BE6C-B17575AE658A}">
      <dgm:prSet phldrT="[Text]" custT="1"/>
      <dgm:spPr/>
      <dgm:t>
        <a:bodyPr/>
        <a:lstStyle/>
        <a:p>
          <a:r>
            <a:rPr lang="en-US" sz="3200">
              <a:solidFill>
                <a:schemeClr val="bg1"/>
              </a:solidFill>
              <a:latin typeface="Arial Narrow" panose="020B0606020202030204" pitchFamily="34" charset="0"/>
            </a:rPr>
            <a:t>3</a:t>
          </a:r>
          <a:r>
            <a:rPr lang="en-US" sz="4000">
              <a:solidFill>
                <a:schemeClr val="bg1"/>
              </a:solidFill>
              <a:latin typeface="Arial Narrow" panose="020B0606020202030204" pitchFamily="34" charset="0"/>
            </a:rPr>
            <a:t>. </a:t>
          </a:r>
          <a:r>
            <a:rPr lang="en-US" sz="3200">
              <a:solidFill>
                <a:schemeClr val="bg1"/>
              </a:solidFill>
              <a:latin typeface="Arial Narrow" panose="020B0606020202030204" pitchFamily="34" charset="0"/>
            </a:rPr>
            <a:t>Reminding Word: "</a:t>
          </a:r>
          <a:r>
            <a:rPr lang="en-US" sz="3200" b="1">
              <a:solidFill>
                <a:schemeClr val="bg1"/>
              </a:solidFill>
              <a:latin typeface="Arial Narrow" panose="020B0606020202030204" pitchFamily="34" charset="0"/>
            </a:rPr>
            <a:t>Disc"</a:t>
          </a:r>
          <a:endParaRPr lang="en-US" sz="2400">
            <a:solidFill>
              <a:schemeClr val="bg1"/>
            </a:solidFill>
          </a:endParaRPr>
        </a:p>
      </dgm:t>
      <dgm:extLst>
        <a:ext uri="{E40237B7-FDA0-4F09-8148-C483321AD2D9}">
          <dgm14:cNvPr xmlns:dgm14="http://schemas.microsoft.com/office/drawing/2010/diagram" id="0" name="" descr="3. Reminding Word: &quot;Disc&quot;" title="step three box"/>
        </a:ext>
      </dgm:extLst>
    </dgm:pt>
    <dgm:pt modelId="{FDB940C4-ED42-1743-82CA-177877CC6F25}" type="parTrans" cxnId="{48AD4640-D2AF-E44C-AA40-35515754037A}">
      <dgm:prSet/>
      <dgm:spPr/>
      <dgm:t>
        <a:bodyPr/>
        <a:lstStyle/>
        <a:p>
          <a:endParaRPr lang="en-US"/>
        </a:p>
      </dgm:t>
    </dgm:pt>
    <dgm:pt modelId="{AEE6D2A1-E65B-5D4B-88F8-C9F553BE33CD}" type="sibTrans" cxnId="{48AD4640-D2AF-E44C-AA40-35515754037A}">
      <dgm:prSet/>
      <dgm:spPr/>
      <dgm:t>
        <a:bodyPr/>
        <a:lstStyle/>
        <a:p>
          <a:endParaRPr lang="en-US"/>
        </a:p>
      </dgm:t>
    </dgm:pt>
    <dgm:pt modelId="{2194987B-EE07-5442-B951-7C2C0FF88AFD}" type="pres">
      <dgm:prSet presAssocID="{D7297325-65ED-7B44-BBEF-0ACCCFF237A8}" presName="Name0" presStyleCnt="0">
        <dgm:presLayoutVars>
          <dgm:dir/>
          <dgm:resizeHandles val="exact"/>
        </dgm:presLayoutVars>
      </dgm:prSet>
      <dgm:spPr/>
    </dgm:pt>
    <dgm:pt modelId="{994F05CF-1239-B04B-9CBB-807D61AB8D88}" type="pres">
      <dgm:prSet presAssocID="{D0C8CC84-E526-224D-B46D-6114E7E1A365}" presName="node" presStyleLbl="node1" presStyleIdx="0" presStyleCnt="3">
        <dgm:presLayoutVars>
          <dgm:bulletEnabled val="1"/>
        </dgm:presLayoutVars>
      </dgm:prSet>
      <dgm:spPr/>
    </dgm:pt>
    <dgm:pt modelId="{575A6312-58B8-534B-BEEB-03AB63DF51FF}" type="pres">
      <dgm:prSet presAssocID="{4AF66C0D-5533-CF40-934D-E32C43558116}" presName="sibTrans" presStyleLbl="sibTrans2D1" presStyleIdx="0" presStyleCnt="2"/>
      <dgm:spPr/>
    </dgm:pt>
    <dgm:pt modelId="{8B191DD2-FF46-F141-B402-B0543824D44B}" type="pres">
      <dgm:prSet presAssocID="{4AF66C0D-5533-CF40-934D-E32C43558116}" presName="connectorText" presStyleLbl="sibTrans2D1" presStyleIdx="0" presStyleCnt="2"/>
      <dgm:spPr/>
    </dgm:pt>
    <dgm:pt modelId="{55489D58-F1E3-B542-9461-0485FA83724F}" type="pres">
      <dgm:prSet presAssocID="{2A5AEE4E-3AB0-814A-8EAF-DC9F442DAE46}" presName="node" presStyleLbl="node1" presStyleIdx="1" presStyleCnt="3">
        <dgm:presLayoutVars>
          <dgm:bulletEnabled val="1"/>
        </dgm:presLayoutVars>
      </dgm:prSet>
      <dgm:spPr/>
    </dgm:pt>
    <dgm:pt modelId="{BC5F4700-4DDB-EA48-AF19-631E4AE33341}" type="pres">
      <dgm:prSet presAssocID="{896F1C49-BC68-2F4A-AACA-2C60AFA2E148}" presName="sibTrans" presStyleLbl="sibTrans2D1" presStyleIdx="1" presStyleCnt="2"/>
      <dgm:spPr/>
    </dgm:pt>
    <dgm:pt modelId="{B6F60B98-DD0E-4B47-856E-EB96B4CBDAF8}" type="pres">
      <dgm:prSet presAssocID="{896F1C49-BC68-2F4A-AACA-2C60AFA2E148}" presName="connectorText" presStyleLbl="sibTrans2D1" presStyleIdx="1" presStyleCnt="2"/>
      <dgm:spPr/>
    </dgm:pt>
    <dgm:pt modelId="{3171786E-D8DC-5941-8A29-43AC7C31E328}" type="pres">
      <dgm:prSet presAssocID="{FDB643EC-6653-3F46-BE6C-B17575AE658A}" presName="node" presStyleLbl="node1" presStyleIdx="2" presStyleCnt="3">
        <dgm:presLayoutVars>
          <dgm:bulletEnabled val="1"/>
        </dgm:presLayoutVars>
      </dgm:prSet>
      <dgm:spPr/>
    </dgm:pt>
  </dgm:ptLst>
  <dgm:cxnLst>
    <dgm:cxn modelId="{A6185610-C7F9-F642-B3D0-9D898494645A}" type="presOf" srcId="{4AF66C0D-5533-CF40-934D-E32C43558116}" destId="{575A6312-58B8-534B-BEEB-03AB63DF51FF}" srcOrd="0" destOrd="0" presId="urn:microsoft.com/office/officeart/2005/8/layout/process1"/>
    <dgm:cxn modelId="{77EE3E34-57D7-5045-99D9-0C0B7E3BB1B8}" srcId="{D7297325-65ED-7B44-BBEF-0ACCCFF237A8}" destId="{2A5AEE4E-3AB0-814A-8EAF-DC9F442DAE46}" srcOrd="1" destOrd="0" parTransId="{26373326-29C1-EA48-8938-ED979989A067}" sibTransId="{896F1C49-BC68-2F4A-AACA-2C60AFA2E148}"/>
    <dgm:cxn modelId="{6DD80736-F72B-694D-8964-713DDD417225}" type="presOf" srcId="{896F1C49-BC68-2F4A-AACA-2C60AFA2E148}" destId="{B6F60B98-DD0E-4B47-856E-EB96B4CBDAF8}" srcOrd="1" destOrd="0" presId="urn:microsoft.com/office/officeart/2005/8/layout/process1"/>
    <dgm:cxn modelId="{48AD4640-D2AF-E44C-AA40-35515754037A}" srcId="{D7297325-65ED-7B44-BBEF-0ACCCFF237A8}" destId="{FDB643EC-6653-3F46-BE6C-B17575AE658A}" srcOrd="2" destOrd="0" parTransId="{FDB940C4-ED42-1743-82CA-177877CC6F25}" sibTransId="{AEE6D2A1-E65B-5D4B-88F8-C9F553BE33CD}"/>
    <dgm:cxn modelId="{1174526C-AE0C-AF45-AA76-C3535CF51B34}" type="presOf" srcId="{D0C8CC84-E526-224D-B46D-6114E7E1A365}" destId="{994F05CF-1239-B04B-9CBB-807D61AB8D88}" srcOrd="0" destOrd="0" presId="urn:microsoft.com/office/officeart/2005/8/layout/process1"/>
    <dgm:cxn modelId="{0A03E96C-8C39-0D4E-9325-06D9732C1B58}" type="presOf" srcId="{FDB643EC-6653-3F46-BE6C-B17575AE658A}" destId="{3171786E-D8DC-5941-8A29-43AC7C31E328}" srcOrd="0" destOrd="0" presId="urn:microsoft.com/office/officeart/2005/8/layout/process1"/>
    <dgm:cxn modelId="{C0E6828B-EC53-7E44-B4AA-7A11B7D20F6C}" srcId="{D7297325-65ED-7B44-BBEF-0ACCCFF237A8}" destId="{D0C8CC84-E526-224D-B46D-6114E7E1A365}" srcOrd="0" destOrd="0" parTransId="{9E033E3A-9E9B-EC46-A656-A285643530C4}" sibTransId="{4AF66C0D-5533-CF40-934D-E32C43558116}"/>
    <dgm:cxn modelId="{3C4615B3-F3C4-6B47-9491-9652CC24A6D6}" type="presOf" srcId="{4AF66C0D-5533-CF40-934D-E32C43558116}" destId="{8B191DD2-FF46-F141-B402-B0543824D44B}" srcOrd="1" destOrd="0" presId="urn:microsoft.com/office/officeart/2005/8/layout/process1"/>
    <dgm:cxn modelId="{FD99A4CB-40E6-684E-8FDA-9D1F60D829FC}" type="presOf" srcId="{896F1C49-BC68-2F4A-AACA-2C60AFA2E148}" destId="{BC5F4700-4DDB-EA48-AF19-631E4AE33341}" srcOrd="0" destOrd="0" presId="urn:microsoft.com/office/officeart/2005/8/layout/process1"/>
    <dgm:cxn modelId="{A738E7F4-2AD3-0F41-B632-BC2CDCE77533}" type="presOf" srcId="{D7297325-65ED-7B44-BBEF-0ACCCFF237A8}" destId="{2194987B-EE07-5442-B951-7C2C0FF88AFD}" srcOrd="0" destOrd="0" presId="urn:microsoft.com/office/officeart/2005/8/layout/process1"/>
    <dgm:cxn modelId="{5E127AF6-60B8-AD47-9D4A-6DD553333BE1}" type="presOf" srcId="{2A5AEE4E-3AB0-814A-8EAF-DC9F442DAE46}" destId="{55489D58-F1E3-B542-9461-0485FA83724F}" srcOrd="0" destOrd="0" presId="urn:microsoft.com/office/officeart/2005/8/layout/process1"/>
    <dgm:cxn modelId="{02E7F0E7-F412-9947-A781-93E538CD9799}" type="presParOf" srcId="{2194987B-EE07-5442-B951-7C2C0FF88AFD}" destId="{994F05CF-1239-B04B-9CBB-807D61AB8D88}" srcOrd="0" destOrd="0" presId="urn:microsoft.com/office/officeart/2005/8/layout/process1"/>
    <dgm:cxn modelId="{7C7ABDE3-8CE0-3B42-969F-B40DDCB08C48}" type="presParOf" srcId="{2194987B-EE07-5442-B951-7C2C0FF88AFD}" destId="{575A6312-58B8-534B-BEEB-03AB63DF51FF}" srcOrd="1" destOrd="0" presId="urn:microsoft.com/office/officeart/2005/8/layout/process1"/>
    <dgm:cxn modelId="{F64416C3-F671-E941-A084-C5B178E29574}" type="presParOf" srcId="{575A6312-58B8-534B-BEEB-03AB63DF51FF}" destId="{8B191DD2-FF46-F141-B402-B0543824D44B}" srcOrd="0" destOrd="0" presId="urn:microsoft.com/office/officeart/2005/8/layout/process1"/>
    <dgm:cxn modelId="{10699227-A6A5-DA4E-8F58-6BA6D37F1342}" type="presParOf" srcId="{2194987B-EE07-5442-B951-7C2C0FF88AFD}" destId="{55489D58-F1E3-B542-9461-0485FA83724F}" srcOrd="2" destOrd="0" presId="urn:microsoft.com/office/officeart/2005/8/layout/process1"/>
    <dgm:cxn modelId="{4D3D62E2-FFEB-1F4E-9552-2E458C6C481B}" type="presParOf" srcId="{2194987B-EE07-5442-B951-7C2C0FF88AFD}" destId="{BC5F4700-4DDB-EA48-AF19-631E4AE33341}" srcOrd="3" destOrd="0" presId="urn:microsoft.com/office/officeart/2005/8/layout/process1"/>
    <dgm:cxn modelId="{BDE5BC73-3551-3B4F-8464-AB8164697A0B}" type="presParOf" srcId="{BC5F4700-4DDB-EA48-AF19-631E4AE33341}" destId="{B6F60B98-DD0E-4B47-856E-EB96B4CBDAF8}" srcOrd="0" destOrd="0" presId="urn:microsoft.com/office/officeart/2005/8/layout/process1"/>
    <dgm:cxn modelId="{09D1800C-AB67-9748-ABCC-7C66462049D2}" type="presParOf" srcId="{2194987B-EE07-5442-B951-7C2C0FF88AFD}" destId="{3171786E-D8DC-5941-8A29-43AC7C31E32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297325-65ED-7B44-BBEF-0ACCCFF237A8}" type="doc">
      <dgm:prSet loTypeId="urn:microsoft.com/office/officeart/2005/8/layout/process1" loCatId="" qsTypeId="urn:microsoft.com/office/officeart/2005/8/quickstyle/simple1" qsCatId="simple" csTypeId="urn:microsoft.com/office/officeart/2005/8/colors/accent0_3" csCatId="mainScheme" phldr="1"/>
      <dgm:spPr/>
    </dgm:pt>
    <dgm:pt modelId="{D0C8CC84-E526-224D-B46D-6114E7E1A365}">
      <dgm:prSet phldrT="[Text]" custT="1"/>
      <dgm:spPr/>
      <dgm:t>
        <a:bodyPr/>
        <a:lstStyle/>
        <a:p>
          <a:r>
            <a:rPr lang="en-US" sz="2800" b="1">
              <a:latin typeface="Arial Narrow" panose="020B0606020202030204" pitchFamily="34" charset="0"/>
            </a:rPr>
            <a:t>1. Term</a:t>
          </a:r>
        </a:p>
        <a:p>
          <a:r>
            <a:rPr lang="en-US" sz="2800" b="1">
              <a:latin typeface="Arial Narrow" panose="020B0606020202030204" pitchFamily="34" charset="0"/>
            </a:rPr>
            <a:t>Discount </a:t>
          </a:r>
          <a:endParaRPr lang="en-US" sz="2800"/>
        </a:p>
      </dgm:t>
      <dgm:extLst>
        <a:ext uri="{E40237B7-FDA0-4F09-8148-C483321AD2D9}">
          <dgm14:cNvPr xmlns:dgm14="http://schemas.microsoft.com/office/drawing/2010/diagram" id="0" name="" descr="1. Term" title="step one box with arrow pointing left to step two"/>
        </a:ext>
      </dgm:extLst>
    </dgm:pt>
    <dgm:pt modelId="{9E033E3A-9E9B-EC46-A656-A285643530C4}" type="parTrans" cxnId="{C0E6828B-EC53-7E44-B4AA-7A11B7D20F6C}">
      <dgm:prSet/>
      <dgm:spPr/>
      <dgm:t>
        <a:bodyPr/>
        <a:lstStyle/>
        <a:p>
          <a:endParaRPr lang="en-US" sz="2000"/>
        </a:p>
      </dgm:t>
    </dgm:pt>
    <dgm:pt modelId="{4AF66C0D-5533-CF40-934D-E32C43558116}" type="sibTrans" cxnId="{C0E6828B-EC53-7E44-B4AA-7A11B7D20F6C}">
      <dgm:prSet custT="1"/>
      <dgm:spPr/>
      <dgm:t>
        <a:bodyPr/>
        <a:lstStyle/>
        <a:p>
          <a:endParaRPr lang="en-US" sz="1400"/>
        </a:p>
      </dgm:t>
    </dgm:pt>
    <dgm:pt modelId="{2A5AEE4E-3AB0-814A-8EAF-DC9F442DAE46}">
      <dgm:prSet phldrT="[Text]" custT="1"/>
      <dgm:spPr/>
      <dgm:t>
        <a:bodyPr/>
        <a:lstStyle/>
        <a:p>
          <a:r>
            <a:rPr lang="en-US" sz="2800" b="1">
              <a:latin typeface="Arial Narrow" panose="020B0606020202030204" pitchFamily="34" charset="0"/>
            </a:rPr>
            <a:t>2. Definition</a:t>
          </a:r>
          <a:endParaRPr lang="en-US" sz="2800" b="1"/>
        </a:p>
        <a:p>
          <a:r>
            <a:rPr lang="en-US" sz="2800" b="1">
              <a:latin typeface="Arial Narrow" panose="020B0606020202030204" pitchFamily="34" charset="0"/>
            </a:rPr>
            <a:t>The difference between the list price and sale price</a:t>
          </a:r>
          <a:endParaRPr lang="en-US" sz="2800"/>
        </a:p>
      </dgm:t>
      <dgm:extLst>
        <a:ext uri="{E40237B7-FDA0-4F09-8148-C483321AD2D9}">
          <dgm14:cNvPr xmlns:dgm14="http://schemas.microsoft.com/office/drawing/2010/diagram" id="0" name="" descr="2. definition the difference between the list price and sale price. " title="step two box with arrow pointing left to step three"/>
        </a:ext>
      </dgm:extLst>
    </dgm:pt>
    <dgm:pt modelId="{26373326-29C1-EA48-8938-ED979989A067}" type="parTrans" cxnId="{77EE3E34-57D7-5045-99D9-0C0B7E3BB1B8}">
      <dgm:prSet/>
      <dgm:spPr/>
      <dgm:t>
        <a:bodyPr/>
        <a:lstStyle/>
        <a:p>
          <a:endParaRPr lang="en-US" sz="2000"/>
        </a:p>
      </dgm:t>
    </dgm:pt>
    <dgm:pt modelId="{896F1C49-BC68-2F4A-AACA-2C60AFA2E148}" type="sibTrans" cxnId="{77EE3E34-57D7-5045-99D9-0C0B7E3BB1B8}">
      <dgm:prSet custT="1"/>
      <dgm:spPr/>
      <dgm:t>
        <a:bodyPr/>
        <a:lstStyle/>
        <a:p>
          <a:endParaRPr lang="en-US" sz="1400"/>
        </a:p>
      </dgm:t>
    </dgm:pt>
    <dgm:pt modelId="{FDB643EC-6653-3F46-BE6C-B17575AE658A}">
      <dgm:prSet phldrT="[Text]" custT="1"/>
      <dgm:spPr/>
      <dgm:t>
        <a:bodyPr/>
        <a:lstStyle/>
        <a:p>
          <a:r>
            <a:rPr lang="en-US" sz="2800">
              <a:solidFill>
                <a:schemeClr val="bg1"/>
              </a:solidFill>
              <a:latin typeface="Arial Narrow" panose="020B0606020202030204" pitchFamily="34" charset="0"/>
            </a:rPr>
            <a:t>3. Reminding Word: "</a:t>
          </a:r>
          <a:r>
            <a:rPr lang="en-US" sz="2800" b="1">
              <a:solidFill>
                <a:schemeClr val="bg1"/>
              </a:solidFill>
              <a:latin typeface="Arial Narrow" panose="020B0606020202030204" pitchFamily="34" charset="0"/>
            </a:rPr>
            <a:t>Disc"</a:t>
          </a:r>
          <a:endParaRPr lang="en-US" sz="2800">
            <a:solidFill>
              <a:schemeClr val="bg1"/>
            </a:solidFill>
          </a:endParaRPr>
        </a:p>
      </dgm:t>
      <dgm:extLst>
        <a:ext uri="{E40237B7-FDA0-4F09-8148-C483321AD2D9}">
          <dgm14:cNvPr xmlns:dgm14="http://schemas.microsoft.com/office/drawing/2010/diagram" id="0" name="" descr="3. Reminding Word: Disc" title="step three box with arrow pointing left to step four"/>
        </a:ext>
      </dgm:extLst>
    </dgm:pt>
    <dgm:pt modelId="{FDB940C4-ED42-1743-82CA-177877CC6F25}" type="parTrans" cxnId="{48AD4640-D2AF-E44C-AA40-35515754037A}">
      <dgm:prSet/>
      <dgm:spPr/>
      <dgm:t>
        <a:bodyPr/>
        <a:lstStyle/>
        <a:p>
          <a:endParaRPr lang="en-US" sz="2000"/>
        </a:p>
      </dgm:t>
    </dgm:pt>
    <dgm:pt modelId="{AEE6D2A1-E65B-5D4B-88F8-C9F553BE33CD}" type="sibTrans" cxnId="{48AD4640-D2AF-E44C-AA40-35515754037A}">
      <dgm:prSet custT="1"/>
      <dgm:spPr/>
      <dgm:t>
        <a:bodyPr/>
        <a:lstStyle/>
        <a:p>
          <a:endParaRPr lang="en-US" sz="1400"/>
        </a:p>
      </dgm:t>
    </dgm:pt>
    <dgm:pt modelId="{59925496-829C-8F41-AAF0-007F14CA2537}">
      <dgm:prSet phldrT="[Text]" custT="1"/>
      <dgm:spPr/>
      <dgm:t>
        <a:bodyPr/>
        <a:lstStyle/>
        <a:p>
          <a:r>
            <a:rPr lang="en-US" sz="2800">
              <a:solidFill>
                <a:schemeClr val="bg1"/>
              </a:solidFill>
              <a:latin typeface="Arial Narrow" panose="020B0606020202030204" pitchFamily="34" charset="0"/>
            </a:rPr>
            <a:t>4. The </a:t>
          </a:r>
          <a:r>
            <a:rPr lang="en-US" sz="2800" err="1">
              <a:solidFill>
                <a:schemeClr val="bg1"/>
              </a:solidFill>
              <a:latin typeface="Arial Narrow" panose="020B0606020202030204" pitchFamily="34" charset="0"/>
            </a:rPr>
            <a:t>LINCing</a:t>
          </a:r>
          <a:r>
            <a:rPr lang="en-US" sz="2800">
              <a:solidFill>
                <a:schemeClr val="bg1"/>
              </a:solidFill>
              <a:latin typeface="Arial Narrow" panose="020B0606020202030204" pitchFamily="34" charset="0"/>
            </a:rPr>
            <a:t> story.               “ </a:t>
          </a:r>
          <a:r>
            <a:rPr lang="en-US" sz="2800" b="1">
              <a:solidFill>
                <a:schemeClr val="bg1"/>
              </a:solidFill>
              <a:latin typeface="Arial Narrow" panose="020B0606020202030204" pitchFamily="34" charset="0"/>
            </a:rPr>
            <a:t>I saved  three dollars on a disc”</a:t>
          </a:r>
          <a:endParaRPr lang="en-US" sz="2800">
            <a:solidFill>
              <a:schemeClr val="bg1"/>
            </a:solidFill>
          </a:endParaRPr>
        </a:p>
      </dgm:t>
      <dgm:extLst>
        <a:ext uri="{E40237B7-FDA0-4F09-8148-C483321AD2D9}">
          <dgm14:cNvPr xmlns:dgm14="http://schemas.microsoft.com/office/drawing/2010/diagram" id="0" name="" descr="4. The LINCing story.  &quot;I saved three dollars on a disc&quot;" title="step four box"/>
        </a:ext>
      </dgm:extLst>
    </dgm:pt>
    <dgm:pt modelId="{2774FD33-D050-1F49-B39C-6583CE46232F}" type="parTrans" cxnId="{467C26CE-CFC3-DB48-8550-7E87D1F16C48}">
      <dgm:prSet/>
      <dgm:spPr/>
      <dgm:t>
        <a:bodyPr/>
        <a:lstStyle/>
        <a:p>
          <a:endParaRPr lang="en-US" sz="2000"/>
        </a:p>
      </dgm:t>
    </dgm:pt>
    <dgm:pt modelId="{B9336ED5-F926-7D4E-85DC-28380172C21E}" type="sibTrans" cxnId="{467C26CE-CFC3-DB48-8550-7E87D1F16C48}">
      <dgm:prSet/>
      <dgm:spPr/>
      <dgm:t>
        <a:bodyPr/>
        <a:lstStyle/>
        <a:p>
          <a:endParaRPr lang="en-US" sz="2000"/>
        </a:p>
      </dgm:t>
    </dgm:pt>
    <dgm:pt modelId="{2194987B-EE07-5442-B951-7C2C0FF88AFD}" type="pres">
      <dgm:prSet presAssocID="{D7297325-65ED-7B44-BBEF-0ACCCFF237A8}" presName="Name0" presStyleCnt="0">
        <dgm:presLayoutVars>
          <dgm:dir/>
          <dgm:resizeHandles val="exact"/>
        </dgm:presLayoutVars>
      </dgm:prSet>
      <dgm:spPr/>
    </dgm:pt>
    <dgm:pt modelId="{994F05CF-1239-B04B-9CBB-807D61AB8D88}" type="pres">
      <dgm:prSet presAssocID="{D0C8CC84-E526-224D-B46D-6114E7E1A365}" presName="node" presStyleLbl="node1" presStyleIdx="0" presStyleCnt="4" custScaleX="137188" custScaleY="133231">
        <dgm:presLayoutVars>
          <dgm:bulletEnabled val="1"/>
        </dgm:presLayoutVars>
      </dgm:prSet>
      <dgm:spPr/>
    </dgm:pt>
    <dgm:pt modelId="{575A6312-58B8-534B-BEEB-03AB63DF51FF}" type="pres">
      <dgm:prSet presAssocID="{4AF66C0D-5533-CF40-934D-E32C43558116}" presName="sibTrans" presStyleLbl="sibTrans2D1" presStyleIdx="0" presStyleCnt="3"/>
      <dgm:spPr/>
    </dgm:pt>
    <dgm:pt modelId="{8B191DD2-FF46-F141-B402-B0543824D44B}" type="pres">
      <dgm:prSet presAssocID="{4AF66C0D-5533-CF40-934D-E32C43558116}" presName="connectorText" presStyleLbl="sibTrans2D1" presStyleIdx="0" presStyleCnt="3"/>
      <dgm:spPr/>
    </dgm:pt>
    <dgm:pt modelId="{55489D58-F1E3-B542-9461-0485FA83724F}" type="pres">
      <dgm:prSet presAssocID="{2A5AEE4E-3AB0-814A-8EAF-DC9F442DAE46}" presName="node" presStyleLbl="node1" presStyleIdx="1" presStyleCnt="4" custScaleX="203626" custScaleY="133231">
        <dgm:presLayoutVars>
          <dgm:bulletEnabled val="1"/>
        </dgm:presLayoutVars>
      </dgm:prSet>
      <dgm:spPr/>
    </dgm:pt>
    <dgm:pt modelId="{BC5F4700-4DDB-EA48-AF19-631E4AE33341}" type="pres">
      <dgm:prSet presAssocID="{896F1C49-BC68-2F4A-AACA-2C60AFA2E148}" presName="sibTrans" presStyleLbl="sibTrans2D1" presStyleIdx="1" presStyleCnt="3"/>
      <dgm:spPr/>
    </dgm:pt>
    <dgm:pt modelId="{B6F60B98-DD0E-4B47-856E-EB96B4CBDAF8}" type="pres">
      <dgm:prSet presAssocID="{896F1C49-BC68-2F4A-AACA-2C60AFA2E148}" presName="connectorText" presStyleLbl="sibTrans2D1" presStyleIdx="1" presStyleCnt="3"/>
      <dgm:spPr/>
    </dgm:pt>
    <dgm:pt modelId="{3171786E-D8DC-5941-8A29-43AC7C31E328}" type="pres">
      <dgm:prSet presAssocID="{FDB643EC-6653-3F46-BE6C-B17575AE658A}" presName="node" presStyleLbl="node1" presStyleIdx="2" presStyleCnt="4" custScaleX="211309" custScaleY="133231">
        <dgm:presLayoutVars>
          <dgm:bulletEnabled val="1"/>
        </dgm:presLayoutVars>
      </dgm:prSet>
      <dgm:spPr/>
    </dgm:pt>
    <dgm:pt modelId="{AC15EDBA-7F93-3A46-8EF9-28E672417AAF}" type="pres">
      <dgm:prSet presAssocID="{AEE6D2A1-E65B-5D4B-88F8-C9F553BE33CD}" presName="sibTrans" presStyleLbl="sibTrans2D1" presStyleIdx="2" presStyleCnt="3"/>
      <dgm:spPr/>
    </dgm:pt>
    <dgm:pt modelId="{FEFAECDF-259F-FC4D-9CBE-A337834CEB17}" type="pres">
      <dgm:prSet presAssocID="{AEE6D2A1-E65B-5D4B-88F8-C9F553BE33CD}" presName="connectorText" presStyleLbl="sibTrans2D1" presStyleIdx="2" presStyleCnt="3"/>
      <dgm:spPr/>
    </dgm:pt>
    <dgm:pt modelId="{3876C5FC-56AC-B340-9A37-5192749E04E2}" type="pres">
      <dgm:prSet presAssocID="{59925496-829C-8F41-AAF0-007F14CA2537}" presName="node" presStyleLbl="node1" presStyleIdx="3" presStyleCnt="4" custScaleX="255590" custScaleY="133231">
        <dgm:presLayoutVars>
          <dgm:bulletEnabled val="1"/>
        </dgm:presLayoutVars>
      </dgm:prSet>
      <dgm:spPr/>
    </dgm:pt>
  </dgm:ptLst>
  <dgm:cxnLst>
    <dgm:cxn modelId="{A6185610-C7F9-F642-B3D0-9D898494645A}" type="presOf" srcId="{4AF66C0D-5533-CF40-934D-E32C43558116}" destId="{575A6312-58B8-534B-BEEB-03AB63DF51FF}" srcOrd="0" destOrd="0" presId="urn:microsoft.com/office/officeart/2005/8/layout/process1"/>
    <dgm:cxn modelId="{495AF426-346C-3346-B0F4-693013593403}" type="presOf" srcId="{AEE6D2A1-E65B-5D4B-88F8-C9F553BE33CD}" destId="{AC15EDBA-7F93-3A46-8EF9-28E672417AAF}" srcOrd="0" destOrd="0" presId="urn:microsoft.com/office/officeart/2005/8/layout/process1"/>
    <dgm:cxn modelId="{77EE3E34-57D7-5045-99D9-0C0B7E3BB1B8}" srcId="{D7297325-65ED-7B44-BBEF-0ACCCFF237A8}" destId="{2A5AEE4E-3AB0-814A-8EAF-DC9F442DAE46}" srcOrd="1" destOrd="0" parTransId="{26373326-29C1-EA48-8938-ED979989A067}" sibTransId="{896F1C49-BC68-2F4A-AACA-2C60AFA2E148}"/>
    <dgm:cxn modelId="{6DD80736-F72B-694D-8964-713DDD417225}" type="presOf" srcId="{896F1C49-BC68-2F4A-AACA-2C60AFA2E148}" destId="{B6F60B98-DD0E-4B47-856E-EB96B4CBDAF8}" srcOrd="1" destOrd="0" presId="urn:microsoft.com/office/officeart/2005/8/layout/process1"/>
    <dgm:cxn modelId="{48AD4640-D2AF-E44C-AA40-35515754037A}" srcId="{D7297325-65ED-7B44-BBEF-0ACCCFF237A8}" destId="{FDB643EC-6653-3F46-BE6C-B17575AE658A}" srcOrd="2" destOrd="0" parTransId="{FDB940C4-ED42-1743-82CA-177877CC6F25}" sibTransId="{AEE6D2A1-E65B-5D4B-88F8-C9F553BE33CD}"/>
    <dgm:cxn modelId="{1174526C-AE0C-AF45-AA76-C3535CF51B34}" type="presOf" srcId="{D0C8CC84-E526-224D-B46D-6114E7E1A365}" destId="{994F05CF-1239-B04B-9CBB-807D61AB8D88}" srcOrd="0" destOrd="0" presId="urn:microsoft.com/office/officeart/2005/8/layout/process1"/>
    <dgm:cxn modelId="{0A03E96C-8C39-0D4E-9325-06D9732C1B58}" type="presOf" srcId="{FDB643EC-6653-3F46-BE6C-B17575AE658A}" destId="{3171786E-D8DC-5941-8A29-43AC7C31E328}" srcOrd="0" destOrd="0" presId="urn:microsoft.com/office/officeart/2005/8/layout/process1"/>
    <dgm:cxn modelId="{0FBADB79-1752-A34A-B7A3-B7A0519CC06B}" type="presOf" srcId="{AEE6D2A1-E65B-5D4B-88F8-C9F553BE33CD}" destId="{FEFAECDF-259F-FC4D-9CBE-A337834CEB17}" srcOrd="1" destOrd="0" presId="urn:microsoft.com/office/officeart/2005/8/layout/process1"/>
    <dgm:cxn modelId="{C0E6828B-EC53-7E44-B4AA-7A11B7D20F6C}" srcId="{D7297325-65ED-7B44-BBEF-0ACCCFF237A8}" destId="{D0C8CC84-E526-224D-B46D-6114E7E1A365}" srcOrd="0" destOrd="0" parTransId="{9E033E3A-9E9B-EC46-A656-A285643530C4}" sibTransId="{4AF66C0D-5533-CF40-934D-E32C43558116}"/>
    <dgm:cxn modelId="{3C4615B3-F3C4-6B47-9491-9652CC24A6D6}" type="presOf" srcId="{4AF66C0D-5533-CF40-934D-E32C43558116}" destId="{8B191DD2-FF46-F141-B402-B0543824D44B}" srcOrd="1" destOrd="0" presId="urn:microsoft.com/office/officeart/2005/8/layout/process1"/>
    <dgm:cxn modelId="{FD99A4CB-40E6-684E-8FDA-9D1F60D829FC}" type="presOf" srcId="{896F1C49-BC68-2F4A-AACA-2C60AFA2E148}" destId="{BC5F4700-4DDB-EA48-AF19-631E4AE33341}" srcOrd="0" destOrd="0" presId="urn:microsoft.com/office/officeart/2005/8/layout/process1"/>
    <dgm:cxn modelId="{467C26CE-CFC3-DB48-8550-7E87D1F16C48}" srcId="{D7297325-65ED-7B44-BBEF-0ACCCFF237A8}" destId="{59925496-829C-8F41-AAF0-007F14CA2537}" srcOrd="3" destOrd="0" parTransId="{2774FD33-D050-1F49-B39C-6583CE46232F}" sibTransId="{B9336ED5-F926-7D4E-85DC-28380172C21E}"/>
    <dgm:cxn modelId="{A738E7F4-2AD3-0F41-B632-BC2CDCE77533}" type="presOf" srcId="{D7297325-65ED-7B44-BBEF-0ACCCFF237A8}" destId="{2194987B-EE07-5442-B951-7C2C0FF88AFD}" srcOrd="0" destOrd="0" presId="urn:microsoft.com/office/officeart/2005/8/layout/process1"/>
    <dgm:cxn modelId="{5E127AF6-60B8-AD47-9D4A-6DD553333BE1}" type="presOf" srcId="{2A5AEE4E-3AB0-814A-8EAF-DC9F442DAE46}" destId="{55489D58-F1E3-B542-9461-0485FA83724F}" srcOrd="0" destOrd="0" presId="urn:microsoft.com/office/officeart/2005/8/layout/process1"/>
    <dgm:cxn modelId="{5D012BFB-6ACA-7544-B1DD-B3620115F1DD}" type="presOf" srcId="{59925496-829C-8F41-AAF0-007F14CA2537}" destId="{3876C5FC-56AC-B340-9A37-5192749E04E2}" srcOrd="0" destOrd="0" presId="urn:microsoft.com/office/officeart/2005/8/layout/process1"/>
    <dgm:cxn modelId="{02E7F0E7-F412-9947-A781-93E538CD9799}" type="presParOf" srcId="{2194987B-EE07-5442-B951-7C2C0FF88AFD}" destId="{994F05CF-1239-B04B-9CBB-807D61AB8D88}" srcOrd="0" destOrd="0" presId="urn:microsoft.com/office/officeart/2005/8/layout/process1"/>
    <dgm:cxn modelId="{7C7ABDE3-8CE0-3B42-969F-B40DDCB08C48}" type="presParOf" srcId="{2194987B-EE07-5442-B951-7C2C0FF88AFD}" destId="{575A6312-58B8-534B-BEEB-03AB63DF51FF}" srcOrd="1" destOrd="0" presId="urn:microsoft.com/office/officeart/2005/8/layout/process1"/>
    <dgm:cxn modelId="{F64416C3-F671-E941-A084-C5B178E29574}" type="presParOf" srcId="{575A6312-58B8-534B-BEEB-03AB63DF51FF}" destId="{8B191DD2-FF46-F141-B402-B0543824D44B}" srcOrd="0" destOrd="0" presId="urn:microsoft.com/office/officeart/2005/8/layout/process1"/>
    <dgm:cxn modelId="{10699227-A6A5-DA4E-8F58-6BA6D37F1342}" type="presParOf" srcId="{2194987B-EE07-5442-B951-7C2C0FF88AFD}" destId="{55489D58-F1E3-B542-9461-0485FA83724F}" srcOrd="2" destOrd="0" presId="urn:microsoft.com/office/officeart/2005/8/layout/process1"/>
    <dgm:cxn modelId="{4D3D62E2-FFEB-1F4E-9552-2E458C6C481B}" type="presParOf" srcId="{2194987B-EE07-5442-B951-7C2C0FF88AFD}" destId="{BC5F4700-4DDB-EA48-AF19-631E4AE33341}" srcOrd="3" destOrd="0" presId="urn:microsoft.com/office/officeart/2005/8/layout/process1"/>
    <dgm:cxn modelId="{BDE5BC73-3551-3B4F-8464-AB8164697A0B}" type="presParOf" srcId="{BC5F4700-4DDB-EA48-AF19-631E4AE33341}" destId="{B6F60B98-DD0E-4B47-856E-EB96B4CBDAF8}" srcOrd="0" destOrd="0" presId="urn:microsoft.com/office/officeart/2005/8/layout/process1"/>
    <dgm:cxn modelId="{09D1800C-AB67-9748-ABCC-7C66462049D2}" type="presParOf" srcId="{2194987B-EE07-5442-B951-7C2C0FF88AFD}" destId="{3171786E-D8DC-5941-8A29-43AC7C31E328}" srcOrd="4" destOrd="0" presId="urn:microsoft.com/office/officeart/2005/8/layout/process1"/>
    <dgm:cxn modelId="{1E9A2CB1-01C8-8648-9130-90EB4840D85F}" type="presParOf" srcId="{2194987B-EE07-5442-B951-7C2C0FF88AFD}" destId="{AC15EDBA-7F93-3A46-8EF9-28E672417AAF}" srcOrd="5" destOrd="0" presId="urn:microsoft.com/office/officeart/2005/8/layout/process1"/>
    <dgm:cxn modelId="{4D49B0BA-A099-EF45-A707-3529B3495046}" type="presParOf" srcId="{AC15EDBA-7F93-3A46-8EF9-28E672417AAF}" destId="{FEFAECDF-259F-FC4D-9CBE-A337834CEB17}" srcOrd="0" destOrd="0" presId="urn:microsoft.com/office/officeart/2005/8/layout/process1"/>
    <dgm:cxn modelId="{CE77C565-548E-4F4B-80C2-2207A75AE292}" type="presParOf" srcId="{2194987B-EE07-5442-B951-7C2C0FF88AFD}" destId="{3876C5FC-56AC-B340-9A37-5192749E04E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297325-65ED-7B44-BBEF-0ACCCFF237A8}" type="doc">
      <dgm:prSet loTypeId="urn:microsoft.com/office/officeart/2005/8/layout/process1" loCatId="" qsTypeId="urn:microsoft.com/office/officeart/2005/8/quickstyle/simple1" qsCatId="simple" csTypeId="urn:microsoft.com/office/officeart/2005/8/colors/accent0_3" csCatId="mainScheme" phldr="1"/>
      <dgm:spPr/>
    </dgm:pt>
    <dgm:pt modelId="{D0C8CC84-E526-224D-B46D-6114E7E1A365}">
      <dgm:prSet phldrT="[Text]" custT="1"/>
      <dgm:spPr/>
      <dgm:t>
        <a:bodyPr/>
        <a:lstStyle/>
        <a:p>
          <a:r>
            <a:rPr lang="en-US" sz="2800" b="1">
              <a:latin typeface="Arial Narrow" panose="020B0606020202030204" pitchFamily="34" charset="0"/>
            </a:rPr>
            <a:t>1. Term</a:t>
          </a:r>
        </a:p>
        <a:p>
          <a:r>
            <a:rPr lang="en-US" sz="2800" b="1">
              <a:latin typeface="Arial Narrow" panose="020B0606020202030204" pitchFamily="34" charset="0"/>
            </a:rPr>
            <a:t>Discount </a:t>
          </a:r>
          <a:endParaRPr lang="en-US" sz="2800"/>
        </a:p>
      </dgm:t>
      <dgm:extLst>
        <a:ext uri="{E40237B7-FDA0-4F09-8148-C483321AD2D9}">
          <dgm14:cNvPr xmlns:dgm14="http://schemas.microsoft.com/office/drawing/2010/diagram" id="0" name="" descr="1. Term discount&#10;" title="step one box with arrow pointing left to step two"/>
        </a:ext>
      </dgm:extLst>
    </dgm:pt>
    <dgm:pt modelId="{9E033E3A-9E9B-EC46-A656-A285643530C4}" type="parTrans" cxnId="{C0E6828B-EC53-7E44-B4AA-7A11B7D20F6C}">
      <dgm:prSet/>
      <dgm:spPr/>
      <dgm:t>
        <a:bodyPr/>
        <a:lstStyle/>
        <a:p>
          <a:endParaRPr lang="en-US" sz="2000"/>
        </a:p>
      </dgm:t>
    </dgm:pt>
    <dgm:pt modelId="{4AF66C0D-5533-CF40-934D-E32C43558116}" type="sibTrans" cxnId="{C0E6828B-EC53-7E44-B4AA-7A11B7D20F6C}">
      <dgm:prSet custT="1"/>
      <dgm:spPr/>
      <dgm:t>
        <a:bodyPr/>
        <a:lstStyle/>
        <a:p>
          <a:endParaRPr lang="en-US" sz="1400"/>
        </a:p>
      </dgm:t>
    </dgm:pt>
    <dgm:pt modelId="{2A5AEE4E-3AB0-814A-8EAF-DC9F442DAE46}">
      <dgm:prSet phldrT="[Text]" custT="1"/>
      <dgm:spPr/>
      <dgm:t>
        <a:bodyPr/>
        <a:lstStyle/>
        <a:p>
          <a:r>
            <a:rPr lang="en-US" sz="2800" b="1">
              <a:latin typeface="Arial Narrow" panose="020B0606020202030204" pitchFamily="34" charset="0"/>
            </a:rPr>
            <a:t>2. Definition</a:t>
          </a:r>
          <a:endParaRPr lang="en-US" sz="2800" b="1"/>
        </a:p>
        <a:p>
          <a:r>
            <a:rPr lang="en-US" sz="2800" b="1">
              <a:latin typeface="Arial Narrow" panose="020B0606020202030204" pitchFamily="34" charset="0"/>
            </a:rPr>
            <a:t>The difference between the list price and sale price</a:t>
          </a:r>
          <a:endParaRPr lang="en-US" sz="2800"/>
        </a:p>
      </dgm:t>
      <dgm:extLst>
        <a:ext uri="{E40237B7-FDA0-4F09-8148-C483321AD2D9}">
          <dgm14:cNvPr xmlns:dgm14="http://schemas.microsoft.com/office/drawing/2010/diagram" id="0" name="" descr="2. definition the difference between the list price and sale price.&#10;" title="step two box with arrow pointing left to step three"/>
        </a:ext>
      </dgm:extLst>
    </dgm:pt>
    <dgm:pt modelId="{26373326-29C1-EA48-8938-ED979989A067}" type="parTrans" cxnId="{77EE3E34-57D7-5045-99D9-0C0B7E3BB1B8}">
      <dgm:prSet/>
      <dgm:spPr/>
      <dgm:t>
        <a:bodyPr/>
        <a:lstStyle/>
        <a:p>
          <a:endParaRPr lang="en-US" sz="2000"/>
        </a:p>
      </dgm:t>
    </dgm:pt>
    <dgm:pt modelId="{896F1C49-BC68-2F4A-AACA-2C60AFA2E148}" type="sibTrans" cxnId="{77EE3E34-57D7-5045-99D9-0C0B7E3BB1B8}">
      <dgm:prSet custT="1"/>
      <dgm:spPr/>
      <dgm:t>
        <a:bodyPr/>
        <a:lstStyle/>
        <a:p>
          <a:endParaRPr lang="en-US" sz="1400"/>
        </a:p>
      </dgm:t>
    </dgm:pt>
    <dgm:pt modelId="{FDB643EC-6653-3F46-BE6C-B17575AE658A}">
      <dgm:prSet phldrT="[Text]" custT="1"/>
      <dgm:spPr/>
      <dgm:t>
        <a:bodyPr/>
        <a:lstStyle/>
        <a:p>
          <a:r>
            <a:rPr lang="en-US" sz="2800">
              <a:solidFill>
                <a:schemeClr val="bg1"/>
              </a:solidFill>
              <a:latin typeface="Arial Narrow" panose="020B0606020202030204" pitchFamily="34" charset="0"/>
            </a:rPr>
            <a:t>3. Reminding Word: "</a:t>
          </a:r>
          <a:r>
            <a:rPr lang="en-US" sz="2800" b="1">
              <a:solidFill>
                <a:schemeClr val="bg1"/>
              </a:solidFill>
              <a:latin typeface="Arial Narrow" panose="020B0606020202030204" pitchFamily="34" charset="0"/>
            </a:rPr>
            <a:t>Disc"</a:t>
          </a:r>
          <a:endParaRPr lang="en-US" sz="2800">
            <a:solidFill>
              <a:schemeClr val="bg1"/>
            </a:solidFill>
          </a:endParaRPr>
        </a:p>
      </dgm:t>
      <dgm:extLst>
        <a:ext uri="{E40237B7-FDA0-4F09-8148-C483321AD2D9}">
          <dgm14:cNvPr xmlns:dgm14="http://schemas.microsoft.com/office/drawing/2010/diagram" id="0" name="" descr="3. Reminding Word: Disc&#10;" title="step three box with arrow pointing left to step four "/>
        </a:ext>
      </dgm:extLst>
    </dgm:pt>
    <dgm:pt modelId="{FDB940C4-ED42-1743-82CA-177877CC6F25}" type="parTrans" cxnId="{48AD4640-D2AF-E44C-AA40-35515754037A}">
      <dgm:prSet/>
      <dgm:spPr/>
      <dgm:t>
        <a:bodyPr/>
        <a:lstStyle/>
        <a:p>
          <a:endParaRPr lang="en-US" sz="2000"/>
        </a:p>
      </dgm:t>
    </dgm:pt>
    <dgm:pt modelId="{AEE6D2A1-E65B-5D4B-88F8-C9F553BE33CD}" type="sibTrans" cxnId="{48AD4640-D2AF-E44C-AA40-35515754037A}">
      <dgm:prSet custT="1"/>
      <dgm:spPr/>
      <dgm:t>
        <a:bodyPr/>
        <a:lstStyle/>
        <a:p>
          <a:endParaRPr lang="en-US" sz="1400"/>
        </a:p>
      </dgm:t>
    </dgm:pt>
    <dgm:pt modelId="{59925496-829C-8F41-AAF0-007F14CA2537}">
      <dgm:prSet phldrT="[Text]" custT="1"/>
      <dgm:spPr/>
      <dgm:t>
        <a:bodyPr/>
        <a:lstStyle/>
        <a:p>
          <a:r>
            <a:rPr lang="en-US" sz="2800">
              <a:solidFill>
                <a:schemeClr val="bg1"/>
              </a:solidFill>
              <a:latin typeface="Arial Narrow" panose="020B0606020202030204" pitchFamily="34" charset="0"/>
            </a:rPr>
            <a:t>4. The </a:t>
          </a:r>
          <a:r>
            <a:rPr lang="en-US" sz="2800" err="1">
              <a:solidFill>
                <a:schemeClr val="bg1"/>
              </a:solidFill>
              <a:latin typeface="Arial Narrow" panose="020B0606020202030204" pitchFamily="34" charset="0"/>
            </a:rPr>
            <a:t>LINCing</a:t>
          </a:r>
          <a:r>
            <a:rPr lang="en-US" sz="2800">
              <a:solidFill>
                <a:schemeClr val="bg1"/>
              </a:solidFill>
              <a:latin typeface="Arial Narrow" panose="020B0606020202030204" pitchFamily="34" charset="0"/>
            </a:rPr>
            <a:t> story.               “ </a:t>
          </a:r>
          <a:r>
            <a:rPr lang="en-US" sz="2800" b="1">
              <a:solidFill>
                <a:schemeClr val="bg1"/>
              </a:solidFill>
              <a:latin typeface="Arial Narrow" panose="020B0606020202030204" pitchFamily="34" charset="0"/>
            </a:rPr>
            <a:t>I saved  three dollars on a disc”</a:t>
          </a:r>
          <a:endParaRPr lang="en-US" sz="2800">
            <a:solidFill>
              <a:schemeClr val="bg1"/>
            </a:solidFill>
          </a:endParaRPr>
        </a:p>
      </dgm:t>
      <dgm:extLst>
        <a:ext uri="{E40237B7-FDA0-4F09-8148-C483321AD2D9}">
          <dgm14:cNvPr xmlns:dgm14="http://schemas.microsoft.com/office/drawing/2010/diagram" id="0" name="" descr="4. The LINCing story.  &quot;I saved three dollars on a disc&quot;&#10;" title="step four box with arrow pointing left to step  five"/>
        </a:ext>
      </dgm:extLst>
    </dgm:pt>
    <dgm:pt modelId="{2774FD33-D050-1F49-B39C-6583CE46232F}" type="parTrans" cxnId="{467C26CE-CFC3-DB48-8550-7E87D1F16C48}">
      <dgm:prSet/>
      <dgm:spPr/>
      <dgm:t>
        <a:bodyPr/>
        <a:lstStyle/>
        <a:p>
          <a:endParaRPr lang="en-US" sz="2000"/>
        </a:p>
      </dgm:t>
    </dgm:pt>
    <dgm:pt modelId="{B9336ED5-F926-7D4E-85DC-28380172C21E}" type="sibTrans" cxnId="{467C26CE-CFC3-DB48-8550-7E87D1F16C48}">
      <dgm:prSet/>
      <dgm:spPr/>
      <dgm:t>
        <a:bodyPr/>
        <a:lstStyle/>
        <a:p>
          <a:endParaRPr lang="en-US" sz="2000"/>
        </a:p>
      </dgm:t>
    </dgm:pt>
    <dgm:pt modelId="{2194987B-EE07-5442-B951-7C2C0FF88AFD}" type="pres">
      <dgm:prSet presAssocID="{D7297325-65ED-7B44-BBEF-0ACCCFF237A8}" presName="Name0" presStyleCnt="0">
        <dgm:presLayoutVars>
          <dgm:dir/>
          <dgm:resizeHandles val="exact"/>
        </dgm:presLayoutVars>
      </dgm:prSet>
      <dgm:spPr/>
    </dgm:pt>
    <dgm:pt modelId="{994F05CF-1239-B04B-9CBB-807D61AB8D88}" type="pres">
      <dgm:prSet presAssocID="{D0C8CC84-E526-224D-B46D-6114E7E1A365}" presName="node" presStyleLbl="node1" presStyleIdx="0" presStyleCnt="4" custScaleX="167599" custScaleY="133231">
        <dgm:presLayoutVars>
          <dgm:bulletEnabled val="1"/>
        </dgm:presLayoutVars>
      </dgm:prSet>
      <dgm:spPr/>
    </dgm:pt>
    <dgm:pt modelId="{575A6312-58B8-534B-BEEB-03AB63DF51FF}" type="pres">
      <dgm:prSet presAssocID="{4AF66C0D-5533-CF40-934D-E32C43558116}" presName="sibTrans" presStyleLbl="sibTrans2D1" presStyleIdx="0" presStyleCnt="3"/>
      <dgm:spPr/>
    </dgm:pt>
    <dgm:pt modelId="{8B191DD2-FF46-F141-B402-B0543824D44B}" type="pres">
      <dgm:prSet presAssocID="{4AF66C0D-5533-CF40-934D-E32C43558116}" presName="connectorText" presStyleLbl="sibTrans2D1" presStyleIdx="0" presStyleCnt="3"/>
      <dgm:spPr/>
    </dgm:pt>
    <dgm:pt modelId="{55489D58-F1E3-B542-9461-0485FA83724F}" type="pres">
      <dgm:prSet presAssocID="{2A5AEE4E-3AB0-814A-8EAF-DC9F442DAE46}" presName="node" presStyleLbl="node1" presStyleIdx="1" presStyleCnt="4" custScaleX="203626" custScaleY="133231" custLinFactNeighborX="-4802" custLinFactNeighborY="666">
        <dgm:presLayoutVars>
          <dgm:bulletEnabled val="1"/>
        </dgm:presLayoutVars>
      </dgm:prSet>
      <dgm:spPr/>
    </dgm:pt>
    <dgm:pt modelId="{BC5F4700-4DDB-EA48-AF19-631E4AE33341}" type="pres">
      <dgm:prSet presAssocID="{896F1C49-BC68-2F4A-AACA-2C60AFA2E148}" presName="sibTrans" presStyleLbl="sibTrans2D1" presStyleIdx="1" presStyleCnt="3"/>
      <dgm:spPr/>
    </dgm:pt>
    <dgm:pt modelId="{B6F60B98-DD0E-4B47-856E-EB96B4CBDAF8}" type="pres">
      <dgm:prSet presAssocID="{896F1C49-BC68-2F4A-AACA-2C60AFA2E148}" presName="connectorText" presStyleLbl="sibTrans2D1" presStyleIdx="1" presStyleCnt="3"/>
      <dgm:spPr/>
    </dgm:pt>
    <dgm:pt modelId="{3171786E-D8DC-5941-8A29-43AC7C31E328}" type="pres">
      <dgm:prSet presAssocID="{FDB643EC-6653-3F46-BE6C-B17575AE658A}" presName="node" presStyleLbl="node1" presStyleIdx="2" presStyleCnt="4" custScaleX="211309" custScaleY="133231">
        <dgm:presLayoutVars>
          <dgm:bulletEnabled val="1"/>
        </dgm:presLayoutVars>
      </dgm:prSet>
      <dgm:spPr/>
    </dgm:pt>
    <dgm:pt modelId="{AC15EDBA-7F93-3A46-8EF9-28E672417AAF}" type="pres">
      <dgm:prSet presAssocID="{AEE6D2A1-E65B-5D4B-88F8-C9F553BE33CD}" presName="sibTrans" presStyleLbl="sibTrans2D1" presStyleIdx="2" presStyleCnt="3"/>
      <dgm:spPr/>
    </dgm:pt>
    <dgm:pt modelId="{FEFAECDF-259F-FC4D-9CBE-A337834CEB17}" type="pres">
      <dgm:prSet presAssocID="{AEE6D2A1-E65B-5D4B-88F8-C9F553BE33CD}" presName="connectorText" presStyleLbl="sibTrans2D1" presStyleIdx="2" presStyleCnt="3"/>
      <dgm:spPr/>
    </dgm:pt>
    <dgm:pt modelId="{3876C5FC-56AC-B340-9A37-5192749E04E2}" type="pres">
      <dgm:prSet presAssocID="{59925496-829C-8F41-AAF0-007F14CA2537}" presName="node" presStyleLbl="node1" presStyleIdx="3" presStyleCnt="4" custScaleX="166085" custScaleY="133231">
        <dgm:presLayoutVars>
          <dgm:bulletEnabled val="1"/>
        </dgm:presLayoutVars>
      </dgm:prSet>
      <dgm:spPr/>
    </dgm:pt>
  </dgm:ptLst>
  <dgm:cxnLst>
    <dgm:cxn modelId="{A6185610-C7F9-F642-B3D0-9D898494645A}" type="presOf" srcId="{4AF66C0D-5533-CF40-934D-E32C43558116}" destId="{575A6312-58B8-534B-BEEB-03AB63DF51FF}" srcOrd="0" destOrd="0" presId="urn:microsoft.com/office/officeart/2005/8/layout/process1"/>
    <dgm:cxn modelId="{495AF426-346C-3346-B0F4-693013593403}" type="presOf" srcId="{AEE6D2A1-E65B-5D4B-88F8-C9F553BE33CD}" destId="{AC15EDBA-7F93-3A46-8EF9-28E672417AAF}" srcOrd="0" destOrd="0" presId="urn:microsoft.com/office/officeart/2005/8/layout/process1"/>
    <dgm:cxn modelId="{77EE3E34-57D7-5045-99D9-0C0B7E3BB1B8}" srcId="{D7297325-65ED-7B44-BBEF-0ACCCFF237A8}" destId="{2A5AEE4E-3AB0-814A-8EAF-DC9F442DAE46}" srcOrd="1" destOrd="0" parTransId="{26373326-29C1-EA48-8938-ED979989A067}" sibTransId="{896F1C49-BC68-2F4A-AACA-2C60AFA2E148}"/>
    <dgm:cxn modelId="{6DD80736-F72B-694D-8964-713DDD417225}" type="presOf" srcId="{896F1C49-BC68-2F4A-AACA-2C60AFA2E148}" destId="{B6F60B98-DD0E-4B47-856E-EB96B4CBDAF8}" srcOrd="1" destOrd="0" presId="urn:microsoft.com/office/officeart/2005/8/layout/process1"/>
    <dgm:cxn modelId="{48AD4640-D2AF-E44C-AA40-35515754037A}" srcId="{D7297325-65ED-7B44-BBEF-0ACCCFF237A8}" destId="{FDB643EC-6653-3F46-BE6C-B17575AE658A}" srcOrd="2" destOrd="0" parTransId="{FDB940C4-ED42-1743-82CA-177877CC6F25}" sibTransId="{AEE6D2A1-E65B-5D4B-88F8-C9F553BE33CD}"/>
    <dgm:cxn modelId="{1174526C-AE0C-AF45-AA76-C3535CF51B34}" type="presOf" srcId="{D0C8CC84-E526-224D-B46D-6114E7E1A365}" destId="{994F05CF-1239-B04B-9CBB-807D61AB8D88}" srcOrd="0" destOrd="0" presId="urn:microsoft.com/office/officeart/2005/8/layout/process1"/>
    <dgm:cxn modelId="{0A03E96C-8C39-0D4E-9325-06D9732C1B58}" type="presOf" srcId="{FDB643EC-6653-3F46-BE6C-B17575AE658A}" destId="{3171786E-D8DC-5941-8A29-43AC7C31E328}" srcOrd="0" destOrd="0" presId="urn:microsoft.com/office/officeart/2005/8/layout/process1"/>
    <dgm:cxn modelId="{0FBADB79-1752-A34A-B7A3-B7A0519CC06B}" type="presOf" srcId="{AEE6D2A1-E65B-5D4B-88F8-C9F553BE33CD}" destId="{FEFAECDF-259F-FC4D-9CBE-A337834CEB17}" srcOrd="1" destOrd="0" presId="urn:microsoft.com/office/officeart/2005/8/layout/process1"/>
    <dgm:cxn modelId="{C0E6828B-EC53-7E44-B4AA-7A11B7D20F6C}" srcId="{D7297325-65ED-7B44-BBEF-0ACCCFF237A8}" destId="{D0C8CC84-E526-224D-B46D-6114E7E1A365}" srcOrd="0" destOrd="0" parTransId="{9E033E3A-9E9B-EC46-A656-A285643530C4}" sibTransId="{4AF66C0D-5533-CF40-934D-E32C43558116}"/>
    <dgm:cxn modelId="{3C4615B3-F3C4-6B47-9491-9652CC24A6D6}" type="presOf" srcId="{4AF66C0D-5533-CF40-934D-E32C43558116}" destId="{8B191DD2-FF46-F141-B402-B0543824D44B}" srcOrd="1" destOrd="0" presId="urn:microsoft.com/office/officeart/2005/8/layout/process1"/>
    <dgm:cxn modelId="{FD99A4CB-40E6-684E-8FDA-9D1F60D829FC}" type="presOf" srcId="{896F1C49-BC68-2F4A-AACA-2C60AFA2E148}" destId="{BC5F4700-4DDB-EA48-AF19-631E4AE33341}" srcOrd="0" destOrd="0" presId="urn:microsoft.com/office/officeart/2005/8/layout/process1"/>
    <dgm:cxn modelId="{467C26CE-CFC3-DB48-8550-7E87D1F16C48}" srcId="{D7297325-65ED-7B44-BBEF-0ACCCFF237A8}" destId="{59925496-829C-8F41-AAF0-007F14CA2537}" srcOrd="3" destOrd="0" parTransId="{2774FD33-D050-1F49-B39C-6583CE46232F}" sibTransId="{B9336ED5-F926-7D4E-85DC-28380172C21E}"/>
    <dgm:cxn modelId="{A738E7F4-2AD3-0F41-B632-BC2CDCE77533}" type="presOf" srcId="{D7297325-65ED-7B44-BBEF-0ACCCFF237A8}" destId="{2194987B-EE07-5442-B951-7C2C0FF88AFD}" srcOrd="0" destOrd="0" presId="urn:microsoft.com/office/officeart/2005/8/layout/process1"/>
    <dgm:cxn modelId="{5E127AF6-60B8-AD47-9D4A-6DD553333BE1}" type="presOf" srcId="{2A5AEE4E-3AB0-814A-8EAF-DC9F442DAE46}" destId="{55489D58-F1E3-B542-9461-0485FA83724F}" srcOrd="0" destOrd="0" presId="urn:microsoft.com/office/officeart/2005/8/layout/process1"/>
    <dgm:cxn modelId="{5D012BFB-6ACA-7544-B1DD-B3620115F1DD}" type="presOf" srcId="{59925496-829C-8F41-AAF0-007F14CA2537}" destId="{3876C5FC-56AC-B340-9A37-5192749E04E2}" srcOrd="0" destOrd="0" presId="urn:microsoft.com/office/officeart/2005/8/layout/process1"/>
    <dgm:cxn modelId="{02E7F0E7-F412-9947-A781-93E538CD9799}" type="presParOf" srcId="{2194987B-EE07-5442-B951-7C2C0FF88AFD}" destId="{994F05CF-1239-B04B-9CBB-807D61AB8D88}" srcOrd="0" destOrd="0" presId="urn:microsoft.com/office/officeart/2005/8/layout/process1"/>
    <dgm:cxn modelId="{7C7ABDE3-8CE0-3B42-969F-B40DDCB08C48}" type="presParOf" srcId="{2194987B-EE07-5442-B951-7C2C0FF88AFD}" destId="{575A6312-58B8-534B-BEEB-03AB63DF51FF}" srcOrd="1" destOrd="0" presId="urn:microsoft.com/office/officeart/2005/8/layout/process1"/>
    <dgm:cxn modelId="{F64416C3-F671-E941-A084-C5B178E29574}" type="presParOf" srcId="{575A6312-58B8-534B-BEEB-03AB63DF51FF}" destId="{8B191DD2-FF46-F141-B402-B0543824D44B}" srcOrd="0" destOrd="0" presId="urn:microsoft.com/office/officeart/2005/8/layout/process1"/>
    <dgm:cxn modelId="{10699227-A6A5-DA4E-8F58-6BA6D37F1342}" type="presParOf" srcId="{2194987B-EE07-5442-B951-7C2C0FF88AFD}" destId="{55489D58-F1E3-B542-9461-0485FA83724F}" srcOrd="2" destOrd="0" presId="urn:microsoft.com/office/officeart/2005/8/layout/process1"/>
    <dgm:cxn modelId="{4D3D62E2-FFEB-1F4E-9552-2E458C6C481B}" type="presParOf" srcId="{2194987B-EE07-5442-B951-7C2C0FF88AFD}" destId="{BC5F4700-4DDB-EA48-AF19-631E4AE33341}" srcOrd="3" destOrd="0" presId="urn:microsoft.com/office/officeart/2005/8/layout/process1"/>
    <dgm:cxn modelId="{BDE5BC73-3551-3B4F-8464-AB8164697A0B}" type="presParOf" srcId="{BC5F4700-4DDB-EA48-AF19-631E4AE33341}" destId="{B6F60B98-DD0E-4B47-856E-EB96B4CBDAF8}" srcOrd="0" destOrd="0" presId="urn:microsoft.com/office/officeart/2005/8/layout/process1"/>
    <dgm:cxn modelId="{09D1800C-AB67-9748-ABCC-7C66462049D2}" type="presParOf" srcId="{2194987B-EE07-5442-B951-7C2C0FF88AFD}" destId="{3171786E-D8DC-5941-8A29-43AC7C31E328}" srcOrd="4" destOrd="0" presId="urn:microsoft.com/office/officeart/2005/8/layout/process1"/>
    <dgm:cxn modelId="{1E9A2CB1-01C8-8648-9130-90EB4840D85F}" type="presParOf" srcId="{2194987B-EE07-5442-B951-7C2C0FF88AFD}" destId="{AC15EDBA-7F93-3A46-8EF9-28E672417AAF}" srcOrd="5" destOrd="0" presId="urn:microsoft.com/office/officeart/2005/8/layout/process1"/>
    <dgm:cxn modelId="{4D49B0BA-A099-EF45-A707-3529B3495046}" type="presParOf" srcId="{AC15EDBA-7F93-3A46-8EF9-28E672417AAF}" destId="{FEFAECDF-259F-FC4D-9CBE-A337834CEB17}" srcOrd="0" destOrd="0" presId="urn:microsoft.com/office/officeart/2005/8/layout/process1"/>
    <dgm:cxn modelId="{CE77C565-548E-4F4B-80C2-2207A75AE292}" type="presParOf" srcId="{2194987B-EE07-5442-B951-7C2C0FF88AFD}" destId="{3876C5FC-56AC-B340-9A37-5192749E04E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F05CF-1239-B04B-9CBB-807D61AB8D88}">
      <dsp:nvSpPr>
        <dsp:cNvPr id="0" name=""/>
        <dsp:cNvSpPr/>
      </dsp:nvSpPr>
      <dsp:spPr>
        <a:xfrm>
          <a:off x="7526" y="0"/>
          <a:ext cx="4582661" cy="252952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a:latin typeface="Arial Narrow" panose="020B0606020202030204" pitchFamily="34" charset="0"/>
            </a:rPr>
            <a:t>1. Term</a:t>
          </a:r>
        </a:p>
        <a:p>
          <a:pPr marL="0" lvl="0" indent="0" algn="ctr" defTabSz="2667000">
            <a:lnSpc>
              <a:spcPct val="90000"/>
            </a:lnSpc>
            <a:spcBef>
              <a:spcPct val="0"/>
            </a:spcBef>
            <a:spcAft>
              <a:spcPct val="35000"/>
            </a:spcAft>
            <a:buNone/>
          </a:pPr>
          <a:r>
            <a:rPr lang="en-US" sz="6000" b="1" kern="1200">
              <a:latin typeface="Arial Narrow" panose="020B0606020202030204" pitchFamily="34" charset="0"/>
            </a:rPr>
            <a:t>Discount </a:t>
          </a:r>
          <a:endParaRPr lang="en-US" sz="6000" kern="1200"/>
        </a:p>
      </dsp:txBody>
      <dsp:txXfrm>
        <a:off x="81613" y="74087"/>
        <a:ext cx="4434487" cy="2381348"/>
      </dsp:txXfrm>
    </dsp:sp>
    <dsp:sp modelId="{575A6312-58B8-534B-BEEB-03AB63DF51FF}">
      <dsp:nvSpPr>
        <dsp:cNvPr id="0" name=""/>
        <dsp:cNvSpPr/>
      </dsp:nvSpPr>
      <dsp:spPr>
        <a:xfrm>
          <a:off x="5048453" y="696511"/>
          <a:ext cx="971524" cy="113649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5048453" y="923811"/>
        <a:ext cx="680067" cy="681899"/>
      </dsp:txXfrm>
    </dsp:sp>
    <dsp:sp modelId="{55489D58-F1E3-B542-9461-0485FA83724F}">
      <dsp:nvSpPr>
        <dsp:cNvPr id="0" name=""/>
        <dsp:cNvSpPr/>
      </dsp:nvSpPr>
      <dsp:spPr>
        <a:xfrm>
          <a:off x="6423252" y="0"/>
          <a:ext cx="4582661" cy="252952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Arial Narrow" panose="020B0606020202030204" pitchFamily="34" charset="0"/>
            </a:rPr>
            <a:t>2. Definition</a:t>
          </a:r>
          <a:endParaRPr lang="en-US" sz="3600" kern="1200"/>
        </a:p>
        <a:p>
          <a:pPr marL="0" lvl="0" indent="0" algn="ctr" defTabSz="1600200">
            <a:lnSpc>
              <a:spcPct val="90000"/>
            </a:lnSpc>
            <a:spcBef>
              <a:spcPct val="0"/>
            </a:spcBef>
            <a:spcAft>
              <a:spcPct val="35000"/>
            </a:spcAft>
            <a:buNone/>
          </a:pPr>
          <a:r>
            <a:rPr lang="en-US" sz="3600" b="1" kern="1200">
              <a:latin typeface="Arial Narrow" panose="020B0606020202030204" pitchFamily="34" charset="0"/>
            </a:rPr>
            <a:t>The difference the list price and between sale price</a:t>
          </a:r>
          <a:endParaRPr lang="en-US" sz="3600" kern="1200"/>
        </a:p>
      </dsp:txBody>
      <dsp:txXfrm>
        <a:off x="6497339" y="74087"/>
        <a:ext cx="4434487" cy="2381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F05CF-1239-B04B-9CBB-807D61AB8D88}">
      <dsp:nvSpPr>
        <dsp:cNvPr id="0" name=""/>
        <dsp:cNvSpPr/>
      </dsp:nvSpPr>
      <dsp:spPr>
        <a:xfrm>
          <a:off x="9679" y="71325"/>
          <a:ext cx="2893179" cy="23868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Arial Narrow" panose="020B0606020202030204" pitchFamily="34" charset="0"/>
            </a:rPr>
            <a:t>1. Term</a:t>
          </a:r>
        </a:p>
        <a:p>
          <a:pPr marL="0" lvl="0" indent="0" algn="ctr" defTabSz="1244600">
            <a:lnSpc>
              <a:spcPct val="90000"/>
            </a:lnSpc>
            <a:spcBef>
              <a:spcPct val="0"/>
            </a:spcBef>
            <a:spcAft>
              <a:spcPct val="35000"/>
            </a:spcAft>
            <a:buNone/>
          </a:pPr>
          <a:r>
            <a:rPr lang="en-US" sz="2800" b="1" kern="1200">
              <a:latin typeface="Arial Narrow" panose="020B0606020202030204" pitchFamily="34" charset="0"/>
            </a:rPr>
            <a:t>Discount </a:t>
          </a:r>
          <a:endParaRPr lang="en-US" sz="2800" kern="1200"/>
        </a:p>
      </dsp:txBody>
      <dsp:txXfrm>
        <a:off x="79588" y="141234"/>
        <a:ext cx="2753361" cy="2247054"/>
      </dsp:txXfrm>
    </dsp:sp>
    <dsp:sp modelId="{575A6312-58B8-534B-BEEB-03AB63DF51FF}">
      <dsp:nvSpPr>
        <dsp:cNvPr id="0" name=""/>
        <dsp:cNvSpPr/>
      </dsp:nvSpPr>
      <dsp:spPr>
        <a:xfrm>
          <a:off x="3192176" y="906007"/>
          <a:ext cx="613353" cy="71750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192176" y="1049509"/>
        <a:ext cx="429347" cy="430504"/>
      </dsp:txXfrm>
    </dsp:sp>
    <dsp:sp modelId="{55489D58-F1E3-B542-9461-0485FA83724F}">
      <dsp:nvSpPr>
        <dsp:cNvPr id="0" name=""/>
        <dsp:cNvSpPr/>
      </dsp:nvSpPr>
      <dsp:spPr>
        <a:xfrm>
          <a:off x="4060130" y="71325"/>
          <a:ext cx="2893179" cy="23868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Arial Narrow" panose="020B0606020202030204" pitchFamily="34" charset="0"/>
            </a:rPr>
            <a:t>2. Definition</a:t>
          </a:r>
          <a:endParaRPr lang="en-US" sz="2800" b="1" kern="1200"/>
        </a:p>
        <a:p>
          <a:pPr marL="0" lvl="0" indent="0" algn="ctr" defTabSz="1244600">
            <a:lnSpc>
              <a:spcPct val="90000"/>
            </a:lnSpc>
            <a:spcBef>
              <a:spcPct val="0"/>
            </a:spcBef>
            <a:spcAft>
              <a:spcPct val="35000"/>
            </a:spcAft>
            <a:buNone/>
          </a:pPr>
          <a:r>
            <a:rPr lang="en-US" sz="2800" b="1" kern="1200">
              <a:latin typeface="Arial Narrow" panose="020B0606020202030204" pitchFamily="34" charset="0"/>
            </a:rPr>
            <a:t>The difference between the list price and sale price</a:t>
          </a:r>
          <a:endParaRPr lang="en-US" sz="2800" kern="1200"/>
        </a:p>
      </dsp:txBody>
      <dsp:txXfrm>
        <a:off x="4130039" y="141234"/>
        <a:ext cx="2753361" cy="2247054"/>
      </dsp:txXfrm>
    </dsp:sp>
    <dsp:sp modelId="{BC5F4700-4DDB-EA48-AF19-631E4AE33341}">
      <dsp:nvSpPr>
        <dsp:cNvPr id="0" name=""/>
        <dsp:cNvSpPr/>
      </dsp:nvSpPr>
      <dsp:spPr>
        <a:xfrm>
          <a:off x="7242627" y="906007"/>
          <a:ext cx="613353" cy="71750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242627" y="1049509"/>
        <a:ext cx="429347" cy="430504"/>
      </dsp:txXfrm>
    </dsp:sp>
    <dsp:sp modelId="{3171786E-D8DC-5941-8A29-43AC7C31E328}">
      <dsp:nvSpPr>
        <dsp:cNvPr id="0" name=""/>
        <dsp:cNvSpPr/>
      </dsp:nvSpPr>
      <dsp:spPr>
        <a:xfrm>
          <a:off x="8110581" y="71325"/>
          <a:ext cx="2893179" cy="23868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bg1"/>
              </a:solidFill>
              <a:latin typeface="Arial Narrow" panose="020B0606020202030204" pitchFamily="34" charset="0"/>
            </a:rPr>
            <a:t>3</a:t>
          </a:r>
          <a:r>
            <a:rPr lang="en-US" sz="4000" kern="1200">
              <a:solidFill>
                <a:schemeClr val="bg1"/>
              </a:solidFill>
              <a:latin typeface="Arial Narrow" panose="020B0606020202030204" pitchFamily="34" charset="0"/>
            </a:rPr>
            <a:t>. </a:t>
          </a:r>
          <a:r>
            <a:rPr lang="en-US" sz="3200" kern="1200">
              <a:solidFill>
                <a:schemeClr val="bg1"/>
              </a:solidFill>
              <a:latin typeface="Arial Narrow" panose="020B0606020202030204" pitchFamily="34" charset="0"/>
            </a:rPr>
            <a:t>Reminding Word: "</a:t>
          </a:r>
          <a:r>
            <a:rPr lang="en-US" sz="3200" b="1" kern="1200">
              <a:solidFill>
                <a:schemeClr val="bg1"/>
              </a:solidFill>
              <a:latin typeface="Arial Narrow" panose="020B0606020202030204" pitchFamily="34" charset="0"/>
            </a:rPr>
            <a:t>Disc"</a:t>
          </a:r>
          <a:endParaRPr lang="en-US" sz="2400" kern="1200">
            <a:solidFill>
              <a:schemeClr val="bg1"/>
            </a:solidFill>
          </a:endParaRPr>
        </a:p>
      </dsp:txBody>
      <dsp:txXfrm>
        <a:off x="8180490" y="141234"/>
        <a:ext cx="2753361" cy="22470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F05CF-1239-B04B-9CBB-807D61AB8D88}">
      <dsp:nvSpPr>
        <dsp:cNvPr id="0" name=""/>
        <dsp:cNvSpPr/>
      </dsp:nvSpPr>
      <dsp:spPr>
        <a:xfrm>
          <a:off x="5811" y="623016"/>
          <a:ext cx="1696034" cy="327993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Arial Narrow" panose="020B0606020202030204" pitchFamily="34" charset="0"/>
            </a:rPr>
            <a:t>1. Term</a:t>
          </a:r>
        </a:p>
        <a:p>
          <a:pPr marL="0" lvl="0" indent="0" algn="ctr" defTabSz="1244600">
            <a:lnSpc>
              <a:spcPct val="90000"/>
            </a:lnSpc>
            <a:spcBef>
              <a:spcPct val="0"/>
            </a:spcBef>
            <a:spcAft>
              <a:spcPct val="35000"/>
            </a:spcAft>
            <a:buNone/>
          </a:pPr>
          <a:r>
            <a:rPr lang="en-US" sz="2800" b="1" kern="1200">
              <a:latin typeface="Arial Narrow" panose="020B0606020202030204" pitchFamily="34" charset="0"/>
            </a:rPr>
            <a:t>Discount </a:t>
          </a:r>
          <a:endParaRPr lang="en-US" sz="2800" kern="1200"/>
        </a:p>
      </dsp:txBody>
      <dsp:txXfrm>
        <a:off x="55486" y="672691"/>
        <a:ext cx="1596684" cy="3180580"/>
      </dsp:txXfrm>
    </dsp:sp>
    <dsp:sp modelId="{575A6312-58B8-534B-BEEB-03AB63DF51FF}">
      <dsp:nvSpPr>
        <dsp:cNvPr id="0" name=""/>
        <dsp:cNvSpPr/>
      </dsp:nvSpPr>
      <dsp:spPr>
        <a:xfrm>
          <a:off x="1825474" y="2109682"/>
          <a:ext cx="262092" cy="30659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825474" y="2171002"/>
        <a:ext cx="183464" cy="183958"/>
      </dsp:txXfrm>
    </dsp:sp>
    <dsp:sp modelId="{55489D58-F1E3-B542-9461-0485FA83724F}">
      <dsp:nvSpPr>
        <dsp:cNvPr id="0" name=""/>
        <dsp:cNvSpPr/>
      </dsp:nvSpPr>
      <dsp:spPr>
        <a:xfrm>
          <a:off x="2196360" y="623016"/>
          <a:ext cx="2517397" cy="327993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Arial Narrow" panose="020B0606020202030204" pitchFamily="34" charset="0"/>
            </a:rPr>
            <a:t>2. Definition</a:t>
          </a:r>
          <a:endParaRPr lang="en-US" sz="2800" b="1" kern="1200"/>
        </a:p>
        <a:p>
          <a:pPr marL="0" lvl="0" indent="0" algn="ctr" defTabSz="1244600">
            <a:lnSpc>
              <a:spcPct val="90000"/>
            </a:lnSpc>
            <a:spcBef>
              <a:spcPct val="0"/>
            </a:spcBef>
            <a:spcAft>
              <a:spcPct val="35000"/>
            </a:spcAft>
            <a:buNone/>
          </a:pPr>
          <a:r>
            <a:rPr lang="en-US" sz="2800" b="1" kern="1200">
              <a:latin typeface="Arial Narrow" panose="020B0606020202030204" pitchFamily="34" charset="0"/>
            </a:rPr>
            <a:t>The difference between the list price and sale price</a:t>
          </a:r>
          <a:endParaRPr lang="en-US" sz="2800" kern="1200"/>
        </a:p>
      </dsp:txBody>
      <dsp:txXfrm>
        <a:off x="2270092" y="696748"/>
        <a:ext cx="2369933" cy="3132466"/>
      </dsp:txXfrm>
    </dsp:sp>
    <dsp:sp modelId="{BC5F4700-4DDB-EA48-AF19-631E4AE33341}">
      <dsp:nvSpPr>
        <dsp:cNvPr id="0" name=""/>
        <dsp:cNvSpPr/>
      </dsp:nvSpPr>
      <dsp:spPr>
        <a:xfrm>
          <a:off x="4837386" y="2109682"/>
          <a:ext cx="262092" cy="30659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837386" y="2171002"/>
        <a:ext cx="183464" cy="183958"/>
      </dsp:txXfrm>
    </dsp:sp>
    <dsp:sp modelId="{3171786E-D8DC-5941-8A29-43AC7C31E328}">
      <dsp:nvSpPr>
        <dsp:cNvPr id="0" name=""/>
        <dsp:cNvSpPr/>
      </dsp:nvSpPr>
      <dsp:spPr>
        <a:xfrm>
          <a:off x="5208272" y="623016"/>
          <a:ext cx="2612381" cy="327993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latin typeface="Arial Narrow" panose="020B0606020202030204" pitchFamily="34" charset="0"/>
            </a:rPr>
            <a:t>3. Reminding Word: "</a:t>
          </a:r>
          <a:r>
            <a:rPr lang="en-US" sz="2800" b="1" kern="1200">
              <a:solidFill>
                <a:schemeClr val="bg1"/>
              </a:solidFill>
              <a:latin typeface="Arial Narrow" panose="020B0606020202030204" pitchFamily="34" charset="0"/>
            </a:rPr>
            <a:t>Disc"</a:t>
          </a:r>
          <a:endParaRPr lang="en-US" sz="2800" kern="1200">
            <a:solidFill>
              <a:schemeClr val="bg1"/>
            </a:solidFill>
          </a:endParaRPr>
        </a:p>
      </dsp:txBody>
      <dsp:txXfrm>
        <a:off x="5284786" y="699530"/>
        <a:ext cx="2459353" cy="3126902"/>
      </dsp:txXfrm>
    </dsp:sp>
    <dsp:sp modelId="{AC15EDBA-7F93-3A46-8EF9-28E672417AAF}">
      <dsp:nvSpPr>
        <dsp:cNvPr id="0" name=""/>
        <dsp:cNvSpPr/>
      </dsp:nvSpPr>
      <dsp:spPr>
        <a:xfrm>
          <a:off x="7944281" y="2109682"/>
          <a:ext cx="262092" cy="30659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944281" y="2171002"/>
        <a:ext cx="183464" cy="183958"/>
      </dsp:txXfrm>
    </dsp:sp>
    <dsp:sp modelId="{3876C5FC-56AC-B340-9A37-5192749E04E2}">
      <dsp:nvSpPr>
        <dsp:cNvPr id="0" name=""/>
        <dsp:cNvSpPr/>
      </dsp:nvSpPr>
      <dsp:spPr>
        <a:xfrm>
          <a:off x="8315167" y="623016"/>
          <a:ext cx="3159820" cy="327993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latin typeface="Arial Narrow" panose="020B0606020202030204" pitchFamily="34" charset="0"/>
            </a:rPr>
            <a:t>4. The </a:t>
          </a:r>
          <a:r>
            <a:rPr lang="en-US" sz="2800" kern="1200" err="1">
              <a:solidFill>
                <a:schemeClr val="bg1"/>
              </a:solidFill>
              <a:latin typeface="Arial Narrow" panose="020B0606020202030204" pitchFamily="34" charset="0"/>
            </a:rPr>
            <a:t>LINCing</a:t>
          </a:r>
          <a:r>
            <a:rPr lang="en-US" sz="2800" kern="1200">
              <a:solidFill>
                <a:schemeClr val="bg1"/>
              </a:solidFill>
              <a:latin typeface="Arial Narrow" panose="020B0606020202030204" pitchFamily="34" charset="0"/>
            </a:rPr>
            <a:t> story.               “ </a:t>
          </a:r>
          <a:r>
            <a:rPr lang="en-US" sz="2800" b="1" kern="1200">
              <a:solidFill>
                <a:schemeClr val="bg1"/>
              </a:solidFill>
              <a:latin typeface="Arial Narrow" panose="020B0606020202030204" pitchFamily="34" charset="0"/>
            </a:rPr>
            <a:t>I saved  three dollars on a disc”</a:t>
          </a:r>
          <a:endParaRPr lang="en-US" sz="2800" kern="1200">
            <a:solidFill>
              <a:schemeClr val="bg1"/>
            </a:solidFill>
          </a:endParaRPr>
        </a:p>
      </dsp:txBody>
      <dsp:txXfrm>
        <a:off x="8407715" y="715564"/>
        <a:ext cx="2974724" cy="3094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F05CF-1239-B04B-9CBB-807D61AB8D88}">
      <dsp:nvSpPr>
        <dsp:cNvPr id="0" name=""/>
        <dsp:cNvSpPr/>
      </dsp:nvSpPr>
      <dsp:spPr>
        <a:xfrm>
          <a:off x="4835" y="91059"/>
          <a:ext cx="1711488" cy="434384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Arial Narrow" panose="020B0606020202030204" pitchFamily="34" charset="0"/>
            </a:rPr>
            <a:t>1. Term</a:t>
          </a:r>
        </a:p>
        <a:p>
          <a:pPr marL="0" lvl="0" indent="0" algn="ctr" defTabSz="1244600">
            <a:lnSpc>
              <a:spcPct val="90000"/>
            </a:lnSpc>
            <a:spcBef>
              <a:spcPct val="0"/>
            </a:spcBef>
            <a:spcAft>
              <a:spcPct val="35000"/>
            </a:spcAft>
            <a:buNone/>
          </a:pPr>
          <a:r>
            <a:rPr lang="en-US" sz="2800" b="1" kern="1200">
              <a:latin typeface="Arial Narrow" panose="020B0606020202030204" pitchFamily="34" charset="0"/>
            </a:rPr>
            <a:t>Discount </a:t>
          </a:r>
          <a:endParaRPr lang="en-US" sz="2800" kern="1200"/>
        </a:p>
      </dsp:txBody>
      <dsp:txXfrm>
        <a:off x="54963" y="141187"/>
        <a:ext cx="1611232" cy="4243587"/>
      </dsp:txXfrm>
    </dsp:sp>
    <dsp:sp modelId="{575A6312-58B8-534B-BEEB-03AB63DF51FF}">
      <dsp:nvSpPr>
        <dsp:cNvPr id="0" name=""/>
        <dsp:cNvSpPr/>
      </dsp:nvSpPr>
      <dsp:spPr>
        <a:xfrm rot="32678">
          <a:off x="1813533" y="2146393"/>
          <a:ext cx="206103" cy="25325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813534" y="2196749"/>
        <a:ext cx="144272" cy="151952"/>
      </dsp:txXfrm>
    </dsp:sp>
    <dsp:sp modelId="{55489D58-F1E3-B542-9461-0485FA83724F}">
      <dsp:nvSpPr>
        <dsp:cNvPr id="0" name=""/>
        <dsp:cNvSpPr/>
      </dsp:nvSpPr>
      <dsp:spPr>
        <a:xfrm>
          <a:off x="2105181" y="112773"/>
          <a:ext cx="2079389" cy="434384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Arial Narrow" panose="020B0606020202030204" pitchFamily="34" charset="0"/>
            </a:rPr>
            <a:t>2. Definition</a:t>
          </a:r>
          <a:endParaRPr lang="en-US" sz="2800" b="1" kern="1200"/>
        </a:p>
        <a:p>
          <a:pPr marL="0" lvl="0" indent="0" algn="ctr" defTabSz="1244600">
            <a:lnSpc>
              <a:spcPct val="90000"/>
            </a:lnSpc>
            <a:spcBef>
              <a:spcPct val="0"/>
            </a:spcBef>
            <a:spcAft>
              <a:spcPct val="35000"/>
            </a:spcAft>
            <a:buNone/>
          </a:pPr>
          <a:r>
            <a:rPr lang="en-US" sz="2800" b="1" kern="1200">
              <a:latin typeface="Arial Narrow" panose="020B0606020202030204" pitchFamily="34" charset="0"/>
            </a:rPr>
            <a:t>The difference between the list price and sale price</a:t>
          </a:r>
          <a:endParaRPr lang="en-US" sz="2800" kern="1200"/>
        </a:p>
      </dsp:txBody>
      <dsp:txXfrm>
        <a:off x="2166084" y="173676"/>
        <a:ext cx="1957583" cy="4222037"/>
      </dsp:txXfrm>
    </dsp:sp>
    <dsp:sp modelId="{BC5F4700-4DDB-EA48-AF19-631E4AE33341}">
      <dsp:nvSpPr>
        <dsp:cNvPr id="0" name=""/>
        <dsp:cNvSpPr/>
      </dsp:nvSpPr>
      <dsp:spPr>
        <a:xfrm rot="21570689">
          <a:off x="4291588" y="2147324"/>
          <a:ext cx="226894" cy="25325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291589" y="2198264"/>
        <a:ext cx="158826" cy="151952"/>
      </dsp:txXfrm>
    </dsp:sp>
    <dsp:sp modelId="{3171786E-D8DC-5941-8A29-43AC7C31E328}">
      <dsp:nvSpPr>
        <dsp:cNvPr id="0" name=""/>
        <dsp:cNvSpPr/>
      </dsp:nvSpPr>
      <dsp:spPr>
        <a:xfrm>
          <a:off x="4612657" y="91059"/>
          <a:ext cx="2157846" cy="434384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latin typeface="Arial Narrow" panose="020B0606020202030204" pitchFamily="34" charset="0"/>
            </a:rPr>
            <a:t>3. Reminding Word: "</a:t>
          </a:r>
          <a:r>
            <a:rPr lang="en-US" sz="2800" b="1" kern="1200">
              <a:solidFill>
                <a:schemeClr val="bg1"/>
              </a:solidFill>
              <a:latin typeface="Arial Narrow" panose="020B0606020202030204" pitchFamily="34" charset="0"/>
            </a:rPr>
            <a:t>Disc"</a:t>
          </a:r>
          <a:endParaRPr lang="en-US" sz="2800" kern="1200">
            <a:solidFill>
              <a:schemeClr val="bg1"/>
            </a:solidFill>
          </a:endParaRPr>
        </a:p>
      </dsp:txBody>
      <dsp:txXfrm>
        <a:off x="4675858" y="154260"/>
        <a:ext cx="2031444" cy="4217441"/>
      </dsp:txXfrm>
    </dsp:sp>
    <dsp:sp modelId="{AC15EDBA-7F93-3A46-8EF9-28E672417AAF}">
      <dsp:nvSpPr>
        <dsp:cNvPr id="0" name=""/>
        <dsp:cNvSpPr/>
      </dsp:nvSpPr>
      <dsp:spPr>
        <a:xfrm>
          <a:off x="6872622" y="2136355"/>
          <a:ext cx="216490" cy="25325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872622" y="2187005"/>
        <a:ext cx="151543" cy="151952"/>
      </dsp:txXfrm>
    </dsp:sp>
    <dsp:sp modelId="{3876C5FC-56AC-B340-9A37-5192749E04E2}">
      <dsp:nvSpPr>
        <dsp:cNvPr id="0" name=""/>
        <dsp:cNvSpPr/>
      </dsp:nvSpPr>
      <dsp:spPr>
        <a:xfrm>
          <a:off x="7178976" y="91059"/>
          <a:ext cx="1696027" cy="434384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latin typeface="Arial Narrow" panose="020B0606020202030204" pitchFamily="34" charset="0"/>
            </a:rPr>
            <a:t>4. The </a:t>
          </a:r>
          <a:r>
            <a:rPr lang="en-US" sz="2800" kern="1200" err="1">
              <a:solidFill>
                <a:schemeClr val="bg1"/>
              </a:solidFill>
              <a:latin typeface="Arial Narrow" panose="020B0606020202030204" pitchFamily="34" charset="0"/>
            </a:rPr>
            <a:t>LINCing</a:t>
          </a:r>
          <a:r>
            <a:rPr lang="en-US" sz="2800" kern="1200">
              <a:solidFill>
                <a:schemeClr val="bg1"/>
              </a:solidFill>
              <a:latin typeface="Arial Narrow" panose="020B0606020202030204" pitchFamily="34" charset="0"/>
            </a:rPr>
            <a:t> story.               “ </a:t>
          </a:r>
          <a:r>
            <a:rPr lang="en-US" sz="2800" b="1" kern="1200">
              <a:solidFill>
                <a:schemeClr val="bg1"/>
              </a:solidFill>
              <a:latin typeface="Arial Narrow" panose="020B0606020202030204" pitchFamily="34" charset="0"/>
            </a:rPr>
            <a:t>I saved  three dollars on a disc”</a:t>
          </a:r>
          <a:endParaRPr lang="en-US" sz="2800" kern="1200">
            <a:solidFill>
              <a:schemeClr val="bg1"/>
            </a:solidFill>
          </a:endParaRPr>
        </a:p>
      </dsp:txBody>
      <dsp:txXfrm>
        <a:off x="7228651" y="140734"/>
        <a:ext cx="1596677" cy="42444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366CA-4953-D24E-AE97-7AD9CCCBCFE1}" type="datetimeFigureOut">
              <a:rPr lang="en-US" smtClean="0"/>
              <a:t>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2D1AF-6CCC-804E-8211-1C49D48ECA1E}" type="slidenum">
              <a:rPr lang="en-US" smtClean="0"/>
              <a:t>‹#›</a:t>
            </a:fld>
            <a:endParaRPr lang="en-US"/>
          </a:p>
        </p:txBody>
      </p:sp>
    </p:spTree>
    <p:extLst>
      <p:ext uri="{BB962C8B-B14F-4D97-AF65-F5344CB8AC3E}">
        <p14:creationId xmlns:p14="http://schemas.microsoft.com/office/powerpoint/2010/main" val="38297428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ohioemploymentfirst.org/view.php?nav_id=193#block_286"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researchautism.org/mock-cvs-store-prepares-transition-age-students-for-the-workforc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https:/ohioemploymentfirst.org/view.php?nav_id=45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journals.sagepub.com/doi/10.1177/0741932512448218"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jobseeker.ohiomeansjobs.monster.com/PracticeInterviews.aspx"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network.autism.org.uk/good-practice/evidence-base/potential-virtual-reality-technologies-autistic-people%20July%2030"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pedinstructionalstrategies.wordpress.com/reading-strategies/the-vocabulary-lincing-routin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2D1AF-6CCC-804E-8211-1C49D48ECA1E}" type="slidenum">
              <a:rPr lang="en-US" smtClean="0"/>
              <a:t>1</a:t>
            </a:fld>
            <a:endParaRPr lang="en-US"/>
          </a:p>
        </p:txBody>
      </p:sp>
    </p:spTree>
    <p:extLst>
      <p:ext uri="{BB962C8B-B14F-4D97-AF65-F5344CB8AC3E}">
        <p14:creationId xmlns:p14="http://schemas.microsoft.com/office/powerpoint/2010/main" val="1209468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42D1AF-6CCC-804E-8211-1C49D48ECA1E}" type="slidenum">
              <a:rPr lang="en-US" smtClean="0"/>
              <a:t>11</a:t>
            </a:fld>
            <a:endParaRPr lang="en-US"/>
          </a:p>
        </p:txBody>
      </p:sp>
    </p:spTree>
    <p:extLst>
      <p:ext uri="{BB962C8B-B14F-4D97-AF65-F5344CB8AC3E}">
        <p14:creationId xmlns:p14="http://schemas.microsoft.com/office/powerpoint/2010/main" val="261256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err="1"/>
              <a:t>Lincs</a:t>
            </a:r>
            <a:r>
              <a:rPr lang="en-US"/>
              <a:t> table is made up of 5 different</a:t>
            </a:r>
            <a:r>
              <a:rPr lang="en-US" baseline="0"/>
              <a:t> boxes. Specific information is recorded in each box – the Term, a Definition, a Reminding work, a </a:t>
            </a:r>
            <a:r>
              <a:rPr lang="en-US" baseline="0" err="1"/>
              <a:t>Lincing</a:t>
            </a:r>
            <a:r>
              <a:rPr lang="en-US" baseline="0"/>
              <a:t> story, and a </a:t>
            </a:r>
            <a:r>
              <a:rPr lang="en-US" baseline="0" err="1"/>
              <a:t>Lincing</a:t>
            </a:r>
            <a:r>
              <a:rPr lang="en-US" baseline="0"/>
              <a:t> Picture. The information below explains the </a:t>
            </a:r>
            <a:r>
              <a:rPr lang="en-US" baseline="0" err="1"/>
              <a:t>LINCing</a:t>
            </a:r>
            <a:r>
              <a:rPr lang="en-US" baseline="0"/>
              <a:t> routine steps in detail. The following slides will break it down and look at each step individually. </a:t>
            </a:r>
          </a:p>
          <a:p>
            <a:endParaRPr lang="en-US" baseline="0"/>
          </a:p>
          <a:p>
            <a:endParaRPr lang="en-US" baseline="0"/>
          </a:p>
          <a:p>
            <a:r>
              <a:rPr lang="en-US" baseline="0"/>
              <a:t>Notes for facilitators and single viewer</a:t>
            </a:r>
          </a:p>
          <a:p>
            <a:r>
              <a:rPr lang="en-US" baseline="0"/>
              <a:t>The first time an instructor uses a LINCS Table, it is done as a whole group activity or directly facilitating the individual. Eventually, youth learn to construct LINCS Tables without assistance. </a:t>
            </a:r>
          </a:p>
          <a:p>
            <a:endParaRPr lang="en-US" baseline="0"/>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a:t>The term – discuss and define the meaning of the word within the context of the lesson. Record the term on the form in box one. In this example, “Discount” is the term in box 1</a:t>
            </a:r>
          </a:p>
          <a:p>
            <a:pPr marL="228600" indent="-228600">
              <a:buAutoNum type="arabicPeriod"/>
            </a:pPr>
            <a:endParaRPr lang="en-US" baseline="0"/>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a:t>A brief definition is written in box 2 – use ONLY the parts of the definition that are most essential for students to know. (reduce long definitions to their most essential parts). Box 2 definition is “The difference between the list price and the sale price”.</a:t>
            </a:r>
          </a:p>
          <a:p>
            <a:pPr marL="228600" indent="-228600">
              <a:buAutoNum type="arabicPeriod"/>
            </a:pPr>
            <a:endParaRPr lang="en-US" baseline="0"/>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a:t>The reminding word in box 3 gives students auditory clues that will enable the to access their memory of the new term and the new term’s definition. It must SOUND similar to part of all of the new term, and it must be a word whose meaning is very familiar to the students. Box 3 is the reminding term which is “DISC”</a:t>
            </a:r>
          </a:p>
          <a:p>
            <a:pPr marL="228600" indent="-228600">
              <a:buAutoNum type="arabicPeriod"/>
            </a:pPr>
            <a:endParaRPr lang="en-US" baseline="0"/>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a:t>The </a:t>
            </a:r>
            <a:r>
              <a:rPr lang="en-US" baseline="0" err="1"/>
              <a:t>LINCing</a:t>
            </a:r>
            <a:r>
              <a:rPr lang="en-US" baseline="0"/>
              <a:t> story in box 4 is a short phrase or sentence that enables students to connect or link the meaning of the new term to familiar background knowledge. It provides auditory and visual links between the reminding word and the meaning of the new term. AN EFFECTIVE story includes several characteristics: the story always contains the reminding work, the story always contains the meaning of the new term in some way. The story sometimes will contain the new term, the story is always short and simple. Box 4 is the Story, “I saved three dollars on a disk”. </a:t>
            </a:r>
          </a:p>
          <a:p>
            <a:pPr marL="228600" indent="-228600">
              <a:buAutoNum type="arabicPeriod"/>
            </a:pPr>
            <a:endParaRPr lang="en-US" baseline="0"/>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a:t>The </a:t>
            </a:r>
            <a:r>
              <a:rPr lang="en-US" baseline="0" err="1"/>
              <a:t>LINCing</a:t>
            </a:r>
            <a:r>
              <a:rPr lang="en-US" baseline="0"/>
              <a:t> picture in box 5 is a memory device that provides a visual memory link for the new term. The picture does not need to be sophisticated artwork – stick figures are fine. The linking pictures must include 3 characteristics: It MUST depict, in some way, the essential features of the new term’s definition, it must contain a part related to the reminding word and it must help the student remember the new terms definition. In the box 5 example there is a picture of a woman, carrying shopping bags that say Big Sale, 15 percent discount on Disks. The reminding term for the example was disc. </a:t>
            </a:r>
          </a:p>
          <a:p>
            <a:pPr marL="228600" indent="-228600">
              <a:buAutoNum type="arabicPeriod"/>
            </a:pPr>
            <a:endParaRPr lang="en-US" baseline="0"/>
          </a:p>
        </p:txBody>
      </p:sp>
      <p:sp>
        <p:nvSpPr>
          <p:cNvPr id="4" name="Slide Number Placeholder 3"/>
          <p:cNvSpPr>
            <a:spLocks noGrp="1"/>
          </p:cNvSpPr>
          <p:nvPr>
            <p:ph type="sldNum" sz="quarter" idx="10"/>
          </p:nvPr>
        </p:nvSpPr>
        <p:spPr/>
        <p:txBody>
          <a:bodyPr/>
          <a:lstStyle/>
          <a:p>
            <a:fld id="{BC52C8D0-6B60-48F9-B215-FDACACCF090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65113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Step One: discuss and define the meaning of the word within the context of the lesson. </a:t>
            </a:r>
          </a:p>
          <a:p>
            <a:r>
              <a:rPr lang="en-US" baseline="0"/>
              <a:t>Record the term on the form in box one. </a:t>
            </a:r>
            <a:endParaRPr lang="en-US"/>
          </a:p>
        </p:txBody>
      </p:sp>
      <p:sp>
        <p:nvSpPr>
          <p:cNvPr id="4" name="Slide Number Placeholder 3"/>
          <p:cNvSpPr>
            <a:spLocks noGrp="1"/>
          </p:cNvSpPr>
          <p:nvPr>
            <p:ph type="sldNum" sz="quarter" idx="10"/>
          </p:nvPr>
        </p:nvSpPr>
        <p:spPr/>
        <p:txBody>
          <a:bodyPr/>
          <a:lstStyle/>
          <a:p>
            <a:fld id="{8642D1AF-6CCC-804E-8211-1C49D48ECA1E}" type="slidenum">
              <a:rPr lang="en-US" smtClean="0"/>
              <a:t>13</a:t>
            </a:fld>
            <a:endParaRPr lang="en-US"/>
          </a:p>
        </p:txBody>
      </p:sp>
    </p:spTree>
    <p:extLst>
      <p:ext uri="{BB962C8B-B14F-4D97-AF65-F5344CB8AC3E}">
        <p14:creationId xmlns:p14="http://schemas.microsoft.com/office/powerpoint/2010/main" val="222436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2D1AF-6CCC-804E-8211-1C49D48ECA1E}" type="slidenum">
              <a:rPr lang="en-US" smtClean="0"/>
              <a:t>14</a:t>
            </a:fld>
            <a:endParaRPr lang="en-US"/>
          </a:p>
        </p:txBody>
      </p:sp>
    </p:spTree>
    <p:extLst>
      <p:ext uri="{BB962C8B-B14F-4D97-AF65-F5344CB8AC3E}">
        <p14:creationId xmlns:p14="http://schemas.microsoft.com/office/powerpoint/2010/main" val="833843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Building on Square 1 which contains the first part of the </a:t>
            </a:r>
            <a:r>
              <a:rPr lang="en-US" err="1"/>
              <a:t>lincing</a:t>
            </a:r>
            <a:r>
              <a:rPr lang="en-US"/>
              <a:t> routine which is the term you want to remember. In this case the example term is discount.</a:t>
            </a:r>
          </a:p>
          <a:p>
            <a:r>
              <a:rPr lang="en-US"/>
              <a:t>Rectangle 2 contains the second part of the </a:t>
            </a:r>
            <a:r>
              <a:rPr lang="en-US" err="1"/>
              <a:t>lincing</a:t>
            </a:r>
            <a:r>
              <a:rPr lang="en-US"/>
              <a:t> routine which is the definition. For this example, the definition of discount is the difference between the list price and the sale price. </a:t>
            </a:r>
          </a:p>
          <a:p>
            <a:r>
              <a:rPr lang="en-US"/>
              <a:t>In this slide Square 3 is added as the third part of the </a:t>
            </a:r>
            <a:r>
              <a:rPr lang="en-US" err="1"/>
              <a:t>lincing</a:t>
            </a:r>
            <a:r>
              <a:rPr lang="en-US"/>
              <a:t> routine which is the reminding word. Again for our example word discount, the reminding word is ‘disc’.</a:t>
            </a:r>
          </a:p>
          <a:p>
            <a:endParaRPr lang="en-US"/>
          </a:p>
        </p:txBody>
      </p:sp>
      <p:sp>
        <p:nvSpPr>
          <p:cNvPr id="4" name="Slide Number Placeholder 3"/>
          <p:cNvSpPr>
            <a:spLocks noGrp="1"/>
          </p:cNvSpPr>
          <p:nvPr>
            <p:ph type="sldNum" sz="quarter" idx="10"/>
          </p:nvPr>
        </p:nvSpPr>
        <p:spPr/>
        <p:txBody>
          <a:bodyPr/>
          <a:lstStyle/>
          <a:p>
            <a:fld id="{8642D1AF-6CCC-804E-8211-1C49D48ECA1E}" type="slidenum">
              <a:rPr lang="en-US" smtClean="0"/>
              <a:t>15</a:t>
            </a:fld>
            <a:endParaRPr lang="en-US"/>
          </a:p>
        </p:txBody>
      </p:sp>
    </p:spTree>
    <p:extLst>
      <p:ext uri="{BB962C8B-B14F-4D97-AF65-F5344CB8AC3E}">
        <p14:creationId xmlns:p14="http://schemas.microsoft.com/office/powerpoint/2010/main" val="3463862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2D1AF-6CCC-804E-8211-1C49D48ECA1E}" type="slidenum">
              <a:rPr lang="en-US" smtClean="0"/>
              <a:t>16</a:t>
            </a:fld>
            <a:endParaRPr lang="en-US"/>
          </a:p>
        </p:txBody>
      </p:sp>
    </p:spTree>
    <p:extLst>
      <p:ext uri="{BB962C8B-B14F-4D97-AF65-F5344CB8AC3E}">
        <p14:creationId xmlns:p14="http://schemas.microsoft.com/office/powerpoint/2010/main" val="3194035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Building on Square 1 which contains the first part of the </a:t>
            </a:r>
            <a:r>
              <a:rPr lang="en-US" err="1"/>
              <a:t>lincing</a:t>
            </a:r>
            <a:r>
              <a:rPr lang="en-US"/>
              <a:t> routine which is the term you want to remember. In this case the example term is discount.</a:t>
            </a:r>
          </a:p>
          <a:p>
            <a:r>
              <a:rPr lang="en-US"/>
              <a:t>Rectangle 2 contains the second part of the </a:t>
            </a:r>
            <a:r>
              <a:rPr lang="en-US" err="1"/>
              <a:t>lincing</a:t>
            </a:r>
            <a:r>
              <a:rPr lang="en-US"/>
              <a:t> routine which is the definition. For this example, the definition of discount is the difference between the list price and the sale price. </a:t>
            </a:r>
          </a:p>
          <a:p>
            <a:r>
              <a:rPr lang="en-US"/>
              <a:t>In this slide Square 3 is added as the third part of the </a:t>
            </a:r>
            <a:r>
              <a:rPr lang="en-US" err="1"/>
              <a:t>lincing</a:t>
            </a:r>
            <a:r>
              <a:rPr lang="en-US"/>
              <a:t> routine which is the reminding word. Again for our example word discount, the reminding word is ‘disc’.</a:t>
            </a:r>
          </a:p>
          <a:p>
            <a:endParaRPr lang="en-US"/>
          </a:p>
        </p:txBody>
      </p:sp>
      <p:sp>
        <p:nvSpPr>
          <p:cNvPr id="4" name="Slide Number Placeholder 3"/>
          <p:cNvSpPr>
            <a:spLocks noGrp="1"/>
          </p:cNvSpPr>
          <p:nvPr>
            <p:ph type="sldNum" sz="quarter" idx="10"/>
          </p:nvPr>
        </p:nvSpPr>
        <p:spPr/>
        <p:txBody>
          <a:bodyPr/>
          <a:lstStyle/>
          <a:p>
            <a:fld id="{8642D1AF-6CCC-804E-8211-1C49D48ECA1E}" type="slidenum">
              <a:rPr lang="en-US" smtClean="0"/>
              <a:t>17</a:t>
            </a:fld>
            <a:endParaRPr lang="en-US"/>
          </a:p>
        </p:txBody>
      </p:sp>
    </p:spTree>
    <p:extLst>
      <p:ext uri="{BB962C8B-B14F-4D97-AF65-F5344CB8AC3E}">
        <p14:creationId xmlns:p14="http://schemas.microsoft.com/office/powerpoint/2010/main" val="160675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a </a:t>
            </a:r>
            <a:r>
              <a:rPr lang="en-US" err="1"/>
              <a:t>Lincing</a:t>
            </a:r>
            <a:r>
              <a:rPr lang="en-US"/>
              <a:t> story for the word ‘Decree”. One story fits the definition of a </a:t>
            </a:r>
            <a:r>
              <a:rPr lang="en-US" err="1"/>
              <a:t>LINCing</a:t>
            </a:r>
            <a:r>
              <a:rPr lang="en-US"/>
              <a:t> story because it includes the idea of being ‘forced’. The other does not. </a:t>
            </a:r>
          </a:p>
        </p:txBody>
      </p:sp>
      <p:sp>
        <p:nvSpPr>
          <p:cNvPr id="4" name="Slide Number Placeholder 3"/>
          <p:cNvSpPr>
            <a:spLocks noGrp="1"/>
          </p:cNvSpPr>
          <p:nvPr>
            <p:ph type="sldNum" sz="quarter" idx="10"/>
          </p:nvPr>
        </p:nvSpPr>
        <p:spPr/>
        <p:txBody>
          <a:bodyPr/>
          <a:lstStyle/>
          <a:p>
            <a:fld id="{8642D1AF-6CCC-804E-8211-1C49D48ECA1E}" type="slidenum">
              <a:rPr lang="en-US" smtClean="0"/>
              <a:t>18</a:t>
            </a:fld>
            <a:endParaRPr lang="en-US"/>
          </a:p>
        </p:txBody>
      </p:sp>
    </p:spTree>
    <p:extLst>
      <p:ext uri="{BB962C8B-B14F-4D97-AF65-F5344CB8AC3E}">
        <p14:creationId xmlns:p14="http://schemas.microsoft.com/office/powerpoint/2010/main" val="129503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a </a:t>
            </a:r>
            <a:r>
              <a:rPr lang="en-US" err="1"/>
              <a:t>Lincing</a:t>
            </a:r>
            <a:r>
              <a:rPr lang="en-US"/>
              <a:t> story for the word ‘Fluorite”. One story fits the definition of a </a:t>
            </a:r>
            <a:r>
              <a:rPr lang="en-US" err="1"/>
              <a:t>LINCing</a:t>
            </a:r>
            <a:r>
              <a:rPr lang="en-US"/>
              <a:t> story because it includes the color purple. The other does not. </a:t>
            </a:r>
          </a:p>
        </p:txBody>
      </p:sp>
      <p:sp>
        <p:nvSpPr>
          <p:cNvPr id="4" name="Slide Number Placeholder 3"/>
          <p:cNvSpPr>
            <a:spLocks noGrp="1"/>
          </p:cNvSpPr>
          <p:nvPr>
            <p:ph type="sldNum" sz="quarter" idx="10"/>
          </p:nvPr>
        </p:nvSpPr>
        <p:spPr/>
        <p:txBody>
          <a:bodyPr/>
          <a:lstStyle/>
          <a:p>
            <a:fld id="{8642D1AF-6CCC-804E-8211-1C49D48ECA1E}" type="slidenum">
              <a:rPr lang="en-US" smtClean="0"/>
              <a:t>19</a:t>
            </a:fld>
            <a:endParaRPr lang="en-US"/>
          </a:p>
        </p:txBody>
      </p:sp>
    </p:spTree>
    <p:extLst>
      <p:ext uri="{BB962C8B-B14F-4D97-AF65-F5344CB8AC3E}">
        <p14:creationId xmlns:p14="http://schemas.microsoft.com/office/powerpoint/2010/main" val="206691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example, the final picture is the lady shopping The </a:t>
            </a:r>
            <a:r>
              <a:rPr lang="en-US" baseline="0"/>
              <a:t>woman is carrying shopping bags that say ‘Big Sale’, ‘15 percent discount on Disks’. The reminding term for the example was ‘disc’. This pulls everything together and serves as a memory device for the reminding word “disc” . Because she saved money when the sale price reduced the cost of the disc, , the user is then reminded of the definition of “Discount”. </a:t>
            </a:r>
            <a:endParaRPr lang="en-US"/>
          </a:p>
          <a:p>
            <a:endParaRPr lang="en-US"/>
          </a:p>
        </p:txBody>
      </p:sp>
      <p:sp>
        <p:nvSpPr>
          <p:cNvPr id="4" name="Slide Number Placeholder 3"/>
          <p:cNvSpPr>
            <a:spLocks noGrp="1"/>
          </p:cNvSpPr>
          <p:nvPr>
            <p:ph type="sldNum" sz="quarter" idx="10"/>
          </p:nvPr>
        </p:nvSpPr>
        <p:spPr/>
        <p:txBody>
          <a:bodyPr/>
          <a:lstStyle/>
          <a:p>
            <a:fld id="{8642D1AF-6CCC-804E-8211-1C49D48ECA1E}" type="slidenum">
              <a:rPr lang="en-US" smtClean="0"/>
              <a:t>21</a:t>
            </a:fld>
            <a:endParaRPr lang="en-US"/>
          </a:p>
        </p:txBody>
      </p:sp>
    </p:spTree>
    <p:extLst>
      <p:ext uri="{BB962C8B-B14F-4D97-AF65-F5344CB8AC3E}">
        <p14:creationId xmlns:p14="http://schemas.microsoft.com/office/powerpoint/2010/main" val="25114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TGIF is a common example of a mnemonic that means “Thank God It's Friday”</a:t>
            </a:r>
          </a:p>
        </p:txBody>
      </p:sp>
      <p:sp>
        <p:nvSpPr>
          <p:cNvPr id="4" name="Slide Number Placeholder 3"/>
          <p:cNvSpPr>
            <a:spLocks noGrp="1"/>
          </p:cNvSpPr>
          <p:nvPr>
            <p:ph type="sldNum" sz="quarter" idx="10"/>
          </p:nvPr>
        </p:nvSpPr>
        <p:spPr/>
        <p:txBody>
          <a:bodyPr/>
          <a:lstStyle/>
          <a:p>
            <a:fld id="{C2E11F92-EB6C-E941-859A-75200C4554FB}" type="slidenum">
              <a:rPr lang="en-US" smtClean="0"/>
              <a:t>2</a:t>
            </a:fld>
            <a:endParaRPr lang="en-US"/>
          </a:p>
        </p:txBody>
      </p:sp>
    </p:spTree>
    <p:extLst>
      <p:ext uri="{BB962C8B-B14F-4D97-AF65-F5344CB8AC3E}">
        <p14:creationId xmlns:p14="http://schemas.microsoft.com/office/powerpoint/2010/main" val="1879882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a:t>In small groups or individually, complete a </a:t>
            </a:r>
            <a:r>
              <a:rPr lang="en-US" baseline="0" err="1"/>
              <a:t>LINCing</a:t>
            </a:r>
            <a:r>
              <a:rPr lang="en-US" baseline="0"/>
              <a:t> table for the term, “Compromise’. Remind participants to use the information in the previous slides to assist in completing each step correctly. Especially steps 4 and 5. </a:t>
            </a:r>
          </a:p>
          <a:p>
            <a:pPr marL="0" indent="0">
              <a:buNone/>
            </a:pPr>
            <a:r>
              <a:rPr lang="en-US" baseline="0"/>
              <a:t>After tables are completed, ask for a few examples and discuss how the examples fit the required components of </a:t>
            </a:r>
            <a:r>
              <a:rPr lang="en-US" baseline="0" err="1"/>
              <a:t>LINCing</a:t>
            </a:r>
            <a:r>
              <a:rPr lang="en-US" baseline="0"/>
              <a:t>.</a:t>
            </a:r>
          </a:p>
          <a:p>
            <a:pPr marL="228600" indent="-228600">
              <a:buAutoNum type="arabicPeriod"/>
            </a:pPr>
            <a:endParaRPr lang="en-US" baseline="0"/>
          </a:p>
          <a:p>
            <a:pPr marL="228600" indent="-228600">
              <a:buAutoNum type="arabicPeriod"/>
            </a:pPr>
            <a:r>
              <a:rPr lang="en-US" baseline="0"/>
              <a:t>Step One: Term : Compromise</a:t>
            </a:r>
          </a:p>
          <a:p>
            <a:pPr marL="228600" indent="-228600">
              <a:buAutoNum type="arabicPeriod"/>
            </a:pPr>
            <a:r>
              <a:rPr lang="en-US" baseline="0"/>
              <a:t>Step Two: Choose a brief definition for the term.</a:t>
            </a:r>
          </a:p>
          <a:p>
            <a:pPr marL="228600" indent="-228600">
              <a:buAutoNum type="arabicPeriod"/>
            </a:pPr>
            <a:r>
              <a:rPr lang="en-US" baseline="0"/>
              <a:t>Step Three Identify a reminding word</a:t>
            </a:r>
          </a:p>
          <a:p>
            <a:pPr marL="228600" indent="-228600">
              <a:buAutoNum type="arabicPeriod"/>
            </a:pPr>
            <a:r>
              <a:rPr lang="en-US" baseline="0"/>
              <a:t>Step Four: Note a </a:t>
            </a:r>
            <a:r>
              <a:rPr lang="en-US" baseline="0" err="1"/>
              <a:t>LINCing</a:t>
            </a:r>
            <a:r>
              <a:rPr lang="en-US" baseline="0"/>
              <a:t> story</a:t>
            </a:r>
          </a:p>
          <a:p>
            <a:pPr marL="228600" indent="-228600">
              <a:buAutoNum type="arabicPeriod"/>
            </a:pPr>
            <a:r>
              <a:rPr lang="en-US" baseline="0"/>
              <a:t>Step Five: Create a </a:t>
            </a:r>
            <a:r>
              <a:rPr lang="en-US" baseline="0" err="1"/>
              <a:t>LINCing</a:t>
            </a:r>
            <a:r>
              <a:rPr lang="en-US" baseline="0"/>
              <a:t> picture</a:t>
            </a:r>
          </a:p>
        </p:txBody>
      </p:sp>
      <p:sp>
        <p:nvSpPr>
          <p:cNvPr id="4" name="Slide Number Placeholder 3"/>
          <p:cNvSpPr>
            <a:spLocks noGrp="1"/>
          </p:cNvSpPr>
          <p:nvPr>
            <p:ph type="sldNum" sz="quarter" idx="10"/>
          </p:nvPr>
        </p:nvSpPr>
        <p:spPr/>
        <p:txBody>
          <a:bodyPr/>
          <a:lstStyle/>
          <a:p>
            <a:fld id="{BC52C8D0-6B60-48F9-B215-FDACACCF090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608471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a:t>Facilitator: Use this opportunity for the participants to practice using a mnemonic. Ask group to identify the steps in LINCS</a:t>
            </a:r>
            <a:br>
              <a:rPr lang="en-US" baseline="0"/>
            </a:br>
            <a:r>
              <a:rPr lang="en-US" baseline="0"/>
              <a:t>Show only the items that come up on the slide. Not the answer. After the group has a chance to think, ask for shout outs for the steps. Click through each letter (the slide revels one letter at a time on each click)</a:t>
            </a:r>
          </a:p>
          <a:p>
            <a:pPr marL="228600" indent="-228600">
              <a:buAutoNum type="arabicPeriod"/>
            </a:pPr>
            <a:endParaRPr lang="en-US" baseline="0"/>
          </a:p>
        </p:txBody>
      </p:sp>
      <p:sp>
        <p:nvSpPr>
          <p:cNvPr id="4" name="Slide Number Placeholder 3"/>
          <p:cNvSpPr>
            <a:spLocks noGrp="1"/>
          </p:cNvSpPr>
          <p:nvPr>
            <p:ph type="sldNum" sz="quarter" idx="10"/>
          </p:nvPr>
        </p:nvSpPr>
        <p:spPr/>
        <p:txBody>
          <a:bodyPr/>
          <a:lstStyle/>
          <a:p>
            <a:fld id="{BC52C8D0-6B60-48F9-B215-FDACACCF090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09367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2D1AF-6CCC-804E-8211-1C49D48ECA1E}" type="slidenum">
              <a:rPr lang="en-US" smtClean="0"/>
              <a:t>24</a:t>
            </a:fld>
            <a:endParaRPr lang="en-US"/>
          </a:p>
        </p:txBody>
      </p:sp>
    </p:spTree>
    <p:extLst>
      <p:ext uri="{BB962C8B-B14F-4D97-AF65-F5344CB8AC3E}">
        <p14:creationId xmlns:p14="http://schemas.microsoft.com/office/powerpoint/2010/main" val="3371878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Facilitators may have blank paper available for use with this activity or can print and copy the full page slide of the blank LINCs table found on Slide 26.  Use one of these words to go through the LINC routine with a small group. This can be done individually as well.  </a:t>
            </a:r>
          </a:p>
          <a:p>
            <a:r>
              <a:rPr lang="en-US"/>
              <a:t>If time permits, ask each participant to share their LINCS Table. </a:t>
            </a:r>
          </a:p>
        </p:txBody>
      </p:sp>
      <p:sp>
        <p:nvSpPr>
          <p:cNvPr id="4" name="Slide Number Placeholder 3"/>
          <p:cNvSpPr>
            <a:spLocks noGrp="1"/>
          </p:cNvSpPr>
          <p:nvPr>
            <p:ph type="sldNum" sz="quarter" idx="10"/>
          </p:nvPr>
        </p:nvSpPr>
        <p:spPr/>
        <p:txBody>
          <a:bodyPr/>
          <a:lstStyle/>
          <a:p>
            <a:fld id="{BC52C8D0-6B60-48F9-B215-FDACACCF090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767090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Optional: Print this slide as a full page and provide to participants to use with activity. </a:t>
            </a:r>
          </a:p>
        </p:txBody>
      </p:sp>
      <p:sp>
        <p:nvSpPr>
          <p:cNvPr id="4" name="Slide Number Placeholder 3"/>
          <p:cNvSpPr>
            <a:spLocks noGrp="1"/>
          </p:cNvSpPr>
          <p:nvPr>
            <p:ph type="sldNum" sz="quarter" idx="10"/>
          </p:nvPr>
        </p:nvSpPr>
        <p:spPr/>
        <p:txBody>
          <a:bodyPr/>
          <a:lstStyle/>
          <a:p>
            <a:fld id="{8642D1AF-6CCC-804E-8211-1C49D48ECA1E}" type="slidenum">
              <a:rPr lang="en-US" smtClean="0"/>
              <a:t>26</a:t>
            </a:fld>
            <a:endParaRPr lang="en-US"/>
          </a:p>
        </p:txBody>
      </p:sp>
    </p:spTree>
    <p:extLst>
      <p:ext uri="{BB962C8B-B14F-4D97-AF65-F5344CB8AC3E}">
        <p14:creationId xmlns:p14="http://schemas.microsoft.com/office/powerpoint/2010/main" val="3975624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ideas and in formation related to memory strategies can be found in the hyperlinks on this slide. </a:t>
            </a:r>
          </a:p>
          <a:p>
            <a:r>
              <a:rPr lang="en-US"/>
              <a:t>These are the links that are attached to the hyperlinks: </a:t>
            </a:r>
          </a:p>
          <a:p>
            <a:pPr marL="171450" indent="-171450">
              <a:buFont typeface="Arial" panose="020B0604020202020204" pitchFamily="34" charset="0"/>
              <a:buChar char="•"/>
            </a:pPr>
            <a:r>
              <a:rPr lang="en-US"/>
              <a:t>https://</a:t>
            </a:r>
            <a:r>
              <a:rPr lang="en-US" err="1"/>
              <a:t>www.youtube.com</a:t>
            </a:r>
            <a:r>
              <a:rPr lang="en-US"/>
              <a:t>/</a:t>
            </a:r>
            <a:r>
              <a:rPr lang="en-US" err="1"/>
              <a:t>watch?v</a:t>
            </a:r>
            <a:r>
              <a:rPr lang="en-US"/>
              <a:t>=Hwq5rJgkYUw&amp;list=PLD08141649BB638CC</a:t>
            </a:r>
          </a:p>
          <a:p>
            <a:pPr marL="171450" indent="-171450">
              <a:buFont typeface="Arial" panose="020B0604020202020204" pitchFamily="34" charset="0"/>
              <a:buChar char="•"/>
            </a:pPr>
            <a:r>
              <a:rPr lang="en-US"/>
              <a:t>https://</a:t>
            </a:r>
            <a:r>
              <a:rPr lang="en-US" err="1"/>
              <a:t>www.youtube.com</a:t>
            </a:r>
            <a:r>
              <a:rPr lang="en-US"/>
              <a:t>/</a:t>
            </a:r>
            <a:r>
              <a:rPr lang="en-US" err="1"/>
              <a:t>watch?v</a:t>
            </a:r>
            <a:r>
              <a:rPr lang="en-US"/>
              <a:t>=TFP9rLPRI3g</a:t>
            </a:r>
          </a:p>
          <a:p>
            <a:pPr marL="171450" indent="-171450">
              <a:buFont typeface="Arial" panose="020B0604020202020204" pitchFamily="34" charset="0"/>
              <a:buChar char="•"/>
            </a:pPr>
            <a:r>
              <a:rPr lang="en-US"/>
              <a:t>https://</a:t>
            </a:r>
            <a:r>
              <a:rPr lang="en-US" err="1"/>
              <a:t>www.youtube.com</a:t>
            </a:r>
            <a:r>
              <a:rPr lang="en-US"/>
              <a:t>/</a:t>
            </a:r>
            <a:r>
              <a:rPr lang="en-US" err="1"/>
              <a:t>watch?v</a:t>
            </a:r>
            <a:r>
              <a:rPr lang="en-US"/>
              <a:t>=ic4HxQ0UZK4</a:t>
            </a:r>
          </a:p>
        </p:txBody>
      </p:sp>
      <p:sp>
        <p:nvSpPr>
          <p:cNvPr id="4" name="Slide Number Placeholder 3"/>
          <p:cNvSpPr>
            <a:spLocks noGrp="1"/>
          </p:cNvSpPr>
          <p:nvPr>
            <p:ph type="sldNum" sz="quarter" idx="10"/>
          </p:nvPr>
        </p:nvSpPr>
        <p:spPr/>
        <p:txBody>
          <a:bodyPr/>
          <a:lstStyle/>
          <a:p>
            <a:fld id="{C2E11F92-EB6C-E941-859A-75200C4554FB}" type="slidenum">
              <a:rPr lang="en-US" smtClean="0"/>
              <a:t>27</a:t>
            </a:fld>
            <a:endParaRPr lang="en-US"/>
          </a:p>
        </p:txBody>
      </p:sp>
    </p:spTree>
    <p:extLst>
      <p:ext uri="{BB962C8B-B14F-4D97-AF65-F5344CB8AC3E}">
        <p14:creationId xmlns:p14="http://schemas.microsoft.com/office/powerpoint/2010/main" val="1656308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EBP in this session is Simulation. These pictures represent the use of simulation supported by technology. Driving simulator and golf simulator. Examples of Simulation in the community are widespread. Facilitators can survey the group and ask for examples of simulation. Facilitators should be prepared to offer 2 or 3 examples as well. Example: Military Flight Simulators, Simulated emergencies in hospitals, Rehearsing social situations</a:t>
            </a:r>
          </a:p>
        </p:txBody>
      </p:sp>
      <p:sp>
        <p:nvSpPr>
          <p:cNvPr id="4" name="Slide Number Placeholder 3"/>
          <p:cNvSpPr>
            <a:spLocks noGrp="1"/>
          </p:cNvSpPr>
          <p:nvPr>
            <p:ph type="sldNum" sz="quarter" idx="10"/>
          </p:nvPr>
        </p:nvSpPr>
        <p:spPr/>
        <p:txBody>
          <a:bodyPr/>
          <a:lstStyle/>
          <a:p>
            <a:fld id="{8642D1AF-6CCC-804E-8211-1C49D48ECA1E}" type="slidenum">
              <a:rPr lang="en-US" smtClean="0"/>
              <a:t>28</a:t>
            </a:fld>
            <a:endParaRPr lang="en-US"/>
          </a:p>
        </p:txBody>
      </p:sp>
    </p:spTree>
    <p:extLst>
      <p:ext uri="{BB962C8B-B14F-4D97-AF65-F5344CB8AC3E}">
        <p14:creationId xmlns:p14="http://schemas.microsoft.com/office/powerpoint/2010/main" val="3885898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Handout #4. Facilitators should ask the participants to find the page in the document and review briefly. </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Download link: </a:t>
            </a:r>
            <a:r>
              <a:rPr lang="en-US">
                <a:hlinkClick r:id="rId3"/>
              </a:rPr>
              <a:t>https://ohioemploymentfirst.org/view.php?nav_id=193#block_286</a:t>
            </a:r>
            <a:endParaRPr lang="en-US"/>
          </a:p>
          <a:p>
            <a:endParaRPr lang="en-US"/>
          </a:p>
        </p:txBody>
      </p:sp>
      <p:sp>
        <p:nvSpPr>
          <p:cNvPr id="4" name="Slide Number Placeholder 3"/>
          <p:cNvSpPr>
            <a:spLocks noGrp="1"/>
          </p:cNvSpPr>
          <p:nvPr>
            <p:ph type="sldNum" sz="quarter" idx="10"/>
          </p:nvPr>
        </p:nvSpPr>
        <p:spPr/>
        <p:txBody>
          <a:bodyPr/>
          <a:lstStyle/>
          <a:p>
            <a:fld id="{8642D1AF-6CCC-804E-8211-1C49D48ECA1E}" type="slidenum">
              <a:rPr lang="en-US" smtClean="0"/>
              <a:t>29</a:t>
            </a:fld>
            <a:endParaRPr lang="en-US"/>
          </a:p>
        </p:txBody>
      </p:sp>
    </p:spTree>
    <p:extLst>
      <p:ext uri="{BB962C8B-B14F-4D97-AF65-F5344CB8AC3E}">
        <p14:creationId xmlns:p14="http://schemas.microsoft.com/office/powerpoint/2010/main" val="282598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Facilitators : Read the definition aloud and pause periodically to allow for processing. For example: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Simulation.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…uses materials and situations…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…in instructional settings…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…that approximate the natural conditions </a:t>
            </a:r>
            <a:r>
              <a:rPr lang="en-US" b="1" i="1"/>
              <a:t>and</a:t>
            </a:r>
            <a:r>
              <a:rPr lang="en-US"/>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…the expected responses associated with applying performance skills and behaviors…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…expected in community and work settings…</a:t>
            </a:r>
          </a:p>
          <a:p>
            <a:endParaRPr lang="en-US"/>
          </a:p>
          <a:p>
            <a:r>
              <a:rPr lang="en-US"/>
              <a:t>Ask for comments or clarifications. </a:t>
            </a:r>
          </a:p>
          <a:p>
            <a:r>
              <a:rPr lang="en-US"/>
              <a:t>Request any brief comments related on the value or advantage of using simulation. More discussion will come in the next few slides. </a:t>
            </a:r>
          </a:p>
        </p:txBody>
      </p:sp>
      <p:sp>
        <p:nvSpPr>
          <p:cNvPr id="4" name="Slide Number Placeholder 3"/>
          <p:cNvSpPr>
            <a:spLocks noGrp="1"/>
          </p:cNvSpPr>
          <p:nvPr>
            <p:ph type="sldNum" sz="quarter" idx="10"/>
          </p:nvPr>
        </p:nvSpPr>
        <p:spPr/>
        <p:txBody>
          <a:bodyPr/>
          <a:lstStyle/>
          <a:p>
            <a:fld id="{C2E11F92-EB6C-E941-859A-75200C4554FB}" type="slidenum">
              <a:rPr lang="en-US" smtClean="0"/>
              <a:t>30</a:t>
            </a:fld>
            <a:endParaRPr lang="en-US"/>
          </a:p>
        </p:txBody>
      </p:sp>
    </p:spTree>
    <p:extLst>
      <p:ext uri="{BB962C8B-B14F-4D97-AF65-F5344CB8AC3E}">
        <p14:creationId xmlns:p14="http://schemas.microsoft.com/office/powerpoint/2010/main" val="3517571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Additional notes from the news article for facilitators or viewers:</a:t>
            </a:r>
          </a:p>
          <a:p>
            <a:r>
              <a:rPr lang="en-US" sz="1200" b="0" i="0" kern="1200">
                <a:solidFill>
                  <a:schemeClr val="tx1"/>
                </a:solidFill>
                <a:effectLst/>
                <a:latin typeface="+mn-lt"/>
                <a:ea typeface="+mn-ea"/>
                <a:cs typeface="+mn-cs"/>
              </a:rPr>
              <a:t>CVS opened one of the mock stores in November 2017 at the Arkansas Career Training Institute in Hot Springs, Ark. and two others — located in Fishersville, Va. and Johnstown, Pa. — are already up and running. The first site opened in Virginia in 2016 and the company said 41 people have completed the training program and 11 are now on the CVS payroll. Additional mock stores are expected to open in Baltimore, Plainwell, Mich., Smyrna, Tenn., Warm Springs, Ga. and Thelma, Ky. by spring 2018. </a:t>
            </a:r>
          </a:p>
          <a:p>
            <a:r>
              <a:rPr lang="en-US">
                <a:hlinkClick r:id="rId3"/>
              </a:rPr>
              <a:t>https://researchautism.org/mock-cvs-store-prepares-transition-age-students-for-the-workforce/</a:t>
            </a:r>
            <a:endParaRPr lang="en-US">
              <a:cs typeface="Calibri"/>
              <a:hlinkClick r:id="rId3"/>
            </a:endParaRPr>
          </a:p>
          <a:p>
            <a:endParaRPr lang="en-US">
              <a:cs typeface="Calibri"/>
            </a:endParaRPr>
          </a:p>
        </p:txBody>
      </p:sp>
      <p:sp>
        <p:nvSpPr>
          <p:cNvPr id="4" name="Slide Number Placeholder 3"/>
          <p:cNvSpPr>
            <a:spLocks noGrp="1"/>
          </p:cNvSpPr>
          <p:nvPr>
            <p:ph type="sldNum" sz="quarter" idx="10"/>
          </p:nvPr>
        </p:nvSpPr>
        <p:spPr/>
        <p:txBody>
          <a:bodyPr/>
          <a:lstStyle/>
          <a:p>
            <a:fld id="{C2E11F92-EB6C-E941-859A-75200C4554FB}" type="slidenum">
              <a:rPr lang="en-US" smtClean="0"/>
              <a:t>32</a:t>
            </a:fld>
            <a:endParaRPr lang="en-US"/>
          </a:p>
        </p:txBody>
      </p:sp>
    </p:spTree>
    <p:extLst>
      <p:ext uri="{BB962C8B-B14F-4D97-AF65-F5344CB8AC3E}">
        <p14:creationId xmlns:p14="http://schemas.microsoft.com/office/powerpoint/2010/main" val="96559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Download document from the Session 8 web page or from this site </a:t>
            </a:r>
            <a:r>
              <a:rPr lang="en-US">
                <a:hlinkClick r:id="rId3"/>
              </a:rPr>
              <a:t>https://ohioemploymentfirst.org/view.php?nav_id=454</a:t>
            </a:r>
            <a:endParaRPr lang="en-US">
              <a:cs typeface="Calibri"/>
              <a:hlinkClick r:id="" action="ppaction://noaction"/>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8642D1AF-6CCC-804E-8211-1C49D48ECA1E}" type="slidenum">
              <a:rPr lang="en-US" smtClean="0"/>
              <a:t>3</a:t>
            </a:fld>
            <a:endParaRPr lang="en-US"/>
          </a:p>
        </p:txBody>
      </p:sp>
    </p:spTree>
    <p:extLst>
      <p:ext uri="{BB962C8B-B14F-4D97-AF65-F5344CB8AC3E}">
        <p14:creationId xmlns:p14="http://schemas.microsoft.com/office/powerpoint/2010/main" val="1116336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group for examples of social strategies that use simulation as a method to teach social skills. Remind the group of SOCCESS – Session 5, Self-Monitoring. Situations-Options-Consequences-Choices-Strategies-SIMULATION. Video Modeling often includes simulation. </a:t>
            </a:r>
          </a:p>
        </p:txBody>
      </p:sp>
      <p:sp>
        <p:nvSpPr>
          <p:cNvPr id="4" name="Slide Number Placeholder 3"/>
          <p:cNvSpPr>
            <a:spLocks noGrp="1"/>
          </p:cNvSpPr>
          <p:nvPr>
            <p:ph type="sldNum" sz="quarter" idx="10"/>
          </p:nvPr>
        </p:nvSpPr>
        <p:spPr/>
        <p:txBody>
          <a:bodyPr/>
          <a:lstStyle/>
          <a:p>
            <a:fld id="{C2E11F92-EB6C-E941-859A-75200C4554FB}" type="slidenum">
              <a:rPr lang="en-US" smtClean="0"/>
              <a:t>33</a:t>
            </a:fld>
            <a:endParaRPr lang="en-US"/>
          </a:p>
        </p:txBody>
      </p:sp>
    </p:spTree>
    <p:extLst>
      <p:ext uri="{BB962C8B-B14F-4D97-AF65-F5344CB8AC3E}">
        <p14:creationId xmlns:p14="http://schemas.microsoft.com/office/powerpoint/2010/main" val="2682458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Group participants can offer examples of simulations and their effectiveness. Individual viewers can reflect on their own experience with simulation. If time permits, use flip charts to have the ”Pairs” record their examples and post for others to review. </a:t>
            </a:r>
          </a:p>
          <a:p>
            <a:endParaRPr lang="en-US" b="1"/>
          </a:p>
        </p:txBody>
      </p:sp>
      <p:sp>
        <p:nvSpPr>
          <p:cNvPr id="4" name="Slide Number Placeholder 3"/>
          <p:cNvSpPr>
            <a:spLocks noGrp="1"/>
          </p:cNvSpPr>
          <p:nvPr>
            <p:ph type="sldNum" sz="quarter" idx="10"/>
          </p:nvPr>
        </p:nvSpPr>
        <p:spPr/>
        <p:txBody>
          <a:bodyPr/>
          <a:lstStyle/>
          <a:p>
            <a:fld id="{8642D1AF-6CCC-804E-8211-1C49D48ECA1E}" type="slidenum">
              <a:rPr lang="en-US" smtClean="0"/>
              <a:t>34</a:t>
            </a:fld>
            <a:endParaRPr lang="en-US"/>
          </a:p>
        </p:txBody>
      </p:sp>
    </p:spTree>
    <p:extLst>
      <p:ext uri="{BB962C8B-B14F-4D97-AF65-F5344CB8AC3E}">
        <p14:creationId xmlns:p14="http://schemas.microsoft.com/office/powerpoint/2010/main" val="332067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Research Article</a:t>
            </a:r>
            <a:endParaRPr lang="en-US"/>
          </a:p>
          <a:p>
            <a:pPr marL="0" marR="0" lvl="0" indent="0" algn="l" defTabSz="457200">
              <a:lnSpc>
                <a:spcPct val="100000"/>
              </a:lnSpc>
              <a:spcBef>
                <a:spcPts val="0"/>
              </a:spcBef>
              <a:spcAft>
                <a:spcPts val="0"/>
              </a:spcAft>
              <a:buNone/>
              <a:tabLst/>
              <a:defRPr/>
            </a:pPr>
            <a:r>
              <a:rPr lang="en-US">
                <a:hlinkClick r:id="rId3"/>
              </a:rPr>
              <a:t>https://journals.sagepub.com/doi/10.1177/0741932512448218</a:t>
            </a:r>
            <a:endParaRPr lang="en-US"/>
          </a:p>
          <a:p>
            <a:endParaRPr lang="en-US"/>
          </a:p>
          <a:p>
            <a:endParaRPr lang="en-US">
              <a:cs typeface="Calibri"/>
            </a:endParaRPr>
          </a:p>
        </p:txBody>
      </p:sp>
      <p:sp>
        <p:nvSpPr>
          <p:cNvPr id="4" name="Slide Number Placeholder 3"/>
          <p:cNvSpPr>
            <a:spLocks noGrp="1"/>
          </p:cNvSpPr>
          <p:nvPr>
            <p:ph type="sldNum" sz="quarter" idx="10"/>
          </p:nvPr>
        </p:nvSpPr>
        <p:spPr/>
        <p:txBody>
          <a:bodyPr/>
          <a:lstStyle/>
          <a:p>
            <a:fld id="{8642D1AF-6CCC-804E-8211-1C49D48ECA1E}" type="slidenum">
              <a:rPr lang="en-US" smtClean="0"/>
              <a:t>36</a:t>
            </a:fld>
            <a:endParaRPr lang="en-US"/>
          </a:p>
        </p:txBody>
      </p:sp>
    </p:spTree>
    <p:extLst>
      <p:ext uri="{BB962C8B-B14F-4D97-AF65-F5344CB8AC3E}">
        <p14:creationId xmlns:p14="http://schemas.microsoft.com/office/powerpoint/2010/main" val="2513933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of OMJ webpage hyperlinks to the site</a:t>
            </a:r>
          </a:p>
          <a:p>
            <a:r>
              <a:rPr lang="en-US"/>
              <a:t>Link to virtual interview practice:</a:t>
            </a:r>
            <a:endParaRPr lang="en-US">
              <a:cs typeface="Calibri"/>
            </a:endParaRPr>
          </a:p>
          <a:p>
            <a:pPr marL="0" marR="0" lvl="0" indent="0" algn="l" defTabSz="457200">
              <a:lnSpc>
                <a:spcPct val="100000"/>
              </a:lnSpc>
              <a:spcBef>
                <a:spcPts val="0"/>
              </a:spcBef>
              <a:spcAft>
                <a:spcPts val="0"/>
              </a:spcAft>
              <a:buClrTx/>
              <a:buSzTx/>
              <a:buFontTx/>
              <a:buNone/>
              <a:tabLst/>
              <a:defRPr/>
            </a:pPr>
            <a:r>
              <a:rPr lang="en-US">
                <a:hlinkClick r:id="rId3"/>
              </a:rPr>
              <a:t>https://jobseeker.ohiomeansjobs.monster.com/PracticeInterviews.aspx</a:t>
            </a:r>
            <a:endParaRPr lang="en-US"/>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8642D1AF-6CCC-804E-8211-1C49D48ECA1E}" type="slidenum">
              <a:rPr lang="en-US" smtClean="0"/>
              <a:t>37</a:t>
            </a:fld>
            <a:endParaRPr lang="en-US"/>
          </a:p>
        </p:txBody>
      </p:sp>
    </p:spTree>
    <p:extLst>
      <p:ext uri="{BB962C8B-B14F-4D97-AF65-F5344CB8AC3E}">
        <p14:creationId xmlns:p14="http://schemas.microsoft.com/office/powerpoint/2010/main" val="883524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Pause after reviewing the slide and ask for comments. Discuss what the participants might see as the advantages and disadvantages of the use of technology simulation. </a:t>
            </a:r>
          </a:p>
        </p:txBody>
      </p:sp>
      <p:sp>
        <p:nvSpPr>
          <p:cNvPr id="4" name="Slide Number Placeholder 3"/>
          <p:cNvSpPr>
            <a:spLocks noGrp="1"/>
          </p:cNvSpPr>
          <p:nvPr>
            <p:ph type="sldNum" sz="quarter" idx="10"/>
          </p:nvPr>
        </p:nvSpPr>
        <p:spPr/>
        <p:txBody>
          <a:bodyPr/>
          <a:lstStyle/>
          <a:p>
            <a:fld id="{8642D1AF-6CCC-804E-8211-1C49D48ECA1E}" type="slidenum">
              <a:rPr lang="en-US" smtClean="0"/>
              <a:t>38</a:t>
            </a:fld>
            <a:endParaRPr lang="en-US"/>
          </a:p>
        </p:txBody>
      </p:sp>
    </p:spTree>
    <p:extLst>
      <p:ext uri="{BB962C8B-B14F-4D97-AF65-F5344CB8AC3E}">
        <p14:creationId xmlns:p14="http://schemas.microsoft.com/office/powerpoint/2010/main" val="815987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simple cardboard VR headset. Note the black mobile phone that has been inserted in the bottom or the head set. The VR movies are projected from the phone and filtered though the special lenses.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(retrieved from </a:t>
            </a:r>
            <a:r>
              <a:rPr lang="en-US" sz="1200">
                <a:hlinkClick r:id="rId3"/>
              </a:rPr>
              <a:t>https://network.autism.org.uk/good-practice/evidence-base/potential-virtual-reality-technologies-autistic-people July 30</a:t>
            </a:r>
            <a:r>
              <a:rPr lang="en-US" sz="1200"/>
              <a:t>, 2018) </a:t>
            </a:r>
          </a:p>
          <a:p>
            <a:endParaRPr lang="en-US"/>
          </a:p>
        </p:txBody>
      </p:sp>
      <p:sp>
        <p:nvSpPr>
          <p:cNvPr id="4" name="Slide Number Placeholder 3"/>
          <p:cNvSpPr>
            <a:spLocks noGrp="1"/>
          </p:cNvSpPr>
          <p:nvPr>
            <p:ph type="sldNum" sz="quarter" idx="10"/>
          </p:nvPr>
        </p:nvSpPr>
        <p:spPr/>
        <p:txBody>
          <a:bodyPr/>
          <a:lstStyle/>
          <a:p>
            <a:fld id="{8642D1AF-6CCC-804E-8211-1C49D48ECA1E}" type="slidenum">
              <a:rPr lang="en-US" smtClean="0"/>
              <a:t>39</a:t>
            </a:fld>
            <a:endParaRPr lang="en-US"/>
          </a:p>
        </p:txBody>
      </p:sp>
    </p:spTree>
    <p:extLst>
      <p:ext uri="{BB962C8B-B14F-4D97-AF65-F5344CB8AC3E}">
        <p14:creationId xmlns:p14="http://schemas.microsoft.com/office/powerpoint/2010/main" val="594263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Handout #5 in PDF form is available for download from the Session webpage. (Virtual World Shows Promise For Teaching Social Skills)</a:t>
            </a:r>
          </a:p>
          <a:p>
            <a:r>
              <a:rPr lang="en-US"/>
              <a:t>Handout # in PDF form is available for download from the Session webpage. (Assistive Technology and VR: What VR Can Do For You)</a:t>
            </a:r>
            <a:endParaRPr lang="en-US">
              <a:cs typeface="Calibri"/>
            </a:endParaRPr>
          </a:p>
        </p:txBody>
      </p:sp>
      <p:sp>
        <p:nvSpPr>
          <p:cNvPr id="4" name="Slide Number Placeholder 3"/>
          <p:cNvSpPr>
            <a:spLocks noGrp="1"/>
          </p:cNvSpPr>
          <p:nvPr>
            <p:ph type="sldNum" sz="quarter" idx="10"/>
          </p:nvPr>
        </p:nvSpPr>
        <p:spPr/>
        <p:txBody>
          <a:bodyPr/>
          <a:lstStyle/>
          <a:p>
            <a:fld id="{8642D1AF-6CCC-804E-8211-1C49D48ECA1E}" type="slidenum">
              <a:rPr lang="en-US" smtClean="0"/>
              <a:t>40</a:t>
            </a:fld>
            <a:endParaRPr lang="en-US"/>
          </a:p>
        </p:txBody>
      </p:sp>
    </p:spTree>
    <p:extLst>
      <p:ext uri="{BB962C8B-B14F-4D97-AF65-F5344CB8AC3E}">
        <p14:creationId xmlns:p14="http://schemas.microsoft.com/office/powerpoint/2010/main" val="2215530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Facilitators: As time permits, have teams or groups choose several questions from the slide and discuss. Have one person on the team or in the group take notes and share. </a:t>
            </a:r>
          </a:p>
        </p:txBody>
      </p:sp>
      <p:sp>
        <p:nvSpPr>
          <p:cNvPr id="4" name="Slide Number Placeholder 3"/>
          <p:cNvSpPr>
            <a:spLocks noGrp="1"/>
          </p:cNvSpPr>
          <p:nvPr>
            <p:ph type="sldNum" sz="quarter" idx="10"/>
          </p:nvPr>
        </p:nvSpPr>
        <p:spPr/>
        <p:txBody>
          <a:bodyPr/>
          <a:lstStyle/>
          <a:p>
            <a:fld id="{8642D1AF-6CCC-804E-8211-1C49D48ECA1E}" type="slidenum">
              <a:rPr lang="en-US" smtClean="0"/>
              <a:t>41</a:t>
            </a:fld>
            <a:endParaRPr lang="en-US"/>
          </a:p>
        </p:txBody>
      </p:sp>
    </p:spTree>
    <p:extLst>
      <p:ext uri="{BB962C8B-B14F-4D97-AF65-F5344CB8AC3E}">
        <p14:creationId xmlns:p14="http://schemas.microsoft.com/office/powerpoint/2010/main" val="76398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Facilitate a Discussion with participants: “Do you use mnemonics with your students? Which ones?” </a:t>
            </a:r>
          </a:p>
        </p:txBody>
      </p:sp>
      <p:sp>
        <p:nvSpPr>
          <p:cNvPr id="4" name="Slide Number Placeholder 3"/>
          <p:cNvSpPr>
            <a:spLocks noGrp="1"/>
          </p:cNvSpPr>
          <p:nvPr>
            <p:ph type="sldNum" sz="quarter" idx="10"/>
          </p:nvPr>
        </p:nvSpPr>
        <p:spPr/>
        <p:txBody>
          <a:bodyPr/>
          <a:lstStyle/>
          <a:p>
            <a:fld id="{8642D1AF-6CCC-804E-8211-1C49D48ECA1E}" type="slidenum">
              <a:rPr lang="en-US" smtClean="0"/>
              <a:t>4</a:t>
            </a:fld>
            <a:endParaRPr lang="en-US"/>
          </a:p>
        </p:txBody>
      </p:sp>
    </p:spTree>
    <p:extLst>
      <p:ext uri="{BB962C8B-B14F-4D97-AF65-F5344CB8AC3E}">
        <p14:creationId xmlns:p14="http://schemas.microsoft.com/office/powerpoint/2010/main" val="187806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2D1AF-6CCC-804E-8211-1C49D48ECA1E}" type="slidenum">
              <a:rPr lang="en-US" smtClean="0"/>
              <a:t>6</a:t>
            </a:fld>
            <a:endParaRPr lang="en-US"/>
          </a:p>
        </p:txBody>
      </p:sp>
    </p:spTree>
    <p:extLst>
      <p:ext uri="{BB962C8B-B14F-4D97-AF65-F5344CB8AC3E}">
        <p14:creationId xmlns:p14="http://schemas.microsoft.com/office/powerpoint/2010/main" val="9137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2D1AF-6CCC-804E-8211-1C49D48ECA1E}" type="slidenum">
              <a:rPr lang="en-US" smtClean="0"/>
              <a:t>7</a:t>
            </a:fld>
            <a:endParaRPr lang="en-US"/>
          </a:p>
        </p:txBody>
      </p:sp>
    </p:spTree>
    <p:extLst>
      <p:ext uri="{BB962C8B-B14F-4D97-AF65-F5344CB8AC3E}">
        <p14:creationId xmlns:p14="http://schemas.microsoft.com/office/powerpoint/2010/main" val="1229381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2D1AF-6CCC-804E-8211-1C49D48ECA1E}" type="slidenum">
              <a:rPr lang="en-US" smtClean="0"/>
              <a:t>8</a:t>
            </a:fld>
            <a:endParaRPr lang="en-US"/>
          </a:p>
        </p:txBody>
      </p:sp>
    </p:spTree>
    <p:extLst>
      <p:ext uri="{BB962C8B-B14F-4D97-AF65-F5344CB8AC3E}">
        <p14:creationId xmlns:p14="http://schemas.microsoft.com/office/powerpoint/2010/main" val="932093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more examples and information on </a:t>
            </a:r>
            <a:r>
              <a:rPr lang="en-US" err="1"/>
              <a:t>LINCing</a:t>
            </a:r>
            <a:r>
              <a:rPr lang="en-US"/>
              <a:t>, visit this website</a:t>
            </a:r>
          </a:p>
          <a:p>
            <a:r>
              <a:rPr lang="en-US">
                <a:hlinkClick r:id="rId3"/>
              </a:rPr>
              <a:t>https://spedinstructionalstrategies.wordpress.com/reading-strategies/the-vocabulary-lincing-routine/</a:t>
            </a:r>
            <a:endParaRPr lang="en-US"/>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8642D1AF-6CCC-804E-8211-1C49D48ECA1E}" type="slidenum">
              <a:rPr lang="en-US" smtClean="0"/>
              <a:t>9</a:t>
            </a:fld>
            <a:endParaRPr lang="en-US"/>
          </a:p>
        </p:txBody>
      </p:sp>
    </p:spTree>
    <p:extLst>
      <p:ext uri="{BB962C8B-B14F-4D97-AF65-F5344CB8AC3E}">
        <p14:creationId xmlns:p14="http://schemas.microsoft.com/office/powerpoint/2010/main" val="75174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acronym, ‘LINCS’, described all the components of the process. The process highlighted in this session focuses primarily on steps 1-4. Self-Test will be described in later slides. </a:t>
            </a:r>
          </a:p>
        </p:txBody>
      </p:sp>
      <p:sp>
        <p:nvSpPr>
          <p:cNvPr id="4" name="Slide Number Placeholder 3"/>
          <p:cNvSpPr>
            <a:spLocks noGrp="1"/>
          </p:cNvSpPr>
          <p:nvPr>
            <p:ph type="sldNum" sz="quarter" idx="10"/>
          </p:nvPr>
        </p:nvSpPr>
        <p:spPr/>
        <p:txBody>
          <a:bodyPr/>
          <a:lstStyle/>
          <a:p>
            <a:fld id="{8642D1AF-6CCC-804E-8211-1C49D48ECA1E}" type="slidenum">
              <a:rPr lang="en-US" smtClean="0"/>
              <a:t>10</a:t>
            </a:fld>
            <a:endParaRPr lang="en-US"/>
          </a:p>
        </p:txBody>
      </p:sp>
    </p:spTree>
    <p:extLst>
      <p:ext uri="{BB962C8B-B14F-4D97-AF65-F5344CB8AC3E}">
        <p14:creationId xmlns:p14="http://schemas.microsoft.com/office/powerpoint/2010/main" val="115847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0" i="0">
                <a:latin typeface="Avenir LT Std 45 Book" panose="020B0502020203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B0A632-EEFF-6841-9A7D-E3FDCE3DE84D}"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101679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B0A632-EEFF-6841-9A7D-E3FDCE3DE84D}"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2733730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B0A632-EEFF-6841-9A7D-E3FDCE3DE84D}"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284888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B0A632-EEFF-6841-9A7D-E3FDCE3DE84D}"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AD63-0728-1540-A163-1BD74443D3C7}" type="slidenum">
              <a:rPr lang="en-US" smtClean="0"/>
              <a:t>‹#›</a:t>
            </a:fld>
            <a:endParaRPr lang="en-US"/>
          </a:p>
        </p:txBody>
      </p:sp>
      <p:pic>
        <p:nvPicPr>
          <p:cNvPr id="7" name="Picture 6" descr="Logo for the OCALI Lifespan Transitions Center" title="OCALI Logo">
            <a:extLst>
              <a:ext uri="{FF2B5EF4-FFF2-40B4-BE49-F238E27FC236}">
                <a16:creationId xmlns:a16="http://schemas.microsoft.com/office/drawing/2014/main" id="{DFF35D83-FB89-5E43-A3CF-D9A196E64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6083" y="6103630"/>
            <a:ext cx="1370871" cy="527258"/>
          </a:xfrm>
          <a:prstGeom prst="rect">
            <a:avLst/>
          </a:prstGeom>
        </p:spPr>
      </p:pic>
      <p:pic>
        <p:nvPicPr>
          <p:cNvPr id="8" name="Picture 7" descr="Logo for the Ohio Developmental Disabilities Council" title="DD Council Logo">
            <a:extLst>
              <a:ext uri="{FF2B5EF4-FFF2-40B4-BE49-F238E27FC236}">
                <a16:creationId xmlns:a16="http://schemas.microsoft.com/office/drawing/2014/main" id="{CC39D0AC-A7EF-7646-8F6D-8F0B0B09B30B}"/>
              </a:ext>
            </a:extLst>
          </p:cNvPr>
          <p:cNvPicPr>
            <a:picLocks noChangeAspect="1"/>
          </p:cNvPicPr>
          <p:nvPr userDrawn="1"/>
        </p:nvPicPr>
        <p:blipFill rotWithShape="1">
          <a:blip r:embed="rId3"/>
          <a:srcRect r="25890"/>
          <a:stretch/>
        </p:blipFill>
        <p:spPr>
          <a:xfrm>
            <a:off x="163286" y="6013263"/>
            <a:ext cx="2705991" cy="595910"/>
          </a:xfrm>
          <a:prstGeom prst="rect">
            <a:avLst/>
          </a:prstGeom>
        </p:spPr>
      </p:pic>
    </p:spTree>
    <p:extLst>
      <p:ext uri="{BB962C8B-B14F-4D97-AF65-F5344CB8AC3E}">
        <p14:creationId xmlns:p14="http://schemas.microsoft.com/office/powerpoint/2010/main" val="80608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B0A632-EEFF-6841-9A7D-E3FDCE3DE84D}"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189151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B0A632-EEFF-6841-9A7D-E3FDCE3DE84D}"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302841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B0A632-EEFF-6841-9A7D-E3FDCE3DE84D}" type="datetimeFigureOut">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323700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B0A632-EEFF-6841-9A7D-E3FDCE3DE84D}" type="datetimeFigureOut">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31211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0A632-EEFF-6841-9A7D-E3FDCE3DE84D}"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238414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B0A632-EEFF-6841-9A7D-E3FDCE3DE84D}"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17426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B0A632-EEFF-6841-9A7D-E3FDCE3DE84D}"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3106323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8913" y="610240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0A632-EEFF-6841-9A7D-E3FDCE3DE84D}" type="datetimeFigureOut">
              <a:rPr lang="en-US" smtClean="0"/>
              <a:t>1/4/2022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8AD63-0728-1540-A163-1BD74443D3C7}" type="slidenum">
              <a:rPr lang="en-US" smtClean="0"/>
              <a:t>‹#›</a:t>
            </a:fld>
            <a:endParaRPr lang="en-US"/>
          </a:p>
        </p:txBody>
      </p:sp>
    </p:spTree>
    <p:extLst>
      <p:ext uri="{BB962C8B-B14F-4D97-AF65-F5344CB8AC3E}">
        <p14:creationId xmlns:p14="http://schemas.microsoft.com/office/powerpoint/2010/main" val="640617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kern="1200">
          <a:solidFill>
            <a:schemeClr val="tx1"/>
          </a:solidFill>
          <a:latin typeface="Avenir LT Std 45 Book" panose="020B0502020203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venir LT Std 45 Book" panose="020B0502020203020204" pitchFamily="34" charset="0"/>
          <a:ea typeface="+mn-ea"/>
          <a:cs typeface="+mn-cs"/>
        </a:defRPr>
      </a:lvl1pPr>
      <a:lvl2pPr marL="742950" indent="-285750" algn="l" defTabSz="457200" rtl="0" eaLnBrk="1" latinLnBrk="0" hangingPunct="1">
        <a:spcBef>
          <a:spcPct val="20000"/>
        </a:spcBef>
        <a:buFont typeface="Arial"/>
        <a:buChar char="–"/>
        <a:defRPr sz="2800" b="0" i="0" kern="1200">
          <a:solidFill>
            <a:schemeClr val="tx1"/>
          </a:solidFill>
          <a:latin typeface="Avenir LT Std 45 Book" panose="020B0502020203020204" pitchFamily="34" charset="0"/>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Avenir LT Std 45 Book" panose="020B0502020203020204" pitchFamily="34" charset="0"/>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Avenir LT Std 45 Book" panose="020B0502020203020204" pitchFamily="34" charset="0"/>
          <a:ea typeface="+mn-ea"/>
          <a:cs typeface="+mn-cs"/>
        </a:defRPr>
      </a:lvl4pPr>
      <a:lvl5pPr marL="2057400" indent="-228600" algn="l" defTabSz="457200" rtl="0" eaLnBrk="1" latinLnBrk="0" hangingPunct="1">
        <a:spcBef>
          <a:spcPct val="20000"/>
        </a:spcBef>
        <a:buFont typeface="Arial"/>
        <a:buChar char="»"/>
        <a:defRPr sz="2000" b="0" i="0" kern="1200">
          <a:solidFill>
            <a:schemeClr val="tx1"/>
          </a:solidFill>
          <a:latin typeface="Avenir LT Std 45 Book" panose="020B0502020203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Hwq5rJgkYUw&amp;list=PLD08141649BB638C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youtube.com/watch?v=ic4HxQ0UZK4" TargetMode="External"/><Relationship Id="rId4" Type="http://schemas.openxmlformats.org/officeDocument/2006/relationships/hyperlink" Target="https://www.youtube.com/watch?v=TFP9rLPRI3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hyperlink" Target="https://ohioemploymentfirst.org/view.php?nav_id=454"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journals.sagepub.com/doi/10.1177/0741932512448218"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jobseeker.ohiomeansjobs.monster.com/PracticeInterviews.aspx"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surveymonkey.com/r/JW9JR9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200" y="1300693"/>
            <a:ext cx="10363200" cy="1470025"/>
          </a:xfrm>
        </p:spPr>
        <p:txBody>
          <a:bodyPr/>
          <a:lstStyle/>
          <a:p>
            <a:r>
              <a:rPr lang="en-US" b="1">
                <a:latin typeface="Avenir LT Std 55 Roman" panose="020B0503020203020204" pitchFamily="34" charset="0"/>
              </a:rPr>
              <a:t>“What Works for Work”</a:t>
            </a:r>
          </a:p>
        </p:txBody>
      </p:sp>
      <p:sp>
        <p:nvSpPr>
          <p:cNvPr id="3" name="Subtitle 2">
            <a:extLst>
              <a:ext uri="{FF2B5EF4-FFF2-40B4-BE49-F238E27FC236}">
                <a16:creationId xmlns:a16="http://schemas.microsoft.com/office/drawing/2014/main" id="{7A752CD7-B036-254F-B915-C8C29C7CFA89}"/>
              </a:ext>
            </a:extLst>
          </p:cNvPr>
          <p:cNvSpPr>
            <a:spLocks noGrp="1"/>
          </p:cNvSpPr>
          <p:nvPr>
            <p:ph type="subTitle" idx="1"/>
          </p:nvPr>
        </p:nvSpPr>
        <p:spPr>
          <a:xfrm>
            <a:off x="1828800" y="2824480"/>
            <a:ext cx="8534400" cy="2783840"/>
          </a:xfrm>
        </p:spPr>
        <p:txBody>
          <a:bodyPr>
            <a:normAutofit/>
          </a:bodyPr>
          <a:lstStyle/>
          <a:p>
            <a:r>
              <a:rPr lang="en-US" sz="4600">
                <a:solidFill>
                  <a:schemeClr val="tx1"/>
                </a:solidFill>
              </a:rPr>
              <a:t>Session Eight:</a:t>
            </a:r>
          </a:p>
          <a:p>
            <a:r>
              <a:rPr lang="en-US" sz="4600" b="1">
                <a:solidFill>
                  <a:schemeClr val="tx1"/>
                </a:solidFill>
              </a:rPr>
              <a:t>Mnemonics &amp; Simulation</a:t>
            </a:r>
          </a:p>
        </p:txBody>
      </p:sp>
      <p:pic>
        <p:nvPicPr>
          <p:cNvPr id="8" name="Picture 7" descr="Logo for the OCALI Lifespan Transitions Center" title="OCALI">
            <a:extLst>
              <a:ext uri="{FF2B5EF4-FFF2-40B4-BE49-F238E27FC236}">
                <a16:creationId xmlns:a16="http://schemas.microsoft.com/office/drawing/2014/main" id="{F4C47D60-AC9F-1C4D-8C21-268D3CA3A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920" y="5579949"/>
            <a:ext cx="2351651" cy="904481"/>
          </a:xfrm>
          <a:prstGeom prst="rect">
            <a:avLst/>
          </a:prstGeom>
        </p:spPr>
      </p:pic>
      <p:pic>
        <p:nvPicPr>
          <p:cNvPr id="9" name="Picture 8" descr="Logo for the Ohio Developmental Disabilities Council" title="DD Council Logo">
            <a:extLst>
              <a:ext uri="{FF2B5EF4-FFF2-40B4-BE49-F238E27FC236}">
                <a16:creationId xmlns:a16="http://schemas.microsoft.com/office/drawing/2014/main" id="{AD09612A-E370-724D-BF21-4677A26368D7}"/>
              </a:ext>
            </a:extLst>
          </p:cNvPr>
          <p:cNvPicPr>
            <a:picLocks noChangeAspect="1"/>
          </p:cNvPicPr>
          <p:nvPr/>
        </p:nvPicPr>
        <p:blipFill rotWithShape="1">
          <a:blip r:embed="rId4"/>
          <a:srcRect r="25890"/>
          <a:stretch/>
        </p:blipFill>
        <p:spPr>
          <a:xfrm>
            <a:off x="392343" y="5488004"/>
            <a:ext cx="4152235" cy="914400"/>
          </a:xfrm>
          <a:prstGeom prst="rect">
            <a:avLst/>
          </a:prstGeom>
        </p:spPr>
      </p:pic>
    </p:spTree>
    <p:extLst>
      <p:ext uri="{BB962C8B-B14F-4D97-AF65-F5344CB8AC3E}">
        <p14:creationId xmlns:p14="http://schemas.microsoft.com/office/powerpoint/2010/main" val="389435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FF21-7930-EB44-8ECB-6C65782118F7}"/>
              </a:ext>
            </a:extLst>
          </p:cNvPr>
          <p:cNvSpPr>
            <a:spLocks noGrp="1"/>
          </p:cNvSpPr>
          <p:nvPr>
            <p:ph type="title"/>
          </p:nvPr>
        </p:nvSpPr>
        <p:spPr/>
        <p:txBody>
          <a:bodyPr>
            <a:normAutofit/>
          </a:bodyPr>
          <a:lstStyle/>
          <a:p>
            <a:r>
              <a:rPr lang="en-US"/>
              <a:t>What Is the Acronym “LINCS”</a:t>
            </a:r>
          </a:p>
        </p:txBody>
      </p:sp>
      <p:sp>
        <p:nvSpPr>
          <p:cNvPr id="3" name="Content Placeholder 2">
            <a:extLst>
              <a:ext uri="{FF2B5EF4-FFF2-40B4-BE49-F238E27FC236}">
                <a16:creationId xmlns:a16="http://schemas.microsoft.com/office/drawing/2014/main" id="{E5886C83-48E2-0645-8AE1-8130257F8230}"/>
              </a:ext>
            </a:extLst>
          </p:cNvPr>
          <p:cNvSpPr>
            <a:spLocks noGrp="1"/>
          </p:cNvSpPr>
          <p:nvPr>
            <p:ph idx="1"/>
          </p:nvPr>
        </p:nvSpPr>
        <p:spPr/>
        <p:txBody>
          <a:bodyPr/>
          <a:lstStyle/>
          <a:p>
            <a:pPr marL="0" indent="0">
              <a:buNone/>
            </a:pPr>
            <a:r>
              <a:rPr lang="en-US"/>
              <a:t>Components Described as </a:t>
            </a:r>
          </a:p>
          <a:p>
            <a:r>
              <a:rPr lang="en-US"/>
              <a:t>Step One: </a:t>
            </a:r>
            <a:r>
              <a:rPr lang="en-US" sz="4000" b="1"/>
              <a:t>L</a:t>
            </a:r>
            <a:r>
              <a:rPr lang="en-US"/>
              <a:t>ist the parts</a:t>
            </a:r>
          </a:p>
          <a:p>
            <a:r>
              <a:rPr lang="en-US"/>
              <a:t>Step Two: </a:t>
            </a:r>
            <a:r>
              <a:rPr lang="en-US" sz="4000" b="1"/>
              <a:t>I</a:t>
            </a:r>
            <a:r>
              <a:rPr lang="en-US"/>
              <a:t>ndicate (or </a:t>
            </a:r>
            <a:r>
              <a:rPr lang="en-US" sz="4000" b="1"/>
              <a:t>I</a:t>
            </a:r>
            <a:r>
              <a:rPr lang="en-US"/>
              <a:t>dentify) a Reminding Word</a:t>
            </a:r>
          </a:p>
          <a:p>
            <a:r>
              <a:rPr lang="en-US"/>
              <a:t>Step Three: </a:t>
            </a:r>
            <a:r>
              <a:rPr lang="en-US" sz="4000" b="1"/>
              <a:t>N</a:t>
            </a:r>
            <a:r>
              <a:rPr lang="en-US"/>
              <a:t>ote a </a:t>
            </a:r>
            <a:r>
              <a:rPr lang="en-US" err="1"/>
              <a:t>LINCing</a:t>
            </a:r>
            <a:r>
              <a:rPr lang="en-US"/>
              <a:t> Story</a:t>
            </a:r>
          </a:p>
          <a:p>
            <a:r>
              <a:rPr lang="en-US"/>
              <a:t>Step Four: </a:t>
            </a:r>
            <a:r>
              <a:rPr lang="en-US" sz="4000" b="1"/>
              <a:t>C</a:t>
            </a:r>
            <a:r>
              <a:rPr lang="en-US"/>
              <a:t>reate a </a:t>
            </a:r>
            <a:r>
              <a:rPr lang="en-US" err="1"/>
              <a:t>LINCing</a:t>
            </a:r>
            <a:r>
              <a:rPr lang="en-US"/>
              <a:t> Picture</a:t>
            </a:r>
          </a:p>
          <a:p>
            <a:r>
              <a:rPr lang="en-US"/>
              <a:t>Step Five: </a:t>
            </a:r>
            <a:r>
              <a:rPr lang="en-US" sz="4000" b="1"/>
              <a:t>S</a:t>
            </a:r>
            <a:r>
              <a:rPr lang="en-US"/>
              <a:t>elf-Test</a:t>
            </a:r>
          </a:p>
        </p:txBody>
      </p:sp>
    </p:spTree>
    <p:extLst>
      <p:ext uri="{BB962C8B-B14F-4D97-AF65-F5344CB8AC3E}">
        <p14:creationId xmlns:p14="http://schemas.microsoft.com/office/powerpoint/2010/main" val="360095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76CA-3A78-7749-A39D-96A9AAD87798}"/>
              </a:ext>
            </a:extLst>
          </p:cNvPr>
          <p:cNvSpPr>
            <a:spLocks noGrp="1"/>
          </p:cNvSpPr>
          <p:nvPr>
            <p:ph type="title"/>
          </p:nvPr>
        </p:nvSpPr>
        <p:spPr/>
        <p:txBody>
          <a:bodyPr/>
          <a:lstStyle/>
          <a:p>
            <a:r>
              <a:rPr lang="en-US"/>
              <a:t>Using a </a:t>
            </a:r>
            <a:r>
              <a:rPr lang="en-US" err="1"/>
              <a:t>LINCing</a:t>
            </a:r>
            <a:r>
              <a:rPr lang="en-US"/>
              <a:t> Table</a:t>
            </a:r>
          </a:p>
        </p:txBody>
      </p:sp>
      <p:sp>
        <p:nvSpPr>
          <p:cNvPr id="3" name="Content Placeholder 2">
            <a:extLst>
              <a:ext uri="{FF2B5EF4-FFF2-40B4-BE49-F238E27FC236}">
                <a16:creationId xmlns:a16="http://schemas.microsoft.com/office/drawing/2014/main" id="{B0EA26FC-F178-9A4B-AAB0-B88E9129FE47}"/>
              </a:ext>
            </a:extLst>
          </p:cNvPr>
          <p:cNvSpPr>
            <a:spLocks noGrp="1"/>
          </p:cNvSpPr>
          <p:nvPr>
            <p:ph idx="1"/>
          </p:nvPr>
        </p:nvSpPr>
        <p:spPr/>
        <p:txBody>
          <a:bodyPr>
            <a:normAutofit/>
          </a:bodyPr>
          <a:lstStyle/>
          <a:p>
            <a:r>
              <a:rPr lang="en-US" sz="2800"/>
              <a:t>The next slide reviews the </a:t>
            </a:r>
            <a:r>
              <a:rPr lang="en-US" sz="2800" err="1"/>
              <a:t>LINCing</a:t>
            </a:r>
            <a:r>
              <a:rPr lang="en-US" sz="2800"/>
              <a:t> Table</a:t>
            </a:r>
          </a:p>
          <a:p>
            <a:pPr lvl="1"/>
            <a:r>
              <a:rPr lang="en-US"/>
              <a:t>The table is a template that is used in the </a:t>
            </a:r>
            <a:r>
              <a:rPr lang="en-US" err="1"/>
              <a:t>LINCing</a:t>
            </a:r>
            <a:r>
              <a:rPr lang="en-US"/>
              <a:t> process</a:t>
            </a:r>
          </a:p>
          <a:p>
            <a:r>
              <a:rPr lang="en-US" sz="2800"/>
              <a:t>Note that: </a:t>
            </a:r>
          </a:p>
          <a:p>
            <a:pPr lvl="1"/>
            <a:r>
              <a:rPr lang="en-US"/>
              <a:t>The Term (Step 1) and the Reminding Term or Word (Step 3) are on the left side on the table </a:t>
            </a:r>
          </a:p>
          <a:p>
            <a:pPr lvl="1"/>
            <a:r>
              <a:rPr lang="en-US"/>
              <a:t>The Definition (Step 2) is on the right side of the table</a:t>
            </a:r>
          </a:p>
          <a:p>
            <a:pPr lvl="1"/>
            <a:r>
              <a:rPr lang="en-US"/>
              <a:t>The Story (Step 4) and Picture (Step 5) are in the middle</a:t>
            </a:r>
          </a:p>
          <a:p>
            <a:r>
              <a:rPr lang="en-US" sz="2800"/>
              <a:t>This format visually ‘links’ Term and Definition by using the Story and Picture</a:t>
            </a:r>
          </a:p>
          <a:p>
            <a:endParaRPr lang="en-US"/>
          </a:p>
        </p:txBody>
      </p:sp>
    </p:spTree>
    <p:extLst>
      <p:ext uri="{BB962C8B-B14F-4D97-AF65-F5344CB8AC3E}">
        <p14:creationId xmlns:p14="http://schemas.microsoft.com/office/powerpoint/2010/main" val="254532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a:t>Using </a:t>
            </a:r>
            <a:r>
              <a:rPr lang="en-US" altLang="en-US" err="1"/>
              <a:t>LINCing</a:t>
            </a:r>
            <a:r>
              <a:rPr lang="en-US" altLang="en-US"/>
              <a:t> Routine </a:t>
            </a:r>
            <a:endParaRPr lang="en-US"/>
          </a:p>
        </p:txBody>
      </p:sp>
      <p:pic>
        <p:nvPicPr>
          <p:cNvPr id="4" name="Content Placeholder 3" descr="As described on previous slide. The steps of the LINCs process. Will be described in detail on following slides." title="The Lincing step break down"/>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340428" y="1417638"/>
            <a:ext cx="8001000" cy="4343400"/>
          </a:xfrm>
        </p:spPr>
      </p:pic>
    </p:spTree>
    <p:extLst>
      <p:ext uri="{BB962C8B-B14F-4D97-AF65-F5344CB8AC3E}">
        <p14:creationId xmlns:p14="http://schemas.microsoft.com/office/powerpoint/2010/main" val="131908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err="1"/>
              <a:t>LINCing</a:t>
            </a:r>
            <a:r>
              <a:rPr lang="en-US" altLang="en-US"/>
              <a:t> Routine: Step One</a:t>
            </a:r>
            <a:endParaRPr lang="en-US"/>
          </a:p>
        </p:txBody>
      </p:sp>
      <p:sp>
        <p:nvSpPr>
          <p:cNvPr id="2" name="Content Placeholder 1"/>
          <p:cNvSpPr>
            <a:spLocks noGrp="1"/>
          </p:cNvSpPr>
          <p:nvPr>
            <p:ph sz="half" idx="1"/>
          </p:nvPr>
        </p:nvSpPr>
        <p:spPr/>
        <p:txBody>
          <a:bodyPr/>
          <a:lstStyle/>
          <a:p>
            <a:pPr marL="109728" indent="0">
              <a:buNone/>
            </a:pPr>
            <a:r>
              <a:rPr lang="en-US" sz="3600" b="1">
                <a:solidFill>
                  <a:schemeClr val="tx1"/>
                </a:solidFill>
              </a:rPr>
              <a:t>Step 1.</a:t>
            </a:r>
            <a:r>
              <a:rPr lang="en-US" sz="3600">
                <a:solidFill>
                  <a:schemeClr val="tx1"/>
                </a:solidFill>
              </a:rPr>
              <a:t> The term </a:t>
            </a:r>
          </a:p>
          <a:p>
            <a:pPr marL="681228" indent="-571500"/>
            <a:r>
              <a:rPr lang="en-US" sz="3600"/>
              <a:t>D</a:t>
            </a:r>
            <a:r>
              <a:rPr lang="en-US" sz="3600">
                <a:solidFill>
                  <a:schemeClr val="tx1"/>
                </a:solidFill>
              </a:rPr>
              <a:t>iscuss and define the meaning of the word within the context of the lesson. </a:t>
            </a:r>
          </a:p>
          <a:p>
            <a:pPr marL="681228" indent="-571500"/>
            <a:r>
              <a:rPr lang="en-US" sz="3600">
                <a:solidFill>
                  <a:schemeClr val="tx1"/>
                </a:solidFill>
              </a:rPr>
              <a:t>Record the term on the form.</a:t>
            </a:r>
            <a:r>
              <a:rPr lang="en-US">
                <a:solidFill>
                  <a:schemeClr val="tx1"/>
                </a:solidFill>
              </a:rPr>
              <a:t> </a:t>
            </a:r>
          </a:p>
          <a:p>
            <a:pPr marL="109728" indent="0">
              <a:buNone/>
            </a:pPr>
            <a:endParaRPr lang="en-US"/>
          </a:p>
        </p:txBody>
      </p:sp>
      <p:pic>
        <p:nvPicPr>
          <p:cNvPr id="7" name="Content Placeholder 6" descr="1. Term. Discount" title="Box with Words">
            <a:extLst>
              <a:ext uri="{FF2B5EF4-FFF2-40B4-BE49-F238E27FC236}">
                <a16:creationId xmlns:a16="http://schemas.microsoft.com/office/drawing/2014/main" id="{AE6B9AE0-A74F-294B-8FBB-4C988E6467E4}"/>
              </a:ext>
            </a:extLst>
          </p:cNvPr>
          <p:cNvPicPr>
            <a:picLocks noGrp="1" noChangeAspect="1"/>
          </p:cNvPicPr>
          <p:nvPr>
            <p:ph sz="half" idx="2"/>
          </p:nvPr>
        </p:nvPicPr>
        <p:blipFill>
          <a:blip r:embed="rId3"/>
          <a:stretch>
            <a:fillRect/>
          </a:stretch>
        </p:blipFill>
        <p:spPr>
          <a:xfrm>
            <a:off x="6419850" y="2370931"/>
            <a:ext cx="4940300" cy="2984500"/>
          </a:xfrm>
        </p:spPr>
      </p:pic>
    </p:spTree>
    <p:extLst>
      <p:ext uri="{BB962C8B-B14F-4D97-AF65-F5344CB8AC3E}">
        <p14:creationId xmlns:p14="http://schemas.microsoft.com/office/powerpoint/2010/main" val="13367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0DE0-FFAD-5C43-A0D1-C010E07D76F7}"/>
              </a:ext>
            </a:extLst>
          </p:cNvPr>
          <p:cNvSpPr>
            <a:spLocks noGrp="1"/>
          </p:cNvSpPr>
          <p:nvPr>
            <p:ph type="title"/>
          </p:nvPr>
        </p:nvSpPr>
        <p:spPr/>
        <p:txBody>
          <a:bodyPr/>
          <a:lstStyle/>
          <a:p>
            <a:r>
              <a:rPr lang="en-US" altLang="en-US" err="1"/>
              <a:t>LINCing</a:t>
            </a:r>
            <a:r>
              <a:rPr lang="en-US" altLang="en-US"/>
              <a:t> Routine: Step Two</a:t>
            </a:r>
            <a:endParaRPr lang="en-US"/>
          </a:p>
        </p:txBody>
      </p:sp>
      <p:sp>
        <p:nvSpPr>
          <p:cNvPr id="3" name="Content Placeholder 2">
            <a:extLst>
              <a:ext uri="{FF2B5EF4-FFF2-40B4-BE49-F238E27FC236}">
                <a16:creationId xmlns:a16="http://schemas.microsoft.com/office/drawing/2014/main" id="{0FAFDEAD-4534-2342-8373-BA08406AF75C}"/>
              </a:ext>
            </a:extLst>
          </p:cNvPr>
          <p:cNvSpPr>
            <a:spLocks noGrp="1"/>
          </p:cNvSpPr>
          <p:nvPr>
            <p:ph sz="half" idx="1"/>
          </p:nvPr>
        </p:nvSpPr>
        <p:spPr>
          <a:xfrm>
            <a:off x="609600" y="1422401"/>
            <a:ext cx="10932160" cy="2133600"/>
          </a:xfrm>
        </p:spPr>
        <p:txBody>
          <a:bodyPr>
            <a:normAutofit fontScale="92500" lnSpcReduction="20000"/>
          </a:bodyPr>
          <a:lstStyle/>
          <a:p>
            <a:pPr>
              <a:lnSpc>
                <a:spcPct val="120000"/>
              </a:lnSpc>
            </a:pPr>
            <a:r>
              <a:rPr lang="en-US" sz="3200" b="1"/>
              <a:t>Step 2.</a:t>
            </a:r>
            <a:r>
              <a:rPr lang="en-US" sz="3200"/>
              <a:t> A brief definition is written in step two. </a:t>
            </a:r>
          </a:p>
          <a:p>
            <a:pPr>
              <a:lnSpc>
                <a:spcPct val="120000"/>
              </a:lnSpc>
            </a:pPr>
            <a:r>
              <a:rPr lang="en-US" sz="3200"/>
              <a:t>Use ONLY the parts of the definition that are most essential for students to know. (reduce long definitions to their most essential parts)</a:t>
            </a:r>
          </a:p>
          <a:p>
            <a:endParaRPr lang="en-US"/>
          </a:p>
        </p:txBody>
      </p:sp>
      <p:graphicFrame>
        <p:nvGraphicFramePr>
          <p:cNvPr id="5" name="Content Placeholder 4" descr="1. Term-Discount. 2.Definition-The Difference between the list and sale price" title="Steps One and Two">
            <a:extLst>
              <a:ext uri="{FF2B5EF4-FFF2-40B4-BE49-F238E27FC236}">
                <a16:creationId xmlns:a16="http://schemas.microsoft.com/office/drawing/2014/main" id="{3A29B5D0-0F1B-B846-BD1C-FD0C14B189AB}"/>
              </a:ext>
            </a:extLst>
          </p:cNvPr>
          <p:cNvGraphicFramePr>
            <a:graphicFrameLocks noGrp="1"/>
          </p:cNvGraphicFramePr>
          <p:nvPr>
            <p:ph sz="half" idx="2"/>
            <p:extLst>
              <p:ext uri="{D42A27DB-BD31-4B8C-83A1-F6EECF244321}">
                <p14:modId xmlns:p14="http://schemas.microsoft.com/office/powerpoint/2010/main" val="1956659696"/>
              </p:ext>
            </p:extLst>
          </p:nvPr>
        </p:nvGraphicFramePr>
        <p:xfrm>
          <a:off x="568960" y="3596640"/>
          <a:ext cx="11013440" cy="2529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252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0DE0-FFAD-5C43-A0D1-C010E07D76F7}"/>
              </a:ext>
            </a:extLst>
          </p:cNvPr>
          <p:cNvSpPr>
            <a:spLocks noGrp="1"/>
          </p:cNvSpPr>
          <p:nvPr>
            <p:ph type="title"/>
          </p:nvPr>
        </p:nvSpPr>
        <p:spPr/>
        <p:txBody>
          <a:bodyPr/>
          <a:lstStyle/>
          <a:p>
            <a:r>
              <a:rPr lang="en-US" altLang="en-US" err="1"/>
              <a:t>LINCing</a:t>
            </a:r>
            <a:r>
              <a:rPr lang="en-US" altLang="en-US"/>
              <a:t> Routine: Step Three</a:t>
            </a:r>
            <a:endParaRPr lang="en-US"/>
          </a:p>
        </p:txBody>
      </p:sp>
      <p:sp>
        <p:nvSpPr>
          <p:cNvPr id="3" name="Content Placeholder 2">
            <a:extLst>
              <a:ext uri="{FF2B5EF4-FFF2-40B4-BE49-F238E27FC236}">
                <a16:creationId xmlns:a16="http://schemas.microsoft.com/office/drawing/2014/main" id="{0FAFDEAD-4534-2342-8373-BA08406AF75C}"/>
              </a:ext>
            </a:extLst>
          </p:cNvPr>
          <p:cNvSpPr>
            <a:spLocks noGrp="1"/>
          </p:cNvSpPr>
          <p:nvPr>
            <p:ph sz="half" idx="1"/>
          </p:nvPr>
        </p:nvSpPr>
        <p:spPr>
          <a:xfrm>
            <a:off x="609600" y="1361440"/>
            <a:ext cx="10932160" cy="2397759"/>
          </a:xfrm>
        </p:spPr>
        <p:txBody>
          <a:bodyPr>
            <a:normAutofit/>
          </a:bodyPr>
          <a:lstStyle/>
          <a:p>
            <a:pPr marL="109728" indent="0">
              <a:buNone/>
            </a:pPr>
            <a:r>
              <a:rPr lang="en-US" sz="2900" b="1"/>
              <a:t>Step 3. </a:t>
            </a:r>
            <a:r>
              <a:rPr lang="en-US" sz="2900"/>
              <a:t>The reminding word gives an auditory clue that will help someone remember the new term and the new term’s definition. </a:t>
            </a:r>
          </a:p>
          <a:p>
            <a:pPr marL="109728" indent="0">
              <a:buNone/>
            </a:pPr>
            <a:r>
              <a:rPr lang="en-US" sz="2900"/>
              <a:t>It must SOUND similar to part or all of the new term, and it must be a real word whose meaning is very familiar.</a:t>
            </a:r>
          </a:p>
        </p:txBody>
      </p:sp>
      <p:graphicFrame>
        <p:nvGraphicFramePr>
          <p:cNvPr id="5" name="Content Placeholder 4" descr="Same as previous slide with the addition of 3. Reminding Word: &quot;Disc&quot;" title="Steps One ,Two and Three">
            <a:extLst>
              <a:ext uri="{FF2B5EF4-FFF2-40B4-BE49-F238E27FC236}">
                <a16:creationId xmlns:a16="http://schemas.microsoft.com/office/drawing/2014/main" id="{3A29B5D0-0F1B-B846-BD1C-FD0C14B189AB}"/>
              </a:ext>
            </a:extLst>
          </p:cNvPr>
          <p:cNvGraphicFramePr>
            <a:graphicFrameLocks noGrp="1"/>
          </p:cNvGraphicFramePr>
          <p:nvPr>
            <p:ph sz="half" idx="2"/>
            <p:extLst>
              <p:ext uri="{D42A27DB-BD31-4B8C-83A1-F6EECF244321}">
                <p14:modId xmlns:p14="http://schemas.microsoft.com/office/powerpoint/2010/main" val="1624735240"/>
              </p:ext>
            </p:extLst>
          </p:nvPr>
        </p:nvGraphicFramePr>
        <p:xfrm>
          <a:off x="568960" y="3596640"/>
          <a:ext cx="11013440" cy="2529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76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4800" err="1"/>
              <a:t>LINCing</a:t>
            </a:r>
            <a:r>
              <a:rPr lang="en-US" altLang="en-US" sz="4800"/>
              <a:t> Routine: Step Four</a:t>
            </a:r>
            <a:endParaRPr lang="en-US" sz="4800"/>
          </a:p>
        </p:txBody>
      </p:sp>
      <p:sp>
        <p:nvSpPr>
          <p:cNvPr id="2" name="Content Placeholder 1"/>
          <p:cNvSpPr>
            <a:spLocks noGrp="1"/>
          </p:cNvSpPr>
          <p:nvPr>
            <p:ph idx="1"/>
          </p:nvPr>
        </p:nvSpPr>
        <p:spPr>
          <a:xfrm>
            <a:off x="609600" y="1422401"/>
            <a:ext cx="10972800" cy="4703764"/>
          </a:xfrm>
        </p:spPr>
        <p:txBody>
          <a:bodyPr>
            <a:normAutofit lnSpcReduction="10000"/>
          </a:bodyPr>
          <a:lstStyle/>
          <a:p>
            <a:pPr marL="109728" indent="0">
              <a:lnSpc>
                <a:spcPct val="110000"/>
              </a:lnSpc>
              <a:buNone/>
            </a:pPr>
            <a:r>
              <a:rPr lang="en-US" sz="2900" b="1"/>
              <a:t>Step 4</a:t>
            </a:r>
            <a:r>
              <a:rPr lang="en-US" sz="2900"/>
              <a:t> is the </a:t>
            </a:r>
            <a:r>
              <a:rPr lang="en-US" sz="2900" err="1"/>
              <a:t>LINCing</a:t>
            </a:r>
            <a:r>
              <a:rPr lang="en-US" sz="2900"/>
              <a:t> story </a:t>
            </a:r>
          </a:p>
          <a:p>
            <a:pPr marL="566928" indent="-457200">
              <a:lnSpc>
                <a:spcPct val="110000"/>
              </a:lnSpc>
            </a:pPr>
            <a:r>
              <a:rPr lang="en-US" sz="2900"/>
              <a:t>A short phrase or sentence that enables a person to connect or link the meaning of the new term to familiar knowledge. </a:t>
            </a:r>
          </a:p>
          <a:p>
            <a:pPr marL="566928" indent="-457200">
              <a:lnSpc>
                <a:spcPct val="110000"/>
              </a:lnSpc>
            </a:pPr>
            <a:r>
              <a:rPr lang="en-US" sz="2900"/>
              <a:t>It provides auditory and visual links between the reminding word and the meaning of the new term. </a:t>
            </a:r>
          </a:p>
          <a:p>
            <a:pPr marL="566928" indent="-457200">
              <a:lnSpc>
                <a:spcPct val="110000"/>
              </a:lnSpc>
            </a:pPr>
            <a:r>
              <a:rPr lang="en-US" sz="2900"/>
              <a:t>An EFFECTIVE story </a:t>
            </a:r>
            <a:r>
              <a:rPr lang="en-US" sz="2900" b="1"/>
              <a:t>always</a:t>
            </a:r>
            <a:r>
              <a:rPr lang="en-US" sz="2900"/>
              <a:t> includes several characteristics:</a:t>
            </a:r>
          </a:p>
          <a:p>
            <a:pPr marL="966978" lvl="1" indent="-457200">
              <a:lnSpc>
                <a:spcPct val="110000"/>
              </a:lnSpc>
            </a:pPr>
            <a:r>
              <a:rPr lang="en-US" sz="2900"/>
              <a:t>The reminding word</a:t>
            </a:r>
          </a:p>
          <a:p>
            <a:pPr marL="966978" lvl="1" indent="-457200">
              <a:lnSpc>
                <a:spcPct val="110000"/>
              </a:lnSpc>
            </a:pPr>
            <a:r>
              <a:rPr lang="en-US" sz="2900"/>
              <a:t>The meaning of the new term </a:t>
            </a:r>
          </a:p>
          <a:p>
            <a:pPr marL="966978" lvl="1" indent="-457200">
              <a:lnSpc>
                <a:spcPct val="110000"/>
              </a:lnSpc>
            </a:pPr>
            <a:r>
              <a:rPr lang="en-US" sz="2900"/>
              <a:t>Is short and simple</a:t>
            </a:r>
          </a:p>
          <a:p>
            <a:endParaRPr lang="en-US"/>
          </a:p>
        </p:txBody>
      </p:sp>
    </p:spTree>
    <p:extLst>
      <p:ext uri="{BB962C8B-B14F-4D97-AF65-F5344CB8AC3E}">
        <p14:creationId xmlns:p14="http://schemas.microsoft.com/office/powerpoint/2010/main" val="3500569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0DE0-FFAD-5C43-A0D1-C010E07D76F7}"/>
              </a:ext>
            </a:extLst>
          </p:cNvPr>
          <p:cNvSpPr>
            <a:spLocks noGrp="1"/>
          </p:cNvSpPr>
          <p:nvPr>
            <p:ph type="title"/>
          </p:nvPr>
        </p:nvSpPr>
        <p:spPr/>
        <p:txBody>
          <a:bodyPr/>
          <a:lstStyle/>
          <a:p>
            <a:r>
              <a:rPr lang="en-US" altLang="en-US"/>
              <a:t>Step Four Example</a:t>
            </a:r>
            <a:endParaRPr lang="en-US"/>
          </a:p>
        </p:txBody>
      </p:sp>
      <p:graphicFrame>
        <p:nvGraphicFramePr>
          <p:cNvPr id="5" name="Content Placeholder 4" descr="Same as previous slide with the addition of Step 4, The LINCing story.“ I saved  three dollars on a disc”&#10;" title="Steps One ,Two Three, FOur">
            <a:extLst>
              <a:ext uri="{FF2B5EF4-FFF2-40B4-BE49-F238E27FC236}">
                <a16:creationId xmlns:a16="http://schemas.microsoft.com/office/drawing/2014/main" id="{3A29B5D0-0F1B-B846-BD1C-FD0C14B189AB}"/>
              </a:ext>
            </a:extLst>
          </p:cNvPr>
          <p:cNvGraphicFramePr>
            <a:graphicFrameLocks noGrp="1"/>
          </p:cNvGraphicFramePr>
          <p:nvPr>
            <p:ph sz="half" idx="2"/>
            <p:extLst>
              <p:ext uri="{D42A27DB-BD31-4B8C-83A1-F6EECF244321}">
                <p14:modId xmlns:p14="http://schemas.microsoft.com/office/powerpoint/2010/main" val="1683362782"/>
              </p:ext>
            </p:extLst>
          </p:nvPr>
        </p:nvGraphicFramePr>
        <p:xfrm>
          <a:off x="426720" y="1600200"/>
          <a:ext cx="11480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645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959F19-E81F-9445-82E5-E915DB65B42C}"/>
              </a:ext>
            </a:extLst>
          </p:cNvPr>
          <p:cNvSpPr>
            <a:spLocks noGrp="1"/>
          </p:cNvSpPr>
          <p:nvPr>
            <p:ph type="title"/>
          </p:nvPr>
        </p:nvSpPr>
        <p:spPr>
          <a:xfrm>
            <a:off x="609600" y="355918"/>
            <a:ext cx="10972800" cy="1143000"/>
          </a:xfrm>
        </p:spPr>
        <p:txBody>
          <a:bodyPr>
            <a:normAutofit fontScale="90000"/>
          </a:bodyPr>
          <a:lstStyle/>
          <a:p>
            <a:r>
              <a:rPr lang="en-US"/>
              <a:t>“Decree”</a:t>
            </a:r>
            <a:br>
              <a:rPr lang="en-US"/>
            </a:br>
            <a:r>
              <a:rPr lang="en-US" i="1"/>
              <a:t>To make a decision and force it on others.</a:t>
            </a:r>
          </a:p>
        </p:txBody>
      </p:sp>
      <p:sp>
        <p:nvSpPr>
          <p:cNvPr id="8" name="Text Placeholder 7">
            <a:extLst>
              <a:ext uri="{FF2B5EF4-FFF2-40B4-BE49-F238E27FC236}">
                <a16:creationId xmlns:a16="http://schemas.microsoft.com/office/drawing/2014/main" id="{26BFD21B-B12D-6448-9BAC-0FAADEAEC9FB}"/>
              </a:ext>
            </a:extLst>
          </p:cNvPr>
          <p:cNvSpPr>
            <a:spLocks noGrp="1"/>
          </p:cNvSpPr>
          <p:nvPr>
            <p:ph type="body" idx="1"/>
          </p:nvPr>
        </p:nvSpPr>
        <p:spPr>
          <a:xfrm>
            <a:off x="589280" y="1657033"/>
            <a:ext cx="5386917" cy="639762"/>
          </a:xfrm>
        </p:spPr>
        <p:txBody>
          <a:bodyPr>
            <a:normAutofit/>
          </a:bodyPr>
          <a:lstStyle/>
          <a:p>
            <a:pPr algn="ctr"/>
            <a:r>
              <a:rPr lang="en-US" sz="2800"/>
              <a:t>Example of </a:t>
            </a:r>
            <a:r>
              <a:rPr lang="en-US" sz="2800" err="1"/>
              <a:t>LINCing</a:t>
            </a:r>
            <a:r>
              <a:rPr lang="en-US" sz="2800"/>
              <a:t> Story</a:t>
            </a:r>
          </a:p>
        </p:txBody>
      </p:sp>
      <p:sp>
        <p:nvSpPr>
          <p:cNvPr id="9" name="Content Placeholder 8">
            <a:extLst>
              <a:ext uri="{FF2B5EF4-FFF2-40B4-BE49-F238E27FC236}">
                <a16:creationId xmlns:a16="http://schemas.microsoft.com/office/drawing/2014/main" id="{7937CB7C-8666-2C4E-B0E4-25FB0E559451}"/>
              </a:ext>
            </a:extLst>
          </p:cNvPr>
          <p:cNvSpPr>
            <a:spLocks noGrp="1"/>
          </p:cNvSpPr>
          <p:nvPr>
            <p:ph sz="half" idx="2"/>
          </p:nvPr>
        </p:nvSpPr>
        <p:spPr>
          <a:xfrm>
            <a:off x="609600" y="2418079"/>
            <a:ext cx="5386917" cy="3708083"/>
          </a:xfrm>
        </p:spPr>
        <p:txBody>
          <a:bodyPr>
            <a:normAutofit/>
          </a:bodyPr>
          <a:lstStyle/>
          <a:p>
            <a:r>
              <a:rPr lang="en-US" sz="2800" b="1"/>
              <a:t>Reminding word: </a:t>
            </a:r>
            <a:r>
              <a:rPr lang="en-US" sz="2800"/>
              <a:t>Decide</a:t>
            </a:r>
          </a:p>
          <a:p>
            <a:r>
              <a:rPr lang="en-US" sz="2800" b="1" err="1"/>
              <a:t>LINCing</a:t>
            </a:r>
            <a:r>
              <a:rPr lang="en-US" sz="2800" b="1"/>
              <a:t> Story: </a:t>
            </a:r>
            <a:r>
              <a:rPr lang="en-US" sz="2800"/>
              <a:t>“the dictator decided to force everyone to pay higher taxes.”  </a:t>
            </a:r>
          </a:p>
          <a:p>
            <a:pPr lvl="1"/>
            <a:r>
              <a:rPr lang="en-US" sz="2800" i="1"/>
              <a:t>YES. Story reminds of a decision being forced on others.</a:t>
            </a:r>
          </a:p>
          <a:p>
            <a:endParaRPr lang="en-US" sz="2800"/>
          </a:p>
        </p:txBody>
      </p:sp>
      <p:sp>
        <p:nvSpPr>
          <p:cNvPr id="10" name="Text Placeholder 9">
            <a:extLst>
              <a:ext uri="{FF2B5EF4-FFF2-40B4-BE49-F238E27FC236}">
                <a16:creationId xmlns:a16="http://schemas.microsoft.com/office/drawing/2014/main" id="{5865CC4B-1AED-CC46-87D9-DA2196D3B950}"/>
              </a:ext>
            </a:extLst>
          </p:cNvPr>
          <p:cNvSpPr>
            <a:spLocks noGrp="1"/>
          </p:cNvSpPr>
          <p:nvPr>
            <p:ph type="body" sz="quarter" idx="3"/>
          </p:nvPr>
        </p:nvSpPr>
        <p:spPr>
          <a:xfrm>
            <a:off x="6173048" y="1657033"/>
            <a:ext cx="5389033" cy="639762"/>
          </a:xfrm>
        </p:spPr>
        <p:txBody>
          <a:bodyPr>
            <a:normAutofit/>
          </a:bodyPr>
          <a:lstStyle/>
          <a:p>
            <a:pPr algn="ctr"/>
            <a:r>
              <a:rPr lang="en-US" sz="2800">
                <a:latin typeface="Avenir LT Std 45 Book"/>
              </a:rPr>
              <a:t>Non-Example</a:t>
            </a:r>
            <a:endParaRPr lang="en-US" sz="2800"/>
          </a:p>
        </p:txBody>
      </p:sp>
      <p:sp>
        <p:nvSpPr>
          <p:cNvPr id="11" name="Content Placeholder 10">
            <a:extLst>
              <a:ext uri="{FF2B5EF4-FFF2-40B4-BE49-F238E27FC236}">
                <a16:creationId xmlns:a16="http://schemas.microsoft.com/office/drawing/2014/main" id="{E075D58E-7940-F64E-86D4-AC2A60EA46CB}"/>
              </a:ext>
            </a:extLst>
          </p:cNvPr>
          <p:cNvSpPr>
            <a:spLocks noGrp="1"/>
          </p:cNvSpPr>
          <p:nvPr>
            <p:ph sz="quarter" idx="4"/>
          </p:nvPr>
        </p:nvSpPr>
        <p:spPr>
          <a:xfrm>
            <a:off x="6193368" y="2357119"/>
            <a:ext cx="5389033" cy="3769043"/>
          </a:xfrm>
        </p:spPr>
        <p:txBody>
          <a:bodyPr>
            <a:normAutofit/>
          </a:bodyPr>
          <a:lstStyle/>
          <a:p>
            <a:r>
              <a:rPr lang="en-US" sz="2800" b="1"/>
              <a:t>Reminding word: </a:t>
            </a:r>
            <a:r>
              <a:rPr lang="en-US" sz="2800"/>
              <a:t>Decide</a:t>
            </a:r>
          </a:p>
          <a:p>
            <a:r>
              <a:rPr lang="en-US" sz="2800" b="1" err="1"/>
              <a:t>LINCing</a:t>
            </a:r>
            <a:r>
              <a:rPr lang="en-US" sz="2800" b="1"/>
              <a:t> Story: </a:t>
            </a:r>
            <a:r>
              <a:rPr lang="en-US" sz="2800"/>
              <a:t>“He decided to go to town.”</a:t>
            </a:r>
            <a:endParaRPr lang="en-US" sz="2800" i="1"/>
          </a:p>
          <a:p>
            <a:pPr lvl="1"/>
            <a:r>
              <a:rPr lang="en-US" sz="2800" i="1"/>
              <a:t>No. Story </a:t>
            </a:r>
            <a:r>
              <a:rPr lang="en-US" sz="2800" b="1" i="1"/>
              <a:t>does not</a:t>
            </a:r>
            <a:r>
              <a:rPr lang="en-US" sz="2800" i="1"/>
              <a:t> remind of forcing a decision on others.</a:t>
            </a:r>
          </a:p>
          <a:p>
            <a:endParaRPr lang="en-US" sz="2800"/>
          </a:p>
        </p:txBody>
      </p:sp>
    </p:spTree>
    <p:extLst>
      <p:ext uri="{BB962C8B-B14F-4D97-AF65-F5344CB8AC3E}">
        <p14:creationId xmlns:p14="http://schemas.microsoft.com/office/powerpoint/2010/main" val="77547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959F19-E81F-9445-82E5-E915DB65B42C}"/>
              </a:ext>
            </a:extLst>
          </p:cNvPr>
          <p:cNvSpPr>
            <a:spLocks noGrp="1"/>
          </p:cNvSpPr>
          <p:nvPr>
            <p:ph type="title"/>
          </p:nvPr>
        </p:nvSpPr>
        <p:spPr>
          <a:xfrm>
            <a:off x="609600" y="355918"/>
            <a:ext cx="10972800" cy="1143000"/>
          </a:xfrm>
        </p:spPr>
        <p:txBody>
          <a:bodyPr>
            <a:normAutofit fontScale="90000"/>
          </a:bodyPr>
          <a:lstStyle/>
          <a:p>
            <a:r>
              <a:rPr lang="en-US" b="1"/>
              <a:t>Fluorite: </a:t>
            </a:r>
            <a:r>
              <a:rPr lang="en-US"/>
              <a:t> </a:t>
            </a:r>
            <a:br>
              <a:rPr lang="en-US"/>
            </a:br>
            <a:r>
              <a:rPr lang="en-US"/>
              <a:t>A purple mineral used to make steel hard</a:t>
            </a:r>
          </a:p>
        </p:txBody>
      </p:sp>
      <p:sp>
        <p:nvSpPr>
          <p:cNvPr id="8" name="Text Placeholder 7">
            <a:extLst>
              <a:ext uri="{FF2B5EF4-FFF2-40B4-BE49-F238E27FC236}">
                <a16:creationId xmlns:a16="http://schemas.microsoft.com/office/drawing/2014/main" id="{26BFD21B-B12D-6448-9BAC-0FAADEAEC9FB}"/>
              </a:ext>
            </a:extLst>
          </p:cNvPr>
          <p:cNvSpPr>
            <a:spLocks noGrp="1"/>
          </p:cNvSpPr>
          <p:nvPr>
            <p:ph type="body" idx="1"/>
          </p:nvPr>
        </p:nvSpPr>
        <p:spPr>
          <a:xfrm>
            <a:off x="589280" y="1657033"/>
            <a:ext cx="5386917" cy="639762"/>
          </a:xfrm>
        </p:spPr>
        <p:txBody>
          <a:bodyPr>
            <a:normAutofit/>
          </a:bodyPr>
          <a:lstStyle/>
          <a:p>
            <a:pPr algn="ctr"/>
            <a:r>
              <a:rPr lang="en-US" sz="2800"/>
              <a:t>Example of </a:t>
            </a:r>
            <a:r>
              <a:rPr lang="en-US" sz="2800" err="1"/>
              <a:t>LINCing</a:t>
            </a:r>
            <a:r>
              <a:rPr lang="en-US" sz="2800"/>
              <a:t> Story</a:t>
            </a:r>
          </a:p>
        </p:txBody>
      </p:sp>
      <p:sp>
        <p:nvSpPr>
          <p:cNvPr id="9" name="Content Placeholder 8">
            <a:extLst>
              <a:ext uri="{FF2B5EF4-FFF2-40B4-BE49-F238E27FC236}">
                <a16:creationId xmlns:a16="http://schemas.microsoft.com/office/drawing/2014/main" id="{7937CB7C-8666-2C4E-B0E4-25FB0E559451}"/>
              </a:ext>
            </a:extLst>
          </p:cNvPr>
          <p:cNvSpPr>
            <a:spLocks noGrp="1"/>
          </p:cNvSpPr>
          <p:nvPr>
            <p:ph sz="half" idx="2"/>
          </p:nvPr>
        </p:nvSpPr>
        <p:spPr>
          <a:xfrm>
            <a:off x="609600" y="2418079"/>
            <a:ext cx="5386917" cy="3708083"/>
          </a:xfrm>
        </p:spPr>
        <p:txBody>
          <a:bodyPr>
            <a:normAutofit/>
          </a:bodyPr>
          <a:lstStyle/>
          <a:p>
            <a:r>
              <a:rPr lang="en-US" sz="3200" b="1"/>
              <a:t>Reminding word: </a:t>
            </a:r>
            <a:r>
              <a:rPr lang="en-US" sz="3200"/>
              <a:t>Floor</a:t>
            </a:r>
          </a:p>
          <a:p>
            <a:r>
              <a:rPr lang="en-US" sz="3200" b="1" err="1"/>
              <a:t>LINKing</a:t>
            </a:r>
            <a:r>
              <a:rPr lang="en-US" sz="3200" b="1"/>
              <a:t> Story: </a:t>
            </a:r>
            <a:r>
              <a:rPr lang="en-US" sz="3200"/>
              <a:t>“My knee turned purple when it hit the hard, steel floor.”</a:t>
            </a:r>
          </a:p>
          <a:p>
            <a:pPr lvl="1"/>
            <a:r>
              <a:rPr lang="en-US" sz="3200" i="1"/>
              <a:t>YES. Story helps you think of steel and the color purple</a:t>
            </a:r>
          </a:p>
          <a:p>
            <a:endParaRPr lang="en-US" sz="2800"/>
          </a:p>
        </p:txBody>
      </p:sp>
      <p:sp>
        <p:nvSpPr>
          <p:cNvPr id="10" name="Text Placeholder 9">
            <a:extLst>
              <a:ext uri="{FF2B5EF4-FFF2-40B4-BE49-F238E27FC236}">
                <a16:creationId xmlns:a16="http://schemas.microsoft.com/office/drawing/2014/main" id="{5865CC4B-1AED-CC46-87D9-DA2196D3B950}"/>
              </a:ext>
            </a:extLst>
          </p:cNvPr>
          <p:cNvSpPr>
            <a:spLocks noGrp="1"/>
          </p:cNvSpPr>
          <p:nvPr>
            <p:ph type="body" sz="quarter" idx="3"/>
          </p:nvPr>
        </p:nvSpPr>
        <p:spPr>
          <a:xfrm>
            <a:off x="6173048" y="1657033"/>
            <a:ext cx="5389033" cy="639762"/>
          </a:xfrm>
        </p:spPr>
        <p:txBody>
          <a:bodyPr>
            <a:normAutofit/>
          </a:bodyPr>
          <a:lstStyle/>
          <a:p>
            <a:pPr algn="ctr"/>
            <a:r>
              <a:rPr lang="en-US" sz="2800">
                <a:latin typeface="Avenir LT Std 45 Book"/>
              </a:rPr>
              <a:t>Non-Example</a:t>
            </a:r>
            <a:endParaRPr lang="en-US" sz="2800"/>
          </a:p>
        </p:txBody>
      </p:sp>
      <p:sp>
        <p:nvSpPr>
          <p:cNvPr id="11" name="Content Placeholder 10">
            <a:extLst>
              <a:ext uri="{FF2B5EF4-FFF2-40B4-BE49-F238E27FC236}">
                <a16:creationId xmlns:a16="http://schemas.microsoft.com/office/drawing/2014/main" id="{E075D58E-7940-F64E-86D4-AC2A60EA46CB}"/>
              </a:ext>
            </a:extLst>
          </p:cNvPr>
          <p:cNvSpPr>
            <a:spLocks noGrp="1"/>
          </p:cNvSpPr>
          <p:nvPr>
            <p:ph sz="quarter" idx="4"/>
          </p:nvPr>
        </p:nvSpPr>
        <p:spPr>
          <a:xfrm>
            <a:off x="6193368" y="2357119"/>
            <a:ext cx="5389033" cy="3769043"/>
          </a:xfrm>
        </p:spPr>
        <p:txBody>
          <a:bodyPr>
            <a:normAutofit/>
          </a:bodyPr>
          <a:lstStyle/>
          <a:p>
            <a:r>
              <a:rPr lang="en-US" sz="3200" b="1"/>
              <a:t>Reminding word: </a:t>
            </a:r>
            <a:r>
              <a:rPr lang="en-US" sz="3200"/>
              <a:t>Floor</a:t>
            </a:r>
          </a:p>
          <a:p>
            <a:r>
              <a:rPr lang="en-US" sz="3200" b="1" err="1"/>
              <a:t>LINKing</a:t>
            </a:r>
            <a:r>
              <a:rPr lang="en-US" sz="3200" b="1"/>
              <a:t> Story: </a:t>
            </a:r>
            <a:r>
              <a:rPr lang="en-US" sz="3200"/>
              <a:t>“The floor was messy.” </a:t>
            </a:r>
          </a:p>
          <a:p>
            <a:pPr lvl="1"/>
            <a:r>
              <a:rPr lang="en-US" sz="3200" i="1"/>
              <a:t>NO. Story does not help you think of steel or the color purple.</a:t>
            </a:r>
          </a:p>
          <a:p>
            <a:endParaRPr lang="en-US" sz="2800"/>
          </a:p>
        </p:txBody>
      </p:sp>
    </p:spTree>
    <p:extLst>
      <p:ext uri="{BB962C8B-B14F-4D97-AF65-F5344CB8AC3E}">
        <p14:creationId xmlns:p14="http://schemas.microsoft.com/office/powerpoint/2010/main" val="30913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icture with word Remember on it and TGIF- a common example of a mnemonics that most people know--That God it's Friday." title="Mnemonics"/>
          <p:cNvSpPr>
            <a:spLocks noGrp="1"/>
          </p:cNvSpPr>
          <p:nvPr>
            <p:ph type="title"/>
          </p:nvPr>
        </p:nvSpPr>
        <p:spPr>
          <a:xfrm>
            <a:off x="626533" y="647172"/>
            <a:ext cx="10972800" cy="1143000"/>
          </a:xfrm>
        </p:spPr>
        <p:txBody>
          <a:bodyPr>
            <a:noAutofit/>
          </a:bodyPr>
          <a:lstStyle/>
          <a:p>
            <a:r>
              <a:rPr lang="en-US" sz="8000" b="1"/>
              <a:t>Mnemonics</a:t>
            </a:r>
            <a:endParaRPr lang="en-US" sz="8000"/>
          </a:p>
        </p:txBody>
      </p:sp>
      <p:sp>
        <p:nvSpPr>
          <p:cNvPr id="6" name="Content Placeholder 5">
            <a:extLst>
              <a:ext uri="{FF2B5EF4-FFF2-40B4-BE49-F238E27FC236}">
                <a16:creationId xmlns:a16="http://schemas.microsoft.com/office/drawing/2014/main" id="{DC2BFD19-EC8E-3141-8AD4-73CADD163D2C}"/>
              </a:ext>
            </a:extLst>
          </p:cNvPr>
          <p:cNvSpPr>
            <a:spLocks noGrp="1"/>
          </p:cNvSpPr>
          <p:nvPr>
            <p:ph sz="half" idx="2"/>
          </p:nvPr>
        </p:nvSpPr>
        <p:spPr>
          <a:xfrm>
            <a:off x="609600" y="2556933"/>
            <a:ext cx="5386917" cy="3569230"/>
          </a:xfrm>
        </p:spPr>
        <p:txBody>
          <a:bodyPr/>
          <a:lstStyle/>
          <a:p>
            <a:pPr marL="0" indent="0">
              <a:buNone/>
            </a:pPr>
            <a:r>
              <a:rPr lang="en-US" sz="3600" b="1">
                <a:solidFill>
                  <a:prstClr val="black"/>
                </a:solidFill>
                <a:latin typeface="Calibri"/>
              </a:rPr>
              <a:t>“TGIF”</a:t>
            </a:r>
          </a:p>
          <a:p>
            <a:pPr marL="0" indent="0">
              <a:buNone/>
            </a:pPr>
            <a:r>
              <a:rPr lang="en-US" sz="3600" b="1">
                <a:solidFill>
                  <a:prstClr val="black"/>
                </a:solidFill>
                <a:latin typeface="Calibri"/>
              </a:rPr>
              <a:t>A Common Example of a Mnemonic </a:t>
            </a:r>
          </a:p>
          <a:p>
            <a:endParaRPr lang="en-US"/>
          </a:p>
        </p:txBody>
      </p:sp>
      <p:pic>
        <p:nvPicPr>
          <p:cNvPr id="16" name="Content Placeholder 15" descr="Post It note with the word remember in script" title="Remember">
            <a:extLst>
              <a:ext uri="{FF2B5EF4-FFF2-40B4-BE49-F238E27FC236}">
                <a16:creationId xmlns:a16="http://schemas.microsoft.com/office/drawing/2014/main" id="{008D4BB6-16CD-8444-9E09-3ACD8548C827}"/>
              </a:ext>
            </a:extLst>
          </p:cNvPr>
          <p:cNvPicPr>
            <a:picLocks noGrp="1" noChangeAspect="1"/>
          </p:cNvPicPr>
          <p:nvPr>
            <p:ph sz="quarter" idx="4"/>
          </p:nvPr>
        </p:nvPicPr>
        <p:blipFill rotWithShape="1">
          <a:blip r:embed="rId3"/>
          <a:srcRect l="10374" t="15178" r="16761" b="6739"/>
          <a:stretch/>
        </p:blipFill>
        <p:spPr>
          <a:xfrm>
            <a:off x="6481211" y="2590798"/>
            <a:ext cx="4356124" cy="3115735"/>
          </a:xfrm>
        </p:spPr>
      </p:pic>
    </p:spTree>
    <p:extLst>
      <p:ext uri="{BB962C8B-B14F-4D97-AF65-F5344CB8AC3E}">
        <p14:creationId xmlns:p14="http://schemas.microsoft.com/office/powerpoint/2010/main" val="3963843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10B9-E645-164C-877F-2ED41BF3CB29}"/>
              </a:ext>
            </a:extLst>
          </p:cNvPr>
          <p:cNvSpPr>
            <a:spLocks noGrp="1"/>
          </p:cNvSpPr>
          <p:nvPr>
            <p:ph type="title"/>
          </p:nvPr>
        </p:nvSpPr>
        <p:spPr/>
        <p:txBody>
          <a:bodyPr/>
          <a:lstStyle/>
          <a:p>
            <a:r>
              <a:rPr lang="en-US" altLang="en-US" err="1"/>
              <a:t>LINCing</a:t>
            </a:r>
            <a:r>
              <a:rPr lang="en-US" altLang="en-US"/>
              <a:t> Routine: Step Five</a:t>
            </a:r>
            <a:endParaRPr lang="en-US"/>
          </a:p>
        </p:txBody>
      </p:sp>
      <p:sp>
        <p:nvSpPr>
          <p:cNvPr id="3" name="Content Placeholder 2">
            <a:extLst>
              <a:ext uri="{FF2B5EF4-FFF2-40B4-BE49-F238E27FC236}">
                <a16:creationId xmlns:a16="http://schemas.microsoft.com/office/drawing/2014/main" id="{1F787866-9F71-3645-8D92-0AFD440CF346}"/>
              </a:ext>
            </a:extLst>
          </p:cNvPr>
          <p:cNvSpPr>
            <a:spLocks noGrp="1"/>
          </p:cNvSpPr>
          <p:nvPr>
            <p:ph idx="1"/>
          </p:nvPr>
        </p:nvSpPr>
        <p:spPr>
          <a:xfrm>
            <a:off x="609600" y="1320801"/>
            <a:ext cx="10972800" cy="4805364"/>
          </a:xfrm>
        </p:spPr>
        <p:txBody>
          <a:bodyPr>
            <a:normAutofit fontScale="92500"/>
          </a:bodyPr>
          <a:lstStyle/>
          <a:p>
            <a:pPr marL="566928" indent="-457200">
              <a:lnSpc>
                <a:spcPct val="120000"/>
              </a:lnSpc>
            </a:pPr>
            <a:r>
              <a:rPr lang="en-US" b="1"/>
              <a:t>Step 5 </a:t>
            </a:r>
            <a:r>
              <a:rPr lang="en-US"/>
              <a:t>is the </a:t>
            </a:r>
            <a:r>
              <a:rPr lang="en-US" err="1"/>
              <a:t>LINCing</a:t>
            </a:r>
            <a:r>
              <a:rPr lang="en-US"/>
              <a:t> Picture</a:t>
            </a:r>
          </a:p>
          <a:p>
            <a:pPr marL="566928" indent="-457200">
              <a:lnSpc>
                <a:spcPct val="120000"/>
              </a:lnSpc>
            </a:pPr>
            <a:r>
              <a:rPr lang="en-US" sz="3000" err="1"/>
              <a:t>LINCing</a:t>
            </a:r>
            <a:r>
              <a:rPr lang="en-US" sz="3000"/>
              <a:t> pictures provide a visual memory link for the new term</a:t>
            </a:r>
          </a:p>
          <a:p>
            <a:pPr marL="566928" indent="-457200">
              <a:lnSpc>
                <a:spcPct val="120000"/>
              </a:lnSpc>
            </a:pPr>
            <a:r>
              <a:rPr lang="en-US" sz="3000"/>
              <a:t>The picture does not need to be sophisticated artwork – stick figures are fine. </a:t>
            </a:r>
          </a:p>
          <a:p>
            <a:pPr marL="566928" indent="-457200">
              <a:lnSpc>
                <a:spcPct val="120000"/>
              </a:lnSpc>
            </a:pPr>
            <a:r>
              <a:rPr lang="en-US" sz="3000" err="1"/>
              <a:t>LINCing</a:t>
            </a:r>
            <a:r>
              <a:rPr lang="en-US" sz="3000"/>
              <a:t> pictures must: </a:t>
            </a:r>
          </a:p>
          <a:p>
            <a:pPr marL="966978" lvl="1" indent="-457200">
              <a:lnSpc>
                <a:spcPct val="120000"/>
              </a:lnSpc>
            </a:pPr>
            <a:r>
              <a:rPr lang="en-US" sz="3000"/>
              <a:t>depict a component related to the Reminding Term or Word</a:t>
            </a:r>
          </a:p>
          <a:p>
            <a:pPr marL="966978" lvl="1" indent="-457200">
              <a:lnSpc>
                <a:spcPct val="120000"/>
              </a:lnSpc>
            </a:pPr>
            <a:r>
              <a:rPr lang="en-US" sz="3000"/>
              <a:t>reflect important ideas in the Definition</a:t>
            </a:r>
          </a:p>
          <a:p>
            <a:pPr marL="966978" lvl="1" indent="-457200">
              <a:lnSpc>
                <a:spcPct val="120000"/>
              </a:lnSpc>
            </a:pPr>
            <a:r>
              <a:rPr lang="en-US" sz="3000"/>
              <a:t>help the youth remember the new term’s definition</a:t>
            </a:r>
          </a:p>
          <a:p>
            <a:endParaRPr lang="en-US"/>
          </a:p>
        </p:txBody>
      </p:sp>
    </p:spTree>
    <p:extLst>
      <p:ext uri="{BB962C8B-B14F-4D97-AF65-F5344CB8AC3E}">
        <p14:creationId xmlns:p14="http://schemas.microsoft.com/office/powerpoint/2010/main" val="3801572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0DE0-FFAD-5C43-A0D1-C010E07D76F7}"/>
              </a:ext>
            </a:extLst>
          </p:cNvPr>
          <p:cNvSpPr>
            <a:spLocks noGrp="1"/>
          </p:cNvSpPr>
          <p:nvPr>
            <p:ph type="title"/>
          </p:nvPr>
        </p:nvSpPr>
        <p:spPr>
          <a:xfrm>
            <a:off x="751840" y="274638"/>
            <a:ext cx="10972800" cy="1143000"/>
          </a:xfrm>
        </p:spPr>
        <p:txBody>
          <a:bodyPr/>
          <a:lstStyle/>
          <a:p>
            <a:r>
              <a:rPr lang="en-US" altLang="en-US"/>
              <a:t>Step Five Example</a:t>
            </a:r>
            <a:endParaRPr lang="en-US"/>
          </a:p>
        </p:txBody>
      </p:sp>
      <p:graphicFrame>
        <p:nvGraphicFramePr>
          <p:cNvPr id="5" name="Content Placeholder 4" descr="Same as previous slide with the addition of Step 5,  a picture of a lady shopping . Notes explain the concept fully. " title="Steps One ,Two Three, FOur">
            <a:extLst>
              <a:ext uri="{FF2B5EF4-FFF2-40B4-BE49-F238E27FC236}">
                <a16:creationId xmlns:a16="http://schemas.microsoft.com/office/drawing/2014/main" id="{3A29B5D0-0F1B-B846-BD1C-FD0C14B189AB}"/>
              </a:ext>
            </a:extLst>
          </p:cNvPr>
          <p:cNvGraphicFramePr>
            <a:graphicFrameLocks noGrp="1"/>
          </p:cNvGraphicFramePr>
          <p:nvPr>
            <p:ph sz="half" idx="2"/>
            <p:extLst>
              <p:ext uri="{D42A27DB-BD31-4B8C-83A1-F6EECF244321}">
                <p14:modId xmlns:p14="http://schemas.microsoft.com/office/powerpoint/2010/main" val="2858626319"/>
              </p:ext>
            </p:extLst>
          </p:nvPr>
        </p:nvGraphicFramePr>
        <p:xfrm>
          <a:off x="345440" y="1498600"/>
          <a:ext cx="887984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descr="Smiling lady with shopping bag says,  Big Sale, 15 percent discount on Disks" title="Lady with Shopping Bags">
            <a:extLst>
              <a:ext uri="{FF2B5EF4-FFF2-40B4-BE49-F238E27FC236}">
                <a16:creationId xmlns:a16="http://schemas.microsoft.com/office/drawing/2014/main" id="{438E996D-215C-1745-9B4A-577B4605329D}"/>
              </a:ext>
            </a:extLst>
          </p:cNvPr>
          <p:cNvPicPr>
            <a:picLocks noGrp="1" noChangeAspect="1"/>
          </p:cNvPicPr>
          <p:nvPr>
            <p:ph sz="half" idx="1"/>
          </p:nvPr>
        </p:nvPicPr>
        <p:blipFill rotWithShape="1">
          <a:blip r:embed="rId8"/>
          <a:srcRect r="7325"/>
          <a:stretch/>
        </p:blipFill>
        <p:spPr>
          <a:xfrm>
            <a:off x="9892814" y="2114124"/>
            <a:ext cx="1669266" cy="3128436"/>
          </a:xfrm>
        </p:spPr>
      </p:pic>
      <p:sp>
        <p:nvSpPr>
          <p:cNvPr id="8" name="Right Arrow 7" descr="alt=&quot;&quot;" title="alt=&quot;&quot;">
            <a:extLst>
              <a:ext uri="{FF2B5EF4-FFF2-40B4-BE49-F238E27FC236}">
                <a16:creationId xmlns:a16="http://schemas.microsoft.com/office/drawing/2014/main" id="{8671AC81-4CEE-0244-9CC3-6947C9933509}"/>
              </a:ext>
            </a:extLst>
          </p:cNvPr>
          <p:cNvSpPr/>
          <p:nvPr/>
        </p:nvSpPr>
        <p:spPr>
          <a:xfrm>
            <a:off x="9428480" y="3596640"/>
            <a:ext cx="264160" cy="304800"/>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587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120" y="274638"/>
            <a:ext cx="11460480" cy="1143000"/>
          </a:xfrm>
        </p:spPr>
        <p:txBody>
          <a:bodyPr>
            <a:normAutofit/>
          </a:bodyPr>
          <a:lstStyle/>
          <a:p>
            <a:r>
              <a:rPr lang="en-US" sz="3600"/>
              <a:t>Activity: Complete a </a:t>
            </a:r>
            <a:r>
              <a:rPr lang="en-US" sz="3600" err="1"/>
              <a:t>LINCing</a:t>
            </a:r>
            <a:r>
              <a:rPr lang="en-US" sz="3600"/>
              <a:t> Table for ‘Compromise’ </a:t>
            </a:r>
          </a:p>
        </p:txBody>
      </p:sp>
      <p:pic>
        <p:nvPicPr>
          <p:cNvPr id="20" name="Content Placeholder 19" descr="1. Term-compromise. 3. Reminder Word 4. Story. 5. Picture. 2. Definition. " title="Fill in Lincing Table to complete">
            <a:extLst>
              <a:ext uri="{FF2B5EF4-FFF2-40B4-BE49-F238E27FC236}">
                <a16:creationId xmlns:a16="http://schemas.microsoft.com/office/drawing/2014/main" id="{EB2165B5-08B8-A64D-9D80-A8E591F894AE}"/>
              </a:ext>
            </a:extLst>
          </p:cNvPr>
          <p:cNvPicPr>
            <a:picLocks noGrp="1" noChangeAspect="1"/>
          </p:cNvPicPr>
          <p:nvPr>
            <p:ph idx="1"/>
          </p:nvPr>
        </p:nvPicPr>
        <p:blipFill>
          <a:blip r:embed="rId3"/>
          <a:stretch>
            <a:fillRect/>
          </a:stretch>
        </p:blipFill>
        <p:spPr>
          <a:xfrm>
            <a:off x="203200" y="1076960"/>
            <a:ext cx="11602720" cy="4752283"/>
          </a:xfrm>
        </p:spPr>
      </p:pic>
    </p:spTree>
    <p:extLst>
      <p:ext uri="{BB962C8B-B14F-4D97-AF65-F5344CB8AC3E}">
        <p14:creationId xmlns:p14="http://schemas.microsoft.com/office/powerpoint/2010/main" val="276374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LINCS is a Mnemonic. </a:t>
            </a:r>
          </a:p>
        </p:txBody>
      </p:sp>
      <p:sp>
        <p:nvSpPr>
          <p:cNvPr id="2" name="Content Placeholder 1"/>
          <p:cNvSpPr>
            <a:spLocks noGrp="1"/>
          </p:cNvSpPr>
          <p:nvPr>
            <p:ph sz="half" idx="1"/>
          </p:nvPr>
        </p:nvSpPr>
        <p:spPr>
          <a:xfrm>
            <a:off x="528320" y="1524941"/>
            <a:ext cx="3596640" cy="4921074"/>
          </a:xfrm>
        </p:spPr>
        <p:txBody>
          <a:bodyPr vert="horz" lIns="91440" tIns="45720" rIns="91440" bIns="45720" rtlCol="0" anchor="t">
            <a:normAutofit/>
          </a:bodyPr>
          <a:lstStyle/>
          <a:p>
            <a:pPr marL="0" indent="0" algn="r">
              <a:buNone/>
            </a:pPr>
            <a:r>
              <a:rPr lang="en-US" sz="3200">
                <a:solidFill>
                  <a:schemeClr val="tx1"/>
                </a:solidFill>
              </a:rPr>
              <a:t>Do you remember what it stands for?</a:t>
            </a:r>
          </a:p>
          <a:p>
            <a:pPr marL="0" indent="0" algn="r">
              <a:buNone/>
            </a:pPr>
            <a:r>
              <a:rPr lang="en-US" sz="4000" b="1">
                <a:solidFill>
                  <a:srgbClr val="C00000"/>
                </a:solidFill>
                <a:latin typeface="Avenir LT Std 45 Book"/>
              </a:rPr>
              <a:t>L</a:t>
            </a:r>
          </a:p>
          <a:p>
            <a:pPr marL="0" indent="0" algn="r">
              <a:buNone/>
            </a:pPr>
            <a:r>
              <a:rPr lang="en-US" sz="4000" b="1">
                <a:solidFill>
                  <a:srgbClr val="C00000"/>
                </a:solidFill>
                <a:latin typeface="Avenir LT Std 45 Book"/>
              </a:rPr>
              <a:t>I</a:t>
            </a:r>
          </a:p>
          <a:p>
            <a:pPr marL="0" indent="0" algn="r">
              <a:buNone/>
            </a:pPr>
            <a:r>
              <a:rPr lang="en-US" sz="4000" b="1">
                <a:solidFill>
                  <a:srgbClr val="C00000"/>
                </a:solidFill>
                <a:latin typeface="Avenir LT Std 45 Book"/>
              </a:rPr>
              <a:t>N</a:t>
            </a:r>
          </a:p>
          <a:p>
            <a:pPr marL="0" indent="0" algn="r">
              <a:buNone/>
            </a:pPr>
            <a:r>
              <a:rPr lang="en-US" sz="4000" b="1">
                <a:solidFill>
                  <a:srgbClr val="C00000"/>
                </a:solidFill>
                <a:latin typeface="Avenir LT Std 45 Book"/>
              </a:rPr>
              <a:t>C</a:t>
            </a:r>
          </a:p>
          <a:p>
            <a:pPr marL="0" indent="0" algn="r">
              <a:buNone/>
            </a:pPr>
            <a:r>
              <a:rPr lang="en-US" sz="4000" b="1">
                <a:solidFill>
                  <a:srgbClr val="C00000"/>
                </a:solidFill>
                <a:latin typeface="Avenir LT Std 45 Book"/>
              </a:rPr>
              <a:t>S</a:t>
            </a:r>
          </a:p>
          <a:p>
            <a:pPr marL="109220" indent="0">
              <a:buNone/>
            </a:pPr>
            <a:endParaRPr lang="en-US">
              <a:solidFill>
                <a:schemeClr val="tx1"/>
              </a:solidFill>
            </a:endParaRPr>
          </a:p>
        </p:txBody>
      </p:sp>
      <p:sp>
        <p:nvSpPr>
          <p:cNvPr id="4" name="Content Placeholder 3">
            <a:extLst>
              <a:ext uri="{FF2B5EF4-FFF2-40B4-BE49-F238E27FC236}">
                <a16:creationId xmlns:a16="http://schemas.microsoft.com/office/drawing/2014/main" id="{D2D7BC02-C461-0547-B2D0-12EED7DD9C49}"/>
              </a:ext>
            </a:extLst>
          </p:cNvPr>
          <p:cNvSpPr>
            <a:spLocks noGrp="1"/>
          </p:cNvSpPr>
          <p:nvPr>
            <p:ph sz="half" idx="2"/>
          </p:nvPr>
        </p:nvSpPr>
        <p:spPr>
          <a:xfrm>
            <a:off x="4653280" y="2544139"/>
            <a:ext cx="6929120" cy="3698240"/>
          </a:xfrm>
        </p:spPr>
        <p:txBody>
          <a:bodyPr>
            <a:normAutofit/>
          </a:bodyPr>
          <a:lstStyle/>
          <a:p>
            <a:r>
              <a:rPr lang="en-US" sz="3600" b="1">
                <a:solidFill>
                  <a:srgbClr val="C00000"/>
                </a:solidFill>
              </a:rPr>
              <a:t>L</a:t>
            </a:r>
            <a:r>
              <a:rPr lang="en-US"/>
              <a:t>ist the parts</a:t>
            </a:r>
          </a:p>
          <a:p>
            <a:r>
              <a:rPr lang="en-US" sz="3600" b="1">
                <a:solidFill>
                  <a:srgbClr val="C00000"/>
                </a:solidFill>
              </a:rPr>
              <a:t>I</a:t>
            </a:r>
            <a:r>
              <a:rPr lang="en-US"/>
              <a:t>ndicate (or </a:t>
            </a:r>
            <a:r>
              <a:rPr lang="en-US" sz="3600" b="1">
                <a:solidFill>
                  <a:srgbClr val="C00000"/>
                </a:solidFill>
              </a:rPr>
              <a:t>I</a:t>
            </a:r>
            <a:r>
              <a:rPr lang="en-US"/>
              <a:t>dentify) a Reminding Word</a:t>
            </a:r>
          </a:p>
          <a:p>
            <a:r>
              <a:rPr lang="en-US" sz="3600" b="1">
                <a:solidFill>
                  <a:srgbClr val="C00000"/>
                </a:solidFill>
              </a:rPr>
              <a:t>N</a:t>
            </a:r>
            <a:r>
              <a:rPr lang="en-US"/>
              <a:t>ote a </a:t>
            </a:r>
            <a:r>
              <a:rPr lang="en-US" err="1"/>
              <a:t>LINCing</a:t>
            </a:r>
            <a:r>
              <a:rPr lang="en-US"/>
              <a:t> Story</a:t>
            </a:r>
          </a:p>
          <a:p>
            <a:r>
              <a:rPr lang="en-US" sz="3600" b="1">
                <a:solidFill>
                  <a:srgbClr val="C00000"/>
                </a:solidFill>
              </a:rPr>
              <a:t>C</a:t>
            </a:r>
            <a:r>
              <a:rPr lang="en-US"/>
              <a:t>reate a </a:t>
            </a:r>
            <a:r>
              <a:rPr lang="en-US" err="1"/>
              <a:t>LINCing</a:t>
            </a:r>
            <a:r>
              <a:rPr lang="en-US"/>
              <a:t> Picture</a:t>
            </a:r>
          </a:p>
          <a:p>
            <a:r>
              <a:rPr lang="en-US" sz="3600" b="1">
                <a:solidFill>
                  <a:srgbClr val="C00000"/>
                </a:solidFill>
              </a:rPr>
              <a:t>S</a:t>
            </a:r>
            <a:r>
              <a:rPr lang="en-US"/>
              <a:t>elf-Test</a:t>
            </a:r>
          </a:p>
          <a:p>
            <a:endParaRPr lang="en-US"/>
          </a:p>
        </p:txBody>
      </p:sp>
    </p:spTree>
    <p:extLst>
      <p:ext uri="{BB962C8B-B14F-4D97-AF65-F5344CB8AC3E}">
        <p14:creationId xmlns:p14="http://schemas.microsoft.com/office/powerpoint/2010/main" val="98419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8419E1A-8D29-F441-86F0-7D45D2F71C9C}"/>
              </a:ext>
            </a:extLst>
          </p:cNvPr>
          <p:cNvSpPr>
            <a:spLocks noGrp="1"/>
          </p:cNvSpPr>
          <p:nvPr>
            <p:ph type="title"/>
          </p:nvPr>
        </p:nvSpPr>
        <p:spPr/>
        <p:txBody>
          <a:bodyPr/>
          <a:lstStyle/>
          <a:p>
            <a:r>
              <a:rPr lang="en-US"/>
              <a:t>Final Step: Self-Test</a:t>
            </a:r>
          </a:p>
        </p:txBody>
      </p:sp>
      <p:sp>
        <p:nvSpPr>
          <p:cNvPr id="11" name="Text Placeholder 10">
            <a:extLst>
              <a:ext uri="{FF2B5EF4-FFF2-40B4-BE49-F238E27FC236}">
                <a16:creationId xmlns:a16="http://schemas.microsoft.com/office/drawing/2014/main" id="{00A02D3F-1AED-604D-A2D2-1DE9895F39C4}"/>
              </a:ext>
            </a:extLst>
          </p:cNvPr>
          <p:cNvSpPr>
            <a:spLocks noGrp="1"/>
          </p:cNvSpPr>
          <p:nvPr>
            <p:ph type="body" idx="1"/>
          </p:nvPr>
        </p:nvSpPr>
        <p:spPr/>
        <p:txBody>
          <a:bodyPr>
            <a:normAutofit/>
          </a:bodyPr>
          <a:lstStyle/>
          <a:p>
            <a:r>
              <a:rPr lang="en-US" sz="2800"/>
              <a:t>Self-Test Forwards</a:t>
            </a:r>
          </a:p>
        </p:txBody>
      </p:sp>
      <p:sp>
        <p:nvSpPr>
          <p:cNvPr id="12" name="Content Placeholder 11">
            <a:extLst>
              <a:ext uri="{FF2B5EF4-FFF2-40B4-BE49-F238E27FC236}">
                <a16:creationId xmlns:a16="http://schemas.microsoft.com/office/drawing/2014/main" id="{826681B3-A599-DA4B-B2A6-2276C05BCA0A}"/>
              </a:ext>
            </a:extLst>
          </p:cNvPr>
          <p:cNvSpPr>
            <a:spLocks noGrp="1"/>
          </p:cNvSpPr>
          <p:nvPr>
            <p:ph sz="half" idx="2"/>
          </p:nvPr>
        </p:nvSpPr>
        <p:spPr/>
        <p:txBody>
          <a:bodyPr>
            <a:normAutofit/>
          </a:bodyPr>
          <a:lstStyle/>
          <a:p>
            <a:r>
              <a:rPr lang="en-US" sz="2800"/>
              <a:t>Say the New Word</a:t>
            </a:r>
          </a:p>
          <a:p>
            <a:r>
              <a:rPr lang="en-US" sz="2800"/>
              <a:t>Say the Reminder Word</a:t>
            </a:r>
          </a:p>
          <a:p>
            <a:r>
              <a:rPr lang="en-US" sz="2800"/>
              <a:t>Think of the </a:t>
            </a:r>
            <a:r>
              <a:rPr lang="en-US" sz="2800" err="1"/>
              <a:t>LINCing</a:t>
            </a:r>
            <a:r>
              <a:rPr lang="en-US" sz="2800"/>
              <a:t> Story</a:t>
            </a:r>
          </a:p>
          <a:p>
            <a:r>
              <a:rPr lang="en-US" sz="2800"/>
              <a:t>Think of the </a:t>
            </a:r>
            <a:r>
              <a:rPr lang="en-US" sz="2800" err="1"/>
              <a:t>LINCing</a:t>
            </a:r>
            <a:r>
              <a:rPr lang="en-US" sz="2800"/>
              <a:t> Picture</a:t>
            </a:r>
          </a:p>
          <a:p>
            <a:r>
              <a:rPr lang="en-US" sz="2800"/>
              <a:t>Say the meaning of the New Word</a:t>
            </a:r>
          </a:p>
          <a:p>
            <a:r>
              <a:rPr lang="en-US" sz="2800"/>
              <a:t>Check to see if correct</a:t>
            </a:r>
          </a:p>
        </p:txBody>
      </p:sp>
      <p:sp>
        <p:nvSpPr>
          <p:cNvPr id="13" name="Text Placeholder 12">
            <a:extLst>
              <a:ext uri="{FF2B5EF4-FFF2-40B4-BE49-F238E27FC236}">
                <a16:creationId xmlns:a16="http://schemas.microsoft.com/office/drawing/2014/main" id="{447D68E8-2142-4349-9154-317D1F500BF2}"/>
              </a:ext>
            </a:extLst>
          </p:cNvPr>
          <p:cNvSpPr>
            <a:spLocks noGrp="1"/>
          </p:cNvSpPr>
          <p:nvPr>
            <p:ph type="body" sz="quarter" idx="3"/>
          </p:nvPr>
        </p:nvSpPr>
        <p:spPr/>
        <p:txBody>
          <a:bodyPr>
            <a:normAutofit/>
          </a:bodyPr>
          <a:lstStyle/>
          <a:p>
            <a:r>
              <a:rPr lang="en-US" sz="2800"/>
              <a:t>Self Test Backwards</a:t>
            </a:r>
          </a:p>
        </p:txBody>
      </p:sp>
      <p:sp>
        <p:nvSpPr>
          <p:cNvPr id="14" name="Content Placeholder 13">
            <a:extLst>
              <a:ext uri="{FF2B5EF4-FFF2-40B4-BE49-F238E27FC236}">
                <a16:creationId xmlns:a16="http://schemas.microsoft.com/office/drawing/2014/main" id="{025E7890-D3C0-4444-8DCF-4AC444020D82}"/>
              </a:ext>
            </a:extLst>
          </p:cNvPr>
          <p:cNvSpPr>
            <a:spLocks noGrp="1"/>
          </p:cNvSpPr>
          <p:nvPr>
            <p:ph sz="quarter" idx="4"/>
          </p:nvPr>
        </p:nvSpPr>
        <p:spPr/>
        <p:txBody>
          <a:bodyPr/>
          <a:lstStyle/>
          <a:p>
            <a:r>
              <a:rPr lang="en-US" sz="2800"/>
              <a:t>Say the meaning of the New Word</a:t>
            </a:r>
          </a:p>
          <a:p>
            <a:r>
              <a:rPr lang="en-US" sz="2800"/>
              <a:t>Think of the </a:t>
            </a:r>
            <a:r>
              <a:rPr lang="en-US" sz="2800" err="1"/>
              <a:t>LINCing</a:t>
            </a:r>
            <a:r>
              <a:rPr lang="en-US" sz="2800"/>
              <a:t> Picture</a:t>
            </a:r>
          </a:p>
          <a:p>
            <a:r>
              <a:rPr lang="en-US" sz="2800"/>
              <a:t>Think of the </a:t>
            </a:r>
            <a:r>
              <a:rPr lang="en-US" sz="2800" err="1"/>
              <a:t>LINCing</a:t>
            </a:r>
            <a:r>
              <a:rPr lang="en-US" sz="2800"/>
              <a:t> Story</a:t>
            </a:r>
          </a:p>
          <a:p>
            <a:r>
              <a:rPr lang="en-US" sz="2800"/>
              <a:t>Say the Reminder Word</a:t>
            </a:r>
          </a:p>
          <a:p>
            <a:r>
              <a:rPr lang="en-US" sz="2800"/>
              <a:t>Say the New Word</a:t>
            </a:r>
          </a:p>
          <a:p>
            <a:r>
              <a:rPr lang="en-US" sz="2800"/>
              <a:t>Check to see if correct</a:t>
            </a:r>
          </a:p>
          <a:p>
            <a:endParaRPr lang="en-US" sz="2800"/>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2572187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Activity: Practice the LINC routine</a:t>
            </a:r>
          </a:p>
        </p:txBody>
      </p:sp>
      <p:sp>
        <p:nvSpPr>
          <p:cNvPr id="2" name="Content Placeholder 1"/>
          <p:cNvSpPr>
            <a:spLocks noGrp="1"/>
          </p:cNvSpPr>
          <p:nvPr>
            <p:ph sz="half" idx="1"/>
          </p:nvPr>
        </p:nvSpPr>
        <p:spPr>
          <a:xfrm>
            <a:off x="609600" y="1600201"/>
            <a:ext cx="6725920" cy="4525963"/>
          </a:xfrm>
        </p:spPr>
        <p:txBody>
          <a:bodyPr>
            <a:normAutofit fontScale="92500" lnSpcReduction="10000"/>
          </a:bodyPr>
          <a:lstStyle/>
          <a:p>
            <a:pPr marL="109728" indent="0">
              <a:lnSpc>
                <a:spcPct val="110000"/>
              </a:lnSpc>
              <a:buNone/>
            </a:pPr>
            <a:r>
              <a:rPr lang="en-US" sz="3200"/>
              <a:t>In a small group or with a partner:</a:t>
            </a:r>
          </a:p>
          <a:p>
            <a:pPr marL="566928" indent="-457200">
              <a:lnSpc>
                <a:spcPct val="110000"/>
              </a:lnSpc>
            </a:pPr>
            <a:r>
              <a:rPr lang="en-US" sz="3200"/>
              <a:t>Select one of the words on this slide</a:t>
            </a:r>
          </a:p>
          <a:p>
            <a:pPr marL="566928" indent="-457200">
              <a:lnSpc>
                <a:spcPct val="110000"/>
              </a:lnSpc>
            </a:pPr>
            <a:r>
              <a:rPr lang="en-US" sz="3200"/>
              <a:t>Use the </a:t>
            </a:r>
            <a:r>
              <a:rPr lang="en-US" sz="3200" err="1"/>
              <a:t>LINCing</a:t>
            </a:r>
            <a:r>
              <a:rPr lang="en-US" sz="3200"/>
              <a:t> process</a:t>
            </a:r>
          </a:p>
          <a:p>
            <a:pPr marL="566928" indent="-457200">
              <a:lnSpc>
                <a:spcPct val="110000"/>
              </a:lnSpc>
            </a:pPr>
            <a:r>
              <a:rPr lang="en-US" sz="3200"/>
              <a:t>Complete a </a:t>
            </a:r>
            <a:r>
              <a:rPr lang="en-US" sz="3200" err="1"/>
              <a:t>LINCing</a:t>
            </a:r>
            <a:r>
              <a:rPr lang="en-US" sz="3200"/>
              <a:t> Table</a:t>
            </a:r>
          </a:p>
          <a:p>
            <a:pPr marL="566928" indent="-457200">
              <a:lnSpc>
                <a:spcPct val="110000"/>
              </a:lnSpc>
            </a:pPr>
            <a:r>
              <a:rPr lang="en-US" sz="3200"/>
              <a:t>Share with others and ask for feedback</a:t>
            </a:r>
          </a:p>
          <a:p>
            <a:endParaRPr lang="en-US"/>
          </a:p>
        </p:txBody>
      </p:sp>
      <p:sp>
        <p:nvSpPr>
          <p:cNvPr id="4" name="Content Placeholder 3">
            <a:extLst>
              <a:ext uri="{FF2B5EF4-FFF2-40B4-BE49-F238E27FC236}">
                <a16:creationId xmlns:a16="http://schemas.microsoft.com/office/drawing/2014/main" id="{75C63544-2B81-B248-9190-383AA3DD3D73}"/>
              </a:ext>
            </a:extLst>
          </p:cNvPr>
          <p:cNvSpPr>
            <a:spLocks noGrp="1"/>
          </p:cNvSpPr>
          <p:nvPr>
            <p:ph sz="half" idx="2"/>
          </p:nvPr>
        </p:nvSpPr>
        <p:spPr>
          <a:xfrm>
            <a:off x="7863840" y="1600201"/>
            <a:ext cx="3718560" cy="4525963"/>
          </a:xfrm>
        </p:spPr>
        <p:txBody>
          <a:bodyPr>
            <a:normAutofit fontScale="92500" lnSpcReduction="10000"/>
          </a:bodyPr>
          <a:lstStyle/>
          <a:p>
            <a:pPr marL="514350" indent="-514350">
              <a:lnSpc>
                <a:spcPct val="110000"/>
              </a:lnSpc>
              <a:buFont typeface="+mj-lt"/>
              <a:buAutoNum type="arabicPeriod"/>
            </a:pPr>
            <a:r>
              <a:rPr lang="en-US" sz="3600"/>
              <a:t>Amendment</a:t>
            </a:r>
          </a:p>
          <a:p>
            <a:pPr marL="514350" indent="-514350">
              <a:lnSpc>
                <a:spcPct val="110000"/>
              </a:lnSpc>
              <a:buFont typeface="+mj-lt"/>
              <a:buAutoNum type="arabicPeriod"/>
            </a:pPr>
            <a:r>
              <a:rPr lang="en-US" sz="3600"/>
              <a:t>Charitable</a:t>
            </a:r>
          </a:p>
          <a:p>
            <a:pPr marL="514350" indent="-514350">
              <a:lnSpc>
                <a:spcPct val="110000"/>
              </a:lnSpc>
              <a:buFont typeface="+mj-lt"/>
              <a:buAutoNum type="arabicPeriod"/>
            </a:pPr>
            <a:r>
              <a:rPr lang="en-US" sz="3600"/>
              <a:t>Mortified</a:t>
            </a:r>
          </a:p>
          <a:p>
            <a:pPr marL="514350" indent="-514350">
              <a:lnSpc>
                <a:spcPct val="110000"/>
              </a:lnSpc>
              <a:buFont typeface="+mj-lt"/>
              <a:buAutoNum type="arabicPeriod"/>
            </a:pPr>
            <a:r>
              <a:rPr lang="en-US" sz="3600"/>
              <a:t>Tirade</a:t>
            </a:r>
          </a:p>
          <a:p>
            <a:pPr marL="514350" indent="-514350">
              <a:lnSpc>
                <a:spcPct val="110000"/>
              </a:lnSpc>
              <a:buFont typeface="+mj-lt"/>
              <a:buAutoNum type="arabicPeriod"/>
            </a:pPr>
            <a:r>
              <a:rPr lang="en-US" sz="3600"/>
              <a:t>Perpetual</a:t>
            </a:r>
          </a:p>
          <a:p>
            <a:pPr marL="514350" indent="-514350">
              <a:lnSpc>
                <a:spcPct val="110000"/>
              </a:lnSpc>
              <a:buFont typeface="+mj-lt"/>
              <a:buAutoNum type="arabicPeriod"/>
            </a:pPr>
            <a:r>
              <a:rPr lang="en-US" sz="3600"/>
              <a:t>Wholesale</a:t>
            </a:r>
          </a:p>
          <a:p>
            <a:pPr marL="514350" indent="-514350">
              <a:lnSpc>
                <a:spcPct val="110000"/>
              </a:lnSpc>
              <a:buFont typeface="+mj-lt"/>
              <a:buAutoNum type="arabicPeriod"/>
            </a:pPr>
            <a:r>
              <a:rPr lang="en-US" sz="3600"/>
              <a:t>Abolitionist</a:t>
            </a:r>
          </a:p>
          <a:p>
            <a:endParaRPr lang="en-US"/>
          </a:p>
        </p:txBody>
      </p:sp>
    </p:spTree>
    <p:extLst>
      <p:ext uri="{BB962C8B-B14F-4D97-AF65-F5344CB8AC3E}">
        <p14:creationId xmlns:p14="http://schemas.microsoft.com/office/powerpoint/2010/main" val="41419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3CC7A2-1BAE-C443-B399-23C30D2FE304}"/>
              </a:ext>
            </a:extLst>
          </p:cNvPr>
          <p:cNvSpPr>
            <a:spLocks noGrp="1"/>
          </p:cNvSpPr>
          <p:nvPr>
            <p:ph type="title"/>
          </p:nvPr>
        </p:nvSpPr>
        <p:spPr>
          <a:xfrm>
            <a:off x="609600" y="274638"/>
            <a:ext cx="10972800" cy="517842"/>
          </a:xfrm>
        </p:spPr>
        <p:txBody>
          <a:bodyPr>
            <a:normAutofit fontScale="90000"/>
          </a:bodyPr>
          <a:lstStyle/>
          <a:p>
            <a:r>
              <a:rPr lang="en-US" err="1"/>
              <a:t>LINCing</a:t>
            </a:r>
            <a:r>
              <a:rPr lang="en-US"/>
              <a:t> Table</a:t>
            </a:r>
          </a:p>
        </p:txBody>
      </p:sp>
      <p:pic>
        <p:nvPicPr>
          <p:cNvPr id="8" name="Content Placeholder 7" descr="LINCing Table with the 5 steps of LINCS reviewed fin this PPT. " title="Fill in Lincing Table to complete">
            <a:extLst>
              <a:ext uri="{FF2B5EF4-FFF2-40B4-BE49-F238E27FC236}">
                <a16:creationId xmlns:a16="http://schemas.microsoft.com/office/drawing/2014/main" id="{1555C80D-EA26-9B4D-81E9-807944CB9B3E}"/>
              </a:ext>
            </a:extLst>
          </p:cNvPr>
          <p:cNvPicPr>
            <a:picLocks noGrp="1" noChangeAspect="1"/>
          </p:cNvPicPr>
          <p:nvPr>
            <p:ph idx="1"/>
          </p:nvPr>
        </p:nvPicPr>
        <p:blipFill>
          <a:blip r:embed="rId3"/>
          <a:stretch>
            <a:fillRect/>
          </a:stretch>
        </p:blipFill>
        <p:spPr>
          <a:xfrm>
            <a:off x="223520" y="833120"/>
            <a:ext cx="11724640" cy="5831840"/>
          </a:xfrm>
        </p:spPr>
      </p:pic>
    </p:spTree>
    <p:extLst>
      <p:ext uri="{BB962C8B-B14F-4D97-AF65-F5344CB8AC3E}">
        <p14:creationId xmlns:p14="http://schemas.microsoft.com/office/powerpoint/2010/main" val="4033460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Additional Resources</a:t>
            </a:r>
          </a:p>
        </p:txBody>
      </p:sp>
      <p:sp>
        <p:nvSpPr>
          <p:cNvPr id="3" name="Content Placeholder 2"/>
          <p:cNvSpPr>
            <a:spLocks noGrp="1"/>
          </p:cNvSpPr>
          <p:nvPr>
            <p:ph idx="1"/>
          </p:nvPr>
        </p:nvSpPr>
        <p:spPr/>
        <p:txBody>
          <a:bodyPr/>
          <a:lstStyle/>
          <a:p>
            <a:pPr marL="0" indent="0">
              <a:buNone/>
            </a:pPr>
            <a:r>
              <a:rPr lang="en-US"/>
              <a:t>Videos that review memory strategies</a:t>
            </a:r>
          </a:p>
          <a:p>
            <a:r>
              <a:rPr lang="en-US">
                <a:hlinkClick r:id="rId3"/>
              </a:rPr>
              <a:t>Remembering Lists</a:t>
            </a:r>
            <a:endParaRPr lang="en-US"/>
          </a:p>
          <a:p>
            <a:r>
              <a:rPr lang="en-US">
                <a:hlinkClick r:id="rId4"/>
              </a:rPr>
              <a:t>The Fastest Way to Memorize</a:t>
            </a:r>
            <a:endParaRPr lang="en-US"/>
          </a:p>
          <a:p>
            <a:r>
              <a:rPr lang="en-US">
                <a:hlinkClick r:id="rId5"/>
              </a:rPr>
              <a:t>Improve Your Memory</a:t>
            </a:r>
            <a:endParaRPr lang="en-US"/>
          </a:p>
        </p:txBody>
      </p:sp>
    </p:spTree>
    <p:extLst>
      <p:ext uri="{BB962C8B-B14F-4D97-AF65-F5344CB8AC3E}">
        <p14:creationId xmlns:p14="http://schemas.microsoft.com/office/powerpoint/2010/main" val="3062953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4805998"/>
            <a:ext cx="10972800" cy="1143000"/>
          </a:xfrm>
        </p:spPr>
        <p:txBody>
          <a:bodyPr>
            <a:noAutofit/>
          </a:bodyPr>
          <a:lstStyle/>
          <a:p>
            <a:r>
              <a:rPr lang="en-US" sz="8000" b="1"/>
              <a:t>Simulation</a:t>
            </a:r>
          </a:p>
        </p:txBody>
      </p:sp>
      <p:pic>
        <p:nvPicPr>
          <p:cNvPr id="14" name="Content Placeholder 13" descr="Young Woman practicing driving in driving simulator" title="Driving Simulator">
            <a:extLst>
              <a:ext uri="{FF2B5EF4-FFF2-40B4-BE49-F238E27FC236}">
                <a16:creationId xmlns:a16="http://schemas.microsoft.com/office/drawing/2014/main" id="{40F9CEC4-F7A2-9548-BD3C-66EB37025053}"/>
              </a:ext>
            </a:extLst>
          </p:cNvPr>
          <p:cNvPicPr>
            <a:picLocks noGrp="1" noChangeAspect="1"/>
          </p:cNvPicPr>
          <p:nvPr>
            <p:ph sz="half" idx="1"/>
          </p:nvPr>
        </p:nvPicPr>
        <p:blipFill>
          <a:blip r:embed="rId3"/>
          <a:stretch>
            <a:fillRect/>
          </a:stretch>
        </p:blipFill>
        <p:spPr>
          <a:xfrm>
            <a:off x="975360" y="1178560"/>
            <a:ext cx="5384800" cy="3149202"/>
          </a:xfrm>
          <a:effectLst>
            <a:reflection stA="45000" endPos="53000" dist="50800" dir="5400000" sy="-100000" algn="bl" rotWithShape="0"/>
            <a:softEdge rad="88900"/>
          </a:effectLst>
          <a:scene3d>
            <a:camera prst="perspectiveContrastingRightFacing"/>
            <a:lightRig rig="threePt" dir="t"/>
          </a:scene3d>
        </p:spPr>
      </p:pic>
      <p:pic>
        <p:nvPicPr>
          <p:cNvPr id="10" name="Content Placeholder 9" descr="Man practicing golf in a golf simulator while several other golfers watch" title="Golf Simulator">
            <a:extLst>
              <a:ext uri="{FF2B5EF4-FFF2-40B4-BE49-F238E27FC236}">
                <a16:creationId xmlns:a16="http://schemas.microsoft.com/office/drawing/2014/main" id="{F30F27E4-52FA-6245-A4C2-69C57FA859FB}"/>
              </a:ext>
            </a:extLst>
          </p:cNvPr>
          <p:cNvPicPr>
            <a:picLocks noGrp="1" noChangeAspect="1"/>
          </p:cNvPicPr>
          <p:nvPr>
            <p:ph sz="half" idx="2"/>
          </p:nvPr>
        </p:nvPicPr>
        <p:blipFill>
          <a:blip r:embed="rId4"/>
          <a:stretch>
            <a:fillRect/>
          </a:stretch>
        </p:blipFill>
        <p:spPr>
          <a:xfrm>
            <a:off x="5994401" y="935052"/>
            <a:ext cx="4653279" cy="3494708"/>
          </a:xfrm>
          <a:effectLst>
            <a:reflection stA="45000" endPos="56000" dir="5400000" sy="-100000" algn="bl" rotWithShape="0"/>
            <a:softEdge rad="101600"/>
          </a:effectLst>
          <a:scene3d>
            <a:camera prst="perspectiveHeroicExtremeLeftFacing"/>
            <a:lightRig rig="threePt" dir="t"/>
          </a:scene3d>
        </p:spPr>
      </p:pic>
    </p:spTree>
    <p:extLst>
      <p:ext uri="{BB962C8B-B14F-4D97-AF65-F5344CB8AC3E}">
        <p14:creationId xmlns:p14="http://schemas.microsoft.com/office/powerpoint/2010/main" val="4179709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4F6A-7293-3F42-9586-47EA2C67DC78}"/>
              </a:ext>
            </a:extLst>
          </p:cNvPr>
          <p:cNvSpPr>
            <a:spLocks noGrp="1"/>
          </p:cNvSpPr>
          <p:nvPr>
            <p:ph type="title"/>
          </p:nvPr>
        </p:nvSpPr>
        <p:spPr/>
        <p:txBody>
          <a:bodyPr/>
          <a:lstStyle/>
          <a:p>
            <a:r>
              <a:rPr lang="en-US"/>
              <a:t>Simulation: An Evidence Based Practice</a:t>
            </a:r>
          </a:p>
        </p:txBody>
      </p:sp>
      <p:sp>
        <p:nvSpPr>
          <p:cNvPr id="3" name="Content Placeholder 2">
            <a:extLst>
              <a:ext uri="{FF2B5EF4-FFF2-40B4-BE49-F238E27FC236}">
                <a16:creationId xmlns:a16="http://schemas.microsoft.com/office/drawing/2014/main" id="{18F1EA89-BA2B-3743-82BA-000254C3A1A5}"/>
              </a:ext>
            </a:extLst>
          </p:cNvPr>
          <p:cNvSpPr>
            <a:spLocks noGrp="1"/>
          </p:cNvSpPr>
          <p:nvPr>
            <p:ph sz="half" idx="1"/>
          </p:nvPr>
        </p:nvSpPr>
        <p:spPr>
          <a:xfrm>
            <a:off x="609600" y="1600201"/>
            <a:ext cx="6156960" cy="4525963"/>
          </a:xfrm>
        </p:spPr>
        <p:txBody>
          <a:bodyPr vert="horz" lIns="91440" tIns="45720" rIns="91440" bIns="45720" rtlCol="0" anchor="t">
            <a:normAutofit/>
          </a:bodyPr>
          <a:lstStyle/>
          <a:p>
            <a:r>
              <a:rPr lang="en-US"/>
              <a:t>Page from the Ohio Employment First Evidence Based Practices for Transition Youth </a:t>
            </a:r>
          </a:p>
          <a:p>
            <a:r>
              <a:rPr lang="en-US">
                <a:latin typeface="Avenir LT Std 45 Book"/>
                <a:hlinkClick r:id="rId3"/>
              </a:rPr>
              <a:t>Download document </a:t>
            </a:r>
            <a:r>
              <a:rPr lang="en-US">
                <a:latin typeface="Avenir LT Std 45 Book"/>
              </a:rPr>
              <a:t> from this link or the session eight Webpage</a:t>
            </a:r>
          </a:p>
        </p:txBody>
      </p:sp>
      <p:pic>
        <p:nvPicPr>
          <p:cNvPr id="7" name="Content Placeholder 6" descr="Page from the Ohio Employment First Evidence Based Practices for Transition Youth document. Available for download. " title="Simulation Page 25">
            <a:extLst>
              <a:ext uri="{FF2B5EF4-FFF2-40B4-BE49-F238E27FC236}">
                <a16:creationId xmlns:a16="http://schemas.microsoft.com/office/drawing/2014/main" id="{939E4483-7811-094D-9734-BBB22FECA049}"/>
              </a:ext>
            </a:extLst>
          </p:cNvPr>
          <p:cNvPicPr>
            <a:picLocks noGrp="1" noChangeAspect="1"/>
          </p:cNvPicPr>
          <p:nvPr>
            <p:ph sz="half" idx="2"/>
          </p:nvPr>
        </p:nvPicPr>
        <p:blipFill>
          <a:blip r:embed="rId4"/>
          <a:stretch>
            <a:fillRect/>
          </a:stretch>
        </p:blipFill>
        <p:spPr>
          <a:xfrm>
            <a:off x="7146666" y="1600200"/>
            <a:ext cx="3486667" cy="4525963"/>
          </a:xfrm>
          <a:ln>
            <a:solidFill>
              <a:schemeClr val="tx1"/>
            </a:solidFill>
          </a:ln>
        </p:spPr>
      </p:pic>
    </p:spTree>
    <p:extLst>
      <p:ext uri="{BB962C8B-B14F-4D97-AF65-F5344CB8AC3E}">
        <p14:creationId xmlns:p14="http://schemas.microsoft.com/office/powerpoint/2010/main" val="192727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700322-220C-F34B-974F-5E57C3041DBC}"/>
              </a:ext>
            </a:extLst>
          </p:cNvPr>
          <p:cNvSpPr>
            <a:spLocks noGrp="1"/>
          </p:cNvSpPr>
          <p:nvPr>
            <p:ph type="title"/>
          </p:nvPr>
        </p:nvSpPr>
        <p:spPr/>
        <p:txBody>
          <a:bodyPr/>
          <a:lstStyle/>
          <a:p>
            <a:r>
              <a:rPr lang="en-US"/>
              <a:t>Handout</a:t>
            </a:r>
          </a:p>
        </p:txBody>
      </p:sp>
      <p:sp>
        <p:nvSpPr>
          <p:cNvPr id="9" name="Content Placeholder 8">
            <a:extLst>
              <a:ext uri="{FF2B5EF4-FFF2-40B4-BE49-F238E27FC236}">
                <a16:creationId xmlns:a16="http://schemas.microsoft.com/office/drawing/2014/main" id="{E13A45DE-6989-9A44-9DCB-7C6BF0339164}"/>
              </a:ext>
            </a:extLst>
          </p:cNvPr>
          <p:cNvSpPr>
            <a:spLocks noGrp="1"/>
          </p:cNvSpPr>
          <p:nvPr>
            <p:ph sz="half" idx="1"/>
          </p:nvPr>
        </p:nvSpPr>
        <p:spPr/>
        <p:txBody>
          <a:bodyPr/>
          <a:lstStyle/>
          <a:p>
            <a:r>
              <a:rPr lang="en-US"/>
              <a:t>Mnemonic page from </a:t>
            </a:r>
            <a:r>
              <a:rPr lang="en-US" i="1"/>
              <a:t>Ohio Employment First Evidence Based Practices for Transition Youth </a:t>
            </a:r>
            <a:r>
              <a:rPr lang="en-US"/>
              <a:t>Document</a:t>
            </a:r>
            <a:endParaRPr lang="en-US" i="1"/>
          </a:p>
        </p:txBody>
      </p:sp>
      <p:pic>
        <p:nvPicPr>
          <p:cNvPr id="12" name="Content Placeholder 11" descr="Mnemonic page from the Ohio Employment First Evidence Based Practices for Transition Youth Document" title="Mnemonics Resource pg. 11">
            <a:extLst>
              <a:ext uri="{FF2B5EF4-FFF2-40B4-BE49-F238E27FC236}">
                <a16:creationId xmlns:a16="http://schemas.microsoft.com/office/drawing/2014/main" id="{7FD5E1DA-59F3-D143-8C94-78E1976C33A8}"/>
              </a:ext>
            </a:extLst>
          </p:cNvPr>
          <p:cNvPicPr>
            <a:picLocks noGrp="1" noChangeAspect="1"/>
          </p:cNvPicPr>
          <p:nvPr>
            <p:ph sz="half" idx="2"/>
          </p:nvPr>
        </p:nvPicPr>
        <p:blipFill>
          <a:blip r:embed="rId3"/>
          <a:stretch>
            <a:fillRect/>
          </a:stretch>
        </p:blipFill>
        <p:spPr>
          <a:xfrm>
            <a:off x="7067043" y="1600200"/>
            <a:ext cx="3645914" cy="4525963"/>
          </a:xfrm>
          <a:ln>
            <a:solidFill>
              <a:schemeClr val="tx1"/>
            </a:solidFill>
          </a:ln>
        </p:spPr>
      </p:pic>
    </p:spTree>
    <p:extLst>
      <p:ext uri="{BB962C8B-B14F-4D97-AF65-F5344CB8AC3E}">
        <p14:creationId xmlns:p14="http://schemas.microsoft.com/office/powerpoint/2010/main" val="481009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Definition of Simulation</a:t>
            </a:r>
          </a:p>
        </p:txBody>
      </p:sp>
      <p:sp>
        <p:nvSpPr>
          <p:cNvPr id="3" name="Content Placeholder 2"/>
          <p:cNvSpPr>
            <a:spLocks noGrp="1"/>
          </p:cNvSpPr>
          <p:nvPr>
            <p:ph idx="1"/>
          </p:nvPr>
        </p:nvSpPr>
        <p:spPr/>
        <p:txBody>
          <a:bodyPr/>
          <a:lstStyle/>
          <a:p>
            <a:pPr marL="0" indent="0">
              <a:buNone/>
            </a:pPr>
            <a:r>
              <a:rPr lang="en-US"/>
              <a:t>Simulation uses materials and situations in instructional settings that approximate the natural conditions and the expected responses associated with applying performance skills and behaviors expected in community and work settings. </a:t>
            </a:r>
          </a:p>
          <a:p>
            <a:pPr marL="0" indent="0">
              <a:buNone/>
            </a:pPr>
            <a:endParaRPr lang="en-US"/>
          </a:p>
          <a:p>
            <a:endParaRPr lang="en-US"/>
          </a:p>
        </p:txBody>
      </p:sp>
    </p:spTree>
    <p:extLst>
      <p:ext uri="{BB962C8B-B14F-4D97-AF65-F5344CB8AC3E}">
        <p14:creationId xmlns:p14="http://schemas.microsoft.com/office/powerpoint/2010/main" val="3652590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24C672-B201-F74D-B338-9482D2122831}"/>
              </a:ext>
            </a:extLst>
          </p:cNvPr>
          <p:cNvSpPr>
            <a:spLocks noGrp="1"/>
          </p:cNvSpPr>
          <p:nvPr>
            <p:ph type="ctrTitle"/>
          </p:nvPr>
        </p:nvSpPr>
        <p:spPr/>
        <p:txBody>
          <a:bodyPr/>
          <a:lstStyle/>
          <a:p>
            <a:r>
              <a:rPr lang="en-US"/>
              <a:t>Let’s Look at a Few Examples</a:t>
            </a:r>
          </a:p>
        </p:txBody>
      </p:sp>
    </p:spTree>
    <p:extLst>
      <p:ext uri="{BB962C8B-B14F-4D97-AF65-F5344CB8AC3E}">
        <p14:creationId xmlns:p14="http://schemas.microsoft.com/office/powerpoint/2010/main" val="2531827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65760"/>
            <a:ext cx="3942080" cy="1666240"/>
          </a:xfrm>
        </p:spPr>
        <p:txBody>
          <a:bodyPr>
            <a:normAutofit/>
          </a:bodyPr>
          <a:lstStyle/>
          <a:p>
            <a:pPr defTabSz="914400" eaLnBrk="0" fontAlgn="base" hangingPunct="0">
              <a:spcAft>
                <a:spcPct val="0"/>
              </a:spcAft>
            </a:pPr>
            <a:r>
              <a:rPr lang="x-none" altLang="x-none" b="1">
                <a:solidFill>
                  <a:srgbClr val="333333"/>
                </a:solidFill>
                <a:ea typeface="Gotham Narrow SSm A" charset="0"/>
              </a:rPr>
              <a:t>CVS Opening Mock Stores</a:t>
            </a:r>
            <a:endParaRPr lang="en-US" sz="6000" b="1"/>
          </a:p>
        </p:txBody>
      </p:sp>
      <p:sp>
        <p:nvSpPr>
          <p:cNvPr id="4" name="Content Placeholder 3"/>
          <p:cNvSpPr>
            <a:spLocks noGrp="1"/>
          </p:cNvSpPr>
          <p:nvPr>
            <p:ph sz="half" idx="2"/>
          </p:nvPr>
        </p:nvSpPr>
        <p:spPr>
          <a:xfrm>
            <a:off x="4348480" y="467360"/>
            <a:ext cx="7579360" cy="5974080"/>
          </a:xfrm>
        </p:spPr>
        <p:txBody>
          <a:bodyPr>
            <a:noAutofit/>
          </a:bodyPr>
          <a:lstStyle/>
          <a:p>
            <a:pPr marL="0" indent="0" defTabSz="914400" eaLnBrk="0" fontAlgn="base" hangingPunct="0">
              <a:lnSpc>
                <a:spcPct val="120000"/>
              </a:lnSpc>
              <a:spcBef>
                <a:spcPct val="0"/>
              </a:spcBef>
              <a:spcAft>
                <a:spcPct val="0"/>
              </a:spcAft>
              <a:buNone/>
            </a:pPr>
            <a:r>
              <a:rPr lang="x-none" altLang="x-none">
                <a:ea typeface="Verdana" charset="0"/>
                <a:cs typeface="Verdana" charset="0"/>
              </a:rPr>
              <a:t>CVS is ramping up its efforts to hire people with disabilities with a slew of new mock stores designed to help train this traditionally-underemployed demographic.</a:t>
            </a:r>
          </a:p>
          <a:p>
            <a:pPr defTabSz="914400" eaLnBrk="0" fontAlgn="base" hangingPunct="0">
              <a:lnSpc>
                <a:spcPct val="120000"/>
              </a:lnSpc>
              <a:spcBef>
                <a:spcPct val="0"/>
              </a:spcBef>
              <a:spcAft>
                <a:spcPct val="0"/>
              </a:spcAft>
            </a:pPr>
            <a:r>
              <a:rPr lang="x-none" altLang="x-none">
                <a:ea typeface="Verdana" charset="0"/>
                <a:cs typeface="Verdana" charset="0"/>
              </a:rPr>
              <a:t>Each site features equipment characteristic of a typical CVS location. </a:t>
            </a:r>
            <a:endParaRPr lang="en-US" altLang="x-none">
              <a:ea typeface="Verdana" charset="0"/>
              <a:cs typeface="Verdana" charset="0"/>
            </a:endParaRPr>
          </a:p>
          <a:p>
            <a:pPr defTabSz="914400" eaLnBrk="0" fontAlgn="base" hangingPunct="0">
              <a:lnSpc>
                <a:spcPct val="120000"/>
              </a:lnSpc>
              <a:spcBef>
                <a:spcPct val="0"/>
              </a:spcBef>
              <a:spcAft>
                <a:spcPct val="0"/>
              </a:spcAft>
            </a:pPr>
            <a:r>
              <a:rPr lang="x-none" altLang="x-none">
                <a:ea typeface="Verdana" charset="0"/>
                <a:cs typeface="Verdana" charset="0"/>
              </a:rPr>
              <a:t>People with disabilities participate in classroom and hands-on training in both life and job-related skills, learning the</a:t>
            </a:r>
            <a:r>
              <a:rPr lang="en-US" altLang="x-none">
                <a:ea typeface="Verdana" charset="0"/>
                <a:cs typeface="Verdana" charset="0"/>
              </a:rPr>
              <a:t> </a:t>
            </a:r>
            <a:r>
              <a:rPr lang="en-US">
                <a:ea typeface="Verdana" charset="0"/>
                <a:cs typeface="Verdana" charset="0"/>
              </a:rPr>
              <a:t>tasks required for working in a CVS store or as a pharmacy technician.</a:t>
            </a:r>
            <a:r>
              <a:rPr lang="en-US" altLang="x-none">
                <a:ea typeface="Verdana" charset="0"/>
                <a:cs typeface="Verdana" charset="0"/>
              </a:rPr>
              <a:t> </a:t>
            </a:r>
          </a:p>
          <a:p>
            <a:pPr marL="0" indent="0" algn="r">
              <a:lnSpc>
                <a:spcPct val="120000"/>
              </a:lnSpc>
              <a:buNone/>
            </a:pPr>
            <a:r>
              <a:rPr lang="x-none" altLang="x-none" sz="2400"/>
              <a:t>Shaun Heasley | November 13, 2017</a:t>
            </a:r>
            <a:endParaRPr lang="en-US">
              <a:ea typeface="Verdana" charset="0"/>
              <a:cs typeface="Verdana" charset="0"/>
            </a:endParaRPr>
          </a:p>
        </p:txBody>
      </p:sp>
      <p:pic>
        <p:nvPicPr>
          <p:cNvPr id="8" name="Content Placeholder 7" descr="Outside entrance to a CVS store" title="CVS">
            <a:extLst>
              <a:ext uri="{FF2B5EF4-FFF2-40B4-BE49-F238E27FC236}">
                <a16:creationId xmlns:a16="http://schemas.microsoft.com/office/drawing/2014/main" id="{A1548301-3C4F-7F4F-8F23-0E88B1D74655}"/>
              </a:ext>
            </a:extLst>
          </p:cNvPr>
          <p:cNvPicPr>
            <a:picLocks noGrp="1" noChangeAspect="1"/>
          </p:cNvPicPr>
          <p:nvPr>
            <p:ph sz="half" idx="1"/>
          </p:nvPr>
        </p:nvPicPr>
        <p:blipFill>
          <a:blip r:embed="rId3"/>
          <a:stretch>
            <a:fillRect/>
          </a:stretch>
        </p:blipFill>
        <p:spPr>
          <a:xfrm>
            <a:off x="511686" y="2270761"/>
            <a:ext cx="3572634" cy="3825240"/>
          </a:xfrm>
        </p:spPr>
      </p:pic>
    </p:spTree>
    <p:extLst>
      <p:ext uri="{BB962C8B-B14F-4D97-AF65-F5344CB8AC3E}">
        <p14:creationId xmlns:p14="http://schemas.microsoft.com/office/powerpoint/2010/main" val="3087339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Simulation for Social Skill Development</a:t>
            </a:r>
          </a:p>
        </p:txBody>
      </p:sp>
      <p:sp>
        <p:nvSpPr>
          <p:cNvPr id="3" name="Content Placeholder 2"/>
          <p:cNvSpPr>
            <a:spLocks noGrp="1"/>
          </p:cNvSpPr>
          <p:nvPr>
            <p:ph idx="1"/>
          </p:nvPr>
        </p:nvSpPr>
        <p:spPr/>
        <p:txBody>
          <a:bodyPr/>
          <a:lstStyle/>
          <a:p>
            <a:r>
              <a:rPr lang="en-US"/>
              <a:t>Youth engage in simulations to rehearse routines, procedures, social responses, etc. </a:t>
            </a:r>
          </a:p>
          <a:p>
            <a:r>
              <a:rPr lang="en-US"/>
              <a:t>Provides a ‘safe’ environment as preparation for performing in community, home or work sites</a:t>
            </a:r>
          </a:p>
          <a:p>
            <a:r>
              <a:rPr lang="en-US"/>
              <a:t>Expectation to move skill to authentic environment</a:t>
            </a:r>
          </a:p>
        </p:txBody>
      </p:sp>
    </p:spTree>
    <p:extLst>
      <p:ext uri="{BB962C8B-B14F-4D97-AF65-F5344CB8AC3E}">
        <p14:creationId xmlns:p14="http://schemas.microsoft.com/office/powerpoint/2010/main" val="3524325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D548-1857-8A4C-A8F6-251A7DA23FB5}"/>
              </a:ext>
            </a:extLst>
          </p:cNvPr>
          <p:cNvSpPr>
            <a:spLocks noGrp="1"/>
          </p:cNvSpPr>
          <p:nvPr>
            <p:ph type="title"/>
          </p:nvPr>
        </p:nvSpPr>
        <p:spPr/>
        <p:txBody>
          <a:bodyPr>
            <a:normAutofit/>
          </a:bodyPr>
          <a:lstStyle/>
          <a:p>
            <a:r>
              <a:rPr lang="en-US"/>
              <a:t>Think-Pair-Share</a:t>
            </a:r>
          </a:p>
        </p:txBody>
      </p:sp>
      <p:sp>
        <p:nvSpPr>
          <p:cNvPr id="3" name="Content Placeholder 2">
            <a:extLst>
              <a:ext uri="{FF2B5EF4-FFF2-40B4-BE49-F238E27FC236}">
                <a16:creationId xmlns:a16="http://schemas.microsoft.com/office/drawing/2014/main" id="{6B8633A3-9170-074A-8BD0-DE330AEDAADE}"/>
              </a:ext>
            </a:extLst>
          </p:cNvPr>
          <p:cNvSpPr>
            <a:spLocks noGrp="1"/>
          </p:cNvSpPr>
          <p:nvPr>
            <p:ph idx="1"/>
          </p:nvPr>
        </p:nvSpPr>
        <p:spPr/>
        <p:txBody>
          <a:bodyPr/>
          <a:lstStyle/>
          <a:p>
            <a:r>
              <a:rPr lang="en-US" sz="3600"/>
              <a:t>Think: What are some examples of simulation strategies that you have used?</a:t>
            </a:r>
          </a:p>
          <a:p>
            <a:r>
              <a:rPr lang="en-US" sz="3600"/>
              <a:t>Pair: Discuss these examples with the person next to you</a:t>
            </a:r>
          </a:p>
          <a:p>
            <a:r>
              <a:rPr lang="en-US" sz="3600"/>
              <a:t>Share: Share one or two examples with the group. </a:t>
            </a:r>
          </a:p>
          <a:p>
            <a:pPr marL="0" indent="0">
              <a:buNone/>
            </a:pPr>
            <a:endParaRPr lang="en-US"/>
          </a:p>
        </p:txBody>
      </p:sp>
    </p:spTree>
    <p:extLst>
      <p:ext uri="{BB962C8B-B14F-4D97-AF65-F5344CB8AC3E}">
        <p14:creationId xmlns:p14="http://schemas.microsoft.com/office/powerpoint/2010/main" val="1446833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2B2A-ECE2-A043-BEF9-BCBFD652F8DD}"/>
              </a:ext>
            </a:extLst>
          </p:cNvPr>
          <p:cNvSpPr>
            <a:spLocks noGrp="1"/>
          </p:cNvSpPr>
          <p:nvPr>
            <p:ph type="title"/>
          </p:nvPr>
        </p:nvSpPr>
        <p:spPr>
          <a:xfrm>
            <a:off x="609600" y="108384"/>
            <a:ext cx="10972800" cy="1143000"/>
          </a:xfrm>
        </p:spPr>
        <p:txBody>
          <a:bodyPr>
            <a:normAutofit/>
          </a:bodyPr>
          <a:lstStyle/>
          <a:p>
            <a:r>
              <a:rPr lang="en-US"/>
              <a:t>Additional Examples Simulation</a:t>
            </a:r>
          </a:p>
        </p:txBody>
      </p:sp>
      <p:sp>
        <p:nvSpPr>
          <p:cNvPr id="3" name="Content Placeholder 2">
            <a:extLst>
              <a:ext uri="{FF2B5EF4-FFF2-40B4-BE49-F238E27FC236}">
                <a16:creationId xmlns:a16="http://schemas.microsoft.com/office/drawing/2014/main" id="{E68ACD53-E660-9045-A96C-EA10A077267B}"/>
              </a:ext>
            </a:extLst>
          </p:cNvPr>
          <p:cNvSpPr>
            <a:spLocks noGrp="1"/>
          </p:cNvSpPr>
          <p:nvPr>
            <p:ph idx="1"/>
          </p:nvPr>
        </p:nvSpPr>
        <p:spPr>
          <a:xfrm>
            <a:off x="609600" y="1259840"/>
            <a:ext cx="10972800" cy="4551680"/>
          </a:xfrm>
        </p:spPr>
        <p:txBody>
          <a:bodyPr>
            <a:normAutofit/>
          </a:bodyPr>
          <a:lstStyle/>
          <a:p>
            <a:r>
              <a:rPr lang="en-US"/>
              <a:t>Job interview simulation with community employers who do ”practice interviews” with students.</a:t>
            </a:r>
          </a:p>
          <a:p>
            <a:r>
              <a:rPr lang="en-US"/>
              <a:t>Many schools set up working cafes or coffee shops so students can learn work skills in a simulated setting.</a:t>
            </a:r>
          </a:p>
          <a:p>
            <a:r>
              <a:rPr lang="en-US"/>
              <a:t>Learning cooking, cleaning and living skills in a practice apartment.</a:t>
            </a:r>
          </a:p>
          <a:p>
            <a:r>
              <a:rPr lang="en-US"/>
              <a:t>Using computer software to practice making change for purchases or learning about the community.</a:t>
            </a:r>
          </a:p>
        </p:txBody>
      </p:sp>
    </p:spTree>
    <p:extLst>
      <p:ext uri="{BB962C8B-B14F-4D97-AF65-F5344CB8AC3E}">
        <p14:creationId xmlns:p14="http://schemas.microsoft.com/office/powerpoint/2010/main" val="1945306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2B2A-ECE2-A043-BEF9-BCBFD652F8DD}"/>
              </a:ext>
            </a:extLst>
          </p:cNvPr>
          <p:cNvSpPr>
            <a:spLocks noGrp="1"/>
          </p:cNvSpPr>
          <p:nvPr>
            <p:ph type="title"/>
          </p:nvPr>
        </p:nvSpPr>
        <p:spPr>
          <a:xfrm>
            <a:off x="609600" y="726194"/>
            <a:ext cx="10972800" cy="1143000"/>
          </a:xfrm>
        </p:spPr>
        <p:txBody>
          <a:bodyPr vert="horz" lIns="91440" tIns="45720" rIns="91440" bIns="45720" rtlCol="0" anchor="ctr">
            <a:noAutofit/>
          </a:bodyPr>
          <a:lstStyle/>
          <a:p>
            <a:r>
              <a:rPr lang="en-US" sz="4000">
                <a:latin typeface="Avenir LT Std 45 Book"/>
              </a:rPr>
              <a:t>Effects of Simulation to Teach Students With Disabilities Basic Finance Skills</a:t>
            </a:r>
          </a:p>
          <a:p>
            <a:endParaRPr lang="en-US"/>
          </a:p>
        </p:txBody>
      </p:sp>
      <p:sp>
        <p:nvSpPr>
          <p:cNvPr id="3" name="Content Placeholder 2">
            <a:extLst>
              <a:ext uri="{FF2B5EF4-FFF2-40B4-BE49-F238E27FC236}">
                <a16:creationId xmlns:a16="http://schemas.microsoft.com/office/drawing/2014/main" id="{E68ACD53-E660-9045-A96C-EA10A077267B}"/>
              </a:ext>
            </a:extLst>
          </p:cNvPr>
          <p:cNvSpPr>
            <a:spLocks noGrp="1"/>
          </p:cNvSpPr>
          <p:nvPr>
            <p:ph idx="1"/>
          </p:nvPr>
        </p:nvSpPr>
        <p:spPr>
          <a:xfrm>
            <a:off x="656637" y="1920053"/>
            <a:ext cx="10972800" cy="4525963"/>
          </a:xfrm>
        </p:spPr>
        <p:txBody>
          <a:bodyPr vert="horz" lIns="91440" tIns="45720" rIns="91440" bIns="45720" rtlCol="0" anchor="t">
            <a:normAutofit/>
          </a:bodyPr>
          <a:lstStyle/>
          <a:p>
            <a:r>
              <a:rPr lang="en-US">
                <a:latin typeface="Avenir LT Std 45 Book"/>
              </a:rPr>
              <a:t>This </a:t>
            </a:r>
            <a:r>
              <a:rPr lang="en-US">
                <a:latin typeface="Avenir LT Std 45 Book"/>
                <a:hlinkClick r:id="rId3"/>
              </a:rPr>
              <a:t>research article</a:t>
            </a:r>
            <a:r>
              <a:rPr lang="en-US">
                <a:latin typeface="Avenir LT Std 45 Book"/>
              </a:rPr>
              <a:t> reviews the use of </a:t>
            </a:r>
            <a:r>
              <a:rPr lang="en-US" u="sng">
                <a:latin typeface="Avenir LT Std 45 Book"/>
              </a:rPr>
              <a:t>Simulation</a:t>
            </a:r>
            <a:r>
              <a:rPr lang="en-US">
                <a:latin typeface="Avenir LT Std 45 Book"/>
              </a:rPr>
              <a:t> to teach the 20-step task of debit card use and expense and deposit tracking in a check register. </a:t>
            </a:r>
            <a:endParaRPr lang="en-US"/>
          </a:p>
          <a:p>
            <a:r>
              <a:rPr lang="en-US">
                <a:latin typeface="Avenir LT Std 45 Book"/>
              </a:rPr>
              <a:t>Students involved were identified with a learning disability, autism, or emotional and behavioral disorder</a:t>
            </a:r>
          </a:p>
          <a:p>
            <a:r>
              <a:rPr lang="en-US">
                <a:latin typeface="Avenir LT Std 45 Book"/>
              </a:rPr>
              <a:t>Results: Students were able to generalize purchasing skills to new community settings up to 5 weeks after intervention.</a:t>
            </a:r>
            <a:endParaRPr lang="en-US"/>
          </a:p>
        </p:txBody>
      </p:sp>
    </p:spTree>
    <p:extLst>
      <p:ext uri="{BB962C8B-B14F-4D97-AF65-F5344CB8AC3E}">
        <p14:creationId xmlns:p14="http://schemas.microsoft.com/office/powerpoint/2010/main" val="3490733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BBA4-4017-5D44-9F5B-59706C9539D0}"/>
              </a:ext>
            </a:extLst>
          </p:cNvPr>
          <p:cNvSpPr>
            <a:spLocks noGrp="1"/>
          </p:cNvSpPr>
          <p:nvPr>
            <p:ph type="title"/>
          </p:nvPr>
        </p:nvSpPr>
        <p:spPr/>
        <p:txBody>
          <a:bodyPr/>
          <a:lstStyle/>
          <a:p>
            <a:r>
              <a:rPr lang="en-US" err="1"/>
              <a:t>OhioMeansJobs.com</a:t>
            </a:r>
            <a:endParaRPr lang="en-US"/>
          </a:p>
        </p:txBody>
      </p:sp>
      <p:sp>
        <p:nvSpPr>
          <p:cNvPr id="3" name="Content Placeholder 2">
            <a:extLst>
              <a:ext uri="{FF2B5EF4-FFF2-40B4-BE49-F238E27FC236}">
                <a16:creationId xmlns:a16="http://schemas.microsoft.com/office/drawing/2014/main" id="{EB815645-ED06-1648-B16E-33E4560CCC8B}"/>
              </a:ext>
            </a:extLst>
          </p:cNvPr>
          <p:cNvSpPr>
            <a:spLocks noGrp="1"/>
          </p:cNvSpPr>
          <p:nvPr>
            <p:ph sz="half" idx="2"/>
          </p:nvPr>
        </p:nvSpPr>
        <p:spPr>
          <a:xfrm>
            <a:off x="6344745" y="1922805"/>
            <a:ext cx="5384800" cy="4525963"/>
          </a:xfrm>
        </p:spPr>
        <p:txBody>
          <a:bodyPr/>
          <a:lstStyle/>
          <a:p>
            <a:r>
              <a:rPr lang="en-US" err="1"/>
              <a:t>OhioMeansJobs</a:t>
            </a:r>
            <a:r>
              <a:rPr lang="en-US"/>
              <a:t> (OMJ) web site </a:t>
            </a:r>
          </a:p>
          <a:p>
            <a:r>
              <a:rPr lang="en-US"/>
              <a:t>Youth may sign in and engage in </a:t>
            </a:r>
            <a:r>
              <a:rPr lang="en-US">
                <a:hlinkClick r:id="rId3"/>
              </a:rPr>
              <a:t>virtual interview practice </a:t>
            </a:r>
            <a:r>
              <a:rPr lang="en-US"/>
              <a:t>and watch video tutorials for interviewing</a:t>
            </a:r>
          </a:p>
          <a:p>
            <a:pPr marL="0" indent="0">
              <a:buNone/>
            </a:pPr>
            <a:endParaRPr lang="en-US"/>
          </a:p>
        </p:txBody>
      </p:sp>
      <p:pic>
        <p:nvPicPr>
          <p:cNvPr id="5" name="Content Placeholder 4" descr="OhioMeansJobs landing webpage to access practice interview questions. &#10;" title="OhioMeansJobs webpage">
            <a:hlinkClick r:id="rId3"/>
            <a:extLst>
              <a:ext uri="{FF2B5EF4-FFF2-40B4-BE49-F238E27FC236}">
                <a16:creationId xmlns:a16="http://schemas.microsoft.com/office/drawing/2014/main" id="{79FBDAB6-C5FE-2F47-B200-5906398F9E65}"/>
              </a:ext>
            </a:extLst>
          </p:cNvPr>
          <p:cNvPicPr>
            <a:picLocks noGrp="1" noChangeAspect="1"/>
          </p:cNvPicPr>
          <p:nvPr>
            <p:ph sz="half" idx="1"/>
          </p:nvPr>
        </p:nvPicPr>
        <p:blipFill>
          <a:blip r:embed="rId4"/>
          <a:stretch>
            <a:fillRect/>
          </a:stretch>
        </p:blipFill>
        <p:spPr>
          <a:xfrm>
            <a:off x="420413" y="1922805"/>
            <a:ext cx="5384800" cy="2997883"/>
          </a:xfrm>
          <a:ln>
            <a:solidFill>
              <a:schemeClr val="tx1"/>
            </a:solidFill>
          </a:ln>
        </p:spPr>
      </p:pic>
    </p:spTree>
    <p:extLst>
      <p:ext uri="{BB962C8B-B14F-4D97-AF65-F5344CB8AC3E}">
        <p14:creationId xmlns:p14="http://schemas.microsoft.com/office/powerpoint/2010/main" val="423216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7F0B-D566-F540-9AF9-E471B06693A9}"/>
              </a:ext>
            </a:extLst>
          </p:cNvPr>
          <p:cNvSpPr>
            <a:spLocks noGrp="1"/>
          </p:cNvSpPr>
          <p:nvPr>
            <p:ph type="title"/>
          </p:nvPr>
        </p:nvSpPr>
        <p:spPr>
          <a:xfrm>
            <a:off x="609600" y="105103"/>
            <a:ext cx="10972800" cy="746234"/>
          </a:xfrm>
        </p:spPr>
        <p:txBody>
          <a:bodyPr>
            <a:normAutofit/>
          </a:bodyPr>
          <a:lstStyle/>
          <a:p>
            <a:r>
              <a:rPr lang="en-US" sz="3600"/>
              <a:t>The Future of Simulations</a:t>
            </a:r>
          </a:p>
        </p:txBody>
      </p:sp>
      <p:sp>
        <p:nvSpPr>
          <p:cNvPr id="3" name="Content Placeholder 2">
            <a:extLst>
              <a:ext uri="{FF2B5EF4-FFF2-40B4-BE49-F238E27FC236}">
                <a16:creationId xmlns:a16="http://schemas.microsoft.com/office/drawing/2014/main" id="{DB792F32-AE99-1943-B7F2-6A1128C8FB0B}"/>
              </a:ext>
            </a:extLst>
          </p:cNvPr>
          <p:cNvSpPr>
            <a:spLocks noGrp="1"/>
          </p:cNvSpPr>
          <p:nvPr>
            <p:ph idx="1"/>
          </p:nvPr>
        </p:nvSpPr>
        <p:spPr>
          <a:xfrm>
            <a:off x="609600" y="1219200"/>
            <a:ext cx="10972800" cy="5180234"/>
          </a:xfrm>
        </p:spPr>
        <p:txBody>
          <a:bodyPr>
            <a:normAutofit lnSpcReduction="10000"/>
          </a:bodyPr>
          <a:lstStyle/>
          <a:p>
            <a:pPr>
              <a:lnSpc>
                <a:spcPct val="110000"/>
              </a:lnSpc>
            </a:pPr>
            <a:r>
              <a:rPr lang="en-US" sz="2800"/>
              <a:t>Holograms have been used in exhibits and movies to simulate people and experiences. </a:t>
            </a:r>
          </a:p>
          <a:p>
            <a:pPr>
              <a:lnSpc>
                <a:spcPct val="110000"/>
              </a:lnSpc>
            </a:pPr>
            <a:r>
              <a:rPr lang="en-US" sz="2800"/>
              <a:t>In a movie called Marjorie Prime, a woman with beginning dementia was provided with a hologram of her deceased husband to be her companion. The hologram had conversations with her based on information that had been programmed into the computer memory about her life and shared experiences. The hologram also reminded her to take her medication.</a:t>
            </a:r>
          </a:p>
          <a:p>
            <a:pPr>
              <a:lnSpc>
                <a:spcPct val="110000"/>
              </a:lnSpc>
            </a:pPr>
            <a:r>
              <a:rPr lang="en-US" sz="2800"/>
              <a:t>News reports explained how SIRI acted as a ‘companion and friend’ to a young boy with autism. SIRI could endlessly answer his questions.</a:t>
            </a:r>
          </a:p>
        </p:txBody>
      </p:sp>
    </p:spTree>
    <p:extLst>
      <p:ext uri="{BB962C8B-B14F-4D97-AF65-F5344CB8AC3E}">
        <p14:creationId xmlns:p14="http://schemas.microsoft.com/office/powerpoint/2010/main" val="3662684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3386-C3D3-C94C-8BE5-879F4A797A17}"/>
              </a:ext>
            </a:extLst>
          </p:cNvPr>
          <p:cNvSpPr>
            <a:spLocks noGrp="1"/>
          </p:cNvSpPr>
          <p:nvPr>
            <p:ph type="title"/>
          </p:nvPr>
        </p:nvSpPr>
        <p:spPr/>
        <p:txBody>
          <a:bodyPr/>
          <a:lstStyle/>
          <a:p>
            <a:r>
              <a:rPr lang="en-US"/>
              <a:t>Virtual Reality</a:t>
            </a:r>
          </a:p>
        </p:txBody>
      </p:sp>
      <p:sp>
        <p:nvSpPr>
          <p:cNvPr id="3" name="Content Placeholder 2">
            <a:extLst>
              <a:ext uri="{FF2B5EF4-FFF2-40B4-BE49-F238E27FC236}">
                <a16:creationId xmlns:a16="http://schemas.microsoft.com/office/drawing/2014/main" id="{72A7C297-3817-5F4A-9B93-F7C3D35577F1}"/>
              </a:ext>
            </a:extLst>
          </p:cNvPr>
          <p:cNvSpPr>
            <a:spLocks noGrp="1"/>
          </p:cNvSpPr>
          <p:nvPr>
            <p:ph sz="half" idx="1"/>
          </p:nvPr>
        </p:nvSpPr>
        <p:spPr>
          <a:xfrm>
            <a:off x="609600" y="1600201"/>
            <a:ext cx="5384800" cy="4960619"/>
          </a:xfrm>
        </p:spPr>
        <p:txBody>
          <a:bodyPr>
            <a:normAutofit lnSpcReduction="10000"/>
          </a:bodyPr>
          <a:lstStyle/>
          <a:p>
            <a:r>
              <a:rPr lang="en-US"/>
              <a:t>“Virtual reality technologies represent a simulation of real world training environments based on computer graphics. These can be useful as they allow instructors, therapists and service providers to offer a safe, repeatable and diversifiable environmental platform which can benefit the learning of individuals with ASD.”</a:t>
            </a:r>
          </a:p>
        </p:txBody>
      </p:sp>
      <p:pic>
        <p:nvPicPr>
          <p:cNvPr id="6" name="Content Placeholder 5" descr="A simple cardboard Virtual Reality headset." title="Virtual Reality Headset">
            <a:extLst>
              <a:ext uri="{FF2B5EF4-FFF2-40B4-BE49-F238E27FC236}">
                <a16:creationId xmlns:a16="http://schemas.microsoft.com/office/drawing/2014/main" id="{F73EA183-6146-9649-A0D0-38B4D162E24B}"/>
              </a:ext>
            </a:extLst>
          </p:cNvPr>
          <p:cNvPicPr>
            <a:picLocks noGrp="1" noChangeAspect="1"/>
          </p:cNvPicPr>
          <p:nvPr>
            <p:ph sz="half" idx="2"/>
          </p:nvPr>
        </p:nvPicPr>
        <p:blipFill>
          <a:blip r:embed="rId3"/>
          <a:stretch>
            <a:fillRect/>
          </a:stretch>
        </p:blipFill>
        <p:spPr>
          <a:xfrm rot="10800000">
            <a:off x="6197600" y="1843881"/>
            <a:ext cx="5384800" cy="4038600"/>
          </a:xfrm>
        </p:spPr>
      </p:pic>
    </p:spTree>
    <p:extLst>
      <p:ext uri="{BB962C8B-B14F-4D97-AF65-F5344CB8AC3E}">
        <p14:creationId xmlns:p14="http://schemas.microsoft.com/office/powerpoint/2010/main" val="2657639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Mnemonics: Memory Devices</a:t>
            </a:r>
            <a:endParaRPr lang="en-US"/>
          </a:p>
        </p:txBody>
      </p:sp>
      <p:sp>
        <p:nvSpPr>
          <p:cNvPr id="3" name="Content Placeholder 2"/>
          <p:cNvSpPr>
            <a:spLocks noGrp="1"/>
          </p:cNvSpPr>
          <p:nvPr>
            <p:ph idx="1"/>
          </p:nvPr>
        </p:nvSpPr>
        <p:spPr/>
        <p:txBody>
          <a:bodyPr>
            <a:normAutofit/>
          </a:bodyPr>
          <a:lstStyle/>
          <a:p>
            <a:r>
              <a:rPr lang="en-US"/>
              <a:t>Memory devices: Help recall larger pieces of information</a:t>
            </a:r>
          </a:p>
          <a:p>
            <a:r>
              <a:rPr lang="en-US"/>
              <a:t>Types of mnemonics include </a:t>
            </a:r>
          </a:p>
          <a:p>
            <a:pPr lvl="1"/>
            <a:r>
              <a:rPr lang="en-US"/>
              <a:t>Music, Name, Expression/Word, Model, Ode/Rhyme, Note Organization, Image, Connection, and Spelling Mnemonics</a:t>
            </a:r>
          </a:p>
          <a:p>
            <a:pPr algn="ctr"/>
            <a:endParaRPr lang="en-US"/>
          </a:p>
          <a:p>
            <a:pPr algn="ctr"/>
            <a:r>
              <a:rPr lang="en-US"/>
              <a:t>Do you use mnemonics with the individuals you teach or support? </a:t>
            </a:r>
          </a:p>
          <a:p>
            <a:pPr lvl="1" algn="ctr"/>
            <a:r>
              <a:rPr lang="en-US" b="1"/>
              <a:t>Discuss and give examples</a:t>
            </a:r>
          </a:p>
        </p:txBody>
      </p:sp>
    </p:spTree>
    <p:extLst>
      <p:ext uri="{BB962C8B-B14F-4D97-AF65-F5344CB8AC3E}">
        <p14:creationId xmlns:p14="http://schemas.microsoft.com/office/powerpoint/2010/main" val="268829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4452-F45B-6248-802F-62710A0A938F}"/>
              </a:ext>
            </a:extLst>
          </p:cNvPr>
          <p:cNvSpPr>
            <a:spLocks noGrp="1"/>
          </p:cNvSpPr>
          <p:nvPr>
            <p:ph type="title"/>
          </p:nvPr>
        </p:nvSpPr>
        <p:spPr>
          <a:xfrm>
            <a:off x="609600" y="0"/>
            <a:ext cx="10972800" cy="1143000"/>
          </a:xfrm>
        </p:spPr>
        <p:txBody>
          <a:bodyPr>
            <a:normAutofit/>
          </a:bodyPr>
          <a:lstStyle/>
          <a:p>
            <a:r>
              <a:rPr lang="en-US" sz="4000"/>
              <a:t>Virtual Reality (VR) and Simulation</a:t>
            </a:r>
          </a:p>
        </p:txBody>
      </p:sp>
      <p:sp>
        <p:nvSpPr>
          <p:cNvPr id="3" name="Content Placeholder 2">
            <a:extLst>
              <a:ext uri="{FF2B5EF4-FFF2-40B4-BE49-F238E27FC236}">
                <a16:creationId xmlns:a16="http://schemas.microsoft.com/office/drawing/2014/main" id="{6EF79DD8-9235-6945-B5E6-1116F2F26615}"/>
              </a:ext>
            </a:extLst>
          </p:cNvPr>
          <p:cNvSpPr>
            <a:spLocks noGrp="1"/>
          </p:cNvSpPr>
          <p:nvPr>
            <p:ph idx="1"/>
          </p:nvPr>
        </p:nvSpPr>
        <p:spPr>
          <a:xfrm>
            <a:off x="504497" y="1143001"/>
            <a:ext cx="11372193" cy="5425966"/>
          </a:xfrm>
        </p:spPr>
        <p:txBody>
          <a:bodyPr vert="horz" lIns="91440" tIns="45720" rIns="91440" bIns="45720" rtlCol="0" anchor="t">
            <a:normAutofit/>
          </a:bodyPr>
          <a:lstStyle/>
          <a:p>
            <a:r>
              <a:rPr lang="en-US">
                <a:latin typeface="Avenir LT Std 45 Book"/>
              </a:rPr>
              <a:t>VR videos and specially designed VR goggles can provide an opportunity to experience other environments and settings without actually being there</a:t>
            </a:r>
          </a:p>
          <a:p>
            <a:pPr lvl="1"/>
            <a:r>
              <a:rPr lang="en-US"/>
              <a:t>This is a form of simulation</a:t>
            </a:r>
          </a:p>
          <a:p>
            <a:r>
              <a:rPr lang="en-US">
                <a:latin typeface="Avenir LT Std 45 Book"/>
              </a:rPr>
              <a:t>Virtual reality and computer-based training teach social skills to youth with autism. </a:t>
            </a:r>
            <a:endParaRPr lang="en-US"/>
          </a:p>
          <a:p>
            <a:pPr lvl="1"/>
            <a:r>
              <a:rPr lang="en-US">
                <a:latin typeface="Avenir LT Std 45 Book"/>
              </a:rPr>
              <a:t>See handout #5</a:t>
            </a:r>
          </a:p>
          <a:p>
            <a:r>
              <a:rPr lang="en-US"/>
              <a:t>Assistive Technology and VR, webinar from the Center for Technology and Disability. </a:t>
            </a:r>
          </a:p>
          <a:p>
            <a:pPr lvl="1"/>
            <a:r>
              <a:rPr lang="en-US">
                <a:latin typeface="Avenir LT Std 45 Book"/>
              </a:rPr>
              <a:t>See handout #6 </a:t>
            </a:r>
          </a:p>
          <a:p>
            <a:endParaRPr lang="en-US"/>
          </a:p>
        </p:txBody>
      </p:sp>
    </p:spTree>
    <p:extLst>
      <p:ext uri="{BB962C8B-B14F-4D97-AF65-F5344CB8AC3E}">
        <p14:creationId xmlns:p14="http://schemas.microsoft.com/office/powerpoint/2010/main" val="3117522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C5B7-5512-F44C-87DA-D4BDDC81187F}"/>
              </a:ext>
            </a:extLst>
          </p:cNvPr>
          <p:cNvSpPr>
            <a:spLocks noGrp="1"/>
          </p:cNvSpPr>
          <p:nvPr>
            <p:ph type="title"/>
          </p:nvPr>
        </p:nvSpPr>
        <p:spPr/>
        <p:txBody>
          <a:bodyPr/>
          <a:lstStyle/>
          <a:p>
            <a:r>
              <a:rPr lang="en-US"/>
              <a:t>Wrap Up</a:t>
            </a:r>
          </a:p>
        </p:txBody>
      </p:sp>
      <p:sp>
        <p:nvSpPr>
          <p:cNvPr id="3" name="Content Placeholder 2">
            <a:extLst>
              <a:ext uri="{FF2B5EF4-FFF2-40B4-BE49-F238E27FC236}">
                <a16:creationId xmlns:a16="http://schemas.microsoft.com/office/drawing/2014/main" id="{567AB501-0BB3-AD4D-BEDA-4F348688B03F}"/>
              </a:ext>
            </a:extLst>
          </p:cNvPr>
          <p:cNvSpPr>
            <a:spLocks noGrp="1"/>
          </p:cNvSpPr>
          <p:nvPr>
            <p:ph idx="1"/>
          </p:nvPr>
        </p:nvSpPr>
        <p:spPr/>
        <p:txBody>
          <a:bodyPr/>
          <a:lstStyle/>
          <a:p>
            <a:pPr marL="0" indent="0">
              <a:buNone/>
            </a:pPr>
            <a:r>
              <a:rPr lang="en-US"/>
              <a:t>Discuss:</a:t>
            </a:r>
          </a:p>
          <a:p>
            <a:r>
              <a:rPr lang="en-US"/>
              <a:t>What other ways might technology will be used in the future for simulation? </a:t>
            </a:r>
          </a:p>
          <a:p>
            <a:r>
              <a:rPr lang="en-US"/>
              <a:t>How can teams expand the use of simulation in their plans to prepare youth for employment?</a:t>
            </a:r>
          </a:p>
          <a:p>
            <a:r>
              <a:rPr lang="en-US"/>
              <a:t>How can simulation be paired with current or potential strategies? </a:t>
            </a:r>
          </a:p>
          <a:p>
            <a:endParaRPr lang="en-US"/>
          </a:p>
          <a:p>
            <a:endParaRPr lang="en-US"/>
          </a:p>
        </p:txBody>
      </p:sp>
    </p:spTree>
    <p:extLst>
      <p:ext uri="{BB962C8B-B14F-4D97-AF65-F5344CB8AC3E}">
        <p14:creationId xmlns:p14="http://schemas.microsoft.com/office/powerpoint/2010/main" val="1395913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DFFE-9493-4E81-99E0-EE4F199E9BCE}"/>
              </a:ext>
            </a:extLst>
          </p:cNvPr>
          <p:cNvSpPr>
            <a:spLocks noGrp="1"/>
          </p:cNvSpPr>
          <p:nvPr>
            <p:ph type="title"/>
          </p:nvPr>
        </p:nvSpPr>
        <p:spPr/>
        <p:txBody>
          <a:bodyPr/>
          <a:lstStyle/>
          <a:p>
            <a:r>
              <a:rPr lang="en-US" dirty="0">
                <a:latin typeface="Avenir LT Std 45 Book"/>
              </a:rPr>
              <a:t>Certificate of Completion</a:t>
            </a:r>
            <a:endParaRPr lang="en-US" dirty="0"/>
          </a:p>
        </p:txBody>
      </p:sp>
      <p:sp>
        <p:nvSpPr>
          <p:cNvPr id="3" name="Content Placeholder 2">
            <a:extLst>
              <a:ext uri="{FF2B5EF4-FFF2-40B4-BE49-F238E27FC236}">
                <a16:creationId xmlns:a16="http://schemas.microsoft.com/office/drawing/2014/main" id="{B6EDA026-0B85-448D-8C51-671E7451B641}"/>
              </a:ext>
            </a:extLst>
          </p:cNvPr>
          <p:cNvSpPr>
            <a:spLocks noGrp="1"/>
          </p:cNvSpPr>
          <p:nvPr>
            <p:ph idx="1"/>
          </p:nvPr>
        </p:nvSpPr>
        <p:spPr/>
        <p:txBody>
          <a:bodyPr vert="horz" lIns="91440" tIns="45720" rIns="91440" bIns="45720" rtlCol="0" anchor="t">
            <a:normAutofit/>
          </a:bodyPr>
          <a:lstStyle/>
          <a:p>
            <a:pPr>
              <a:spcBef>
                <a:spcPts val="0"/>
              </a:spcBef>
            </a:pPr>
            <a:r>
              <a:rPr lang="en-US">
                <a:latin typeface="Avenir LT Std 45 Book"/>
              </a:rPr>
              <a:t>Please take a few minutes to complete a short </a:t>
            </a:r>
            <a:r>
              <a:rPr lang="en-US">
                <a:latin typeface="Avenir LT Std 45 Book"/>
                <a:hlinkClick r:id="rId2"/>
              </a:rPr>
              <a:t>eight-question survey.</a:t>
            </a:r>
            <a:r>
              <a:rPr lang="en-US">
                <a:latin typeface="Avenir LT Std 45 Book"/>
              </a:rPr>
              <a:t> </a:t>
            </a:r>
          </a:p>
          <a:p>
            <a:pPr>
              <a:spcBef>
                <a:spcPts val="0"/>
              </a:spcBef>
            </a:pPr>
            <a:r>
              <a:rPr lang="en-US" dirty="0">
                <a:latin typeface="Avenir LT Std 45 Book"/>
              </a:rPr>
              <a:t>Response to the survey with 75% accuracy allows the learner to download a certificate of completion for the session.</a:t>
            </a:r>
          </a:p>
          <a:p>
            <a:endParaRPr lang="en-US" dirty="0"/>
          </a:p>
          <a:p>
            <a:endParaRPr lang="en-US" dirty="0"/>
          </a:p>
        </p:txBody>
      </p:sp>
    </p:spTree>
    <p:extLst>
      <p:ext uri="{BB962C8B-B14F-4D97-AF65-F5344CB8AC3E}">
        <p14:creationId xmlns:p14="http://schemas.microsoft.com/office/powerpoint/2010/main" val="93235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9CEB-8111-6643-B4BB-72C9D84A4771}"/>
              </a:ext>
            </a:extLst>
          </p:cNvPr>
          <p:cNvSpPr>
            <a:spLocks noGrp="1"/>
          </p:cNvSpPr>
          <p:nvPr>
            <p:ph type="title"/>
          </p:nvPr>
        </p:nvSpPr>
        <p:spPr/>
        <p:txBody>
          <a:bodyPr/>
          <a:lstStyle/>
          <a:p>
            <a:r>
              <a:rPr lang="en-US"/>
              <a:t>Examples</a:t>
            </a:r>
          </a:p>
        </p:txBody>
      </p:sp>
      <p:sp>
        <p:nvSpPr>
          <p:cNvPr id="3" name="Content Placeholder 2">
            <a:extLst>
              <a:ext uri="{FF2B5EF4-FFF2-40B4-BE49-F238E27FC236}">
                <a16:creationId xmlns:a16="http://schemas.microsoft.com/office/drawing/2014/main" id="{85B2D6AC-39C5-FB4D-86D5-E13BE3055D40}"/>
              </a:ext>
            </a:extLst>
          </p:cNvPr>
          <p:cNvSpPr>
            <a:spLocks noGrp="1"/>
          </p:cNvSpPr>
          <p:nvPr>
            <p:ph idx="1"/>
          </p:nvPr>
        </p:nvSpPr>
        <p:spPr/>
        <p:txBody>
          <a:bodyPr/>
          <a:lstStyle/>
          <a:p>
            <a:r>
              <a:rPr lang="en-US"/>
              <a:t>The next three slide offer examples of Mnemonics</a:t>
            </a:r>
          </a:p>
          <a:p>
            <a:r>
              <a:rPr lang="en-US"/>
              <a:t>Would these examples be helpful in any familiar situations?</a:t>
            </a:r>
          </a:p>
          <a:p>
            <a:endParaRPr lang="en-US"/>
          </a:p>
        </p:txBody>
      </p:sp>
    </p:spTree>
    <p:extLst>
      <p:ext uri="{BB962C8B-B14F-4D97-AF65-F5344CB8AC3E}">
        <p14:creationId xmlns:p14="http://schemas.microsoft.com/office/powerpoint/2010/main" val="3992732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nemonic to remember how many days in each month" title="How many days in the month">
            <a:extLst>
              <a:ext uri="{FF2B5EF4-FFF2-40B4-BE49-F238E27FC236}">
                <a16:creationId xmlns:a16="http://schemas.microsoft.com/office/drawing/2014/main" id="{879D8B53-7265-A94F-BB33-74DDE1C274F2}"/>
              </a:ext>
            </a:extLst>
          </p:cNvPr>
          <p:cNvSpPr>
            <a:spLocks noGrp="1"/>
          </p:cNvSpPr>
          <p:nvPr>
            <p:ph type="title"/>
          </p:nvPr>
        </p:nvSpPr>
        <p:spPr/>
        <p:txBody>
          <a:bodyPr/>
          <a:lstStyle/>
          <a:p>
            <a:r>
              <a:rPr lang="en-US"/>
              <a:t>“Thirty Days Hath September…”</a:t>
            </a:r>
          </a:p>
        </p:txBody>
      </p:sp>
      <p:sp>
        <p:nvSpPr>
          <p:cNvPr id="7" name="Content Placeholder 6">
            <a:extLst>
              <a:ext uri="{FF2B5EF4-FFF2-40B4-BE49-F238E27FC236}">
                <a16:creationId xmlns:a16="http://schemas.microsoft.com/office/drawing/2014/main" id="{0A7D0E75-D00E-D84D-A232-6127A3B2EDF7}"/>
              </a:ext>
            </a:extLst>
          </p:cNvPr>
          <p:cNvSpPr>
            <a:spLocks noGrp="1"/>
          </p:cNvSpPr>
          <p:nvPr>
            <p:ph sz="half" idx="2"/>
          </p:nvPr>
        </p:nvSpPr>
        <p:spPr>
          <a:xfrm>
            <a:off x="5604933" y="1811867"/>
            <a:ext cx="5977467" cy="4314297"/>
          </a:xfrm>
        </p:spPr>
        <p:txBody>
          <a:bodyPr>
            <a:normAutofit/>
          </a:bodyPr>
          <a:lstStyle/>
          <a:p>
            <a:pPr marL="0" indent="0">
              <a:buNone/>
            </a:pPr>
            <a:r>
              <a:rPr lang="en-US" sz="3200"/>
              <a:t>Thirty days hath September, April, June and November. February has 28 alone. </a:t>
            </a:r>
          </a:p>
          <a:p>
            <a:pPr marL="0" indent="0">
              <a:buNone/>
            </a:pPr>
            <a:r>
              <a:rPr lang="en-US" sz="3200"/>
              <a:t>All the rest have 31 except in Leap year, that’s the time when February’s days are 29.</a:t>
            </a:r>
          </a:p>
        </p:txBody>
      </p:sp>
      <p:pic>
        <p:nvPicPr>
          <p:cNvPr id="6" name="Content Placeholder 5" descr="Calendar with words of the Mnemonic. Same text as on the slide" title=" How many days are in each month">
            <a:extLst>
              <a:ext uri="{FF2B5EF4-FFF2-40B4-BE49-F238E27FC236}">
                <a16:creationId xmlns:a16="http://schemas.microsoft.com/office/drawing/2014/main" id="{B53ACD0D-9537-C048-82F4-A4C637FB4C30}"/>
              </a:ext>
            </a:extLst>
          </p:cNvPr>
          <p:cNvPicPr>
            <a:picLocks noGrp="1" noChangeAspect="1"/>
          </p:cNvPicPr>
          <p:nvPr>
            <p:ph sz="half" idx="1"/>
          </p:nvPr>
        </p:nvPicPr>
        <p:blipFill>
          <a:blip r:embed="rId3"/>
          <a:stretch>
            <a:fillRect/>
          </a:stretch>
        </p:blipFill>
        <p:spPr>
          <a:xfrm>
            <a:off x="611566" y="1600201"/>
            <a:ext cx="4439073" cy="3733800"/>
          </a:xfrm>
        </p:spPr>
      </p:pic>
    </p:spTree>
    <p:extLst>
      <p:ext uri="{BB962C8B-B14F-4D97-AF65-F5344CB8AC3E}">
        <p14:creationId xmlns:p14="http://schemas.microsoft.com/office/powerpoint/2010/main" val="86322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F8DA-BA03-E64C-8CEB-D92F4E0131C5}"/>
              </a:ext>
            </a:extLst>
          </p:cNvPr>
          <p:cNvSpPr>
            <a:spLocks noGrp="1"/>
          </p:cNvSpPr>
          <p:nvPr>
            <p:ph type="title"/>
          </p:nvPr>
        </p:nvSpPr>
        <p:spPr/>
        <p:txBody>
          <a:bodyPr/>
          <a:lstStyle/>
          <a:p>
            <a:r>
              <a:rPr lang="en-US"/>
              <a:t>Desserts = Stressed</a:t>
            </a:r>
          </a:p>
        </p:txBody>
      </p:sp>
      <p:sp>
        <p:nvSpPr>
          <p:cNvPr id="4" name="Content Placeholder 3">
            <a:extLst>
              <a:ext uri="{FF2B5EF4-FFF2-40B4-BE49-F238E27FC236}">
                <a16:creationId xmlns:a16="http://schemas.microsoft.com/office/drawing/2014/main" id="{C15B2D92-5715-FE4D-A5CA-F25DDFA6E487}"/>
              </a:ext>
            </a:extLst>
          </p:cNvPr>
          <p:cNvSpPr>
            <a:spLocks noGrp="1"/>
          </p:cNvSpPr>
          <p:nvPr>
            <p:ph sz="half" idx="1"/>
          </p:nvPr>
        </p:nvSpPr>
        <p:spPr>
          <a:xfrm>
            <a:off x="5589940" y="1417638"/>
            <a:ext cx="6383868" cy="4525963"/>
          </a:xfrm>
        </p:spPr>
        <p:txBody>
          <a:bodyPr>
            <a:normAutofit lnSpcReduction="10000"/>
          </a:bodyPr>
          <a:lstStyle/>
          <a:p>
            <a:r>
              <a:rPr lang="en-US" sz="3200"/>
              <a:t>When you are stressed you eat desserts. </a:t>
            </a:r>
          </a:p>
          <a:p>
            <a:r>
              <a:rPr lang="en-US" sz="3200"/>
              <a:t>‘Desserts’ is ‘stressed’ spelled backwards. </a:t>
            </a:r>
          </a:p>
          <a:p>
            <a:r>
              <a:rPr lang="en-US" sz="3200"/>
              <a:t>Another trick- To remember the difference between dessert and desert, remember that dessert has two s’s like Strawberry Shortcake.</a:t>
            </a:r>
          </a:p>
        </p:txBody>
      </p:sp>
      <p:pic>
        <p:nvPicPr>
          <p:cNvPr id="7" name="Content Placeholder 6" descr="A picture of several kinds of chocolate with the words Desserts equals stressed." title="How to spell desserts">
            <a:extLst>
              <a:ext uri="{FF2B5EF4-FFF2-40B4-BE49-F238E27FC236}">
                <a16:creationId xmlns:a16="http://schemas.microsoft.com/office/drawing/2014/main" id="{89F14ED5-0498-C74A-B43C-F388CCD5FDE3}"/>
              </a:ext>
            </a:extLst>
          </p:cNvPr>
          <p:cNvPicPr>
            <a:picLocks noGrp="1" noChangeAspect="1"/>
          </p:cNvPicPr>
          <p:nvPr>
            <p:ph sz="half" idx="2"/>
          </p:nvPr>
        </p:nvPicPr>
        <p:blipFill>
          <a:blip r:embed="rId3"/>
          <a:stretch>
            <a:fillRect/>
          </a:stretch>
        </p:blipFill>
        <p:spPr>
          <a:xfrm>
            <a:off x="609600" y="1417638"/>
            <a:ext cx="4240994" cy="4525963"/>
          </a:xfrm>
        </p:spPr>
      </p:pic>
    </p:spTree>
    <p:extLst>
      <p:ext uri="{BB962C8B-B14F-4D97-AF65-F5344CB8AC3E}">
        <p14:creationId xmlns:p14="http://schemas.microsoft.com/office/powerpoint/2010/main" val="30726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1566-4800-9C4B-A33D-725033EFE877}"/>
              </a:ext>
            </a:extLst>
          </p:cNvPr>
          <p:cNvSpPr>
            <a:spLocks noGrp="1"/>
          </p:cNvSpPr>
          <p:nvPr>
            <p:ph type="title"/>
          </p:nvPr>
        </p:nvSpPr>
        <p:spPr/>
        <p:txBody>
          <a:bodyPr/>
          <a:lstStyle/>
          <a:p>
            <a:r>
              <a:rPr lang="en-US"/>
              <a:t>How to Set the Table</a:t>
            </a:r>
          </a:p>
        </p:txBody>
      </p:sp>
      <p:sp>
        <p:nvSpPr>
          <p:cNvPr id="5" name="Content Placeholder 4">
            <a:extLst>
              <a:ext uri="{FF2B5EF4-FFF2-40B4-BE49-F238E27FC236}">
                <a16:creationId xmlns:a16="http://schemas.microsoft.com/office/drawing/2014/main" id="{DC2A2AD7-79AC-AB42-A395-97093FD23EE2}"/>
              </a:ext>
            </a:extLst>
          </p:cNvPr>
          <p:cNvSpPr>
            <a:spLocks noGrp="1"/>
          </p:cNvSpPr>
          <p:nvPr>
            <p:ph sz="half" idx="2"/>
          </p:nvPr>
        </p:nvSpPr>
        <p:spPr/>
        <p:txBody>
          <a:bodyPr>
            <a:normAutofit/>
          </a:bodyPr>
          <a:lstStyle/>
          <a:p>
            <a:r>
              <a:rPr lang="en-US" sz="3600"/>
              <a:t>Anything with four letters goes on the left </a:t>
            </a:r>
          </a:p>
          <a:p>
            <a:pPr lvl="1"/>
            <a:r>
              <a:rPr lang="en-US" sz="3200"/>
              <a:t>fork</a:t>
            </a:r>
          </a:p>
          <a:p>
            <a:r>
              <a:rPr lang="en-US" sz="3600"/>
              <a:t>Anything with five letters goes on the right, </a:t>
            </a:r>
          </a:p>
          <a:p>
            <a:pPr lvl="1"/>
            <a:r>
              <a:rPr lang="en-US" sz="3200"/>
              <a:t>spoon, knife</a:t>
            </a:r>
          </a:p>
        </p:txBody>
      </p:sp>
      <p:pic>
        <p:nvPicPr>
          <p:cNvPr id="7" name="Content Placeholder 6" descr="Background picture is a tray of silverware. Text box includes the words on the slide." title="How to Set the Table">
            <a:extLst>
              <a:ext uri="{FF2B5EF4-FFF2-40B4-BE49-F238E27FC236}">
                <a16:creationId xmlns:a16="http://schemas.microsoft.com/office/drawing/2014/main" id="{1E48E05C-0B77-924C-B664-882FC83E21C9}"/>
              </a:ext>
            </a:extLst>
          </p:cNvPr>
          <p:cNvPicPr>
            <a:picLocks noGrp="1" noChangeAspect="1"/>
          </p:cNvPicPr>
          <p:nvPr>
            <p:ph sz="half" idx="1"/>
          </p:nvPr>
        </p:nvPicPr>
        <p:blipFill>
          <a:blip r:embed="rId3"/>
          <a:stretch>
            <a:fillRect/>
          </a:stretch>
        </p:blipFill>
        <p:spPr>
          <a:xfrm>
            <a:off x="1198265" y="1600200"/>
            <a:ext cx="4207469" cy="4525963"/>
          </a:xfrm>
        </p:spPr>
      </p:pic>
    </p:spTree>
    <p:extLst>
      <p:ext uri="{BB962C8B-B14F-4D97-AF65-F5344CB8AC3E}">
        <p14:creationId xmlns:p14="http://schemas.microsoft.com/office/powerpoint/2010/main" val="1605915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04406"/>
            <a:ext cx="11319164" cy="4880758"/>
          </a:xfrm>
        </p:spPr>
        <p:txBody>
          <a:bodyPr>
            <a:normAutofit fontScale="92500"/>
          </a:bodyPr>
          <a:lstStyle/>
          <a:p>
            <a:endParaRPr lang="en-US"/>
          </a:p>
          <a:p>
            <a:r>
              <a:rPr lang="en-US">
                <a:solidFill>
                  <a:schemeClr val="tx1"/>
                </a:solidFill>
              </a:rPr>
              <a:t>Extensively researched</a:t>
            </a:r>
          </a:p>
          <a:p>
            <a:r>
              <a:rPr lang="en-US">
                <a:solidFill>
                  <a:schemeClr val="tx1"/>
                </a:solidFill>
              </a:rPr>
              <a:t>Promotes understanding and recall of an important vocabulary term</a:t>
            </a:r>
          </a:p>
          <a:p>
            <a:r>
              <a:rPr lang="en-US">
                <a:solidFill>
                  <a:schemeClr val="tx1"/>
                </a:solidFill>
              </a:rPr>
              <a:t>Highly effective with ALL students</a:t>
            </a:r>
          </a:p>
          <a:p>
            <a:pPr lvl="1"/>
            <a:r>
              <a:rPr lang="en-US" sz="3000">
                <a:solidFill>
                  <a:schemeClr val="tx1"/>
                </a:solidFill>
              </a:rPr>
              <a:t>When consistently used with students for 3 weeks, students w/LD increased vocabulary scores 24%-29%</a:t>
            </a:r>
          </a:p>
          <a:p>
            <a:pPr lvl="1"/>
            <a:r>
              <a:rPr lang="en-US" sz="3000">
                <a:solidFill>
                  <a:schemeClr val="tx1"/>
                </a:solidFill>
              </a:rPr>
              <a:t>Students without LD increased vocabulary scores 16% – 19%</a:t>
            </a:r>
          </a:p>
          <a:p>
            <a:r>
              <a:rPr lang="en-US">
                <a:solidFill>
                  <a:schemeClr val="tx1"/>
                </a:solidFill>
              </a:rPr>
              <a:t>Most effective with middle school – high school age students</a:t>
            </a:r>
          </a:p>
        </p:txBody>
      </p:sp>
      <p:sp>
        <p:nvSpPr>
          <p:cNvPr id="3" name="Title 2"/>
          <p:cNvSpPr>
            <a:spLocks noGrp="1"/>
          </p:cNvSpPr>
          <p:nvPr>
            <p:ph type="title"/>
          </p:nvPr>
        </p:nvSpPr>
        <p:spPr/>
        <p:txBody>
          <a:bodyPr>
            <a:normAutofit/>
          </a:bodyPr>
          <a:lstStyle/>
          <a:p>
            <a:r>
              <a:rPr lang="en-US"/>
              <a:t>Mnemonics using the </a:t>
            </a:r>
            <a:r>
              <a:rPr lang="en-US" err="1"/>
              <a:t>LINCing</a:t>
            </a:r>
            <a:r>
              <a:rPr lang="en-US"/>
              <a:t> routine</a:t>
            </a:r>
          </a:p>
        </p:txBody>
      </p:sp>
    </p:spTree>
    <p:extLst>
      <p:ext uri="{BB962C8B-B14F-4D97-AF65-F5344CB8AC3E}">
        <p14:creationId xmlns:p14="http://schemas.microsoft.com/office/powerpoint/2010/main" val="1088386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Hat Works for Work Final Project Template" id="{E4AAA241-1FEE-7D42-908B-8EB24D3EDB91}" vid="{94EB825E-A6F4-1B46-B87C-B1682E17A9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DF82EBCCA6434C8B24CE25C74949B6" ma:contentTypeVersion="6" ma:contentTypeDescription="Create a new document." ma:contentTypeScope="" ma:versionID="eab6bc8a728de050be0dbd7c7080b458">
  <xsd:schema xmlns:xsd="http://www.w3.org/2001/XMLSchema" xmlns:xs="http://www.w3.org/2001/XMLSchema" xmlns:p="http://schemas.microsoft.com/office/2006/metadata/properties" xmlns:ns2="a57ec7f8-8b67-4735-931f-8ffdcef4b5a3" xmlns:ns3="5cf0b33e-1905-47e5-996b-0077f99af4d6" targetNamespace="http://schemas.microsoft.com/office/2006/metadata/properties" ma:root="true" ma:fieldsID="bd08061a09b2e09a726ae9ec8fa268b9" ns2:_="" ns3:_="">
    <xsd:import namespace="a57ec7f8-8b67-4735-931f-8ffdcef4b5a3"/>
    <xsd:import namespace="5cf0b33e-1905-47e5-996b-0077f99af4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ec7f8-8b67-4735-931f-8ffdcef4b5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f0b33e-1905-47e5-996b-0077f99af4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CFA641-0158-449B-81D3-570B440B8037}">
  <ds:schemaRefs>
    <ds:schemaRef ds:uri="http://schemas.microsoft.com/sharepoint/v3/contenttype/forms"/>
  </ds:schemaRefs>
</ds:datastoreItem>
</file>

<file path=customXml/itemProps2.xml><?xml version="1.0" encoding="utf-8"?>
<ds:datastoreItem xmlns:ds="http://schemas.openxmlformats.org/officeDocument/2006/customXml" ds:itemID="{4CBB14DB-633C-4D1D-BB8E-2509D069776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950BD8F-FB8A-4EA0-AA7E-C1DD9C5BDCD9}">
  <ds:schemaRefs>
    <ds:schemaRef ds:uri="5cf0b33e-1905-47e5-996b-0077f99af4d6"/>
    <ds:schemaRef ds:uri="a57ec7f8-8b67-4735-931f-8ffdcef4b5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42</Slides>
  <Notes>37</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“What Works for Work”</vt:lpstr>
      <vt:lpstr>Mnemonics</vt:lpstr>
      <vt:lpstr>Handout</vt:lpstr>
      <vt:lpstr>Mnemonics: Memory Devices</vt:lpstr>
      <vt:lpstr>Examples</vt:lpstr>
      <vt:lpstr>“Thirty Days Hath September…”</vt:lpstr>
      <vt:lpstr>Desserts = Stressed</vt:lpstr>
      <vt:lpstr>How to Set the Table</vt:lpstr>
      <vt:lpstr>Mnemonics using the LINCing routine</vt:lpstr>
      <vt:lpstr>What Is the Acronym “LINCS”</vt:lpstr>
      <vt:lpstr>Using a LINCing Table</vt:lpstr>
      <vt:lpstr>Using LINCing Routine </vt:lpstr>
      <vt:lpstr>LINCing Routine: Step One</vt:lpstr>
      <vt:lpstr>LINCing Routine: Step Two</vt:lpstr>
      <vt:lpstr>LINCing Routine: Step Three</vt:lpstr>
      <vt:lpstr>LINCing Routine: Step Four</vt:lpstr>
      <vt:lpstr>Step Four Example</vt:lpstr>
      <vt:lpstr>“Decree” To make a decision and force it on others.</vt:lpstr>
      <vt:lpstr>Fluorite:   A purple mineral used to make steel hard</vt:lpstr>
      <vt:lpstr>LINCing Routine: Step Five</vt:lpstr>
      <vt:lpstr>Step Five Example</vt:lpstr>
      <vt:lpstr>Activity: Complete a LINCing Table for ‘Compromise’ </vt:lpstr>
      <vt:lpstr>LINCS is a Mnemonic. </vt:lpstr>
      <vt:lpstr>Final Step: Self-Test</vt:lpstr>
      <vt:lpstr>Activity: Practice the LINC routine</vt:lpstr>
      <vt:lpstr>LINCing Table</vt:lpstr>
      <vt:lpstr>Additional Resources</vt:lpstr>
      <vt:lpstr>Simulation</vt:lpstr>
      <vt:lpstr>Simulation: An Evidence Based Practice</vt:lpstr>
      <vt:lpstr>Definition of Simulation</vt:lpstr>
      <vt:lpstr>Let’s Look at a Few Examples</vt:lpstr>
      <vt:lpstr>CVS Opening Mock Stores</vt:lpstr>
      <vt:lpstr>Simulation for Social Skill Development</vt:lpstr>
      <vt:lpstr>Think-Pair-Share</vt:lpstr>
      <vt:lpstr>Additional Examples Simulation</vt:lpstr>
      <vt:lpstr>Effects of Simulation to Teach Students With Disabilities Basic Finance Skills </vt:lpstr>
      <vt:lpstr>OhioMeansJobs.com</vt:lpstr>
      <vt:lpstr>The Future of Simulations</vt:lpstr>
      <vt:lpstr>Virtual Reality</vt:lpstr>
      <vt:lpstr>Virtual Reality (VR) and Simulation</vt:lpstr>
      <vt:lpstr>Wrap Up</vt:lpstr>
      <vt:lpstr>Certificate of Completion</vt:lpstr>
    </vt:vector>
  </TitlesOfParts>
  <Manager/>
  <Company>OCALI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Mnemonics and Simulation Evidence Based Practices </dc:title>
  <dc:subject/>
  <dc:creator>Staff OCALI Lifespan Transition Center</dc:creator>
  <cp:keywords>Mnemonics, Simulation</cp:keywords>
  <dc:description>Materials developed for What Works for Work grant, through the Ohio Developmental Disabilities council resources guidance on Evidence Based Practices and Predictors</dc:description>
  <cp:revision>5</cp:revision>
  <cp:lastPrinted>2017-09-11T17:42:02Z</cp:lastPrinted>
  <dcterms:created xsi:type="dcterms:W3CDTF">2018-06-25T22:32:16Z</dcterms:created>
  <dcterms:modified xsi:type="dcterms:W3CDTF">2022-01-04T17:42:17Z</dcterms:modified>
  <cp:category>Evidence Based Practices, Evidence Based Predictors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0x01010022DF82EBCCA6434C8B24CE25C74949B6</vt:lpwstr>
  </property>
</Properties>
</file>