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8" r:id="rId5"/>
  </p:sldMasterIdLst>
  <p:notesMasterIdLst>
    <p:notesMasterId r:id="rId49"/>
  </p:notesMasterIdLst>
  <p:handoutMasterIdLst>
    <p:handoutMasterId r:id="rId50"/>
  </p:handoutMasterIdLst>
  <p:sldIdLst>
    <p:sldId id="371" r:id="rId6"/>
    <p:sldId id="584" r:id="rId7"/>
    <p:sldId id="578" r:id="rId8"/>
    <p:sldId id="579" r:id="rId9"/>
    <p:sldId id="522" r:id="rId10"/>
    <p:sldId id="586" r:id="rId11"/>
    <p:sldId id="430" r:id="rId12"/>
    <p:sldId id="587" r:id="rId13"/>
    <p:sldId id="589" r:id="rId14"/>
    <p:sldId id="590" r:id="rId15"/>
    <p:sldId id="602" r:id="rId16"/>
    <p:sldId id="593" r:id="rId17"/>
    <p:sldId id="573" r:id="rId18"/>
    <p:sldId id="601" r:id="rId19"/>
    <p:sldId id="262" r:id="rId20"/>
    <p:sldId id="466" r:id="rId21"/>
    <p:sldId id="604" r:id="rId22"/>
    <p:sldId id="605" r:id="rId23"/>
    <p:sldId id="606" r:id="rId24"/>
    <p:sldId id="608" r:id="rId25"/>
    <p:sldId id="370" r:id="rId26"/>
    <p:sldId id="345" r:id="rId27"/>
    <p:sldId id="395" r:id="rId28"/>
    <p:sldId id="299" r:id="rId29"/>
    <p:sldId id="302" r:id="rId30"/>
    <p:sldId id="344" r:id="rId31"/>
    <p:sldId id="595" r:id="rId32"/>
    <p:sldId id="518" r:id="rId33"/>
    <p:sldId id="374" r:id="rId34"/>
    <p:sldId id="577" r:id="rId35"/>
    <p:sldId id="580" r:id="rId36"/>
    <p:sldId id="583" r:id="rId37"/>
    <p:sldId id="457" r:id="rId38"/>
    <p:sldId id="386" r:id="rId39"/>
    <p:sldId id="596" r:id="rId40"/>
    <p:sldId id="597" r:id="rId41"/>
    <p:sldId id="340" r:id="rId42"/>
    <p:sldId id="576" r:id="rId43"/>
    <p:sldId id="598" r:id="rId44"/>
    <p:sldId id="599" r:id="rId45"/>
    <p:sldId id="603" r:id="rId46"/>
    <p:sldId id="394" r:id="rId47"/>
    <p:sldId id="609"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4061"/>
    <a:srgbClr val="CFDA33"/>
    <a:srgbClr val="269828"/>
    <a:srgbClr val="E514E0"/>
    <a:srgbClr val="CBCC03"/>
    <a:srgbClr val="C713C0"/>
    <a:srgbClr val="2575CD"/>
    <a:srgbClr val="235963"/>
    <a:srgbClr val="CDD6E1"/>
    <a:srgbClr val="D556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48E7DC-F26A-C1C8-8C75-3252C19B28A0}" v="15" dt="2022-01-04T17:43:48.722"/>
    <p1510:client id="{DE7CEEA8-5AB7-3EC8-4402-DF8246CBAE73}" v="15" dt="2022-01-01T14:12:42.8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53" autoAdjust="0"/>
    <p:restoredTop sz="81088" autoAdjust="0"/>
  </p:normalViewPr>
  <p:slideViewPr>
    <p:cSldViewPr snapToGrid="0" snapToObjects="1">
      <p:cViewPr>
        <p:scale>
          <a:sx n="95" d="100"/>
          <a:sy n="95" d="100"/>
        </p:scale>
        <p:origin x="832" y="248"/>
      </p:cViewPr>
      <p:guideLst>
        <p:guide orient="horz" pos="2160"/>
        <p:guide pos="3840"/>
      </p:guideLst>
    </p:cSldViewPr>
  </p:slideViewPr>
  <p:outlineViewPr>
    <p:cViewPr>
      <p:scale>
        <a:sx n="33" d="100"/>
        <a:sy n="33" d="100"/>
      </p:scale>
      <p:origin x="0" y="-17800"/>
    </p:cViewPr>
  </p:outlineViewPr>
  <p:notesTextViewPr>
    <p:cViewPr>
      <p:scale>
        <a:sx n="110" d="100"/>
        <a:sy n="110" d="100"/>
      </p:scale>
      <p:origin x="0" y="0"/>
    </p:cViewPr>
  </p:notesTextViewPr>
  <p:sorterViewPr>
    <p:cViewPr>
      <p:scale>
        <a:sx n="200" d="100"/>
        <a:sy n="200" d="100"/>
      </p:scale>
      <p:origin x="0" y="13840"/>
    </p:cViewPr>
  </p:sorterViewPr>
  <p:notesViewPr>
    <p:cSldViewPr snapToGrid="0" snapToObjects="1">
      <p:cViewPr varScale="1">
        <p:scale>
          <a:sx n="139" d="100"/>
          <a:sy n="139" d="100"/>
        </p:scale>
        <p:origin x="3472"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Filler" userId="S::chris_filler@ocali.org::18834a44-c2a5-4176-8fab-138eb1655fbf" providerId="AD" clId="Web-{DE7CEEA8-5AB7-3EC8-4402-DF8246CBAE73}"/>
    <pc:docChg chg="modSld">
      <pc:chgData name="Chris Filler" userId="S::chris_filler@ocali.org::18834a44-c2a5-4176-8fab-138eb1655fbf" providerId="AD" clId="Web-{DE7CEEA8-5AB7-3EC8-4402-DF8246CBAE73}" dt="2022-01-01T14:12:42.890" v="16" actId="20577"/>
      <pc:docMkLst>
        <pc:docMk/>
      </pc:docMkLst>
      <pc:sldChg chg="modSp">
        <pc:chgData name="Chris Filler" userId="S::chris_filler@ocali.org::18834a44-c2a5-4176-8fab-138eb1655fbf" providerId="AD" clId="Web-{DE7CEEA8-5AB7-3EC8-4402-DF8246CBAE73}" dt="2022-01-01T14:12:42.890" v="16" actId="20577"/>
        <pc:sldMkLst>
          <pc:docMk/>
          <pc:sldMk cId="389435257" sldId="371"/>
        </pc:sldMkLst>
        <pc:spChg chg="mod">
          <ac:chgData name="Chris Filler" userId="S::chris_filler@ocali.org::18834a44-c2a5-4176-8fab-138eb1655fbf" providerId="AD" clId="Web-{DE7CEEA8-5AB7-3EC8-4402-DF8246CBAE73}" dt="2022-01-01T14:12:42.890" v="16" actId="20577"/>
          <ac:spMkLst>
            <pc:docMk/>
            <pc:sldMk cId="389435257" sldId="371"/>
            <ac:spMk id="6" creationId="{00000000-0000-0000-0000-000000000000}"/>
          </ac:spMkLst>
        </pc:spChg>
        <pc:picChg chg="mod">
          <ac:chgData name="Chris Filler" userId="S::chris_filler@ocali.org::18834a44-c2a5-4176-8fab-138eb1655fbf" providerId="AD" clId="Web-{DE7CEEA8-5AB7-3EC8-4402-DF8246CBAE73}" dt="2022-01-01T14:12:09.047" v="1" actId="1076"/>
          <ac:picMkLst>
            <pc:docMk/>
            <pc:sldMk cId="389435257" sldId="371"/>
            <ac:picMk id="9" creationId="{80B4A4C6-E39A-FF4C-AF1E-40AA229C8A21}"/>
          </ac:picMkLst>
        </pc:picChg>
      </pc:sldChg>
    </pc:docChg>
  </pc:docChgLst>
  <pc:docChgLst>
    <pc:chgData name="Chris Filler" userId="S::chris_filler@ocali.org::18834a44-c2a5-4176-8fab-138eb1655fbf" providerId="AD" clId="Web-{CC48E7DC-F26A-C1C8-8C75-3252C19B28A0}"/>
    <pc:docChg chg="modSld">
      <pc:chgData name="Chris Filler" userId="S::chris_filler@ocali.org::18834a44-c2a5-4176-8fab-138eb1655fbf" providerId="AD" clId="Web-{CC48E7DC-F26A-C1C8-8C75-3252C19B28A0}" dt="2022-01-04T17:43:48.722" v="12" actId="20577"/>
      <pc:docMkLst>
        <pc:docMk/>
      </pc:docMkLst>
      <pc:sldChg chg="modSp">
        <pc:chgData name="Chris Filler" userId="S::chris_filler@ocali.org::18834a44-c2a5-4176-8fab-138eb1655fbf" providerId="AD" clId="Web-{CC48E7DC-F26A-C1C8-8C75-3252C19B28A0}" dt="2022-01-04T17:43:48.722" v="12" actId="20577"/>
        <pc:sldMkLst>
          <pc:docMk/>
          <pc:sldMk cId="598676160" sldId="609"/>
        </pc:sldMkLst>
        <pc:spChg chg="mod">
          <ac:chgData name="Chris Filler" userId="S::chris_filler@ocali.org::18834a44-c2a5-4176-8fab-138eb1655fbf" providerId="AD" clId="Web-{CC48E7DC-F26A-C1C8-8C75-3252C19B28A0}" dt="2022-01-04T17:43:16.846" v="11" actId="20577"/>
          <ac:spMkLst>
            <pc:docMk/>
            <pc:sldMk cId="598676160" sldId="609"/>
            <ac:spMk id="5" creationId="{2938C0AB-7E59-CD49-8A81-1AAE341531D5}"/>
          </ac:spMkLst>
        </pc:spChg>
        <pc:spChg chg="mod">
          <ac:chgData name="Chris Filler" userId="S::chris_filler@ocali.org::18834a44-c2a5-4176-8fab-138eb1655fbf" providerId="AD" clId="Web-{CC48E7DC-F26A-C1C8-8C75-3252C19B28A0}" dt="2022-01-04T17:43:48.722" v="12" actId="20577"/>
          <ac:spMkLst>
            <pc:docMk/>
            <pc:sldMk cId="598676160" sldId="609"/>
            <ac:spMk id="6" creationId="{4B53DAC5-826E-464F-9D42-2009D00047D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4EFD97-7005-C44A-94E1-7C07EEE7FF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B208887-76B5-7B48-AF69-14E66BC9AB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4CCE43-5CFD-8F41-BAB1-484FF8C642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878788-185B-C040-9BD7-FD9E38A8DAB4}" type="slidenum">
              <a:rPr lang="en-US" smtClean="0"/>
              <a:t>‹#›</a:t>
            </a:fld>
            <a:endParaRPr lang="en-US"/>
          </a:p>
        </p:txBody>
      </p:sp>
      <p:sp>
        <p:nvSpPr>
          <p:cNvPr id="6" name="Date Placeholder 5">
            <a:extLst>
              <a:ext uri="{FF2B5EF4-FFF2-40B4-BE49-F238E27FC236}">
                <a16:creationId xmlns:a16="http://schemas.microsoft.com/office/drawing/2014/main" id="{E866E18C-CE84-1040-8F2D-83A481912F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ABE963-958E-3B46-9254-26782183DC02}" type="datetimeFigureOut">
              <a:rPr lang="en-US" smtClean="0"/>
              <a:t>1/4/2022</a:t>
            </a:fld>
            <a:endParaRPr lang="en-US"/>
          </a:p>
        </p:txBody>
      </p:sp>
    </p:spTree>
    <p:extLst>
      <p:ext uri="{BB962C8B-B14F-4D97-AF65-F5344CB8AC3E}">
        <p14:creationId xmlns:p14="http://schemas.microsoft.com/office/powerpoint/2010/main" val="318799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8366CA-4953-D24E-AE97-7AD9CCCBCFE1}" type="datetimeFigureOut">
              <a:rPr lang="en-US" smtClean="0"/>
              <a:t>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42D1AF-6CCC-804E-8211-1C49D48ECA1E}" type="slidenum">
              <a:rPr lang="en-US" smtClean="0"/>
              <a:t>‹#›</a:t>
            </a:fld>
            <a:endParaRPr lang="en-US"/>
          </a:p>
        </p:txBody>
      </p:sp>
    </p:spTree>
    <p:extLst>
      <p:ext uri="{BB962C8B-B14F-4D97-AF65-F5344CB8AC3E}">
        <p14:creationId xmlns:p14="http://schemas.microsoft.com/office/powerpoint/2010/main" val="38297428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ohioemploymentfirst.org/view.php?nav_id=454"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isabilityscoop.com/2014/07/22/obama-law-limiting-sheltered/19538/"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dol.gov/agencies/odep/research-evaluation/statistics)" TargetMode="External"/><Relationship Id="rId4" Type="http://schemas.openxmlformats.org/officeDocument/2006/relationships/hyperlink" Target="https://www.dol.gov/whd/FieldBulletins/fab2016_2.pdf"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ol.gov/whd/FieldBulletins/fab2016_2.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fortune.com/2017/02/28/disability-employment-ran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session you will be become aware of the need to improve employment outcomes for individuals with disabilities. In addition, participants will be introduced to Evidence Based Practices (EBP) that have been associated with improved skill development for transition youth. </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a:t>
            </a:fld>
            <a:endParaRPr lang="en-US"/>
          </a:p>
        </p:txBody>
      </p:sp>
    </p:spTree>
    <p:extLst>
      <p:ext uri="{BB962C8B-B14F-4D97-AF65-F5344CB8AC3E}">
        <p14:creationId xmlns:p14="http://schemas.microsoft.com/office/powerpoint/2010/main" val="1209468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implication that many youth had a different vision for their employment future than the actual reality that occurred may indicate not only a lack of skill preparation, but a lack of planning in general. These youth and their teams may not have engaged in meaningful transition planning or may have begun later than was necessary.</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10</a:t>
            </a:fld>
            <a:endParaRPr lang="en-US"/>
          </a:p>
        </p:txBody>
      </p:sp>
    </p:spTree>
    <p:extLst>
      <p:ext uri="{BB962C8B-B14F-4D97-AF65-F5344CB8AC3E}">
        <p14:creationId xmlns:p14="http://schemas.microsoft.com/office/powerpoint/2010/main" val="68639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all disability categories, more youth planned to work than actually worked a year after leaving high school. The largest discrepancies between planned and actual were for those with Autism and Intellectual Disabilities.  </a:t>
            </a:r>
          </a:p>
        </p:txBody>
      </p:sp>
      <p:sp>
        <p:nvSpPr>
          <p:cNvPr id="4" name="Slide Number Placeholder 3"/>
          <p:cNvSpPr>
            <a:spLocks noGrp="1"/>
          </p:cNvSpPr>
          <p:nvPr>
            <p:ph type="sldNum" sz="quarter" idx="10"/>
          </p:nvPr>
        </p:nvSpPr>
        <p:spPr/>
        <p:txBody>
          <a:bodyPr/>
          <a:lstStyle/>
          <a:p>
            <a:fld id="{8642D1AF-6CCC-804E-8211-1C49D48ECA1E}" type="slidenum">
              <a:rPr lang="en-US" smtClean="0"/>
              <a:t>11</a:t>
            </a:fld>
            <a:endParaRPr lang="en-US"/>
          </a:p>
        </p:txBody>
      </p:sp>
    </p:spTree>
    <p:extLst>
      <p:ext uri="{BB962C8B-B14F-4D97-AF65-F5344CB8AC3E}">
        <p14:creationId xmlns:p14="http://schemas.microsoft.com/office/powerpoint/2010/main" val="4263001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12</a:t>
            </a:fld>
            <a:endParaRPr lang="en-US"/>
          </a:p>
        </p:txBody>
      </p:sp>
    </p:spTree>
    <p:extLst>
      <p:ext uri="{BB962C8B-B14F-4D97-AF65-F5344CB8AC3E}">
        <p14:creationId xmlns:p14="http://schemas.microsoft.com/office/powerpoint/2010/main" val="3158514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13</a:t>
            </a:fld>
            <a:endParaRPr lang="en-US"/>
          </a:p>
        </p:txBody>
      </p:sp>
    </p:spTree>
    <p:extLst>
      <p:ext uri="{BB962C8B-B14F-4D97-AF65-F5344CB8AC3E}">
        <p14:creationId xmlns:p14="http://schemas.microsoft.com/office/powerpoint/2010/main" val="1172112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moves the learner into considering their own role in improving  the outcomes. This slide moves to the next slide where the learner begins to consider their basis for decision making for students</a:t>
            </a:r>
          </a:p>
        </p:txBody>
      </p:sp>
      <p:sp>
        <p:nvSpPr>
          <p:cNvPr id="4" name="Slide Number Placeholder 3"/>
          <p:cNvSpPr>
            <a:spLocks noGrp="1"/>
          </p:cNvSpPr>
          <p:nvPr>
            <p:ph type="sldNum" sz="quarter" idx="10"/>
          </p:nvPr>
        </p:nvSpPr>
        <p:spPr/>
        <p:txBody>
          <a:bodyPr/>
          <a:lstStyle/>
          <a:p>
            <a:fld id="{8642D1AF-6CCC-804E-8211-1C49D48ECA1E}" type="slidenum">
              <a:rPr lang="en-US" smtClean="0"/>
              <a:t>14</a:t>
            </a:fld>
            <a:endParaRPr lang="en-US"/>
          </a:p>
        </p:txBody>
      </p:sp>
    </p:spTree>
    <p:extLst>
      <p:ext uri="{BB962C8B-B14F-4D97-AF65-F5344CB8AC3E}">
        <p14:creationId xmlns:p14="http://schemas.microsoft.com/office/powerpoint/2010/main" val="222588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Pose the question in the title and then click through each of these items quickly. Learners may respond generally or ask for a volunteer. The purpose of this slide is to have the learner begin to consider their personal practice of decision making and how often it includes the use of data and research evidence. </a:t>
            </a:r>
          </a:p>
        </p:txBody>
      </p:sp>
      <p:sp>
        <p:nvSpPr>
          <p:cNvPr id="4" name="Slide Number Placeholder 3"/>
          <p:cNvSpPr>
            <a:spLocks noGrp="1"/>
          </p:cNvSpPr>
          <p:nvPr>
            <p:ph type="sldNum" sz="quarter" idx="10"/>
          </p:nvPr>
        </p:nvSpPr>
        <p:spPr/>
        <p:txBody>
          <a:bodyPr/>
          <a:lstStyle/>
          <a:p>
            <a:fld id="{8642D1AF-6CCC-804E-8211-1C49D48ECA1E}" type="slidenum">
              <a:rPr lang="en-US" smtClean="0"/>
              <a:t>15</a:t>
            </a:fld>
            <a:endParaRPr lang="en-US"/>
          </a:p>
        </p:txBody>
      </p:sp>
    </p:spTree>
    <p:extLst>
      <p:ext uri="{BB962C8B-B14F-4D97-AF65-F5344CB8AC3E}">
        <p14:creationId xmlns:p14="http://schemas.microsoft.com/office/powerpoint/2010/main" val="783087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16</a:t>
            </a:fld>
            <a:endParaRPr lang="en-US"/>
          </a:p>
        </p:txBody>
      </p:sp>
    </p:spTree>
    <p:extLst>
      <p:ext uri="{BB962C8B-B14F-4D97-AF65-F5344CB8AC3E}">
        <p14:creationId xmlns:p14="http://schemas.microsoft.com/office/powerpoint/2010/main" val="3109595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through slides 17-21 to just highlight that by using practices that reflect evidence, research and  data the outcomes can improve. </a:t>
            </a:r>
          </a:p>
        </p:txBody>
      </p:sp>
      <p:sp>
        <p:nvSpPr>
          <p:cNvPr id="4" name="Slide Number Placeholder 3"/>
          <p:cNvSpPr>
            <a:spLocks noGrp="1"/>
          </p:cNvSpPr>
          <p:nvPr>
            <p:ph type="sldNum" sz="quarter" idx="10"/>
          </p:nvPr>
        </p:nvSpPr>
        <p:spPr/>
        <p:txBody>
          <a:bodyPr/>
          <a:lstStyle/>
          <a:p>
            <a:fld id="{8642D1AF-6CCC-804E-8211-1C49D48ECA1E}" type="slidenum">
              <a:rPr lang="en-US" smtClean="0"/>
              <a:t>17</a:t>
            </a:fld>
            <a:endParaRPr lang="en-US"/>
          </a:p>
        </p:txBody>
      </p:sp>
    </p:spTree>
    <p:extLst>
      <p:ext uri="{BB962C8B-B14F-4D97-AF65-F5344CB8AC3E}">
        <p14:creationId xmlns:p14="http://schemas.microsoft.com/office/powerpoint/2010/main" val="37091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through slides 17-21 to just highlight that by using practices that reflect evidence, research and  data the outcomes can improve. </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18</a:t>
            </a:fld>
            <a:endParaRPr lang="en-US"/>
          </a:p>
        </p:txBody>
      </p:sp>
    </p:spTree>
    <p:extLst>
      <p:ext uri="{BB962C8B-B14F-4D97-AF65-F5344CB8AC3E}">
        <p14:creationId xmlns:p14="http://schemas.microsoft.com/office/powerpoint/2010/main" val="3449187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through slides 17-21 to just highlight that by using practices that reflect evidence, research and  data the outcomes can improve. </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19</a:t>
            </a:fld>
            <a:endParaRPr lang="en-US"/>
          </a:p>
        </p:txBody>
      </p:sp>
    </p:spTree>
    <p:extLst>
      <p:ext uri="{BB962C8B-B14F-4D97-AF65-F5344CB8AC3E}">
        <p14:creationId xmlns:p14="http://schemas.microsoft.com/office/powerpoint/2010/main" val="162699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2</a:t>
            </a:fld>
            <a:endParaRPr lang="en-US"/>
          </a:p>
        </p:txBody>
      </p:sp>
    </p:spTree>
    <p:extLst>
      <p:ext uri="{BB962C8B-B14F-4D97-AF65-F5344CB8AC3E}">
        <p14:creationId xmlns:p14="http://schemas.microsoft.com/office/powerpoint/2010/main" val="498258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through slides 17-21 to just highlight that by using practices that reflect evidence, research and  data the outcomes can improve. </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20</a:t>
            </a:fld>
            <a:endParaRPr lang="en-US"/>
          </a:p>
        </p:txBody>
      </p:sp>
    </p:spTree>
    <p:extLst>
      <p:ext uri="{BB962C8B-B14F-4D97-AF65-F5344CB8AC3E}">
        <p14:creationId xmlns:p14="http://schemas.microsoft.com/office/powerpoint/2010/main" val="495980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through slides 17-21 to just highlight that by using practices that reflect evidence, research and  data the outcomes can improve. </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21</a:t>
            </a:fld>
            <a:endParaRPr lang="en-US"/>
          </a:p>
        </p:txBody>
      </p:sp>
    </p:spTree>
    <p:extLst>
      <p:ext uri="{BB962C8B-B14F-4D97-AF65-F5344CB8AC3E}">
        <p14:creationId xmlns:p14="http://schemas.microsoft.com/office/powerpoint/2010/main" val="615250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introduces and defines Evidence Based Practices and Predictors. While these terms are closely related, there is some difference. Predictors reflect what youth will engage in that research has shown improves the outcomes in adult life…including employment. Practices reflect the way that youth are taught and supported. How the team members teach and instruct the youth in those activities reflected in the Predictors. This series focuses primarily on the Practices. </a:t>
            </a:r>
          </a:p>
        </p:txBody>
      </p:sp>
      <p:sp>
        <p:nvSpPr>
          <p:cNvPr id="4" name="Slide Number Placeholder 3"/>
          <p:cNvSpPr>
            <a:spLocks noGrp="1"/>
          </p:cNvSpPr>
          <p:nvPr>
            <p:ph type="sldNum" sz="quarter" idx="10"/>
          </p:nvPr>
        </p:nvSpPr>
        <p:spPr/>
        <p:txBody>
          <a:bodyPr/>
          <a:lstStyle/>
          <a:p>
            <a:fld id="{8642D1AF-6CCC-804E-8211-1C49D48ECA1E}" type="slidenum">
              <a:rPr lang="en-US" smtClean="0"/>
              <a:t>22</a:t>
            </a:fld>
            <a:endParaRPr lang="en-US"/>
          </a:p>
        </p:txBody>
      </p:sp>
    </p:spTree>
    <p:extLst>
      <p:ext uri="{BB962C8B-B14F-4D97-AF65-F5344CB8AC3E}">
        <p14:creationId xmlns:p14="http://schemas.microsoft.com/office/powerpoint/2010/main" val="1888175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Definitions of Evidence Based Practice. </a:t>
            </a:r>
          </a:p>
          <a:p>
            <a:r>
              <a:rPr lang="en-US" dirty="0"/>
              <a:t>Consider all these various ways that EBP have been defined. What are the common threads and frequent concepts reflected in these phrases? What stands out. Have the group shout out what they recognize and then summarize their thoughts and other ideas with slide 25. </a:t>
            </a:r>
          </a:p>
          <a:p>
            <a:endParaRPr lang="en-US"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24</a:t>
            </a:fld>
            <a:endParaRPr lang="en-US"/>
          </a:p>
        </p:txBody>
      </p:sp>
    </p:spTree>
    <p:extLst>
      <p:ext uri="{BB962C8B-B14F-4D97-AF65-F5344CB8AC3E}">
        <p14:creationId xmlns:p14="http://schemas.microsoft.com/office/powerpoint/2010/main" val="1546424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key words and phrases pulled from the previous slide. Review quickly to emphasize that the practices that will be covered are powerful and have a research base. </a:t>
            </a:r>
          </a:p>
        </p:txBody>
      </p:sp>
      <p:sp>
        <p:nvSpPr>
          <p:cNvPr id="4" name="Slide Number Placeholder 3"/>
          <p:cNvSpPr>
            <a:spLocks noGrp="1"/>
          </p:cNvSpPr>
          <p:nvPr>
            <p:ph type="sldNum" sz="quarter" idx="10"/>
          </p:nvPr>
        </p:nvSpPr>
        <p:spPr/>
        <p:txBody>
          <a:bodyPr/>
          <a:lstStyle/>
          <a:p>
            <a:fld id="{8642D1AF-6CCC-804E-8211-1C49D48ECA1E}" type="slidenum">
              <a:rPr lang="en-US" smtClean="0"/>
              <a:t>25</a:t>
            </a:fld>
            <a:endParaRPr lang="en-US"/>
          </a:p>
        </p:txBody>
      </p:sp>
    </p:spTree>
    <p:extLst>
      <p:ext uri="{BB962C8B-B14F-4D97-AF65-F5344CB8AC3E}">
        <p14:creationId xmlns:p14="http://schemas.microsoft.com/office/powerpoint/2010/main" val="3414265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importance of this slide is to recognize that research studies are focused on situations with well-defined specific conditions. Generally, the group or population involved in the study is also well-defined.  Therefore, the outcomes of the study are only assigned to the population used. Of course, this does NOT mean that a practice would not also be effective with a population outside of the study, however, it cannot be assumed. Therefore, individual data must be collected and reviewed as the EBP is implemented to determine effectiveness.</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26</a:t>
            </a:fld>
            <a:endParaRPr lang="en-US"/>
          </a:p>
        </p:txBody>
      </p:sp>
    </p:spTree>
    <p:extLst>
      <p:ext uri="{BB962C8B-B14F-4D97-AF65-F5344CB8AC3E}">
        <p14:creationId xmlns:p14="http://schemas.microsoft.com/office/powerpoint/2010/main" val="3937991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on image to go directly to NTACT link. </a:t>
            </a:r>
          </a:p>
          <a:p>
            <a:r>
              <a:rPr lang="en-US" dirty="0"/>
              <a:t>May wish to ask learners if they are familiar with this site. If so,  how do they use it? If not, recommend that the user explore the site. </a:t>
            </a:r>
          </a:p>
        </p:txBody>
      </p:sp>
      <p:sp>
        <p:nvSpPr>
          <p:cNvPr id="4" name="Slide Number Placeholder 3"/>
          <p:cNvSpPr>
            <a:spLocks noGrp="1"/>
          </p:cNvSpPr>
          <p:nvPr>
            <p:ph type="sldNum" sz="quarter" idx="10"/>
          </p:nvPr>
        </p:nvSpPr>
        <p:spPr/>
        <p:txBody>
          <a:bodyPr/>
          <a:lstStyle/>
          <a:p>
            <a:fld id="{8642D1AF-6CCC-804E-8211-1C49D48ECA1E}" type="slidenum">
              <a:rPr lang="en-US" smtClean="0"/>
              <a:t>27</a:t>
            </a:fld>
            <a:endParaRPr lang="en-US"/>
          </a:p>
        </p:txBody>
      </p:sp>
    </p:spTree>
    <p:extLst>
      <p:ext uri="{BB962C8B-B14F-4D97-AF65-F5344CB8AC3E}">
        <p14:creationId xmlns:p14="http://schemas.microsoft.com/office/powerpoint/2010/main" val="1772284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This PDF document from NTACT:C is available for download at https://</a:t>
            </a:r>
            <a:r>
              <a:rPr lang="en-US" sz="1200" b="0" kern="1200" dirty="0" err="1">
                <a:solidFill>
                  <a:schemeClr val="tx1"/>
                </a:solidFill>
                <a:effectLst/>
                <a:latin typeface="+mn-lt"/>
                <a:ea typeface="+mn-ea"/>
                <a:cs typeface="+mn-cs"/>
              </a:rPr>
              <a:t>transitionta.org</a:t>
            </a:r>
            <a:r>
              <a:rPr lang="en-US" sz="1200" b="0" kern="1200" dirty="0">
                <a:solidFill>
                  <a:schemeClr val="tx1"/>
                </a:solidFill>
                <a:effectLst/>
                <a:latin typeface="+mn-lt"/>
                <a:ea typeface="+mn-ea"/>
                <a:cs typeface="+mn-cs"/>
              </a:rPr>
              <a:t>/wp-content/uploads/docs/Description-of-EBPs_2020_02-02.pdf</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Create a free NTACT account to access additional information about the latest evidence based, research based, and promising practices in the area of transition.</a:t>
            </a:r>
            <a:endParaRPr lang="en-US" sz="1200" b="1" kern="1200" dirty="0">
              <a:solidFill>
                <a:schemeClr val="tx1"/>
              </a:solidFill>
              <a:effectLst/>
              <a:latin typeface="+mn-lt"/>
              <a:ea typeface="+mn-ea"/>
              <a:cs typeface="+mn-cs"/>
            </a:endParaRPr>
          </a:p>
          <a:p>
            <a:endParaRPr lang="en-US" sz="3200" dirty="0"/>
          </a:p>
        </p:txBody>
      </p:sp>
      <p:sp>
        <p:nvSpPr>
          <p:cNvPr id="4" name="Slide Number Placeholder 3"/>
          <p:cNvSpPr>
            <a:spLocks noGrp="1"/>
          </p:cNvSpPr>
          <p:nvPr>
            <p:ph type="sldNum" sz="quarter" idx="10"/>
          </p:nvPr>
        </p:nvSpPr>
        <p:spPr/>
        <p:txBody>
          <a:bodyPr/>
          <a:lstStyle/>
          <a:p>
            <a:fld id="{8642D1AF-6CCC-804E-8211-1C49D48ECA1E}" type="slidenum">
              <a:rPr lang="en-US" smtClean="0"/>
              <a:t>28</a:t>
            </a:fld>
            <a:endParaRPr lang="en-US"/>
          </a:p>
        </p:txBody>
      </p:sp>
    </p:spTree>
    <p:extLst>
      <p:ext uri="{BB962C8B-B14F-4D97-AF65-F5344CB8AC3E}">
        <p14:creationId xmlns:p14="http://schemas.microsoft.com/office/powerpoint/2010/main" val="2565575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Evidence Based practices were identified by the National Professional Development Center on Autism (NPDC). Many were the same practices as those identified by NTACT (previous slide). Some of those practices that were identified as evidence based for transition youth and adults were included in this series. Encourage learners to explore this website as well as the NTACT website to identify those practices that appear in both locations. </a:t>
            </a:r>
          </a:p>
          <a:p>
            <a:r>
              <a:rPr lang="en-US" dirty="0"/>
              <a:t>The website for the NPDC is https://</a:t>
            </a:r>
            <a:r>
              <a:rPr lang="en-US" dirty="0" err="1"/>
              <a:t>autismpdc.fpg.unc.edu</a:t>
            </a:r>
            <a:r>
              <a:rPr lang="en-US" dirty="0"/>
              <a:t>/evidence-based-practices</a:t>
            </a:r>
          </a:p>
          <a:p>
            <a:r>
              <a:rPr lang="en-US" dirty="0"/>
              <a:t>Screenshot on slide is hyperlinked to the site</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29</a:t>
            </a:fld>
            <a:endParaRPr lang="en-US"/>
          </a:p>
        </p:txBody>
      </p:sp>
    </p:spTree>
    <p:extLst>
      <p:ext uri="{BB962C8B-B14F-4D97-AF65-F5344CB8AC3E}">
        <p14:creationId xmlns:p14="http://schemas.microsoft.com/office/powerpoint/2010/main" val="805218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in some cases the specific name used by NTACT documents may not be the identical match to  the title of the EBP in this series.  However, the descriptions of the EBP are similar and include the same critical components. </a:t>
            </a:r>
          </a:p>
        </p:txBody>
      </p:sp>
      <p:sp>
        <p:nvSpPr>
          <p:cNvPr id="4" name="Slide Number Placeholder 3"/>
          <p:cNvSpPr>
            <a:spLocks noGrp="1"/>
          </p:cNvSpPr>
          <p:nvPr>
            <p:ph type="sldNum" sz="quarter" idx="10"/>
          </p:nvPr>
        </p:nvSpPr>
        <p:spPr/>
        <p:txBody>
          <a:bodyPr/>
          <a:lstStyle/>
          <a:p>
            <a:fld id="{8642D1AF-6CCC-804E-8211-1C49D48ECA1E}" type="slidenum">
              <a:rPr lang="en-US" smtClean="0"/>
              <a:t>30</a:t>
            </a:fld>
            <a:endParaRPr lang="en-US"/>
          </a:p>
        </p:txBody>
      </p:sp>
    </p:spTree>
    <p:extLst>
      <p:ext uri="{BB962C8B-B14F-4D97-AF65-F5344CB8AC3E}">
        <p14:creationId xmlns:p14="http://schemas.microsoft.com/office/powerpoint/2010/main" val="2880998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provides the learner with a very general overview of the process used in this series. It is intended to frame the learner’s understanding of how this series will unfold to build knowledge of processes, increase understanding of a variety of practices and access to resources. </a:t>
            </a:r>
          </a:p>
          <a:p>
            <a:endParaRPr lang="en-US" dirty="0">
              <a:cs typeface="Calibri"/>
            </a:endParaRPr>
          </a:p>
        </p:txBody>
      </p:sp>
      <p:sp>
        <p:nvSpPr>
          <p:cNvPr id="4" name="Slide Number Placeholder 3"/>
          <p:cNvSpPr>
            <a:spLocks noGrp="1"/>
          </p:cNvSpPr>
          <p:nvPr>
            <p:ph type="sldNum" sz="quarter" idx="10"/>
          </p:nvPr>
        </p:nvSpPr>
        <p:spPr/>
        <p:txBody>
          <a:bodyPr/>
          <a:lstStyle/>
          <a:p>
            <a:fld id="{8642D1AF-6CCC-804E-8211-1C49D48ECA1E}" type="slidenum">
              <a:rPr lang="en-US" smtClean="0"/>
              <a:t>3</a:t>
            </a:fld>
            <a:endParaRPr lang="en-US"/>
          </a:p>
        </p:txBody>
      </p:sp>
    </p:spTree>
    <p:extLst>
      <p:ext uri="{BB962C8B-B14F-4D97-AF65-F5344CB8AC3E}">
        <p14:creationId xmlns:p14="http://schemas.microsoft.com/office/powerpoint/2010/main" val="1011651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Download this handout from the What Works for Work session one web page. Or click on the image of the document cover to go to the  </a:t>
            </a:r>
            <a:r>
              <a:rPr lang="en-US" sz="1200" b="1" u="none" strike="noStrike" kern="1200" dirty="0">
                <a:solidFill>
                  <a:schemeClr val="tx1"/>
                </a:solidFill>
                <a:effectLst/>
                <a:latin typeface="+mn-lt"/>
                <a:ea typeface="+mn-ea"/>
                <a:cs typeface="+mn-cs"/>
                <a:hlinkClick r:id="rId3"/>
              </a:rPr>
              <a:t>Ohio Employment First</a:t>
            </a:r>
            <a:endParaRPr lang="en-US" sz="1200" kern="1200" dirty="0">
              <a:solidFill>
                <a:schemeClr val="tx1"/>
              </a:solidFill>
              <a:effectLst/>
              <a:latin typeface="+mn-lt"/>
              <a:ea typeface="+mn-ea"/>
              <a:cs typeface="+mn-cs"/>
            </a:endParaRPr>
          </a:p>
          <a:p>
            <a:r>
              <a:rPr lang="en-US" dirty="0"/>
              <a:t>webpage where the document may be downloaded. If the facilitator is making hard copies available, please distribute at this point in the session. </a:t>
            </a:r>
          </a:p>
        </p:txBody>
      </p:sp>
      <p:sp>
        <p:nvSpPr>
          <p:cNvPr id="4" name="Slide Number Placeholder 3"/>
          <p:cNvSpPr>
            <a:spLocks noGrp="1"/>
          </p:cNvSpPr>
          <p:nvPr>
            <p:ph type="sldNum" sz="quarter" idx="10"/>
          </p:nvPr>
        </p:nvSpPr>
        <p:spPr/>
        <p:txBody>
          <a:bodyPr/>
          <a:lstStyle/>
          <a:p>
            <a:fld id="{8642D1AF-6CCC-804E-8211-1C49D48ECA1E}" type="slidenum">
              <a:rPr lang="en-US" smtClean="0"/>
              <a:t>31</a:t>
            </a:fld>
            <a:endParaRPr lang="en-US"/>
          </a:p>
        </p:txBody>
      </p:sp>
    </p:spTree>
    <p:extLst>
      <p:ext uri="{BB962C8B-B14F-4D97-AF65-F5344CB8AC3E}">
        <p14:creationId xmlns:p14="http://schemas.microsoft.com/office/powerpoint/2010/main" val="3807542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This colorful list of all Evidence based Practices is from the document that was highlighted in the previous slide. These will be the practices that will be the focus of this series. Chaining, community based instruction, computer assisted instruction, mnemonics, self-monitoring and self management, video modeling, prompting, self advocacy and self determination, visual supports, mobile technology, simulation. </a:t>
            </a:r>
          </a:p>
          <a:p>
            <a:pPr marL="0" indent="0">
              <a:buFont typeface="+mj-lt"/>
              <a:buNone/>
            </a:pPr>
            <a:endParaRPr lang="en-US" dirty="0"/>
          </a:p>
          <a:p>
            <a:pPr marL="0" indent="0">
              <a:buFont typeface="+mj-lt"/>
              <a:buNone/>
            </a:pPr>
            <a:r>
              <a:rPr lang="en-US" dirty="0"/>
              <a:t>Potential Discussion for the group: “Which of these practices do you use? Are there certain practices that they use more often, less often? Which ones are they least familiar with?” This discussion allows the facilitator to get a sense if the content may need to be reviewed carefully or if there are certain elements that could be presented as more of a group discussion. </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32</a:t>
            </a:fld>
            <a:endParaRPr lang="en-US"/>
          </a:p>
        </p:txBody>
      </p:sp>
    </p:spTree>
    <p:extLst>
      <p:ext uri="{BB962C8B-B14F-4D97-AF65-F5344CB8AC3E}">
        <p14:creationId xmlns:p14="http://schemas.microsoft.com/office/powerpoint/2010/main" val="962712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the group scan the booklet while describing the template. </a:t>
            </a:r>
          </a:p>
        </p:txBody>
      </p:sp>
      <p:sp>
        <p:nvSpPr>
          <p:cNvPr id="4" name="Slide Number Placeholder 3"/>
          <p:cNvSpPr>
            <a:spLocks noGrp="1"/>
          </p:cNvSpPr>
          <p:nvPr>
            <p:ph type="sldNum" sz="quarter" idx="10"/>
          </p:nvPr>
        </p:nvSpPr>
        <p:spPr/>
        <p:txBody>
          <a:bodyPr/>
          <a:lstStyle/>
          <a:p>
            <a:fld id="{8642D1AF-6CCC-804E-8211-1C49D48ECA1E}" type="slidenum">
              <a:rPr lang="en-US" smtClean="0"/>
              <a:t>33</a:t>
            </a:fld>
            <a:endParaRPr lang="en-US"/>
          </a:p>
        </p:txBody>
      </p:sp>
    </p:spTree>
    <p:extLst>
      <p:ext uri="{BB962C8B-B14F-4D97-AF65-F5344CB8AC3E}">
        <p14:creationId xmlns:p14="http://schemas.microsoft.com/office/powerpoint/2010/main" val="1094171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5400" dirty="0"/>
              <a:t>Images of a few pages of the booklet to help with the review of the booklet and the format. </a:t>
            </a:r>
          </a:p>
        </p:txBody>
      </p:sp>
      <p:sp>
        <p:nvSpPr>
          <p:cNvPr id="4" name="Slide Number Placeholder 3"/>
          <p:cNvSpPr>
            <a:spLocks noGrp="1"/>
          </p:cNvSpPr>
          <p:nvPr>
            <p:ph type="sldNum" sz="quarter" idx="10"/>
          </p:nvPr>
        </p:nvSpPr>
        <p:spPr/>
        <p:txBody>
          <a:bodyPr/>
          <a:lstStyle/>
          <a:p>
            <a:fld id="{8642D1AF-6CCC-804E-8211-1C49D48ECA1E}" type="slidenum">
              <a:rPr lang="en-US" smtClean="0"/>
              <a:t>34</a:t>
            </a:fld>
            <a:endParaRPr lang="en-US"/>
          </a:p>
        </p:txBody>
      </p:sp>
    </p:spTree>
    <p:extLst>
      <p:ext uri="{BB962C8B-B14F-4D97-AF65-F5344CB8AC3E}">
        <p14:creationId xmlns:p14="http://schemas.microsoft.com/office/powerpoint/2010/main" val="3622566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Images of a few pages of the booklet to help with the review of the booklet and the format. </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35</a:t>
            </a:fld>
            <a:endParaRPr lang="en-US"/>
          </a:p>
        </p:txBody>
      </p:sp>
    </p:spTree>
    <p:extLst>
      <p:ext uri="{BB962C8B-B14F-4D97-AF65-F5344CB8AC3E}">
        <p14:creationId xmlns:p14="http://schemas.microsoft.com/office/powerpoint/2010/main" val="2536299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Images of a few pages of the booklet to help with the review of the booklet and the format. </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36</a:t>
            </a:fld>
            <a:endParaRPr lang="en-US"/>
          </a:p>
        </p:txBody>
      </p:sp>
    </p:spTree>
    <p:extLst>
      <p:ext uri="{BB962C8B-B14F-4D97-AF65-F5344CB8AC3E}">
        <p14:creationId xmlns:p14="http://schemas.microsoft.com/office/powerpoint/2010/main" val="178663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This is the divider slide indicating that is is time for the group to explore the practices</a:t>
            </a:r>
          </a:p>
          <a:p>
            <a:endParaRPr lang="en-US" baseline="0" dirty="0"/>
          </a:p>
          <a:p>
            <a:endParaRPr lang="en-US" baseline="0" dirty="0"/>
          </a:p>
          <a:p>
            <a:endParaRPr lang="en-US" baseline="0" dirty="0"/>
          </a:p>
          <a:p>
            <a:endParaRPr lang="en-US" baseline="0" dirty="0"/>
          </a:p>
          <a:p>
            <a:r>
              <a:rPr lang="en-US" baseline="0" dirty="0"/>
              <a:t> </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642D1AF-6CCC-804E-8211-1C49D48ECA1E}" type="slidenum">
              <a:rPr lang="en-US" smtClean="0"/>
              <a:t>37</a:t>
            </a:fld>
            <a:endParaRPr lang="en-US"/>
          </a:p>
        </p:txBody>
      </p:sp>
    </p:spTree>
    <p:extLst>
      <p:ext uri="{BB962C8B-B14F-4D97-AF65-F5344CB8AC3E}">
        <p14:creationId xmlns:p14="http://schemas.microsoft.com/office/powerpoint/2010/main" val="177476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should take approximately 30 minutes. </a:t>
            </a:r>
          </a:p>
          <a:p>
            <a:endParaRPr lang="en-US" dirty="0"/>
          </a:p>
          <a:p>
            <a:r>
              <a:rPr lang="en-US" dirty="0"/>
              <a:t>1. Give</a:t>
            </a:r>
            <a:r>
              <a:rPr lang="en-US" baseline="0" dirty="0"/>
              <a:t> each team specific practices to review from the document.  For example self directed IEP, self determination, video modeling, computer assisted instruction, mobile technology.</a:t>
            </a:r>
          </a:p>
          <a:p>
            <a:r>
              <a:rPr lang="en-US" baseline="0" dirty="0"/>
              <a:t>2. Ask each team to write on a flip chart the directions on this slide. A spokesperson from each team can then report on their findings and example . Alternatively a spokesperson from each group can be part of a Gallery Walk and use flip chart notes to talk about their findings. </a:t>
            </a:r>
          </a:p>
          <a:p>
            <a:r>
              <a:rPr lang="en-US" baseline="0" dirty="0"/>
              <a:t>3. Groups will rotate to each “station”. Facilitators will call time—about 5 minutes to get groups to move to another station and hear that report on the practice.</a:t>
            </a:r>
          </a:p>
          <a:p>
            <a:r>
              <a:rPr lang="en-US" baseline="0" dirty="0"/>
              <a:t>4. When answering #3, “ Have you used this practice or seen it used?”, ask the group to name a specific skill that is taught when using the practice. Example--For self determination choice-making might be a specific skill used to teach this practice.</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38</a:t>
            </a:fld>
            <a:endParaRPr lang="en-US"/>
          </a:p>
        </p:txBody>
      </p:sp>
    </p:spTree>
    <p:extLst>
      <p:ext uri="{BB962C8B-B14F-4D97-AF65-F5344CB8AC3E}">
        <p14:creationId xmlns:p14="http://schemas.microsoft.com/office/powerpoint/2010/main" val="17678575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FF0000"/>
                </a:solidFill>
              </a:rPr>
              <a:t>Learners may wish to look over the review tool found on pages 27-33. No specific activity is assigned to this slide or section. </a:t>
            </a:r>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39</a:t>
            </a:fld>
            <a:endParaRPr lang="en-US"/>
          </a:p>
        </p:txBody>
      </p:sp>
    </p:spTree>
    <p:extLst>
      <p:ext uri="{BB962C8B-B14F-4D97-AF65-F5344CB8AC3E}">
        <p14:creationId xmlns:p14="http://schemas.microsoft.com/office/powerpoint/2010/main" val="3737920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tool allows the user to select the rating or action for each of the practices in relation to the specific student.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ratings included are: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Yes. The practice is included in the student plan and individualized for the student.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E514E0"/>
                </a:solidFill>
              </a:rPr>
              <a:t>* Needs </a:t>
            </a:r>
            <a:r>
              <a:rPr lang="en-US" sz="1200" b="1" dirty="0">
                <a:solidFill>
                  <a:srgbClr val="E514E0"/>
                </a:solidFill>
              </a:rPr>
              <a:t>REVISING or </a:t>
            </a:r>
            <a:r>
              <a:rPr lang="en-US" sz="1200" dirty="0">
                <a:solidFill>
                  <a:srgbClr val="E514E0"/>
                </a:solidFill>
              </a:rPr>
              <a:t>Need </a:t>
            </a:r>
            <a:r>
              <a:rPr lang="en-US" sz="1200" b="1" dirty="0">
                <a:solidFill>
                  <a:srgbClr val="E514E0"/>
                </a:solidFill>
              </a:rPr>
              <a:t>MORE INFORMATION. </a:t>
            </a:r>
            <a:r>
              <a:rPr lang="en-US" sz="1200" i="1" dirty="0"/>
              <a:t> Student data indicates a need for revision of the practice OR the team needs more information in order to determine an action. </a:t>
            </a:r>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40</a:t>
            </a:fld>
            <a:endParaRPr lang="en-US"/>
          </a:p>
        </p:txBody>
      </p:sp>
    </p:spTree>
    <p:extLst>
      <p:ext uri="{BB962C8B-B14F-4D97-AF65-F5344CB8AC3E}">
        <p14:creationId xmlns:p14="http://schemas.microsoft.com/office/powerpoint/2010/main" val="1313345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Why do we care about employment for your students. Figures released June 21, 2017 show that the jobless rate for those with disabilities hit 10.5 percent , general pop unemployment rate is 4.6%.</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Speaker Anastasia Somoza article in Disability Scoop while speaking at the </a:t>
            </a:r>
            <a:r>
              <a:rPr lang="en-US" sz="1200" kern="1200" dirty="0">
                <a:solidFill>
                  <a:schemeClr val="tx1"/>
                </a:solidFill>
                <a:effectLst/>
                <a:latin typeface="+mn-lt"/>
                <a:ea typeface="+mn-ea"/>
                <a:cs typeface="+mn-cs"/>
              </a:rPr>
              <a:t>Democratic National Convention. </a:t>
            </a:r>
            <a:r>
              <a:rPr lang="en-US" dirty="0"/>
              <a:t> </a:t>
            </a:r>
          </a:p>
          <a:p>
            <a:r>
              <a:rPr lang="en-US" dirty="0"/>
              <a:t>https://</a:t>
            </a:r>
            <a:r>
              <a:rPr lang="en-US" dirty="0" err="1"/>
              <a:t>www.disabilityscoop.com</a:t>
            </a:r>
            <a:r>
              <a:rPr lang="en-US" dirty="0"/>
              <a:t>/2016/07/28/democrats-republicans-subminimum/22548/</a:t>
            </a:r>
          </a:p>
          <a:p>
            <a:endParaRPr lang="en-US" dirty="0"/>
          </a:p>
          <a:p>
            <a:endParaRPr lang="en-US" dirty="0"/>
          </a:p>
          <a:p>
            <a:r>
              <a:rPr lang="en-US" sz="1200" kern="1200" dirty="0">
                <a:solidFill>
                  <a:schemeClr val="tx1"/>
                </a:solidFill>
                <a:latin typeface="+mn-lt"/>
                <a:ea typeface="+mn-ea"/>
                <a:cs typeface="+mn-cs"/>
              </a:rPr>
              <a:t>Since July 26, 1990, when President George H.W. Bush signed the Americans with Disabilities Act, it has become easier for people with disabilities to ride a bus, get into a building or use a computer. But advocates say employers’ perceptions have been slow to change.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While many physical barriers have fallen away, the workplace remains the next frontier. A movement is underway, for instance, to phase out sheltered workshops that segregate people with disabilities and pay subminimum wages in favor of integrating people into the larger workforce.</a:t>
            </a:r>
          </a:p>
          <a:p>
            <a:r>
              <a:rPr lang="en-US" sz="1200" kern="1200" dirty="0">
                <a:solidFill>
                  <a:schemeClr val="tx1"/>
                </a:solidFill>
                <a:latin typeface="+mn-lt"/>
                <a:ea typeface="+mn-ea"/>
                <a:cs typeface="+mn-cs"/>
              </a:rPr>
              <a:t>Aug. 12, 2016 Disability Scoop</a:t>
            </a:r>
          </a:p>
          <a:p>
            <a:r>
              <a:rPr lang="en-US" sz="1200" kern="1200" dirty="0">
                <a:solidFill>
                  <a:schemeClr val="tx1"/>
                </a:solidFill>
                <a:latin typeface="+mn-lt"/>
                <a:ea typeface="+mn-ea"/>
                <a:cs typeface="+mn-cs"/>
              </a:rPr>
              <a:t>The changes were set in motion with the 2014 </a:t>
            </a:r>
            <a:r>
              <a:rPr lang="en-US" sz="1200" kern="1200" dirty="0">
                <a:solidFill>
                  <a:schemeClr val="tx1"/>
                </a:solidFill>
                <a:latin typeface="+mn-lt"/>
                <a:ea typeface="+mn-ea"/>
                <a:cs typeface="+mn-cs"/>
                <a:hlinkClick r:id="rId3"/>
              </a:rPr>
              <a:t>passage of the Workforce Innovation and Opportunity Act, an update to federal labor law, but officially took effect July 22, 2016</a:t>
            </a:r>
          </a:p>
          <a:p>
            <a:r>
              <a:rPr lang="en-US" sz="1200" kern="1200" dirty="0">
                <a:solidFill>
                  <a:schemeClr val="tx1"/>
                </a:solidFill>
                <a:latin typeface="+mn-lt"/>
                <a:ea typeface="+mn-ea"/>
                <a:cs typeface="+mn-cs"/>
              </a:rPr>
              <a:t>Under a law dating to the 1930s, employers can obtain special certificates from the U.S. Department of Labor allowing them to pay workers with disabilities less than the federal minimum of $7.25 per hour. To qualify for such work, the earning potential or productivity of individuals with disabilities must be impaired and their pay must be commensurate with rates paid other workers for similar jobs.</a:t>
            </a:r>
          </a:p>
          <a:p>
            <a:r>
              <a:rPr lang="en-US" sz="1200" kern="1200" dirty="0">
                <a:solidFill>
                  <a:schemeClr val="tx1"/>
                </a:solidFill>
                <a:latin typeface="+mn-lt"/>
                <a:ea typeface="+mn-ea"/>
                <a:cs typeface="+mn-cs"/>
              </a:rPr>
              <a:t>Now, however, employers with the so-called 14(c) certificates will still be able to pay lower wages, but their pool of potential employees is likely to shrink.</a:t>
            </a:r>
          </a:p>
          <a:p>
            <a:r>
              <a:rPr lang="en-US" sz="1200" kern="1200" dirty="0">
                <a:solidFill>
                  <a:schemeClr val="tx1"/>
                </a:solidFill>
                <a:latin typeface="+mn-lt"/>
                <a:ea typeface="+mn-ea"/>
                <a:cs typeface="+mn-cs"/>
              </a:rPr>
              <a:t>Existing employees earning subminimum wage as of July 22 can remain in their jobs, but must receive career counseling and information about training opportunities once every six months during the first year and annually after that.</a:t>
            </a:r>
          </a:p>
          <a:p>
            <a:r>
              <a:rPr lang="en-US" sz="1200" kern="1200" dirty="0">
                <a:solidFill>
                  <a:schemeClr val="tx1"/>
                </a:solidFill>
                <a:latin typeface="+mn-lt"/>
                <a:ea typeface="+mn-ea"/>
                <a:cs typeface="+mn-cs"/>
              </a:rPr>
              <a:t>Meanwhile, the new law is designed to curtail the pipeline of young people with disabilities entering these types of work environments. Those age 24 or younger who don’t already have jobs earning less than minimum wage will not be able to start such employment without first showing that they have received transition services, pursued employment through vocational rehabilitation and have been provided information and referrals to other options in their area.</a:t>
            </a:r>
          </a:p>
          <a:p>
            <a:r>
              <a:rPr lang="en-US" sz="1200" kern="1200" dirty="0">
                <a:solidFill>
                  <a:schemeClr val="tx1"/>
                </a:solidFill>
                <a:latin typeface="+mn-lt"/>
                <a:ea typeface="+mn-ea"/>
                <a:cs typeface="+mn-cs"/>
              </a:rPr>
              <a:t>In cases where employers fail to ensure that workers meet the new requirements, the secretary of labor “may assess back pay and any other appropriate relief in the same manner as he would against any other employer who failed to pay the minimum wage,” according to a Labor Department </a:t>
            </a:r>
            <a:r>
              <a:rPr lang="en-US" sz="1200" kern="1200" dirty="0">
                <a:solidFill>
                  <a:schemeClr val="tx1"/>
                </a:solidFill>
                <a:latin typeface="+mn-lt"/>
                <a:ea typeface="+mn-ea"/>
                <a:cs typeface="+mn-cs"/>
                <a:hlinkClick r:id="rId4"/>
              </a:rPr>
              <a:t>bulletin about the rules.</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dirty="0"/>
              <a:t>In November 2021, Employment rates for individuals WITH a disability was </a:t>
            </a:r>
            <a:r>
              <a:rPr lang="en-US" sz="1200" dirty="0">
                <a:hlinkClick r:id="rId5"/>
              </a:rPr>
              <a:t>34.6% and 73.8%</a:t>
            </a:r>
            <a:r>
              <a:rPr lang="en-US" sz="1200" dirty="0"/>
              <a:t> for individuals with NO disability retrieved on 12/18/21 from :https://</a:t>
            </a:r>
            <a:r>
              <a:rPr lang="en-US" sz="1200" dirty="0" err="1"/>
              <a:t>www.dol.gov</a:t>
            </a:r>
            <a:r>
              <a:rPr lang="en-US" sz="1200" dirty="0"/>
              <a:t>/agencies/</a:t>
            </a:r>
            <a:r>
              <a:rPr lang="en-US" sz="1200" dirty="0" err="1"/>
              <a:t>odep</a:t>
            </a:r>
            <a:r>
              <a:rPr lang="en-US" sz="1200" dirty="0"/>
              <a:t>/research-evaluation/statistics). </a:t>
            </a:r>
            <a:endParaRPr lang="en-US"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4</a:t>
            </a:fld>
            <a:endParaRPr lang="en-US"/>
          </a:p>
        </p:txBody>
      </p:sp>
    </p:spTree>
    <p:extLst>
      <p:ext uri="{BB962C8B-B14F-4D97-AF65-F5344CB8AC3E}">
        <p14:creationId xmlns:p14="http://schemas.microsoft.com/office/powerpoint/2010/main" val="683301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tool allows the user to select the rating or action for each of the practices in relation to the specific student.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ratings included are:</a:t>
            </a:r>
            <a:endParaRPr lang="en-US" sz="120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t>* Consider adding to plan. Data indicates this practice would be beneficial to add this to the youth’s plan.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dirty="0">
                <a:solidFill>
                  <a:srgbClr val="2575CD"/>
                </a:solidFill>
              </a:rPr>
              <a:t>* </a:t>
            </a:r>
            <a:r>
              <a:rPr lang="en-US" sz="1200" b="1" dirty="0">
                <a:solidFill>
                  <a:srgbClr val="2575CD"/>
                </a:solidFill>
              </a:rPr>
              <a:t>Not a priority strategy to include at this time.</a:t>
            </a:r>
            <a:r>
              <a:rPr lang="en-US" sz="1200" dirty="0"/>
              <a:t> </a:t>
            </a:r>
            <a:r>
              <a:rPr lang="en-US" sz="1200" i="1" dirty="0"/>
              <a:t>The team does not recommend implementation of this practice at this time.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41</a:t>
            </a:fld>
            <a:endParaRPr lang="en-US"/>
          </a:p>
        </p:txBody>
      </p:sp>
    </p:spTree>
    <p:extLst>
      <p:ext uri="{BB962C8B-B14F-4D97-AF65-F5344CB8AC3E}">
        <p14:creationId xmlns:p14="http://schemas.microsoft.com/office/powerpoint/2010/main" val="1641395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basic planning tool for using the practices with students. In future sessions,  there will be opportunities to learn about a more detailed planning method that addresses assessment, PINS information, task analysis, baseline data and progress monitoring.</a:t>
            </a:r>
          </a:p>
        </p:txBody>
      </p:sp>
      <p:sp>
        <p:nvSpPr>
          <p:cNvPr id="4" name="Slide Number Placeholder 3"/>
          <p:cNvSpPr>
            <a:spLocks noGrp="1"/>
          </p:cNvSpPr>
          <p:nvPr>
            <p:ph type="sldNum" sz="quarter" idx="10"/>
          </p:nvPr>
        </p:nvSpPr>
        <p:spPr/>
        <p:txBody>
          <a:bodyPr/>
          <a:lstStyle/>
          <a:p>
            <a:fld id="{8642D1AF-6CCC-804E-8211-1C49D48ECA1E}" type="slidenum">
              <a:rPr lang="en-US" smtClean="0"/>
              <a:t>42</a:t>
            </a:fld>
            <a:endParaRPr lang="en-US"/>
          </a:p>
        </p:txBody>
      </p:sp>
    </p:spTree>
    <p:extLst>
      <p:ext uri="{BB962C8B-B14F-4D97-AF65-F5344CB8AC3E}">
        <p14:creationId xmlns:p14="http://schemas.microsoft.com/office/powerpoint/2010/main" val="2865482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20000"/>
              </a:lnSpc>
              <a:buFont typeface="Arial" panose="020B0604020202020204" pitchFamily="34" charset="0"/>
              <a:buChar char="•"/>
            </a:pPr>
            <a:r>
              <a:rPr lang="en-US" sz="1200" dirty="0"/>
              <a:t>Existing employees earning subminimum wage as of July 22,2016  can remain in their jobs, but must receive career counseling and information about training opportunities once every six months during the first year and annually after that.</a:t>
            </a:r>
          </a:p>
          <a:p>
            <a:pPr marL="171450" indent="-171450">
              <a:lnSpc>
                <a:spcPct val="120000"/>
              </a:lnSpc>
              <a:buFont typeface="Arial" panose="020B0604020202020204" pitchFamily="34" charset="0"/>
              <a:buChar char="•"/>
            </a:pPr>
            <a:r>
              <a:rPr lang="en-US" sz="1200" dirty="0"/>
              <a:t>Those age 24 or younger who don’t already have jobs earning less than minimum wage will not be able to start such employment without first showing that they have received transition services, pursued employment through vocational rehabilitation and have been provided information and referrals to other options in their area.</a:t>
            </a:r>
          </a:p>
          <a:p>
            <a:pPr marL="171450" indent="-171450">
              <a:lnSpc>
                <a:spcPct val="120000"/>
              </a:lnSpc>
              <a:buFont typeface="Arial" panose="020B0604020202020204" pitchFamily="34" charset="0"/>
              <a:buChar char="•"/>
            </a:pPr>
            <a:r>
              <a:rPr lang="en-US" sz="1200" dirty="0"/>
              <a:t>In cases where employers fail to ensure that workers meet the new requirements, the secretary of labor “may assess back pay and any other appropriate relief in the same manner as he would against any other employer who failed to pay the minimum wage,” according to a Labor Department </a:t>
            </a:r>
            <a:r>
              <a:rPr lang="en-US" sz="1200" dirty="0">
                <a:hlinkClick r:id="rId3"/>
              </a:rPr>
              <a:t>bulletin about the rules.</a:t>
            </a:r>
            <a:endParaRPr lang="en-US" sz="1200"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5</a:t>
            </a:fld>
            <a:endParaRPr lang="en-US"/>
          </a:p>
        </p:txBody>
      </p:sp>
    </p:spTree>
    <p:extLst>
      <p:ext uri="{BB962C8B-B14F-4D97-AF65-F5344CB8AC3E}">
        <p14:creationId xmlns:p14="http://schemas.microsoft.com/office/powerpoint/2010/main" val="2532303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occurs in middle and high school can make a difference to the success of post school employment.  Teachers and others that support student during the school years can impact and improve the current outcomes. Use of evidence-based instructional practices, authentic work experiences, and parental support are all critical. </a:t>
            </a:r>
          </a:p>
          <a:p>
            <a:r>
              <a:rPr lang="en-US" sz="1200" b="1" i="1"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See How Your State Ranks In Employment Among Workers with Disabilities</a:t>
            </a:r>
            <a:endParaRPr lang="en-US" sz="1200" b="1"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hlinkClick r:id="rId3"/>
              </a:rPr>
              <a:t>http://fortune.com/2017/02/28/disability-employment-rank/</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Wyoming 57% and lowest is West VA with 25.4%</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642D1AF-6CCC-804E-8211-1C49D48ECA1E}" type="slidenum">
              <a:rPr lang="en-US" smtClean="0"/>
              <a:t>6</a:t>
            </a:fld>
            <a:endParaRPr lang="en-US"/>
          </a:p>
        </p:txBody>
      </p:sp>
    </p:spTree>
    <p:extLst>
      <p:ext uri="{BB962C8B-B14F-4D97-AF65-F5344CB8AC3E}">
        <p14:creationId xmlns:p14="http://schemas.microsoft.com/office/powerpoint/2010/main" val="2002386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IDEA requires Longitudinal Studies of students following their exit from high school to evaluate the level of employment, education, and general engagement in adult life activities. This information should inform schools as to how well they are preparing students to be life-long learners, employees, and community members. This is Indicator 14. </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7</a:t>
            </a:fld>
            <a:endParaRPr lang="en-US"/>
          </a:p>
        </p:txBody>
      </p:sp>
    </p:spTree>
    <p:extLst>
      <p:ext uri="{BB962C8B-B14F-4D97-AF65-F5344CB8AC3E}">
        <p14:creationId xmlns:p14="http://schemas.microsoft.com/office/powerpoint/2010/main" val="2318374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chart shows that the Ohio Longitudinal Transition Study reflects a slight decrease in both full and part time employment rates for youth with disabilities from 2010-2020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8</a:t>
            </a:fld>
            <a:endParaRPr lang="en-US"/>
          </a:p>
        </p:txBody>
      </p:sp>
    </p:spTree>
    <p:extLst>
      <p:ext uri="{BB962C8B-B14F-4D97-AF65-F5344CB8AC3E}">
        <p14:creationId xmlns:p14="http://schemas.microsoft.com/office/powerpoint/2010/main" val="997074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9</a:t>
            </a:fld>
            <a:endParaRPr lang="en-US"/>
          </a:p>
        </p:txBody>
      </p:sp>
    </p:spTree>
    <p:extLst>
      <p:ext uri="{BB962C8B-B14F-4D97-AF65-F5344CB8AC3E}">
        <p14:creationId xmlns:p14="http://schemas.microsoft.com/office/powerpoint/2010/main" val="4186315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
        <p:nvSpPr>
          <p:cNvPr id="8" name="Picture Placeholder 7">
            <a:extLst>
              <a:ext uri="{FF2B5EF4-FFF2-40B4-BE49-F238E27FC236}">
                <a16:creationId xmlns:a16="http://schemas.microsoft.com/office/drawing/2014/main" id="{983A7068-0D32-1443-9B7C-F5CF16C37352}"/>
              </a:ext>
            </a:extLst>
          </p:cNvPr>
          <p:cNvSpPr>
            <a:spLocks noGrp="1"/>
          </p:cNvSpPr>
          <p:nvPr>
            <p:ph type="pic" sz="quarter" idx="13"/>
          </p:nvPr>
        </p:nvSpPr>
        <p:spPr>
          <a:xfrm>
            <a:off x="4165600" y="193675"/>
            <a:ext cx="4029075" cy="4138613"/>
          </a:xfrm>
        </p:spPr>
        <p:txBody>
          <a:bodyPr/>
          <a:lstStyle/>
          <a:p>
            <a:endParaRPr lang="en-US"/>
          </a:p>
        </p:txBody>
      </p:sp>
    </p:spTree>
    <p:extLst>
      <p:ext uri="{BB962C8B-B14F-4D97-AF65-F5344CB8AC3E}">
        <p14:creationId xmlns:p14="http://schemas.microsoft.com/office/powerpoint/2010/main" val="1016795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73373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848882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1/4/2022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7219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Avenir LT Std 45 Book" panose="020B0502020203020204" pitchFamily="34" charset="0"/>
              </a:defRPr>
            </a:lvl1pPr>
          </a:lstStyle>
          <a:p>
            <a:r>
              <a:rPr lang="en-US" dirty="0"/>
              <a:t>Click to edit Master title style</a:t>
            </a:r>
          </a:p>
        </p:txBody>
      </p:sp>
      <p:sp>
        <p:nvSpPr>
          <p:cNvPr id="3" name="Content Placeholder 2"/>
          <p:cNvSpPr>
            <a:spLocks noGrp="1"/>
          </p:cNvSpPr>
          <p:nvPr>
            <p:ph idx="1"/>
          </p:nvPr>
        </p:nvSpPr>
        <p:spPr>
          <a:xfrm>
            <a:off x="609600" y="1634954"/>
            <a:ext cx="10585938" cy="1014040"/>
          </a:xfrm>
        </p:spPr>
        <p:txBody>
          <a:bodyPr/>
          <a:lstStyle>
            <a:lvl1pPr>
              <a:defRPr b="0" i="0">
                <a:latin typeface="Avenir LT Std 45 Book" panose="020B0502020203020204" pitchFamily="34" charset="0"/>
              </a:defRPr>
            </a:lvl1pPr>
            <a:lvl2pPr>
              <a:defRPr b="0" i="0">
                <a:latin typeface="Avenir LT Std 45 Book" panose="020B0502020203020204" pitchFamily="34"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1/4/2022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2">
            <a:extLst>
              <a:ext uri="{FF2B5EF4-FFF2-40B4-BE49-F238E27FC236}">
                <a16:creationId xmlns:a16="http://schemas.microsoft.com/office/drawing/2014/main" id="{B0E713BA-2380-C944-968D-B0DC43799A35}"/>
              </a:ext>
            </a:extLst>
          </p:cNvPr>
          <p:cNvSpPr>
            <a:spLocks noGrp="1"/>
          </p:cNvSpPr>
          <p:nvPr>
            <p:ph idx="13"/>
          </p:nvPr>
        </p:nvSpPr>
        <p:spPr>
          <a:xfrm>
            <a:off x="609600" y="3247299"/>
            <a:ext cx="10585938" cy="1014040"/>
          </a:xfrm>
        </p:spPr>
        <p:txBody>
          <a:bodyPr/>
          <a:lstStyle>
            <a:lvl1pPr>
              <a:defRPr b="0" i="0">
                <a:latin typeface="Avenir LT Std 45 Book" panose="020B0502020203020204" pitchFamily="34" charset="0"/>
              </a:defRPr>
            </a:lvl1pPr>
            <a:lvl2pPr>
              <a:defRPr b="0" i="0">
                <a:latin typeface="Avenir LT Std 45 Book" panose="020B0502020203020204" pitchFamily="34" charset="0"/>
              </a:defRPr>
            </a:lvl2pPr>
            <a:lvl3pPr>
              <a:defRPr b="0" i="0">
                <a:latin typeface="Avenir LT Std 45 Book" panose="020B0502020203020204" pitchFamily="34" charset="0"/>
              </a:defRPr>
            </a:lvl3pPr>
            <a:lvl4pPr>
              <a:defRPr b="0" i="0">
                <a:latin typeface="Avenir LT Std 45 Book" panose="020B0502020203020204" pitchFamily="34" charset="0"/>
              </a:defRPr>
            </a:lvl4pPr>
            <a:lvl5pPr>
              <a:defRPr b="0" i="0">
                <a:latin typeface="Avenir LT Std 45 Book" panose="020B0502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4A30B300-68A6-E844-BABE-7F9CF39AE8B3}"/>
              </a:ext>
            </a:extLst>
          </p:cNvPr>
          <p:cNvSpPr>
            <a:spLocks noGrp="1"/>
          </p:cNvSpPr>
          <p:nvPr>
            <p:ph idx="14"/>
          </p:nvPr>
        </p:nvSpPr>
        <p:spPr>
          <a:xfrm>
            <a:off x="609600" y="4894391"/>
            <a:ext cx="10585938" cy="1014040"/>
          </a:xfrm>
        </p:spPr>
        <p:txBody>
          <a:bodyPr/>
          <a:lstStyle>
            <a:lvl1pPr>
              <a:defRPr b="0" i="0">
                <a:latin typeface="Avenir LT Std 45 Book" panose="020B0502020203020204" pitchFamily="34" charset="0"/>
              </a:defRPr>
            </a:lvl1pPr>
            <a:lvl2pPr>
              <a:defRPr b="0" i="0">
                <a:latin typeface="Avenir LT Std 45 Book" panose="020B0502020203020204" pitchFamily="34" charset="0"/>
              </a:defRPr>
            </a:lvl2pPr>
            <a:lvl3pPr>
              <a:defRPr b="0" i="0">
                <a:latin typeface="Avenir LT Std 45 Book" panose="020B0502020203020204" pitchFamily="34" charset="0"/>
              </a:defRPr>
            </a:lvl3pPr>
            <a:lvl4pPr>
              <a:defRPr b="0" i="0">
                <a:latin typeface="Avenir LT Std 45 Book" panose="020B0502020203020204" pitchFamily="34" charset="0"/>
              </a:defRPr>
            </a:lvl4pPr>
            <a:lvl5pPr>
              <a:defRPr b="0" i="0">
                <a:latin typeface="Avenir LT Std 45 Book" panose="020B0502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ACBD2826-5F7E-2740-AB04-1142024F3CA4}"/>
              </a:ext>
            </a:extLst>
          </p:cNvPr>
          <p:cNvSpPr>
            <a:spLocks noGrp="1"/>
          </p:cNvSpPr>
          <p:nvPr>
            <p:ph type="pic" sz="quarter" idx="15"/>
          </p:nvPr>
        </p:nvSpPr>
        <p:spPr>
          <a:xfrm>
            <a:off x="9859352" y="1428944"/>
            <a:ext cx="2016125" cy="1630362"/>
          </a:xfrm>
        </p:spPr>
        <p:txBody>
          <a:bodyPr/>
          <a:lstStyle/>
          <a:p>
            <a:endParaRPr lang="en-US"/>
          </a:p>
        </p:txBody>
      </p:sp>
      <p:sp>
        <p:nvSpPr>
          <p:cNvPr id="11" name="Picture Placeholder 9">
            <a:extLst>
              <a:ext uri="{FF2B5EF4-FFF2-40B4-BE49-F238E27FC236}">
                <a16:creationId xmlns:a16="http://schemas.microsoft.com/office/drawing/2014/main" id="{965D8EC2-EB80-E74E-BEA5-4630D757D68E}"/>
              </a:ext>
            </a:extLst>
          </p:cNvPr>
          <p:cNvSpPr>
            <a:spLocks noGrp="1"/>
          </p:cNvSpPr>
          <p:nvPr>
            <p:ph type="pic" sz="quarter" idx="16"/>
          </p:nvPr>
        </p:nvSpPr>
        <p:spPr>
          <a:xfrm>
            <a:off x="9859352" y="3243895"/>
            <a:ext cx="2016125" cy="1630362"/>
          </a:xfrm>
        </p:spPr>
        <p:txBody>
          <a:bodyPr/>
          <a:lstStyle/>
          <a:p>
            <a:endParaRPr lang="en-US"/>
          </a:p>
        </p:txBody>
      </p:sp>
      <p:sp>
        <p:nvSpPr>
          <p:cNvPr id="12" name="Picture Placeholder 9">
            <a:extLst>
              <a:ext uri="{FF2B5EF4-FFF2-40B4-BE49-F238E27FC236}">
                <a16:creationId xmlns:a16="http://schemas.microsoft.com/office/drawing/2014/main" id="{B9198AB7-35D6-A74C-A29F-D04460276B38}"/>
              </a:ext>
            </a:extLst>
          </p:cNvPr>
          <p:cNvSpPr>
            <a:spLocks noGrp="1"/>
          </p:cNvSpPr>
          <p:nvPr>
            <p:ph type="pic" sz="quarter" idx="17"/>
          </p:nvPr>
        </p:nvSpPr>
        <p:spPr>
          <a:xfrm>
            <a:off x="9999661" y="5058846"/>
            <a:ext cx="2016125" cy="1630362"/>
          </a:xfrm>
        </p:spPr>
        <p:txBody>
          <a:bodyPr/>
          <a:lstStyle/>
          <a:p>
            <a:endParaRPr lang="en-US" dirty="0"/>
          </a:p>
        </p:txBody>
      </p:sp>
    </p:spTree>
    <p:extLst>
      <p:ext uri="{BB962C8B-B14F-4D97-AF65-F5344CB8AC3E}">
        <p14:creationId xmlns:p14="http://schemas.microsoft.com/office/powerpoint/2010/main" val="1524300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1/4/2022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7091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1/4/2022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3509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1/4/2022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1318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1/4/2022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3976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1/4/2022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0709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1/4/2022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8" name="Picture 7" descr="Logo for the Ohio Developmental Disabilities Council" title="DD Council Logo">
            <a:extLst>
              <a:ext uri="{FF2B5EF4-FFF2-40B4-BE49-F238E27FC236}">
                <a16:creationId xmlns:a16="http://schemas.microsoft.com/office/drawing/2014/main" id="{AA2DBEC4-1B28-D14D-810F-EB3D3E806690}"/>
              </a:ext>
            </a:extLst>
          </p:cNvPr>
          <p:cNvPicPr>
            <a:picLocks noChangeAspect="1"/>
          </p:cNvPicPr>
          <p:nvPr userDrawn="1"/>
        </p:nvPicPr>
        <p:blipFill rotWithShape="1">
          <a:blip r:embed="rId2"/>
          <a:srcRect r="25890"/>
          <a:stretch/>
        </p:blipFill>
        <p:spPr>
          <a:xfrm>
            <a:off x="352146" y="6126166"/>
            <a:ext cx="2705991" cy="595910"/>
          </a:xfrm>
          <a:prstGeom prst="rect">
            <a:avLst/>
          </a:prstGeom>
        </p:spPr>
      </p:pic>
    </p:spTree>
    <p:extLst>
      <p:ext uri="{BB962C8B-B14F-4D97-AF65-F5344CB8AC3E}">
        <p14:creationId xmlns:p14="http://schemas.microsoft.com/office/powerpoint/2010/main" val="33567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
        <p:nvSpPr>
          <p:cNvPr id="10" name="Text Placeholder 9">
            <a:extLst>
              <a:ext uri="{FF2B5EF4-FFF2-40B4-BE49-F238E27FC236}">
                <a16:creationId xmlns:a16="http://schemas.microsoft.com/office/drawing/2014/main" id="{CE35A06F-76A2-5E45-AB44-79E89B545ECF}"/>
              </a:ext>
            </a:extLst>
          </p:cNvPr>
          <p:cNvSpPr>
            <a:spLocks noGrp="1"/>
          </p:cNvSpPr>
          <p:nvPr>
            <p:ph type="body" sz="quarter" idx="13"/>
          </p:nvPr>
        </p:nvSpPr>
        <p:spPr>
          <a:xfrm>
            <a:off x="1003300" y="5365750"/>
            <a:ext cx="7634288" cy="506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D7A1DCBC-5399-8745-A6F2-CF4E5940238B}"/>
              </a:ext>
            </a:extLst>
          </p:cNvPr>
          <p:cNvSpPr>
            <a:spLocks noGrp="1"/>
          </p:cNvSpPr>
          <p:nvPr>
            <p:ph type="pic" sz="quarter" idx="14"/>
          </p:nvPr>
        </p:nvSpPr>
        <p:spPr>
          <a:xfrm>
            <a:off x="6623538" y="1324708"/>
            <a:ext cx="5568462" cy="5396767"/>
          </a:xfrm>
        </p:spPr>
        <p:txBody>
          <a:bodyPr/>
          <a:lstStyle/>
          <a:p>
            <a:endParaRPr lang="en-US"/>
          </a:p>
        </p:txBody>
      </p:sp>
    </p:spTree>
    <p:extLst>
      <p:ext uri="{BB962C8B-B14F-4D97-AF65-F5344CB8AC3E}">
        <p14:creationId xmlns:p14="http://schemas.microsoft.com/office/powerpoint/2010/main" val="806089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1/4/2022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9" name="Picture 8" descr="Logo for the Ohio Developmental Disabilities Council" title="DD Council Logo">
            <a:extLst>
              <a:ext uri="{FF2B5EF4-FFF2-40B4-BE49-F238E27FC236}">
                <a16:creationId xmlns:a16="http://schemas.microsoft.com/office/drawing/2014/main" id="{A1C97677-CB10-3D42-9471-B80EB5C6D67A}"/>
              </a:ext>
            </a:extLst>
          </p:cNvPr>
          <p:cNvPicPr>
            <a:picLocks noChangeAspect="1"/>
          </p:cNvPicPr>
          <p:nvPr userDrawn="1"/>
        </p:nvPicPr>
        <p:blipFill rotWithShape="1">
          <a:blip r:embed="rId2"/>
          <a:srcRect r="25890"/>
          <a:stretch/>
        </p:blipFill>
        <p:spPr>
          <a:xfrm>
            <a:off x="225777" y="6135757"/>
            <a:ext cx="2705991" cy="595910"/>
          </a:xfrm>
          <a:prstGeom prst="rect">
            <a:avLst/>
          </a:prstGeom>
        </p:spPr>
      </p:pic>
      <p:sp>
        <p:nvSpPr>
          <p:cNvPr id="10" name="Chart Placeholder 9">
            <a:extLst>
              <a:ext uri="{FF2B5EF4-FFF2-40B4-BE49-F238E27FC236}">
                <a16:creationId xmlns:a16="http://schemas.microsoft.com/office/drawing/2014/main" id="{FC4D7AD2-3357-6645-82C7-A5DDFF3A354A}"/>
              </a:ext>
            </a:extLst>
          </p:cNvPr>
          <p:cNvSpPr>
            <a:spLocks noGrp="1"/>
          </p:cNvSpPr>
          <p:nvPr>
            <p:ph type="chart" sz="quarter" idx="13"/>
          </p:nvPr>
        </p:nvSpPr>
        <p:spPr>
          <a:xfrm>
            <a:off x="7515225" y="1781175"/>
            <a:ext cx="4676775" cy="4354513"/>
          </a:xfrm>
        </p:spPr>
        <p:txBody>
          <a:bodyPr/>
          <a:lstStyle/>
          <a:p>
            <a:endParaRPr lang="en-US"/>
          </a:p>
        </p:txBody>
      </p:sp>
    </p:spTree>
    <p:extLst>
      <p:ext uri="{BB962C8B-B14F-4D97-AF65-F5344CB8AC3E}">
        <p14:creationId xmlns:p14="http://schemas.microsoft.com/office/powerpoint/2010/main" val="426247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1/4/2022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1234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1/4/2022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4172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89151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0A632-EEFF-6841-9A7D-E3FDCE3DE84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02841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0A632-EEFF-6841-9A7D-E3FDCE3DE84D}" type="datetimeFigureOut">
              <a:rPr lang="en-US" smtClean="0"/>
              <a:t>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23700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0A632-EEFF-6841-9A7D-E3FDCE3DE84D}" type="datetimeFigureOut">
              <a:rPr lang="en-US" smtClean="0"/>
              <a:t>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538308" y="6356351"/>
            <a:ext cx="2844800" cy="365125"/>
          </a:xfrm>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1211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0A632-EEFF-6841-9A7D-E3FDCE3DE84D}" type="datetimeFigureOut">
              <a:rPr lang="en-US" smtClean="0"/>
              <a:t>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38414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74265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106323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8913" y="610240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0A632-EEFF-6841-9A7D-E3FDCE3DE84D}" type="datetimeFigureOut">
              <a:rPr lang="en-US" smtClean="0"/>
              <a:t>1/4/2022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8AD63-0728-1540-A163-1BD74443D3C7}" type="slidenum">
              <a:rPr lang="en-US" smtClean="0"/>
              <a:t>‹#›</a:t>
            </a:fld>
            <a:endParaRPr lang="en-US"/>
          </a:p>
        </p:txBody>
      </p:sp>
      <p:pic>
        <p:nvPicPr>
          <p:cNvPr id="7" name="Picture 6" descr="Logo for the OCALI Lifespan Transitions Center" title="OCALI Logo">
            <a:extLst>
              <a:ext uri="{FF2B5EF4-FFF2-40B4-BE49-F238E27FC236}">
                <a16:creationId xmlns:a16="http://schemas.microsoft.com/office/drawing/2014/main" id="{10FCE483-F232-6C4C-BBD7-252164F238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082706" y="6102774"/>
            <a:ext cx="1518744" cy="550121"/>
          </a:xfrm>
          <a:prstGeom prst="rect">
            <a:avLst/>
          </a:prstGeom>
        </p:spPr>
      </p:pic>
      <p:pic>
        <p:nvPicPr>
          <p:cNvPr id="8" name="Picture 7" descr="Logo for the Ohio Developmental Disabilities Council" title="DD Council Logo">
            <a:extLst>
              <a:ext uri="{FF2B5EF4-FFF2-40B4-BE49-F238E27FC236}">
                <a16:creationId xmlns:a16="http://schemas.microsoft.com/office/drawing/2014/main" id="{187D347C-C428-5942-A026-454BE019E942}"/>
              </a:ext>
            </a:extLst>
          </p:cNvPr>
          <p:cNvPicPr>
            <a:picLocks noChangeAspect="1"/>
          </p:cNvPicPr>
          <p:nvPr userDrawn="1"/>
        </p:nvPicPr>
        <p:blipFill rotWithShape="1">
          <a:blip r:embed="rId14"/>
          <a:srcRect r="25890"/>
          <a:stretch/>
        </p:blipFill>
        <p:spPr>
          <a:xfrm>
            <a:off x="258914" y="6031636"/>
            <a:ext cx="3027998" cy="666822"/>
          </a:xfrm>
          <a:prstGeom prst="rect">
            <a:avLst/>
          </a:prstGeom>
        </p:spPr>
      </p:pic>
    </p:spTree>
    <p:extLst>
      <p:ext uri="{BB962C8B-B14F-4D97-AF65-F5344CB8AC3E}">
        <p14:creationId xmlns:p14="http://schemas.microsoft.com/office/powerpoint/2010/main" val="640617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kern="1200">
          <a:solidFill>
            <a:schemeClr val="tx1"/>
          </a:solidFill>
          <a:latin typeface="Avenir LT Std 45 Book" panose="020B0502020203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venir LT Std 45 Book" panose="020B050202020302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venir LT Std 45 Book" panose="020B0502020203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venir LT Std 45 Book" panose="020B0502020203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15476-DE66-2C4C-9B9C-B151E2467F8B}" type="datetimeFigureOut">
              <a:rPr lang="en-US" smtClean="0">
                <a:solidFill>
                  <a:prstClr val="black">
                    <a:tint val="75000"/>
                  </a:prstClr>
                </a:solidFill>
                <a:latin typeface="Calibri"/>
              </a:rPr>
              <a:pPr/>
              <a:t>1/4/2022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8737601"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8" name="Picture 7" descr="Logo for the OCALI Lifespan Transitions Center" title="OCALI Logo">
            <a:extLst>
              <a:ext uri="{FF2B5EF4-FFF2-40B4-BE49-F238E27FC236}">
                <a16:creationId xmlns:a16="http://schemas.microsoft.com/office/drawing/2014/main" id="{72E90C57-677C-6F48-B0A2-C3A344E5223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499776" y="5967106"/>
            <a:ext cx="2082624" cy="754370"/>
          </a:xfrm>
          <a:prstGeom prst="rect">
            <a:avLst/>
          </a:prstGeom>
        </p:spPr>
      </p:pic>
    </p:spTree>
    <p:extLst>
      <p:ext uri="{BB962C8B-B14F-4D97-AF65-F5344CB8AC3E}">
        <p14:creationId xmlns:p14="http://schemas.microsoft.com/office/powerpoint/2010/main" val="26563527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transitionta.org/"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autismpdc.fpg.unc.edu/evidence-based-practice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ohioemploymentfirst.org/view.php?nav_id=454"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5.emf"/></Relationships>
</file>

<file path=ppt/slides/_rels/slide3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3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9.emf"/></Relationships>
</file>

<file path=ppt/slides/_rels/slide37.xml.rels><?xml version="1.0" encoding="UTF-8" standalone="yes"?>
<Relationships xmlns="http://schemas.openxmlformats.org/package/2006/relationships"><Relationship Id="rId3" Type="http://schemas.openxmlformats.org/officeDocument/2006/relationships/hyperlink" Target="https://ohioemploymentfirst.org/view.php?nav_id=454"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ohioemploymentfirst.org/view.php?nav_id=454"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hyperlink" Target="https://www.dol.gov/agencies/odep/research-evaluation/statistics)" TargetMode="Externa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hyperlink" Target="https://www.surveymonkey.com/r/C5RXDVV" TargetMode="Externa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www.disabilityscoop.com/2014/07/22/obama-law-limiting-sheltered/19538/"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dol.gov/whd/FieldBulletins/fab2016_2.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fortune.com/2017/02/28/disability-employment-rank/"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1407" y="141288"/>
            <a:ext cx="10363200" cy="1470025"/>
          </a:xfrm>
        </p:spPr>
        <p:txBody>
          <a:bodyPr>
            <a:normAutofit/>
          </a:bodyPr>
          <a:lstStyle/>
          <a:p>
            <a:r>
              <a:rPr lang="en-US" sz="4800" b="1" dirty="0">
                <a:latin typeface="Avenir LT Std 45 Book" panose="020B0502020203020204" pitchFamily="34" charset="0"/>
              </a:rPr>
              <a:t>“What Works for Work”</a:t>
            </a:r>
          </a:p>
        </p:txBody>
      </p:sp>
      <p:pic>
        <p:nvPicPr>
          <p:cNvPr id="9" name="Picture Placeholder 8" descr="Man with Down Syndrome dressed in white shirt and tie in office working on computer&#10;" title="Man with Down Syndrome at Computer-">
            <a:extLst>
              <a:ext uri="{FF2B5EF4-FFF2-40B4-BE49-F238E27FC236}">
                <a16:creationId xmlns:a16="http://schemas.microsoft.com/office/drawing/2014/main" id="{80B4A4C6-E39A-FF4C-AF1E-40AA229C8A21}"/>
              </a:ext>
            </a:extLst>
          </p:cNvPr>
          <p:cNvPicPr>
            <a:picLocks noGrp="1" noChangeAspect="1"/>
          </p:cNvPicPr>
          <p:nvPr>
            <p:ph type="pic" sz="quarter" idx="13"/>
          </p:nvPr>
        </p:nvPicPr>
        <p:blipFill rotWithShape="1">
          <a:blip r:embed="rId3"/>
          <a:srcRect t="60" b="10936"/>
          <a:stretch/>
        </p:blipFill>
        <p:spPr>
          <a:xfrm>
            <a:off x="5137036" y="1407316"/>
            <a:ext cx="1976072" cy="2311664"/>
          </a:xfrm>
        </p:spPr>
      </p:pic>
      <p:sp>
        <p:nvSpPr>
          <p:cNvPr id="6" name="Subtitle 5"/>
          <p:cNvSpPr>
            <a:spLocks noGrp="1"/>
          </p:cNvSpPr>
          <p:nvPr>
            <p:ph type="subTitle" idx="1"/>
          </p:nvPr>
        </p:nvSpPr>
        <p:spPr>
          <a:xfrm>
            <a:off x="435969" y="3620258"/>
            <a:ext cx="11492011" cy="1752600"/>
          </a:xfrm>
        </p:spPr>
        <p:txBody>
          <a:bodyPr vert="horz" lIns="91440" tIns="45720" rIns="91440" bIns="45720" rtlCol="0" anchor="t">
            <a:normAutofit fontScale="85000" lnSpcReduction="20000"/>
          </a:bodyPr>
          <a:lstStyle/>
          <a:p>
            <a:r>
              <a:rPr lang="en-US" sz="5200" dirty="0">
                <a:solidFill>
                  <a:schemeClr val="tx1"/>
                </a:solidFill>
                <a:latin typeface="Avenir LT Std 45 Book"/>
              </a:rPr>
              <a:t>Session One: </a:t>
            </a:r>
          </a:p>
          <a:p>
            <a:r>
              <a:rPr lang="en-US" sz="4600" dirty="0">
                <a:solidFill>
                  <a:schemeClr val="tx1"/>
                </a:solidFill>
                <a:latin typeface="Avenir LT Std 45 Book"/>
              </a:rPr>
              <a:t>Introduction to Evidence Based Transition Practices</a:t>
            </a:r>
            <a:endParaRPr lang="en-US" sz="4600">
              <a:solidFill>
                <a:schemeClr val="tx1"/>
              </a:solidFill>
              <a:latin typeface="Avenir LT Std 45 Book"/>
            </a:endParaRPr>
          </a:p>
          <a:p>
            <a:r>
              <a:rPr lang="en-US" sz="3600" i="1" dirty="0">
                <a:solidFill>
                  <a:schemeClr val="tx1"/>
                </a:solidFill>
              </a:rPr>
              <a:t> </a:t>
            </a:r>
          </a:p>
        </p:txBody>
      </p:sp>
    </p:spTree>
    <p:extLst>
      <p:ext uri="{BB962C8B-B14F-4D97-AF65-F5344CB8AC3E}">
        <p14:creationId xmlns:p14="http://schemas.microsoft.com/office/powerpoint/2010/main" val="38943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E2BDBA-CBCF-4243-B21E-61E9BD19CE74}"/>
              </a:ext>
            </a:extLst>
          </p:cNvPr>
          <p:cNvSpPr>
            <a:spLocks noGrp="1"/>
          </p:cNvSpPr>
          <p:nvPr>
            <p:ph type="title"/>
          </p:nvPr>
        </p:nvSpPr>
        <p:spPr>
          <a:xfrm>
            <a:off x="400844" y="182358"/>
            <a:ext cx="11366040" cy="982765"/>
          </a:xfrm>
        </p:spPr>
        <p:txBody>
          <a:bodyPr>
            <a:normAutofit/>
          </a:bodyPr>
          <a:lstStyle/>
          <a:p>
            <a:pPr algn="ctr"/>
            <a:r>
              <a:rPr lang="en-US" sz="4000" b="0" dirty="0">
                <a:latin typeface="Avenir LT Std 45 Book" panose="020B0502020203020204" pitchFamily="34" charset="0"/>
              </a:rPr>
              <a:t>OLTS: Post-School Employment Outcomes</a:t>
            </a:r>
          </a:p>
        </p:txBody>
      </p:sp>
      <p:sp>
        <p:nvSpPr>
          <p:cNvPr id="8" name="Text Placeholder 7">
            <a:extLst>
              <a:ext uri="{FF2B5EF4-FFF2-40B4-BE49-F238E27FC236}">
                <a16:creationId xmlns:a16="http://schemas.microsoft.com/office/drawing/2014/main" id="{8CCB92DA-0FD6-DF45-965E-05246807C602}"/>
              </a:ext>
            </a:extLst>
          </p:cNvPr>
          <p:cNvSpPr>
            <a:spLocks noGrp="1"/>
          </p:cNvSpPr>
          <p:nvPr>
            <p:ph type="body" sz="half" idx="2"/>
          </p:nvPr>
        </p:nvSpPr>
        <p:spPr>
          <a:xfrm>
            <a:off x="429774" y="1165124"/>
            <a:ext cx="5056626" cy="5147186"/>
          </a:xfrm>
        </p:spPr>
        <p:txBody>
          <a:bodyPr>
            <a:normAutofit fontScale="25000" lnSpcReduction="20000"/>
          </a:bodyPr>
          <a:lstStyle/>
          <a:p>
            <a:pPr>
              <a:lnSpc>
                <a:spcPct val="120000"/>
              </a:lnSpc>
            </a:pPr>
            <a:r>
              <a:rPr lang="en-US" sz="11200" dirty="0">
                <a:latin typeface="Avenir LT Std 45 Book" panose="020B0502020203020204" pitchFamily="34" charset="0"/>
              </a:rPr>
              <a:t>The chart reflects that many youth with disabilities planned to work fulltime or part time after graduating high school however, many did not actually work those hours. Few youth indicated they planned to work less than 20 hours/week or in sheltered employment, however some did report working in both. </a:t>
            </a:r>
            <a:r>
              <a:rPr lang="en-US" sz="8000" dirty="0">
                <a:latin typeface="Avenir LT Std 45 Book" panose="020B0502020203020204" pitchFamily="34" charset="0"/>
              </a:rPr>
              <a:t> </a:t>
            </a:r>
          </a:p>
          <a:p>
            <a:endParaRPr lang="en-US" dirty="0"/>
          </a:p>
        </p:txBody>
      </p:sp>
      <p:pic>
        <p:nvPicPr>
          <p:cNvPr id="6" name="Picture Placeholder 5" descr="Column Graph depicting the amount of youth with disabilities that planned to work fulltime, parttime or less than 20 hours and the actual outcomes a year later.  ">
            <a:extLst>
              <a:ext uri="{FF2B5EF4-FFF2-40B4-BE49-F238E27FC236}">
                <a16:creationId xmlns:a16="http://schemas.microsoft.com/office/drawing/2014/main" id="{B364128D-712B-364D-A601-89FDF7CD6E24}"/>
              </a:ext>
            </a:extLst>
          </p:cNvPr>
          <p:cNvPicPr>
            <a:picLocks noGrp="1" noChangeAspect="1"/>
          </p:cNvPicPr>
          <p:nvPr>
            <p:ph type="pic" idx="1"/>
          </p:nvPr>
        </p:nvPicPr>
        <p:blipFill rotWithShape="1">
          <a:blip r:embed="rId3"/>
          <a:srcRect l="30534" t="23507" r="16938" b="16493"/>
          <a:stretch/>
        </p:blipFill>
        <p:spPr>
          <a:xfrm>
            <a:off x="5465159" y="1397285"/>
            <a:ext cx="5908333" cy="4217982"/>
          </a:xfrm>
          <a:ln>
            <a:solidFill>
              <a:schemeClr val="tx1"/>
            </a:solidFill>
          </a:ln>
        </p:spPr>
      </p:pic>
    </p:spTree>
    <p:extLst>
      <p:ext uri="{BB962C8B-B14F-4D97-AF65-F5344CB8AC3E}">
        <p14:creationId xmlns:p14="http://schemas.microsoft.com/office/powerpoint/2010/main" val="1345466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D418FD-A447-E24D-9499-6516314B73EB}"/>
              </a:ext>
            </a:extLst>
          </p:cNvPr>
          <p:cNvSpPr>
            <a:spLocks noGrp="1"/>
          </p:cNvSpPr>
          <p:nvPr>
            <p:ph type="title"/>
          </p:nvPr>
        </p:nvSpPr>
        <p:spPr>
          <a:xfrm>
            <a:off x="369870" y="383458"/>
            <a:ext cx="11548152" cy="1143000"/>
          </a:xfrm>
        </p:spPr>
        <p:txBody>
          <a:bodyPr>
            <a:noAutofit/>
          </a:bodyPr>
          <a:lstStyle/>
          <a:p>
            <a:r>
              <a:rPr lang="en-US" sz="4000" dirty="0"/>
              <a:t>Employment Outcomes Planned vs. Actual</a:t>
            </a:r>
          </a:p>
        </p:txBody>
      </p:sp>
      <p:sp>
        <p:nvSpPr>
          <p:cNvPr id="7" name="Content Placeholder 6">
            <a:extLst>
              <a:ext uri="{FF2B5EF4-FFF2-40B4-BE49-F238E27FC236}">
                <a16:creationId xmlns:a16="http://schemas.microsoft.com/office/drawing/2014/main" id="{BEDA5C39-BCD5-8247-8F70-9B75EF478928}"/>
              </a:ext>
            </a:extLst>
          </p:cNvPr>
          <p:cNvSpPr>
            <a:spLocks noGrp="1"/>
          </p:cNvSpPr>
          <p:nvPr>
            <p:ph sz="half" idx="1"/>
          </p:nvPr>
        </p:nvSpPr>
        <p:spPr>
          <a:xfrm>
            <a:off x="474519" y="1418164"/>
            <a:ext cx="4713929" cy="4533339"/>
          </a:xfrm>
        </p:spPr>
        <p:txBody>
          <a:bodyPr>
            <a:normAutofit/>
          </a:bodyPr>
          <a:lstStyle/>
          <a:p>
            <a:r>
              <a:rPr lang="en-US" sz="2400" dirty="0"/>
              <a:t>Employment rates for students </a:t>
            </a:r>
          </a:p>
          <a:p>
            <a:pPr lvl="1">
              <a:buFont typeface="Wingdings" pitchFamily="2" charset="2"/>
              <a:buChar char="§"/>
            </a:pPr>
            <a:r>
              <a:rPr lang="en-US" sz="2000" dirty="0"/>
              <a:t>SLD = 72.2</a:t>
            </a:r>
          </a:p>
          <a:p>
            <a:pPr lvl="1">
              <a:buFont typeface="Wingdings" pitchFamily="2" charset="2"/>
              <a:buChar char="§"/>
            </a:pPr>
            <a:r>
              <a:rPr lang="en-US" sz="2000" dirty="0"/>
              <a:t>OHI = 67.8</a:t>
            </a:r>
          </a:p>
          <a:p>
            <a:pPr lvl="1">
              <a:buFont typeface="Wingdings" pitchFamily="2" charset="2"/>
              <a:buChar char="§"/>
            </a:pPr>
            <a:r>
              <a:rPr lang="en-US" sz="2000" dirty="0"/>
              <a:t>ID = 55.9</a:t>
            </a:r>
          </a:p>
          <a:p>
            <a:pPr lvl="1">
              <a:buFont typeface="Wingdings" pitchFamily="2" charset="2"/>
              <a:buChar char="§"/>
            </a:pPr>
            <a:r>
              <a:rPr lang="en-US" sz="2000" dirty="0"/>
              <a:t>Autism = 46.7</a:t>
            </a:r>
            <a:r>
              <a:rPr lang="en-US" sz="2400" dirty="0"/>
              <a:t> </a:t>
            </a:r>
          </a:p>
          <a:p>
            <a:r>
              <a:rPr lang="en-US" sz="2400" dirty="0"/>
              <a:t>Outcome: More expected to work than actually worked.</a:t>
            </a:r>
          </a:p>
          <a:p>
            <a:pPr lvl="1">
              <a:buFont typeface="Wingdings" pitchFamily="2" charset="2"/>
              <a:buChar char="§"/>
            </a:pPr>
            <a:r>
              <a:rPr lang="en-US" sz="2000" dirty="0"/>
              <a:t>SLD: ~7.0% less worked</a:t>
            </a:r>
          </a:p>
          <a:p>
            <a:pPr lvl="1">
              <a:buFont typeface="Wingdings" pitchFamily="2" charset="2"/>
              <a:buChar char="§"/>
            </a:pPr>
            <a:r>
              <a:rPr lang="en-US" sz="2000" dirty="0"/>
              <a:t>OHI: ~8.5% less worked</a:t>
            </a:r>
          </a:p>
          <a:p>
            <a:pPr lvl="1">
              <a:buFont typeface="Wingdings" pitchFamily="2" charset="2"/>
              <a:buChar char="§"/>
            </a:pPr>
            <a:r>
              <a:rPr lang="en-US" sz="2000" dirty="0"/>
              <a:t>ID: ~25.5% less worked</a:t>
            </a:r>
          </a:p>
          <a:p>
            <a:pPr lvl="1">
              <a:buFont typeface="Wingdings" pitchFamily="2" charset="2"/>
              <a:buChar char="§"/>
            </a:pPr>
            <a:r>
              <a:rPr lang="en-US" sz="2000" dirty="0"/>
              <a:t>Autism: ~21.0% less worked</a:t>
            </a:r>
          </a:p>
          <a:p>
            <a:endParaRPr lang="en-US" dirty="0"/>
          </a:p>
        </p:txBody>
      </p:sp>
      <p:pic>
        <p:nvPicPr>
          <p:cNvPr id="12" name="Content Placeholder 11" descr="A column graph showing planned work outcomes to actual work outcomes by disability of SLD, OHI, Autism and All Other Disabilities. ">
            <a:extLst>
              <a:ext uri="{FF2B5EF4-FFF2-40B4-BE49-F238E27FC236}">
                <a16:creationId xmlns:a16="http://schemas.microsoft.com/office/drawing/2014/main" id="{32AA8C69-3FA5-7E4F-ADF8-DCC1D9543A3D}"/>
              </a:ext>
            </a:extLst>
          </p:cNvPr>
          <p:cNvPicPr>
            <a:picLocks noGrp="1" noChangeAspect="1"/>
          </p:cNvPicPr>
          <p:nvPr>
            <p:ph sz="half" idx="2"/>
          </p:nvPr>
        </p:nvPicPr>
        <p:blipFill>
          <a:blip r:embed="rId3"/>
          <a:stretch>
            <a:fillRect/>
          </a:stretch>
        </p:blipFill>
        <p:spPr>
          <a:xfrm>
            <a:off x="5387413" y="1415371"/>
            <a:ext cx="6554583" cy="5108718"/>
          </a:xfrm>
          <a:ln>
            <a:solidFill>
              <a:schemeClr val="tx1"/>
            </a:solidFill>
          </a:ln>
        </p:spPr>
      </p:pic>
    </p:spTree>
    <p:extLst>
      <p:ext uri="{BB962C8B-B14F-4D97-AF65-F5344CB8AC3E}">
        <p14:creationId xmlns:p14="http://schemas.microsoft.com/office/powerpoint/2010/main" val="1978015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63586" y="570876"/>
            <a:ext cx="10899058" cy="761666"/>
          </a:xfrm>
        </p:spPr>
        <p:txBody>
          <a:bodyPr>
            <a:noAutofit/>
          </a:bodyPr>
          <a:lstStyle/>
          <a:p>
            <a:pPr algn="ctr"/>
            <a:r>
              <a:rPr lang="en-US" sz="4000" b="0" dirty="0">
                <a:latin typeface="Avenir LT Std 45 Book" panose="020B0502020203020204" pitchFamily="34" charset="0"/>
              </a:rPr>
              <a:t>OLTS and Predictors of Post-School Success</a:t>
            </a:r>
          </a:p>
        </p:txBody>
      </p:sp>
      <p:sp>
        <p:nvSpPr>
          <p:cNvPr id="5" name="Text Placeholder 4">
            <a:extLst>
              <a:ext uri="{FF2B5EF4-FFF2-40B4-BE49-F238E27FC236}">
                <a16:creationId xmlns:a16="http://schemas.microsoft.com/office/drawing/2014/main" id="{78761EFA-2FFC-7647-8571-11E6565B6EDC}"/>
              </a:ext>
            </a:extLst>
          </p:cNvPr>
          <p:cNvSpPr>
            <a:spLocks noGrp="1"/>
          </p:cNvSpPr>
          <p:nvPr>
            <p:ph type="body" sz="half" idx="2"/>
          </p:nvPr>
        </p:nvSpPr>
        <p:spPr>
          <a:xfrm>
            <a:off x="501443" y="1469204"/>
            <a:ext cx="10789856" cy="5270809"/>
          </a:xfrm>
        </p:spPr>
        <p:txBody>
          <a:bodyPr>
            <a:normAutofit/>
          </a:bodyPr>
          <a:lstStyle/>
          <a:p>
            <a:pPr>
              <a:lnSpc>
                <a:spcPct val="110000"/>
              </a:lnSpc>
            </a:pPr>
            <a:r>
              <a:rPr lang="en-US" sz="2400" dirty="0">
                <a:latin typeface="Avenir Book" panose="02000503020000020003" pitchFamily="2" charset="0"/>
              </a:rPr>
              <a:t>OLTS surfaced several predictors for youth with disabilities</a:t>
            </a:r>
          </a:p>
          <a:p>
            <a:pPr marL="285750" indent="-285750">
              <a:lnSpc>
                <a:spcPct val="110000"/>
              </a:lnSpc>
              <a:buFont typeface="Arial" panose="020B0604020202020204" pitchFamily="34" charset="0"/>
              <a:buChar char="•"/>
            </a:pPr>
            <a:r>
              <a:rPr lang="en-US" sz="2400" dirty="0">
                <a:latin typeface="Avenir Book" panose="02000503020000020003" pitchFamily="2" charset="0"/>
              </a:rPr>
              <a:t>Participation in General Education over 80% of day increased the likelihood of attending post-secondary education</a:t>
            </a:r>
          </a:p>
          <a:p>
            <a:pPr marL="285750" indent="-285750">
              <a:lnSpc>
                <a:spcPct val="110000"/>
              </a:lnSpc>
              <a:buFont typeface="Arial" panose="020B0604020202020204" pitchFamily="34" charset="0"/>
              <a:buChar char="•"/>
            </a:pPr>
            <a:r>
              <a:rPr lang="en-US" sz="2400" dirty="0">
                <a:latin typeface="Avenir Book" panose="02000503020000020003" pitchFamily="2" charset="0"/>
              </a:rPr>
              <a:t>Successfully passing end-of-course or exit exams increases the likelihood of postschool employment </a:t>
            </a:r>
          </a:p>
          <a:p>
            <a:pPr marL="285750" indent="-285750">
              <a:lnSpc>
                <a:spcPct val="110000"/>
              </a:lnSpc>
              <a:buFont typeface="Arial" panose="020B0604020202020204" pitchFamily="34" charset="0"/>
              <a:buChar char="•"/>
            </a:pPr>
            <a:r>
              <a:rPr lang="en-US" sz="2400" dirty="0">
                <a:latin typeface="Avenir Book" panose="02000503020000020003" pitchFamily="2" charset="0"/>
              </a:rPr>
              <a:t>Participation in career and technical education was associated with the likelihood of paid employment after graduation</a:t>
            </a:r>
          </a:p>
          <a:p>
            <a:pPr marL="285750" indent="-285750">
              <a:lnSpc>
                <a:spcPct val="110000"/>
              </a:lnSpc>
              <a:buFont typeface="Arial" panose="020B0604020202020204" pitchFamily="34" charset="0"/>
              <a:buChar char="•"/>
            </a:pPr>
            <a:r>
              <a:rPr lang="en-US" sz="2400" dirty="0">
                <a:latin typeface="Avenir Book" panose="02000503020000020003" pitchFamily="2" charset="0"/>
              </a:rPr>
              <a:t>Students who were Black or African American were 1.3 times more likely than their peers who identify as White to enroll in 2- or 4- year colleges</a:t>
            </a:r>
          </a:p>
        </p:txBody>
      </p:sp>
    </p:spTree>
    <p:extLst>
      <p:ext uri="{BB962C8B-B14F-4D97-AF65-F5344CB8AC3E}">
        <p14:creationId xmlns:p14="http://schemas.microsoft.com/office/powerpoint/2010/main" val="3071969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7402" y="147484"/>
            <a:ext cx="11650896" cy="1143000"/>
          </a:xfrm>
        </p:spPr>
        <p:txBody>
          <a:bodyPr>
            <a:noAutofit/>
          </a:bodyPr>
          <a:lstStyle/>
          <a:p>
            <a:r>
              <a:rPr lang="en-US" sz="4000" b="1" dirty="0"/>
              <a:t>Disability Category and Employment Outcomes </a:t>
            </a:r>
          </a:p>
        </p:txBody>
      </p:sp>
      <p:sp>
        <p:nvSpPr>
          <p:cNvPr id="3" name="Content Placeholder 2">
            <a:extLst>
              <a:ext uri="{FF2B5EF4-FFF2-40B4-BE49-F238E27FC236}">
                <a16:creationId xmlns:a16="http://schemas.microsoft.com/office/drawing/2014/main" id="{54EAEDD3-0AFF-C949-9B87-1C1DA1AF6600}"/>
              </a:ext>
            </a:extLst>
          </p:cNvPr>
          <p:cNvSpPr>
            <a:spLocks noGrp="1"/>
          </p:cNvSpPr>
          <p:nvPr>
            <p:ph idx="1"/>
          </p:nvPr>
        </p:nvSpPr>
        <p:spPr>
          <a:xfrm>
            <a:off x="350414" y="1327355"/>
            <a:ext cx="11249110" cy="5309419"/>
          </a:xfrm>
        </p:spPr>
        <p:txBody>
          <a:bodyPr>
            <a:normAutofit fontScale="92500"/>
          </a:bodyPr>
          <a:lstStyle/>
          <a:p>
            <a:pPr marL="0" indent="0">
              <a:lnSpc>
                <a:spcPct val="120000"/>
              </a:lnSpc>
              <a:buNone/>
            </a:pPr>
            <a:r>
              <a:rPr lang="en-US" sz="2800" dirty="0"/>
              <a:t>A year after leaving high school, the percentage of students working 20 or more hours per week: </a:t>
            </a:r>
          </a:p>
          <a:p>
            <a:pPr lvl="1">
              <a:lnSpc>
                <a:spcPct val="120000"/>
              </a:lnSpc>
            </a:pPr>
            <a:r>
              <a:rPr lang="en-US" sz="2600" dirty="0"/>
              <a:t>SLD (69.6%)</a:t>
            </a:r>
          </a:p>
          <a:p>
            <a:pPr lvl="1">
              <a:lnSpc>
                <a:spcPct val="120000"/>
              </a:lnSpc>
            </a:pPr>
            <a:r>
              <a:rPr lang="en-US" sz="2600" dirty="0"/>
              <a:t>OHI (53.9%)</a:t>
            </a:r>
          </a:p>
          <a:p>
            <a:pPr lvl="1">
              <a:lnSpc>
                <a:spcPct val="120000"/>
              </a:lnSpc>
            </a:pPr>
            <a:r>
              <a:rPr lang="en-US" sz="2600" dirty="0"/>
              <a:t>ID (47.6%). </a:t>
            </a:r>
          </a:p>
          <a:p>
            <a:pPr lvl="1">
              <a:lnSpc>
                <a:spcPct val="120000"/>
              </a:lnSpc>
            </a:pPr>
            <a:r>
              <a:rPr lang="en-US" sz="2600" dirty="0"/>
              <a:t>Autism (46.1)</a:t>
            </a:r>
          </a:p>
          <a:p>
            <a:pPr lvl="1">
              <a:lnSpc>
                <a:spcPct val="120000"/>
              </a:lnSpc>
            </a:pPr>
            <a:r>
              <a:rPr lang="en-US" sz="2600" dirty="0"/>
              <a:t>Other (38.1)</a:t>
            </a:r>
          </a:p>
          <a:p>
            <a:pPr marL="0" indent="0">
              <a:lnSpc>
                <a:spcPct val="120000"/>
              </a:lnSpc>
              <a:buNone/>
            </a:pPr>
            <a:r>
              <a:rPr lang="en-US" sz="2800" dirty="0" err="1"/>
              <a:t>Exiters</a:t>
            </a:r>
            <a:r>
              <a:rPr lang="en-US" sz="2800" dirty="0"/>
              <a:t> with autism, other health impairment, and other disabilities were 60%, 10%, and 30% </a:t>
            </a:r>
            <a:r>
              <a:rPr lang="en-US" sz="2800" i="1" u="sng" dirty="0"/>
              <a:t>less likely</a:t>
            </a:r>
            <a:r>
              <a:rPr lang="en-US" sz="2800" dirty="0"/>
              <a:t> to be competitively employed within the year since exiting school than students with SLD, respectively. </a:t>
            </a:r>
          </a:p>
        </p:txBody>
      </p:sp>
    </p:spTree>
    <p:extLst>
      <p:ext uri="{BB962C8B-B14F-4D97-AF65-F5344CB8AC3E}">
        <p14:creationId xmlns:p14="http://schemas.microsoft.com/office/powerpoint/2010/main" val="835623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B5E5-7D52-3B43-8E31-C874C6812DE3}"/>
              </a:ext>
            </a:extLst>
          </p:cNvPr>
          <p:cNvSpPr>
            <a:spLocks noGrp="1"/>
          </p:cNvSpPr>
          <p:nvPr>
            <p:ph type="title"/>
          </p:nvPr>
        </p:nvSpPr>
        <p:spPr/>
        <p:txBody>
          <a:bodyPr/>
          <a:lstStyle/>
          <a:p>
            <a:r>
              <a:rPr lang="en-US" dirty="0"/>
              <a:t>Steps to Improve Outcomes</a:t>
            </a:r>
          </a:p>
        </p:txBody>
      </p:sp>
      <p:sp>
        <p:nvSpPr>
          <p:cNvPr id="3" name="Content Placeholder 2">
            <a:extLst>
              <a:ext uri="{FF2B5EF4-FFF2-40B4-BE49-F238E27FC236}">
                <a16:creationId xmlns:a16="http://schemas.microsoft.com/office/drawing/2014/main" id="{F396745F-78F5-D04E-94DC-B99B819D46EF}"/>
              </a:ext>
            </a:extLst>
          </p:cNvPr>
          <p:cNvSpPr>
            <a:spLocks noGrp="1"/>
          </p:cNvSpPr>
          <p:nvPr>
            <p:ph idx="1"/>
          </p:nvPr>
        </p:nvSpPr>
        <p:spPr/>
        <p:txBody>
          <a:bodyPr/>
          <a:lstStyle/>
          <a:p>
            <a:r>
              <a:rPr lang="en-US" dirty="0"/>
              <a:t>How does a school-based team begin to improve post secondary outcomes for youth with disabilities?</a:t>
            </a:r>
          </a:p>
          <a:p>
            <a:r>
              <a:rPr lang="en-US" dirty="0"/>
              <a:t>How can educational programs be improved to prepare students for adult life?</a:t>
            </a:r>
          </a:p>
          <a:p>
            <a:r>
              <a:rPr lang="en-US" dirty="0"/>
              <a:t>How does a team decide the best ‘course of action’ for a student?</a:t>
            </a:r>
          </a:p>
          <a:p>
            <a:endParaRPr lang="en-US" dirty="0"/>
          </a:p>
          <a:p>
            <a:endParaRPr lang="en-US" dirty="0"/>
          </a:p>
        </p:txBody>
      </p:sp>
    </p:spTree>
    <p:extLst>
      <p:ext uri="{BB962C8B-B14F-4D97-AF65-F5344CB8AC3E}">
        <p14:creationId xmlns:p14="http://schemas.microsoft.com/office/powerpoint/2010/main" val="1562669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Do You Make Decisions About Strategies, Supports and Services?</a:t>
            </a:r>
          </a:p>
        </p:txBody>
      </p:sp>
      <p:sp>
        <p:nvSpPr>
          <p:cNvPr id="6" name="Content Placeholder 5">
            <a:extLst>
              <a:ext uri="{FF2B5EF4-FFF2-40B4-BE49-F238E27FC236}">
                <a16:creationId xmlns:a16="http://schemas.microsoft.com/office/drawing/2014/main" id="{7AC8E3C1-5DFF-0B45-AAFE-AD93CE0A5411}"/>
              </a:ext>
            </a:extLst>
          </p:cNvPr>
          <p:cNvSpPr>
            <a:spLocks noGrp="1"/>
          </p:cNvSpPr>
          <p:nvPr>
            <p:ph sz="half" idx="1"/>
          </p:nvPr>
        </p:nvSpPr>
        <p:spPr/>
        <p:txBody>
          <a:bodyPr>
            <a:normAutofit fontScale="92500"/>
          </a:bodyPr>
          <a:lstStyle/>
          <a:p>
            <a:pPr lvl="0"/>
            <a:r>
              <a:rPr lang="en-US" dirty="0"/>
              <a:t>Individual assessment</a:t>
            </a:r>
          </a:p>
          <a:p>
            <a:pPr lvl="0"/>
            <a:r>
              <a:rPr lang="en-US" dirty="0"/>
              <a:t>A record of student success for improved outcomes</a:t>
            </a:r>
          </a:p>
          <a:p>
            <a:pPr lvl="0"/>
            <a:r>
              <a:rPr lang="en-US" dirty="0"/>
              <a:t>Youth data collection and review</a:t>
            </a:r>
          </a:p>
          <a:p>
            <a:pPr lvl="0"/>
            <a:r>
              <a:rPr lang="en-US" dirty="0"/>
              <a:t>Availability of Service or Program</a:t>
            </a:r>
          </a:p>
          <a:p>
            <a:pPr lvl="0"/>
            <a:r>
              <a:rPr lang="en-US" dirty="0"/>
              <a:t>Strong/quality evidence of program success</a:t>
            </a:r>
          </a:p>
          <a:p>
            <a:pPr lvl="0"/>
            <a:r>
              <a:rPr lang="en-US" dirty="0"/>
              <a:t>Reports from peers as effective</a:t>
            </a:r>
          </a:p>
        </p:txBody>
      </p:sp>
      <p:sp>
        <p:nvSpPr>
          <p:cNvPr id="7" name="Content Placeholder 6">
            <a:extLst>
              <a:ext uri="{FF2B5EF4-FFF2-40B4-BE49-F238E27FC236}">
                <a16:creationId xmlns:a16="http://schemas.microsoft.com/office/drawing/2014/main" id="{EF2F7F73-A8F5-3D4B-8FB0-0405162AB526}"/>
              </a:ext>
            </a:extLst>
          </p:cNvPr>
          <p:cNvSpPr>
            <a:spLocks noGrp="1"/>
          </p:cNvSpPr>
          <p:nvPr>
            <p:ph sz="half" idx="2"/>
          </p:nvPr>
        </p:nvSpPr>
        <p:spPr/>
        <p:txBody>
          <a:bodyPr>
            <a:normAutofit fontScale="92500"/>
          </a:bodyPr>
          <a:lstStyle/>
          <a:p>
            <a:pPr lvl="0"/>
            <a:r>
              <a:rPr lang="en-US" dirty="0"/>
              <a:t>Professional judgment</a:t>
            </a:r>
          </a:p>
          <a:p>
            <a:pPr lvl="0"/>
            <a:r>
              <a:rPr lang="en-US" dirty="0"/>
              <a:t>Based on rigorous research designs </a:t>
            </a:r>
          </a:p>
          <a:p>
            <a:pPr lvl="0"/>
            <a:r>
              <a:rPr lang="en-US" dirty="0"/>
              <a:t>Previous Experience</a:t>
            </a:r>
          </a:p>
          <a:p>
            <a:pPr lvl="0"/>
            <a:r>
              <a:rPr lang="en-US" dirty="0"/>
              <a:t>Parent Request</a:t>
            </a:r>
          </a:p>
          <a:p>
            <a:pPr lvl="0"/>
            <a:r>
              <a:rPr lang="en-US" dirty="0"/>
              <a:t>Guided by the pre-planned program design</a:t>
            </a:r>
          </a:p>
          <a:p>
            <a:pPr lvl="0"/>
            <a:r>
              <a:rPr lang="en-US" dirty="0"/>
              <a:t>Other?</a:t>
            </a:r>
          </a:p>
          <a:p>
            <a:endParaRPr lang="en-US" dirty="0"/>
          </a:p>
        </p:txBody>
      </p:sp>
    </p:spTree>
    <p:extLst>
      <p:ext uri="{BB962C8B-B14F-4D97-AF65-F5344CB8AC3E}">
        <p14:creationId xmlns:p14="http://schemas.microsoft.com/office/powerpoint/2010/main" val="277223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486" y="539348"/>
            <a:ext cx="10613571" cy="430857"/>
          </a:xfrm>
        </p:spPr>
        <p:txBody>
          <a:bodyPr>
            <a:normAutofit fontScale="90000"/>
          </a:bodyPr>
          <a:lstStyle/>
          <a:p>
            <a:r>
              <a:rPr lang="en-US" dirty="0"/>
              <a:t>So How Should We Decide?</a:t>
            </a:r>
          </a:p>
        </p:txBody>
      </p:sp>
      <p:sp>
        <p:nvSpPr>
          <p:cNvPr id="3" name="Content Placeholder 2">
            <a:extLst>
              <a:ext uri="{FF2B5EF4-FFF2-40B4-BE49-F238E27FC236}">
                <a16:creationId xmlns:a16="http://schemas.microsoft.com/office/drawing/2014/main" id="{803BB5AD-D16F-B94E-909B-0AC87B8EBCFB}"/>
              </a:ext>
            </a:extLst>
          </p:cNvPr>
          <p:cNvSpPr>
            <a:spLocks noGrp="1"/>
          </p:cNvSpPr>
          <p:nvPr>
            <p:ph idx="1"/>
          </p:nvPr>
        </p:nvSpPr>
        <p:spPr>
          <a:xfrm>
            <a:off x="609600" y="1387929"/>
            <a:ext cx="10972800" cy="4738235"/>
          </a:xfrm>
        </p:spPr>
        <p:txBody>
          <a:bodyPr/>
          <a:lstStyle/>
          <a:p>
            <a:pPr lvl="0"/>
            <a:r>
              <a:rPr lang="en-US" b="1" dirty="0"/>
              <a:t>Your experience and expertise does matter! </a:t>
            </a:r>
          </a:p>
          <a:p>
            <a:pPr lvl="0"/>
            <a:r>
              <a:rPr lang="en-US" b="1" dirty="0"/>
              <a:t>Respecting parents and team members’ opinions is part of the process</a:t>
            </a:r>
          </a:p>
          <a:p>
            <a:pPr lvl="0"/>
            <a:r>
              <a:rPr lang="en-US" b="1" dirty="0"/>
              <a:t>Access to a well-respected program  is helpful</a:t>
            </a:r>
          </a:p>
          <a:p>
            <a:r>
              <a:rPr lang="en-US" b="1" dirty="0">
                <a:solidFill>
                  <a:srgbClr val="C00000"/>
                </a:solidFill>
              </a:rPr>
              <a:t>However, using </a:t>
            </a:r>
            <a:r>
              <a:rPr lang="en-US" b="1" i="1" dirty="0">
                <a:solidFill>
                  <a:srgbClr val="C00000"/>
                </a:solidFill>
              </a:rPr>
              <a:t>individualized assessment</a:t>
            </a:r>
            <a:r>
              <a:rPr lang="en-US" b="1" dirty="0">
                <a:solidFill>
                  <a:srgbClr val="C00000"/>
                </a:solidFill>
              </a:rPr>
              <a:t> and </a:t>
            </a:r>
            <a:r>
              <a:rPr lang="en-US" b="1" i="1" dirty="0">
                <a:solidFill>
                  <a:srgbClr val="C00000"/>
                </a:solidFill>
              </a:rPr>
              <a:t>interventions that are proven to work </a:t>
            </a:r>
            <a:r>
              <a:rPr lang="en-US" b="1" dirty="0">
                <a:solidFill>
                  <a:srgbClr val="C00000"/>
                </a:solidFill>
              </a:rPr>
              <a:t>is an important piece of the puzzle!</a:t>
            </a:r>
          </a:p>
          <a:p>
            <a:pPr lvl="0"/>
            <a:endParaRPr lang="en-US" b="1" dirty="0"/>
          </a:p>
          <a:p>
            <a:endParaRPr lang="en-US" dirty="0"/>
          </a:p>
        </p:txBody>
      </p:sp>
    </p:spTree>
    <p:extLst>
      <p:ext uri="{BB962C8B-B14F-4D97-AF65-F5344CB8AC3E}">
        <p14:creationId xmlns:p14="http://schemas.microsoft.com/office/powerpoint/2010/main" val="3478307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every method works well (1)</a:t>
            </a:r>
          </a:p>
        </p:txBody>
      </p:sp>
      <p:pic>
        <p:nvPicPr>
          <p:cNvPr id="7" name="Content Placeholder 6" descr="parent request plus available services equal if you are lucky it may be right." title="Parent Request">
            <a:extLst>
              <a:ext uri="{FF2B5EF4-FFF2-40B4-BE49-F238E27FC236}">
                <a16:creationId xmlns:a16="http://schemas.microsoft.com/office/drawing/2014/main" id="{E8C53461-0197-A949-8E87-29D5D35010D2}"/>
              </a:ext>
            </a:extLst>
          </p:cNvPr>
          <p:cNvPicPr>
            <a:picLocks noGrp="1" noChangeAspect="1"/>
          </p:cNvPicPr>
          <p:nvPr>
            <p:ph idx="1"/>
          </p:nvPr>
        </p:nvPicPr>
        <p:blipFill>
          <a:blip r:embed="rId3"/>
          <a:stretch>
            <a:fillRect/>
          </a:stretch>
        </p:blipFill>
        <p:spPr>
          <a:xfrm>
            <a:off x="609600" y="2305888"/>
            <a:ext cx="10972800" cy="3114587"/>
          </a:xfrm>
        </p:spPr>
      </p:pic>
    </p:spTree>
    <p:extLst>
      <p:ext uri="{BB962C8B-B14F-4D97-AF65-F5344CB8AC3E}">
        <p14:creationId xmlns:p14="http://schemas.microsoft.com/office/powerpoint/2010/main" val="3784008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Not every method works well (2)</a:t>
            </a:r>
          </a:p>
        </p:txBody>
      </p:sp>
      <p:pic>
        <p:nvPicPr>
          <p:cNvPr id="7" name="Content Placeholder 6" descr="Available service plus preplanned programs equals risk of losing the individualization" title="Available Services">
            <a:extLst>
              <a:ext uri="{FF2B5EF4-FFF2-40B4-BE49-F238E27FC236}">
                <a16:creationId xmlns:a16="http://schemas.microsoft.com/office/drawing/2014/main" id="{F00AF39D-5188-BB41-A3B2-75C2C4EB1149}"/>
              </a:ext>
            </a:extLst>
          </p:cNvPr>
          <p:cNvPicPr>
            <a:picLocks noGrp="1" noChangeAspect="1"/>
          </p:cNvPicPr>
          <p:nvPr>
            <p:ph idx="1"/>
          </p:nvPr>
        </p:nvPicPr>
        <p:blipFill>
          <a:blip r:embed="rId3"/>
          <a:stretch>
            <a:fillRect/>
          </a:stretch>
        </p:blipFill>
        <p:spPr>
          <a:xfrm>
            <a:off x="609600" y="2104461"/>
            <a:ext cx="10972800" cy="3517441"/>
          </a:xfrm>
        </p:spPr>
      </p:pic>
    </p:spTree>
    <p:extLst>
      <p:ext uri="{BB962C8B-B14F-4D97-AF65-F5344CB8AC3E}">
        <p14:creationId xmlns:p14="http://schemas.microsoft.com/office/powerpoint/2010/main" val="3298412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every method works well (3)</a:t>
            </a:r>
          </a:p>
        </p:txBody>
      </p:sp>
      <p:pic>
        <p:nvPicPr>
          <p:cNvPr id="7" name="Content Placeholder 6" descr="student data plus available services equals could lead to some success" title="Student Data">
            <a:extLst>
              <a:ext uri="{FF2B5EF4-FFF2-40B4-BE49-F238E27FC236}">
                <a16:creationId xmlns:a16="http://schemas.microsoft.com/office/drawing/2014/main" id="{B5EAFBB6-F41E-B544-BBEA-A249606FAE57}"/>
              </a:ext>
            </a:extLst>
          </p:cNvPr>
          <p:cNvPicPr>
            <a:picLocks noGrp="1" noChangeAspect="1"/>
          </p:cNvPicPr>
          <p:nvPr>
            <p:ph idx="1"/>
          </p:nvPr>
        </p:nvPicPr>
        <p:blipFill>
          <a:blip r:embed="rId3"/>
          <a:stretch>
            <a:fillRect/>
          </a:stretch>
        </p:blipFill>
        <p:spPr>
          <a:xfrm>
            <a:off x="609600" y="2249049"/>
            <a:ext cx="10972800" cy="3228265"/>
          </a:xfrm>
        </p:spPr>
      </p:pic>
    </p:spTree>
    <p:extLst>
      <p:ext uri="{BB962C8B-B14F-4D97-AF65-F5344CB8AC3E}">
        <p14:creationId xmlns:p14="http://schemas.microsoft.com/office/powerpoint/2010/main" val="2599826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8AA5F-B4A5-E943-9BF6-2C7091592D59}"/>
              </a:ext>
            </a:extLst>
          </p:cNvPr>
          <p:cNvSpPr>
            <a:spLocks noGrp="1"/>
          </p:cNvSpPr>
          <p:nvPr>
            <p:ph type="title"/>
          </p:nvPr>
        </p:nvSpPr>
        <p:spPr>
          <a:xfrm>
            <a:off x="1130968" y="92241"/>
            <a:ext cx="10668000" cy="854242"/>
          </a:xfrm>
        </p:spPr>
        <p:txBody>
          <a:bodyPr>
            <a:normAutofit/>
          </a:bodyPr>
          <a:lstStyle/>
          <a:p>
            <a:r>
              <a:rPr lang="en-US" b="1" dirty="0"/>
              <a:t>“What Works for Work”</a:t>
            </a:r>
            <a:endParaRPr lang="en-US" dirty="0"/>
          </a:p>
        </p:txBody>
      </p:sp>
      <p:sp>
        <p:nvSpPr>
          <p:cNvPr id="3" name="Content Placeholder 2">
            <a:extLst>
              <a:ext uri="{FF2B5EF4-FFF2-40B4-BE49-F238E27FC236}">
                <a16:creationId xmlns:a16="http://schemas.microsoft.com/office/drawing/2014/main" id="{7735D1B8-5887-C545-A752-AE47DB6D9164}"/>
              </a:ext>
            </a:extLst>
          </p:cNvPr>
          <p:cNvSpPr>
            <a:spLocks noGrp="1"/>
          </p:cNvSpPr>
          <p:nvPr>
            <p:ph idx="1"/>
          </p:nvPr>
        </p:nvSpPr>
        <p:spPr>
          <a:xfrm>
            <a:off x="486795" y="881744"/>
            <a:ext cx="11325726" cy="5112344"/>
          </a:xfrm>
        </p:spPr>
        <p:txBody>
          <a:bodyPr>
            <a:normAutofit fontScale="92500"/>
          </a:bodyPr>
          <a:lstStyle/>
          <a:p>
            <a:pPr marL="0" indent="0" algn="ctr">
              <a:buNone/>
            </a:pPr>
            <a:r>
              <a:rPr lang="en-US" sz="2800" i="1" dirty="0"/>
              <a:t>Introduction to Evidence Based Transition Practices and Predictors</a:t>
            </a:r>
            <a:endParaRPr lang="en-US" sz="2800" dirty="0"/>
          </a:p>
          <a:p>
            <a:pPr marL="0" indent="0">
              <a:buNone/>
            </a:pPr>
            <a:endParaRPr lang="en-US" sz="2600" dirty="0"/>
          </a:p>
          <a:p>
            <a:pPr marL="0" indent="0">
              <a:buNone/>
            </a:pPr>
            <a:r>
              <a:rPr lang="en-US" sz="2600" dirty="0"/>
              <a:t>This series of materials, resources and guidance documents was developed by the Lifespan Transitions Center at the Ohio Center for Autism and Low Incidence (OCALI) through the support of the Ohio Developmental Disabilities Council. </a:t>
            </a:r>
          </a:p>
          <a:p>
            <a:pPr marL="0" indent="0">
              <a:buNone/>
            </a:pPr>
            <a:endParaRPr lang="en-US" sz="1300" dirty="0"/>
          </a:p>
          <a:p>
            <a:pPr marL="0" indent="0">
              <a:buNone/>
            </a:pPr>
            <a:r>
              <a:rPr lang="en-US" sz="2600" dirty="0"/>
              <a:t>Project Staff : </a:t>
            </a:r>
          </a:p>
          <a:p>
            <a:r>
              <a:rPr lang="en-US" sz="2600" dirty="0"/>
              <a:t>Chris Filler, Program Director of the Lifespan Transitions Center</a:t>
            </a:r>
          </a:p>
          <a:p>
            <a:r>
              <a:rPr lang="en-US" sz="2600" dirty="0"/>
              <a:t>Rachel McMahan Queen, PhD Outreach Director for the Center for Innovation in Transition and Employment and </a:t>
            </a:r>
          </a:p>
          <a:p>
            <a:r>
              <a:rPr lang="en-US" sz="2600" dirty="0"/>
              <a:t>Madeline Rosenshein, OCALI Consultant</a:t>
            </a:r>
          </a:p>
          <a:p>
            <a:r>
              <a:rPr lang="en-US" sz="2600"/>
              <a:t>Starr </a:t>
            </a:r>
            <a:r>
              <a:rPr lang="en-US" sz="2600" dirty="0" err="1"/>
              <a:t>Dobush</a:t>
            </a:r>
            <a:r>
              <a:rPr lang="en-US" sz="2600" dirty="0"/>
              <a:t>, OCALI Secondary Transition Consultant </a:t>
            </a:r>
          </a:p>
          <a:p>
            <a:endParaRPr lang="en-US" sz="2600"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09834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Not every method works well (4)</a:t>
            </a:r>
          </a:p>
        </p:txBody>
      </p:sp>
      <p:pic>
        <p:nvPicPr>
          <p:cNvPr id="6" name="Content Placeholder 5" descr="professional experience plus student data equals better!" title="Professional Experience">
            <a:extLst>
              <a:ext uri="{FF2B5EF4-FFF2-40B4-BE49-F238E27FC236}">
                <a16:creationId xmlns:a16="http://schemas.microsoft.com/office/drawing/2014/main" id="{664BE33B-9414-6941-9374-5F8A7A6FA35F}"/>
              </a:ext>
            </a:extLst>
          </p:cNvPr>
          <p:cNvPicPr>
            <a:picLocks noGrp="1" noChangeAspect="1"/>
          </p:cNvPicPr>
          <p:nvPr>
            <p:ph idx="1"/>
          </p:nvPr>
        </p:nvPicPr>
        <p:blipFill>
          <a:blip r:embed="rId3"/>
          <a:stretch>
            <a:fillRect/>
          </a:stretch>
        </p:blipFill>
        <p:spPr>
          <a:xfrm>
            <a:off x="609600" y="2193408"/>
            <a:ext cx="10972800" cy="3339547"/>
          </a:xfrm>
        </p:spPr>
      </p:pic>
    </p:spTree>
    <p:extLst>
      <p:ext uri="{BB962C8B-B14F-4D97-AF65-F5344CB8AC3E}">
        <p14:creationId xmlns:p14="http://schemas.microsoft.com/office/powerpoint/2010/main" val="1774044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Some Methods are More Likely to be Successful</a:t>
            </a:r>
          </a:p>
        </p:txBody>
      </p:sp>
      <p:pic>
        <p:nvPicPr>
          <p:cNvPr id="6" name="Content Placeholder 5" descr="Student data &amp; Professional experience plus research Evidence Based Practices and Predictors equals data-based decisions." title="Some methods are more likely to be successful">
            <a:extLst>
              <a:ext uri="{FF2B5EF4-FFF2-40B4-BE49-F238E27FC236}">
                <a16:creationId xmlns:a16="http://schemas.microsoft.com/office/drawing/2014/main" id="{85E3C94C-E304-EB44-82B9-65391DE1DFAF}"/>
              </a:ext>
            </a:extLst>
          </p:cNvPr>
          <p:cNvPicPr>
            <a:picLocks noGrp="1" noChangeAspect="1"/>
          </p:cNvPicPr>
          <p:nvPr>
            <p:ph sz="half" idx="1"/>
          </p:nvPr>
        </p:nvPicPr>
        <p:blipFill>
          <a:blip r:embed="rId3"/>
          <a:stretch>
            <a:fillRect/>
          </a:stretch>
        </p:blipFill>
        <p:spPr>
          <a:xfrm>
            <a:off x="705850" y="1111235"/>
            <a:ext cx="10571751" cy="2522273"/>
          </a:xfrm>
        </p:spPr>
      </p:pic>
      <p:pic>
        <p:nvPicPr>
          <p:cNvPr id="12" name="Content Placeholder 11" descr="Data based decisions plus individualized programs and partnerships equals increased community employment and participation." title="Help frame decision making process">
            <a:extLst>
              <a:ext uri="{FF2B5EF4-FFF2-40B4-BE49-F238E27FC236}">
                <a16:creationId xmlns:a16="http://schemas.microsoft.com/office/drawing/2014/main" id="{C73B137E-1387-294D-869B-14DAA022AE88}"/>
              </a:ext>
            </a:extLst>
          </p:cNvPr>
          <p:cNvPicPr>
            <a:picLocks noGrp="1" noChangeAspect="1"/>
          </p:cNvPicPr>
          <p:nvPr>
            <p:ph sz="half" idx="2"/>
          </p:nvPr>
        </p:nvPicPr>
        <p:blipFill>
          <a:blip r:embed="rId4"/>
          <a:stretch>
            <a:fillRect/>
          </a:stretch>
        </p:blipFill>
        <p:spPr>
          <a:xfrm>
            <a:off x="723679" y="3545043"/>
            <a:ext cx="10521838" cy="2935968"/>
          </a:xfrm>
        </p:spPr>
      </p:pic>
    </p:spTree>
    <p:extLst>
      <p:ext uri="{BB962C8B-B14F-4D97-AF65-F5344CB8AC3E}">
        <p14:creationId xmlns:p14="http://schemas.microsoft.com/office/powerpoint/2010/main" val="2893417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solidFill>
                  <a:srgbClr val="254061"/>
                </a:solidFill>
              </a:rPr>
              <a:t>Evidence Based ‘Practices’</a:t>
            </a:r>
            <a:r>
              <a:rPr lang="en-US" sz="3600" dirty="0"/>
              <a:t> an</a:t>
            </a:r>
            <a:r>
              <a:rPr lang="en-US" sz="3600" dirty="0">
                <a:solidFill>
                  <a:schemeClr val="accent4">
                    <a:lumMod val="50000"/>
                  </a:schemeClr>
                </a:solidFill>
              </a:rPr>
              <a:t>d ‘Predictors</a:t>
            </a:r>
          </a:p>
        </p:txBody>
      </p:sp>
      <p:sp>
        <p:nvSpPr>
          <p:cNvPr id="6" name="Text Placeholder 5"/>
          <p:cNvSpPr>
            <a:spLocks noGrp="1"/>
          </p:cNvSpPr>
          <p:nvPr>
            <p:ph type="body" idx="4294967295"/>
          </p:nvPr>
        </p:nvSpPr>
        <p:spPr>
          <a:xfrm>
            <a:off x="-571500" y="1328739"/>
            <a:ext cx="5386388" cy="639762"/>
          </a:xfrm>
        </p:spPr>
        <p:txBody>
          <a:bodyPr>
            <a:normAutofit lnSpcReduction="10000"/>
          </a:bodyPr>
          <a:lstStyle/>
          <a:p>
            <a:pPr marL="0" indent="0" algn="ctr">
              <a:buNone/>
            </a:pPr>
            <a:r>
              <a:rPr lang="en-US" sz="3600" dirty="0"/>
              <a:t>Practices</a:t>
            </a:r>
          </a:p>
        </p:txBody>
      </p:sp>
      <p:sp>
        <p:nvSpPr>
          <p:cNvPr id="7" name="Content Placeholder 6"/>
          <p:cNvSpPr>
            <a:spLocks noGrp="1"/>
          </p:cNvSpPr>
          <p:nvPr>
            <p:ph sz="half" idx="1"/>
          </p:nvPr>
        </p:nvSpPr>
        <p:spPr>
          <a:xfrm>
            <a:off x="609600" y="2057400"/>
            <a:ext cx="5422393" cy="4722059"/>
          </a:xfrm>
        </p:spPr>
        <p:txBody>
          <a:bodyPr/>
          <a:lstStyle/>
          <a:p>
            <a:r>
              <a:rPr lang="en-US" dirty="0"/>
              <a:t>Specific methods used to </a:t>
            </a:r>
            <a:r>
              <a:rPr lang="en-US" i="1" dirty="0"/>
              <a:t>successfully</a:t>
            </a:r>
            <a:r>
              <a:rPr lang="en-US" dirty="0"/>
              <a:t> teach or instruct specific skills/knowledge </a:t>
            </a:r>
          </a:p>
          <a:p>
            <a:r>
              <a:rPr lang="en-US" dirty="0"/>
              <a:t>Under specific conditions </a:t>
            </a:r>
          </a:p>
          <a:p>
            <a:r>
              <a:rPr lang="en-US" dirty="0"/>
              <a:t>To a defined group</a:t>
            </a:r>
          </a:p>
          <a:p>
            <a:r>
              <a:rPr lang="en-US" dirty="0"/>
              <a:t>Proven with Research</a:t>
            </a:r>
          </a:p>
        </p:txBody>
      </p:sp>
      <p:sp>
        <p:nvSpPr>
          <p:cNvPr id="8" name="Text Placeholder 7"/>
          <p:cNvSpPr>
            <a:spLocks noGrp="1"/>
          </p:cNvSpPr>
          <p:nvPr>
            <p:ph type="body" sz="quarter" idx="4294967295"/>
          </p:nvPr>
        </p:nvSpPr>
        <p:spPr>
          <a:xfrm>
            <a:off x="6490826" y="1239839"/>
            <a:ext cx="5389562" cy="639762"/>
          </a:xfrm>
        </p:spPr>
        <p:txBody>
          <a:bodyPr/>
          <a:lstStyle/>
          <a:p>
            <a:pPr marL="0" indent="0" algn="ctr">
              <a:buNone/>
            </a:pPr>
            <a:r>
              <a:rPr lang="en-US" dirty="0">
                <a:solidFill>
                  <a:schemeClr val="accent2">
                    <a:lumMod val="75000"/>
                  </a:schemeClr>
                </a:solidFill>
              </a:rPr>
              <a:t>Predictors</a:t>
            </a:r>
          </a:p>
        </p:txBody>
      </p:sp>
      <p:sp>
        <p:nvSpPr>
          <p:cNvPr id="9" name="Content Placeholder 8"/>
          <p:cNvSpPr>
            <a:spLocks noGrp="1"/>
          </p:cNvSpPr>
          <p:nvPr>
            <p:ph sz="half" idx="2"/>
          </p:nvPr>
        </p:nvSpPr>
        <p:spPr>
          <a:xfrm>
            <a:off x="6225050" y="1879601"/>
            <a:ext cx="5655338" cy="4812364"/>
          </a:xfrm>
        </p:spPr>
        <p:txBody>
          <a:bodyPr/>
          <a:lstStyle/>
          <a:p>
            <a:r>
              <a:rPr lang="en-US" dirty="0">
                <a:solidFill>
                  <a:schemeClr val="accent2">
                    <a:lumMod val="75000"/>
                  </a:schemeClr>
                </a:solidFill>
              </a:rPr>
              <a:t>Activities, experiences, course of study, conditions  </a:t>
            </a:r>
          </a:p>
          <a:p>
            <a:r>
              <a:rPr lang="en-US" dirty="0">
                <a:solidFill>
                  <a:schemeClr val="accent2">
                    <a:lumMod val="75000"/>
                  </a:schemeClr>
                </a:solidFill>
              </a:rPr>
              <a:t>Provided in the school years </a:t>
            </a:r>
          </a:p>
          <a:p>
            <a:r>
              <a:rPr lang="en-US" dirty="0">
                <a:solidFill>
                  <a:schemeClr val="accent2">
                    <a:lumMod val="75000"/>
                  </a:schemeClr>
                </a:solidFill>
              </a:rPr>
              <a:t>Correlates with improved post-school outcomes in education, </a:t>
            </a:r>
            <a:r>
              <a:rPr lang="en-US" u="sng" dirty="0">
                <a:solidFill>
                  <a:schemeClr val="accent2">
                    <a:lumMod val="75000"/>
                  </a:schemeClr>
                </a:solidFill>
              </a:rPr>
              <a:t>employment</a:t>
            </a:r>
            <a:r>
              <a:rPr lang="en-US" dirty="0">
                <a:solidFill>
                  <a:schemeClr val="accent2">
                    <a:lumMod val="75000"/>
                  </a:schemeClr>
                </a:solidFill>
              </a:rPr>
              <a:t>, and/or independent living.</a:t>
            </a:r>
          </a:p>
          <a:p>
            <a:r>
              <a:rPr lang="en-US" dirty="0">
                <a:solidFill>
                  <a:schemeClr val="accent2">
                    <a:lumMod val="75000"/>
                  </a:schemeClr>
                </a:solidFill>
              </a:rPr>
              <a:t>Proven with Research</a:t>
            </a:r>
          </a:p>
        </p:txBody>
      </p:sp>
    </p:spTree>
    <p:extLst>
      <p:ext uri="{BB962C8B-B14F-4D97-AF65-F5344CB8AC3E}">
        <p14:creationId xmlns:p14="http://schemas.microsoft.com/office/powerpoint/2010/main" val="299805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dissolve">
                                      <p:cBhvr>
                                        <p:cTn id="10" dur="500"/>
                                        <p:tgtEl>
                                          <p:spTgt spid="7">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dissolve">
                                      <p:cBhvr>
                                        <p:cTn id="13" dur="500"/>
                                        <p:tgtEl>
                                          <p:spTgt spid="7">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dissolve">
                                      <p:cBhvr>
                                        <p:cTn id="16" dur="5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dissolve">
                                      <p:cBhvr>
                                        <p:cTn id="21" dur="500"/>
                                        <p:tgtEl>
                                          <p:spTgt spid="9">
                                            <p:txEl>
                                              <p:pRg st="0" end="0"/>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dissolve">
                                      <p:cBhvr>
                                        <p:cTn id="24" dur="500"/>
                                        <p:tgtEl>
                                          <p:spTgt spid="9">
                                            <p:txEl>
                                              <p:pRg st="1" end="1"/>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dissolve">
                                      <p:cBhvr>
                                        <p:cTn id="27" dur="500"/>
                                        <p:tgtEl>
                                          <p:spTgt spid="9">
                                            <p:txEl>
                                              <p:pRg st="2" end="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dissolve">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A7181-2E48-3944-8805-5DA9FC1487C7}"/>
              </a:ext>
            </a:extLst>
          </p:cNvPr>
          <p:cNvSpPr>
            <a:spLocks noGrp="1"/>
          </p:cNvSpPr>
          <p:nvPr>
            <p:ph type="title"/>
          </p:nvPr>
        </p:nvSpPr>
        <p:spPr>
          <a:xfrm>
            <a:off x="5429801" y="1337223"/>
            <a:ext cx="7293140" cy="1143000"/>
          </a:xfrm>
        </p:spPr>
        <p:txBody>
          <a:bodyPr>
            <a:normAutofit fontScale="90000"/>
          </a:bodyPr>
          <a:lstStyle/>
          <a:p>
            <a:pPr algn="l"/>
            <a:r>
              <a:rPr lang="en-US" b="1" dirty="0">
                <a:solidFill>
                  <a:srgbClr val="254061"/>
                </a:solidFill>
              </a:rPr>
              <a:t>Evidence Based </a:t>
            </a:r>
            <a:r>
              <a:rPr lang="en-US" sz="9600" b="1" i="1" dirty="0">
                <a:solidFill>
                  <a:schemeClr val="accent2">
                    <a:lumMod val="75000"/>
                  </a:schemeClr>
                </a:solidFill>
              </a:rPr>
              <a:t>Practices</a:t>
            </a:r>
            <a:br>
              <a:rPr lang="en-US" b="1" i="1" dirty="0">
                <a:solidFill>
                  <a:schemeClr val="accent2">
                    <a:lumMod val="75000"/>
                  </a:schemeClr>
                </a:solidFill>
              </a:rPr>
            </a:br>
            <a:endParaRPr lang="en-US" dirty="0"/>
          </a:p>
        </p:txBody>
      </p:sp>
      <p:sp>
        <p:nvSpPr>
          <p:cNvPr id="5" name="Content Placeholder 4">
            <a:extLst>
              <a:ext uri="{FF2B5EF4-FFF2-40B4-BE49-F238E27FC236}">
                <a16:creationId xmlns:a16="http://schemas.microsoft.com/office/drawing/2014/main" id="{F1C2DE13-9895-D544-B6D7-2F8A7FF214D2}"/>
              </a:ext>
            </a:extLst>
          </p:cNvPr>
          <p:cNvSpPr>
            <a:spLocks noGrp="1"/>
          </p:cNvSpPr>
          <p:nvPr>
            <p:ph sz="half" idx="2"/>
          </p:nvPr>
        </p:nvSpPr>
        <p:spPr>
          <a:xfrm>
            <a:off x="5277706" y="3111910"/>
            <a:ext cx="5384800" cy="3363169"/>
          </a:xfrm>
        </p:spPr>
        <p:txBody>
          <a:bodyPr/>
          <a:lstStyle/>
          <a:p>
            <a:r>
              <a:rPr lang="en-US" sz="3200" b="1" dirty="0"/>
              <a:t>Handout #1: Evidence Based Practices for Transition Youth</a:t>
            </a:r>
          </a:p>
          <a:p>
            <a:endParaRPr lang="en-US" dirty="0"/>
          </a:p>
        </p:txBody>
      </p:sp>
      <p:pic>
        <p:nvPicPr>
          <p:cNvPr id="9" name="Content Placeholder 8" descr="File is available for download.&#10;Employment First Realizing Employment for Youth.&#10;" title="Evidence Based Practices for Transition Youth cover page">
            <a:extLst>
              <a:ext uri="{FF2B5EF4-FFF2-40B4-BE49-F238E27FC236}">
                <a16:creationId xmlns:a16="http://schemas.microsoft.com/office/drawing/2014/main" id="{F323ECD7-A6DB-F342-B52A-C80F04E66949}"/>
              </a:ext>
            </a:extLst>
          </p:cNvPr>
          <p:cNvPicPr>
            <a:picLocks noGrp="1" noChangeAspect="1"/>
          </p:cNvPicPr>
          <p:nvPr>
            <p:ph sz="half" idx="1"/>
          </p:nvPr>
        </p:nvPicPr>
        <p:blipFill>
          <a:blip r:embed="rId2"/>
          <a:stretch>
            <a:fillRect/>
          </a:stretch>
        </p:blipFill>
        <p:spPr>
          <a:xfrm>
            <a:off x="908326" y="499443"/>
            <a:ext cx="4120873" cy="5332894"/>
          </a:xfrm>
          <a:ln>
            <a:solidFill>
              <a:schemeClr val="tx1"/>
            </a:solidFill>
          </a:ln>
        </p:spPr>
      </p:pic>
    </p:spTree>
    <p:extLst>
      <p:ext uri="{BB962C8B-B14F-4D97-AF65-F5344CB8AC3E}">
        <p14:creationId xmlns:p14="http://schemas.microsoft.com/office/powerpoint/2010/main" val="1690933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0910"/>
            <a:ext cx="8229600" cy="674590"/>
          </a:xfrm>
        </p:spPr>
        <p:txBody>
          <a:bodyPr>
            <a:normAutofit fontScale="90000"/>
          </a:bodyPr>
          <a:lstStyle/>
          <a:p>
            <a:r>
              <a:rPr lang="en-US" b="1" dirty="0"/>
              <a:t>Evidence Based Practice</a:t>
            </a:r>
          </a:p>
        </p:txBody>
      </p:sp>
      <p:sp>
        <p:nvSpPr>
          <p:cNvPr id="3" name="Content Placeholder 2"/>
          <p:cNvSpPr>
            <a:spLocks noGrp="1"/>
          </p:cNvSpPr>
          <p:nvPr>
            <p:ph idx="1"/>
          </p:nvPr>
        </p:nvSpPr>
        <p:spPr>
          <a:xfrm>
            <a:off x="196850" y="825500"/>
            <a:ext cx="11798300" cy="6324600"/>
          </a:xfrm>
        </p:spPr>
        <p:txBody>
          <a:bodyPr>
            <a:noAutofit/>
          </a:bodyPr>
          <a:lstStyle/>
          <a:p>
            <a:r>
              <a:rPr lang="en-US" sz="2800" dirty="0"/>
              <a:t>... “the conscientious, explicit and judicious use of current best evidence in making decisions about the care of the individual patient. It means integrating individual clinical expertise with the best available external clinical evidence from systematic research.” (</a:t>
            </a:r>
            <a:r>
              <a:rPr lang="en-US" sz="2800" dirty="0" err="1"/>
              <a:t>Sackett</a:t>
            </a:r>
            <a:r>
              <a:rPr lang="en-US" sz="2800" dirty="0"/>
              <a:t> D, 1996)</a:t>
            </a:r>
          </a:p>
          <a:p>
            <a:r>
              <a:rPr lang="en-US" sz="2800" dirty="0"/>
              <a:t>… a teaching method used to teach a specific skill that has been shown to be effective based on high-quality research </a:t>
            </a:r>
          </a:p>
          <a:p>
            <a:r>
              <a:rPr lang="en-US" sz="2800" dirty="0"/>
              <a:t>...is defined as an instructional strategy, intervention, or teaching program that has resulted in consistent positive results when experimentally tested (</a:t>
            </a:r>
            <a:r>
              <a:rPr lang="en-US" sz="2800" dirty="0" err="1"/>
              <a:t>Mesibov</a:t>
            </a:r>
            <a:r>
              <a:rPr lang="en-US" sz="2800" dirty="0"/>
              <a:t> &amp; Shea, 2011; Simpson, 2005)</a:t>
            </a:r>
          </a:p>
          <a:p>
            <a:r>
              <a:rPr lang="en-US" sz="2800" dirty="0"/>
              <a:t>...are programs shown to be effective through rigorous research</a:t>
            </a:r>
          </a:p>
          <a:p>
            <a:r>
              <a:rPr lang="en-US" sz="2800" dirty="0"/>
              <a:t>…an approach, framework, collection of ideas or concepts, adopted principles and strategies supported by research</a:t>
            </a:r>
          </a:p>
        </p:txBody>
      </p:sp>
    </p:spTree>
    <p:extLst>
      <p:ext uri="{BB962C8B-B14F-4D97-AF65-F5344CB8AC3E}">
        <p14:creationId xmlns:p14="http://schemas.microsoft.com/office/powerpoint/2010/main" val="232824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0"/>
            <a:ext cx="10972800" cy="1143000"/>
          </a:xfrm>
        </p:spPr>
        <p:txBody>
          <a:bodyPr/>
          <a:lstStyle/>
          <a:p>
            <a:r>
              <a:rPr lang="en-US" b="1" dirty="0"/>
              <a:t>Key Words</a:t>
            </a:r>
          </a:p>
        </p:txBody>
      </p:sp>
      <p:sp>
        <p:nvSpPr>
          <p:cNvPr id="3" name="Content Placeholder 2"/>
          <p:cNvSpPr>
            <a:spLocks noGrp="1"/>
          </p:cNvSpPr>
          <p:nvPr>
            <p:ph idx="1"/>
          </p:nvPr>
        </p:nvSpPr>
        <p:spPr>
          <a:xfrm>
            <a:off x="228601" y="1041401"/>
            <a:ext cx="11353800" cy="5084764"/>
          </a:xfrm>
        </p:spPr>
        <p:txBody>
          <a:bodyPr>
            <a:normAutofit/>
          </a:bodyPr>
          <a:lstStyle/>
          <a:p>
            <a:pPr marL="0" indent="0" algn="ctr">
              <a:lnSpc>
                <a:spcPct val="120000"/>
              </a:lnSpc>
              <a:buNone/>
            </a:pPr>
            <a:r>
              <a:rPr lang="en-US" sz="3000" i="1" dirty="0"/>
              <a:t>Shown to be </a:t>
            </a:r>
            <a:r>
              <a:rPr lang="en-US" sz="3000" i="1" dirty="0">
                <a:solidFill>
                  <a:srgbClr val="D55654"/>
                </a:solidFill>
              </a:rPr>
              <a:t>effective</a:t>
            </a:r>
            <a:r>
              <a:rPr lang="en-US" sz="3000" i="1" dirty="0"/>
              <a:t>…by </a:t>
            </a:r>
            <a:r>
              <a:rPr lang="en-US" sz="3000" i="1" dirty="0">
                <a:solidFill>
                  <a:srgbClr val="D55654"/>
                </a:solidFill>
              </a:rPr>
              <a:t>research</a:t>
            </a:r>
          </a:p>
          <a:p>
            <a:pPr marL="0" indent="0" algn="ctr">
              <a:lnSpc>
                <a:spcPct val="120000"/>
              </a:lnSpc>
              <a:buNone/>
            </a:pPr>
            <a:r>
              <a:rPr lang="en-US" sz="3000" i="1" dirty="0"/>
              <a:t>…conscientious use of current best evidence in </a:t>
            </a:r>
            <a:r>
              <a:rPr lang="en-US" sz="3000" i="1" dirty="0">
                <a:solidFill>
                  <a:srgbClr val="D55654"/>
                </a:solidFill>
              </a:rPr>
              <a:t>making decisions</a:t>
            </a:r>
          </a:p>
          <a:p>
            <a:pPr marL="0" indent="0" algn="ctr">
              <a:lnSpc>
                <a:spcPct val="120000"/>
              </a:lnSpc>
              <a:buNone/>
            </a:pPr>
            <a:r>
              <a:rPr lang="en-US" sz="3000" i="1" dirty="0"/>
              <a:t>…resulted in </a:t>
            </a:r>
            <a:r>
              <a:rPr lang="en-US" sz="3000" i="1" dirty="0">
                <a:solidFill>
                  <a:srgbClr val="D55654"/>
                </a:solidFill>
              </a:rPr>
              <a:t>consistent</a:t>
            </a:r>
            <a:r>
              <a:rPr lang="en-US" sz="3000" i="1" dirty="0"/>
              <a:t>, positive results…</a:t>
            </a:r>
          </a:p>
          <a:p>
            <a:pPr marL="0" indent="0" algn="ctr">
              <a:lnSpc>
                <a:spcPct val="120000"/>
              </a:lnSpc>
              <a:buNone/>
            </a:pPr>
            <a:r>
              <a:rPr lang="en-US" sz="3000" i="1" dirty="0"/>
              <a:t>…supported by </a:t>
            </a:r>
            <a:r>
              <a:rPr lang="en-US" sz="3000" i="1" dirty="0">
                <a:solidFill>
                  <a:srgbClr val="D55654"/>
                </a:solidFill>
              </a:rPr>
              <a:t>research</a:t>
            </a:r>
          </a:p>
          <a:p>
            <a:pPr marL="0" indent="0" algn="ctr">
              <a:lnSpc>
                <a:spcPct val="120000"/>
              </a:lnSpc>
              <a:buNone/>
            </a:pPr>
            <a:r>
              <a:rPr lang="en-US" sz="3000" i="1" dirty="0"/>
              <a:t>…..</a:t>
            </a:r>
            <a:r>
              <a:rPr lang="en-US" sz="3000" dirty="0"/>
              <a:t> </a:t>
            </a:r>
            <a:r>
              <a:rPr lang="en-US" sz="3000" i="1" dirty="0">
                <a:solidFill>
                  <a:srgbClr val="D55654"/>
                </a:solidFill>
              </a:rPr>
              <a:t>teach a specific skill</a:t>
            </a:r>
            <a:r>
              <a:rPr lang="en-US" sz="3000" i="1" dirty="0"/>
              <a:t> &amp; shown to be effective</a:t>
            </a:r>
          </a:p>
          <a:p>
            <a:pPr marL="0" indent="0" algn="ctr">
              <a:lnSpc>
                <a:spcPct val="120000"/>
              </a:lnSpc>
              <a:buNone/>
            </a:pPr>
            <a:r>
              <a:rPr lang="en-US" sz="3000" i="1" dirty="0"/>
              <a:t>…been effective in helping students </a:t>
            </a:r>
            <a:r>
              <a:rPr lang="en-US" sz="3000" i="1" dirty="0">
                <a:solidFill>
                  <a:srgbClr val="D55654"/>
                </a:solidFill>
              </a:rPr>
              <a:t>learn specific skills</a:t>
            </a:r>
          </a:p>
        </p:txBody>
      </p:sp>
    </p:spTree>
    <p:extLst>
      <p:ext uri="{BB962C8B-B14F-4D97-AF65-F5344CB8AC3E}">
        <p14:creationId xmlns:p14="http://schemas.microsoft.com/office/powerpoint/2010/main" val="4249725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041" y="209089"/>
            <a:ext cx="10972800" cy="1143000"/>
          </a:xfrm>
        </p:spPr>
        <p:txBody>
          <a:bodyPr>
            <a:normAutofit/>
          </a:bodyPr>
          <a:lstStyle/>
          <a:p>
            <a:r>
              <a:rPr lang="en-US" dirty="0"/>
              <a:t>EBP, Research, and Populations</a:t>
            </a:r>
          </a:p>
        </p:txBody>
      </p:sp>
      <p:sp>
        <p:nvSpPr>
          <p:cNvPr id="4" name="Content Placeholder 3"/>
          <p:cNvSpPr>
            <a:spLocks noGrp="1"/>
          </p:cNvSpPr>
          <p:nvPr>
            <p:ph sz="half" idx="2"/>
          </p:nvPr>
        </p:nvSpPr>
        <p:spPr>
          <a:xfrm>
            <a:off x="613558" y="1312606"/>
            <a:ext cx="5223328" cy="4955462"/>
          </a:xfrm>
        </p:spPr>
        <p:txBody>
          <a:bodyPr>
            <a:normAutofit lnSpcReduction="10000"/>
          </a:bodyPr>
          <a:lstStyle/>
          <a:p>
            <a:r>
              <a:rPr lang="en-US" dirty="0"/>
              <a:t>No general conclusions should be drawn about the validity of an Evidence Based Practice for populations other than the ones cited in the research</a:t>
            </a:r>
          </a:p>
          <a:p>
            <a:endParaRPr lang="en-US" dirty="0"/>
          </a:p>
          <a:p>
            <a:r>
              <a:rPr lang="en-US" dirty="0"/>
              <a:t>Researchers indicate that additional research needs to be conducted with other populations in other settings</a:t>
            </a:r>
          </a:p>
        </p:txBody>
      </p:sp>
      <p:sp>
        <p:nvSpPr>
          <p:cNvPr id="3" name="Content Placeholder 2"/>
          <p:cNvSpPr>
            <a:spLocks noGrp="1"/>
          </p:cNvSpPr>
          <p:nvPr>
            <p:ph sz="half" idx="1"/>
          </p:nvPr>
        </p:nvSpPr>
        <p:spPr>
          <a:xfrm>
            <a:off x="6259989" y="1371599"/>
            <a:ext cx="5671456" cy="4973369"/>
          </a:xfrm>
        </p:spPr>
        <p:txBody>
          <a:bodyPr>
            <a:noAutofit/>
          </a:bodyPr>
          <a:lstStyle/>
          <a:p>
            <a:r>
              <a:rPr lang="en-US" sz="3200" i="1" dirty="0"/>
              <a:t>However,</a:t>
            </a:r>
            <a:r>
              <a:rPr lang="en-US" sz="3200" dirty="0"/>
              <a:t> a practice selected for a youth:</a:t>
            </a:r>
          </a:p>
          <a:p>
            <a:pPr lvl="1"/>
            <a:r>
              <a:rPr lang="en-US" sz="2800" dirty="0"/>
              <a:t>because the practice </a:t>
            </a:r>
            <a:r>
              <a:rPr lang="en-US" sz="2800" dirty="0">
                <a:solidFill>
                  <a:srgbClr val="953735"/>
                </a:solidFill>
              </a:rPr>
              <a:t>matches the youth’s learning style</a:t>
            </a:r>
            <a:endParaRPr lang="en-US" sz="2800" dirty="0"/>
          </a:p>
          <a:p>
            <a:pPr lvl="1"/>
            <a:r>
              <a:rPr lang="en-US" sz="2800" dirty="0"/>
              <a:t>is </a:t>
            </a:r>
            <a:r>
              <a:rPr lang="en-US" sz="2800" dirty="0">
                <a:solidFill>
                  <a:srgbClr val="953735"/>
                </a:solidFill>
              </a:rPr>
              <a:t>validly implemented</a:t>
            </a:r>
            <a:r>
              <a:rPr lang="en-US" sz="2800" dirty="0"/>
              <a:t> </a:t>
            </a:r>
          </a:p>
          <a:p>
            <a:pPr lvl="1"/>
            <a:r>
              <a:rPr lang="en-US" sz="2800" dirty="0"/>
              <a:t>is supported by</a:t>
            </a:r>
            <a:r>
              <a:rPr lang="en-US" sz="2800" dirty="0">
                <a:solidFill>
                  <a:srgbClr val="953735"/>
                </a:solidFill>
              </a:rPr>
              <a:t> individual youth data</a:t>
            </a:r>
          </a:p>
          <a:p>
            <a:pPr marL="400050" lvl="1" indent="0">
              <a:buNone/>
            </a:pPr>
            <a:r>
              <a:rPr lang="en-US" sz="2800" dirty="0"/>
              <a:t>is likely still </a:t>
            </a:r>
            <a:r>
              <a:rPr lang="en-US" sz="2800" dirty="0">
                <a:solidFill>
                  <a:srgbClr val="953735"/>
                </a:solidFill>
              </a:rPr>
              <a:t>‘evidence based’ for that youth.</a:t>
            </a:r>
          </a:p>
        </p:txBody>
      </p:sp>
    </p:spTree>
    <p:extLst>
      <p:ext uri="{BB962C8B-B14F-4D97-AF65-F5344CB8AC3E}">
        <p14:creationId xmlns:p14="http://schemas.microsoft.com/office/powerpoint/2010/main" val="120466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BD2DF1-0BF8-BE4B-9856-249C645E7EFF}"/>
              </a:ext>
            </a:extLst>
          </p:cNvPr>
          <p:cNvSpPr>
            <a:spLocks noGrp="1"/>
          </p:cNvSpPr>
          <p:nvPr>
            <p:ph type="title"/>
          </p:nvPr>
        </p:nvSpPr>
        <p:spPr>
          <a:xfrm>
            <a:off x="609600" y="274638"/>
            <a:ext cx="10972800" cy="1143000"/>
          </a:xfrm>
        </p:spPr>
        <p:txBody>
          <a:bodyPr anchor="ctr">
            <a:normAutofit/>
          </a:bodyPr>
          <a:lstStyle/>
          <a:p>
            <a:r>
              <a:rPr lang="en-US" dirty="0"/>
              <a:t>NTACT:C Website</a:t>
            </a:r>
          </a:p>
        </p:txBody>
      </p:sp>
      <p:pic>
        <p:nvPicPr>
          <p:cNvPr id="5" name="Content Placeholder 4" descr="Screen Shot of NTACT website with hyperlink">
            <a:hlinkClick r:id="rId3"/>
            <a:extLst>
              <a:ext uri="{FF2B5EF4-FFF2-40B4-BE49-F238E27FC236}">
                <a16:creationId xmlns:a16="http://schemas.microsoft.com/office/drawing/2014/main" id="{49458E82-5E23-6441-ADC9-A5AD33C5D491}"/>
              </a:ext>
            </a:extLst>
          </p:cNvPr>
          <p:cNvPicPr>
            <a:picLocks noGrp="1" noChangeAspect="1"/>
          </p:cNvPicPr>
          <p:nvPr>
            <p:ph sz="half" idx="1"/>
          </p:nvPr>
        </p:nvPicPr>
        <p:blipFill rotWithShape="1">
          <a:blip r:embed="rId4"/>
          <a:srcRect t="11063" b="16333"/>
          <a:stretch/>
        </p:blipFill>
        <p:spPr>
          <a:xfrm>
            <a:off x="609600" y="2180437"/>
            <a:ext cx="5384800" cy="3365500"/>
          </a:xfrm>
          <a:noFill/>
        </p:spPr>
      </p:pic>
      <p:sp>
        <p:nvSpPr>
          <p:cNvPr id="10" name="Text Placeholder 9">
            <a:extLst>
              <a:ext uri="{FF2B5EF4-FFF2-40B4-BE49-F238E27FC236}">
                <a16:creationId xmlns:a16="http://schemas.microsoft.com/office/drawing/2014/main" id="{F84D2DD1-26BF-CF4A-AA16-6FF9D1F86482}"/>
              </a:ext>
            </a:extLst>
          </p:cNvPr>
          <p:cNvSpPr>
            <a:spLocks noGrp="1"/>
          </p:cNvSpPr>
          <p:nvPr>
            <p:ph sz="half" idx="2"/>
          </p:nvPr>
        </p:nvSpPr>
        <p:spPr>
          <a:xfrm>
            <a:off x="6197600" y="1600206"/>
            <a:ext cx="5384800" cy="4525963"/>
          </a:xfrm>
        </p:spPr>
        <p:txBody>
          <a:bodyPr>
            <a:normAutofit/>
          </a:bodyPr>
          <a:lstStyle/>
          <a:p>
            <a:r>
              <a:rPr lang="en-US" dirty="0"/>
              <a:t>The National Technical Assistance Center on Transition: The Collaborative (NTACT:C) provides multiple resources and information regarding Evidence Based Practices. This information was one source used to develop the Ohio Employment First Evidence Based Practices Tool.</a:t>
            </a:r>
          </a:p>
          <a:p>
            <a:endParaRPr lang="en-US" dirty="0"/>
          </a:p>
        </p:txBody>
      </p:sp>
    </p:spTree>
    <p:extLst>
      <p:ext uri="{BB962C8B-B14F-4D97-AF65-F5344CB8AC3E}">
        <p14:creationId xmlns:p14="http://schemas.microsoft.com/office/powerpoint/2010/main" val="3437988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644" y="2300749"/>
            <a:ext cx="4613039" cy="1143000"/>
          </a:xfrm>
        </p:spPr>
        <p:txBody>
          <a:bodyPr>
            <a:normAutofit fontScale="90000"/>
          </a:bodyPr>
          <a:lstStyle/>
          <a:p>
            <a:pPr algn="l"/>
            <a:br>
              <a:rPr lang="en-US" dirty="0"/>
            </a:br>
            <a:r>
              <a:rPr lang="en-US" dirty="0"/>
              <a:t>NTACT:C Effective Practices in Secondary Transition</a:t>
            </a:r>
            <a:br>
              <a:rPr lang="en-US" sz="3200" dirty="0"/>
            </a:br>
            <a:br>
              <a:rPr lang="en-US" sz="2700" dirty="0"/>
            </a:br>
            <a:endParaRPr lang="en-US" sz="2700" dirty="0"/>
          </a:p>
        </p:txBody>
      </p:sp>
      <p:pic>
        <p:nvPicPr>
          <p:cNvPr id="6" name="Content Placeholder 5" descr="Screen Shot of the document Effective Practices in Secondary Transition: Operational Definitions">
            <a:extLst>
              <a:ext uri="{FF2B5EF4-FFF2-40B4-BE49-F238E27FC236}">
                <a16:creationId xmlns:a16="http://schemas.microsoft.com/office/drawing/2014/main" id="{12317793-D234-DA45-8062-78A30F1CD4F6}"/>
              </a:ext>
            </a:extLst>
          </p:cNvPr>
          <p:cNvPicPr>
            <a:picLocks noGrp="1" noChangeAspect="1"/>
          </p:cNvPicPr>
          <p:nvPr>
            <p:ph idx="1"/>
          </p:nvPr>
        </p:nvPicPr>
        <p:blipFill rotWithShape="1">
          <a:blip r:embed="rId3"/>
          <a:srcRect l="31083" t="13224" r="30326" b="7325"/>
          <a:stretch/>
        </p:blipFill>
        <p:spPr>
          <a:xfrm>
            <a:off x="5928189" y="873304"/>
            <a:ext cx="3873357" cy="4984099"/>
          </a:xfrm>
          <a:ln>
            <a:solidFill>
              <a:schemeClr val="tx1"/>
            </a:solidFill>
          </a:ln>
        </p:spPr>
      </p:pic>
    </p:spTree>
    <p:extLst>
      <p:ext uri="{BB962C8B-B14F-4D97-AF65-F5344CB8AC3E}">
        <p14:creationId xmlns:p14="http://schemas.microsoft.com/office/powerpoint/2010/main" val="2770024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visit website to see Evidence Based Practices. " title="hyperlink"/>
          <p:cNvSpPr>
            <a:spLocks noGrp="1"/>
          </p:cNvSpPr>
          <p:nvPr>
            <p:ph type="title"/>
          </p:nvPr>
        </p:nvSpPr>
        <p:spPr>
          <a:xfrm>
            <a:off x="653143" y="540635"/>
            <a:ext cx="11038114" cy="1143000"/>
          </a:xfrm>
        </p:spPr>
        <p:txBody>
          <a:bodyPr>
            <a:noAutofit/>
          </a:bodyPr>
          <a:lstStyle/>
          <a:p>
            <a:r>
              <a:rPr lang="en-US" dirty="0"/>
              <a:t>National Professional Development </a:t>
            </a:r>
            <a:br>
              <a:rPr lang="en-US" dirty="0"/>
            </a:br>
            <a:r>
              <a:rPr lang="en-US" dirty="0"/>
              <a:t>Center on Autism (NPDC)</a:t>
            </a:r>
          </a:p>
        </p:txBody>
      </p:sp>
      <p:pic>
        <p:nvPicPr>
          <p:cNvPr id="6" name="Content Placeholder 5" descr="National Professional Development Center on Autism website landing page about Evidence Based Practices" title="Screen Shot of website">
            <a:hlinkClick r:id="rId3"/>
            <a:extLst>
              <a:ext uri="{FF2B5EF4-FFF2-40B4-BE49-F238E27FC236}">
                <a16:creationId xmlns:a16="http://schemas.microsoft.com/office/drawing/2014/main" id="{9509E451-E7BB-7D40-8F2E-FF6EA084F9C6}"/>
              </a:ext>
            </a:extLst>
          </p:cNvPr>
          <p:cNvPicPr>
            <a:picLocks noGrp="1" noChangeAspect="1"/>
          </p:cNvPicPr>
          <p:nvPr>
            <p:ph idx="1"/>
          </p:nvPr>
        </p:nvPicPr>
        <p:blipFill>
          <a:blip r:embed="rId4"/>
          <a:stretch>
            <a:fillRect/>
          </a:stretch>
        </p:blipFill>
        <p:spPr>
          <a:xfrm>
            <a:off x="1405262" y="2164326"/>
            <a:ext cx="9792041" cy="3607594"/>
          </a:xfrm>
          <a:solidFill>
            <a:schemeClr val="tx2"/>
          </a:solidFill>
          <a:ln>
            <a:solidFill>
              <a:schemeClr val="tx2"/>
            </a:solidFill>
          </a:ln>
        </p:spPr>
      </p:pic>
    </p:spTree>
    <p:extLst>
      <p:ext uri="{BB962C8B-B14F-4D97-AF65-F5344CB8AC3E}">
        <p14:creationId xmlns:p14="http://schemas.microsoft.com/office/powerpoint/2010/main" val="3726174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4267F-26EC-2248-9A88-4BE45590A996}"/>
              </a:ext>
            </a:extLst>
          </p:cNvPr>
          <p:cNvSpPr>
            <a:spLocks noGrp="1"/>
          </p:cNvSpPr>
          <p:nvPr>
            <p:ph type="title"/>
          </p:nvPr>
        </p:nvSpPr>
        <p:spPr/>
        <p:txBody>
          <a:bodyPr>
            <a:noAutofit/>
          </a:bodyPr>
          <a:lstStyle/>
          <a:p>
            <a:r>
              <a:rPr lang="en-US" sz="4000" dirty="0"/>
              <a:t>Evidence Based Transition Practices: </a:t>
            </a:r>
            <a:br>
              <a:rPr lang="en-US" sz="4000" dirty="0"/>
            </a:br>
            <a:r>
              <a:rPr lang="en-US" sz="4000" dirty="0"/>
              <a:t>Improve Community Employment Outcomes</a:t>
            </a:r>
            <a:endParaRPr lang="en-US" dirty="0"/>
          </a:p>
        </p:txBody>
      </p:sp>
      <p:pic>
        <p:nvPicPr>
          <p:cNvPr id="9" name="Content Placeholder 8" descr="Man with Down Syndrome with coffee, dressed in shirt and tie working in office 'desk job’. " title="Man with Downs Syndrome">
            <a:extLst>
              <a:ext uri="{FF2B5EF4-FFF2-40B4-BE49-F238E27FC236}">
                <a16:creationId xmlns:a16="http://schemas.microsoft.com/office/drawing/2014/main" id="{2F9EFA73-D2B5-5241-BC4F-1DF79DD6AD1B}"/>
              </a:ext>
            </a:extLst>
          </p:cNvPr>
          <p:cNvPicPr>
            <a:picLocks noGrp="1" noChangeAspect="1"/>
          </p:cNvPicPr>
          <p:nvPr>
            <p:ph sz="half" idx="1"/>
          </p:nvPr>
        </p:nvPicPr>
        <p:blipFill>
          <a:blip r:embed="rId3"/>
          <a:stretch>
            <a:fillRect/>
          </a:stretch>
        </p:blipFill>
        <p:spPr>
          <a:xfrm>
            <a:off x="419319" y="2336334"/>
            <a:ext cx="2959100" cy="2959100"/>
          </a:xfrm>
        </p:spPr>
      </p:pic>
      <p:sp>
        <p:nvSpPr>
          <p:cNvPr id="6" name="Content Placeholder 5">
            <a:extLst>
              <a:ext uri="{FF2B5EF4-FFF2-40B4-BE49-F238E27FC236}">
                <a16:creationId xmlns:a16="http://schemas.microsoft.com/office/drawing/2014/main" id="{A54A2263-6555-814A-A507-04F70A7FDD75}"/>
              </a:ext>
            </a:extLst>
          </p:cNvPr>
          <p:cNvSpPr>
            <a:spLocks noGrp="1"/>
          </p:cNvSpPr>
          <p:nvPr>
            <p:ph sz="half" idx="2"/>
          </p:nvPr>
        </p:nvSpPr>
        <p:spPr>
          <a:xfrm>
            <a:off x="3547241" y="1600201"/>
            <a:ext cx="8035159" cy="4784833"/>
          </a:xfrm>
        </p:spPr>
        <p:txBody>
          <a:bodyPr>
            <a:normAutofit fontScale="85000" lnSpcReduction="20000"/>
          </a:bodyPr>
          <a:lstStyle/>
          <a:p>
            <a:pPr>
              <a:lnSpc>
                <a:spcPct val="120000"/>
              </a:lnSpc>
            </a:pPr>
            <a:r>
              <a:rPr lang="en-US" dirty="0"/>
              <a:t>Learn about EBP</a:t>
            </a:r>
          </a:p>
          <a:p>
            <a:pPr lvl="1">
              <a:lnSpc>
                <a:spcPct val="120000"/>
              </a:lnSpc>
            </a:pPr>
            <a:r>
              <a:rPr lang="en-US" sz="2800" dirty="0"/>
              <a:t>Hands on with EBP in team meetings</a:t>
            </a:r>
          </a:p>
          <a:p>
            <a:pPr lvl="1">
              <a:lnSpc>
                <a:spcPct val="120000"/>
              </a:lnSpc>
            </a:pPr>
            <a:r>
              <a:rPr lang="en-US" sz="2800" dirty="0"/>
              <a:t>Use in planning process for target student back in district</a:t>
            </a:r>
          </a:p>
          <a:p>
            <a:pPr>
              <a:lnSpc>
                <a:spcPct val="120000"/>
              </a:lnSpc>
            </a:pPr>
            <a:r>
              <a:rPr lang="en-US" dirty="0"/>
              <a:t>Collect info about student</a:t>
            </a:r>
          </a:p>
          <a:p>
            <a:pPr lvl="1">
              <a:lnSpc>
                <a:spcPct val="120000"/>
              </a:lnSpc>
            </a:pPr>
            <a:r>
              <a:rPr lang="en-US" sz="2800" dirty="0"/>
              <a:t>Collect data, baseline, progress monitoring</a:t>
            </a:r>
          </a:p>
          <a:p>
            <a:pPr lvl="1">
              <a:lnSpc>
                <a:spcPct val="120000"/>
              </a:lnSpc>
            </a:pPr>
            <a:r>
              <a:rPr lang="en-US" sz="2800" dirty="0"/>
              <a:t>Use Task Analysis, prompts, reinforcement</a:t>
            </a:r>
          </a:p>
          <a:p>
            <a:pPr>
              <a:lnSpc>
                <a:spcPct val="120000"/>
              </a:lnSpc>
            </a:pPr>
            <a:r>
              <a:rPr lang="en-US" dirty="0"/>
              <a:t>Combine EBP and student info to implement plan</a:t>
            </a:r>
          </a:p>
          <a:p>
            <a:pPr lvl="1">
              <a:lnSpc>
                <a:spcPct val="120000"/>
              </a:lnSpc>
            </a:pPr>
            <a:r>
              <a:rPr lang="en-US" sz="2800" dirty="0"/>
              <a:t>Write protocol for EBP</a:t>
            </a:r>
          </a:p>
          <a:p>
            <a:pPr lvl="1">
              <a:lnSpc>
                <a:spcPct val="120000"/>
              </a:lnSpc>
            </a:pPr>
            <a:r>
              <a:rPr lang="en-US" sz="2800" dirty="0"/>
              <a:t>Test protocol with student-</a:t>
            </a:r>
          </a:p>
          <a:p>
            <a:pPr lvl="1">
              <a:lnSpc>
                <a:spcPct val="120000"/>
              </a:lnSpc>
            </a:pPr>
            <a:r>
              <a:rPr lang="en-US" sz="2800" dirty="0"/>
              <a:t>What about Fidelity?</a:t>
            </a:r>
          </a:p>
          <a:p>
            <a:endParaRPr lang="en-US" dirty="0"/>
          </a:p>
          <a:p>
            <a:endParaRPr lang="en-US" dirty="0"/>
          </a:p>
          <a:p>
            <a:pPr lvl="1"/>
            <a:endParaRPr lang="en-US" dirty="0"/>
          </a:p>
        </p:txBody>
      </p:sp>
    </p:spTree>
    <p:extLst>
      <p:ext uri="{BB962C8B-B14F-4D97-AF65-F5344CB8AC3E}">
        <p14:creationId xmlns:p14="http://schemas.microsoft.com/office/powerpoint/2010/main" val="2285703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76AC-74B0-084E-A550-7BAB139939F7}"/>
              </a:ext>
            </a:extLst>
          </p:cNvPr>
          <p:cNvSpPr>
            <a:spLocks noGrp="1"/>
          </p:cNvSpPr>
          <p:nvPr>
            <p:ph type="title"/>
          </p:nvPr>
        </p:nvSpPr>
        <p:spPr>
          <a:xfrm>
            <a:off x="848852" y="281600"/>
            <a:ext cx="10972800" cy="1143000"/>
          </a:xfrm>
        </p:spPr>
        <p:txBody>
          <a:bodyPr/>
          <a:lstStyle/>
          <a:p>
            <a:r>
              <a:rPr lang="en-US" dirty="0"/>
              <a:t>Frequently Identified EBP</a:t>
            </a:r>
          </a:p>
        </p:txBody>
      </p:sp>
      <p:sp>
        <p:nvSpPr>
          <p:cNvPr id="3" name="Content Placeholder 2">
            <a:extLst>
              <a:ext uri="{FF2B5EF4-FFF2-40B4-BE49-F238E27FC236}">
                <a16:creationId xmlns:a16="http://schemas.microsoft.com/office/drawing/2014/main" id="{0E80B5BC-72B6-0243-B272-EDF33E621DDD}"/>
              </a:ext>
            </a:extLst>
          </p:cNvPr>
          <p:cNvSpPr>
            <a:spLocks noGrp="1"/>
          </p:cNvSpPr>
          <p:nvPr>
            <p:ph idx="1"/>
          </p:nvPr>
        </p:nvSpPr>
        <p:spPr>
          <a:xfrm>
            <a:off x="584200" y="1356852"/>
            <a:ext cx="11252200" cy="5170948"/>
          </a:xfrm>
        </p:spPr>
        <p:txBody>
          <a:bodyPr>
            <a:normAutofit/>
          </a:bodyPr>
          <a:lstStyle/>
          <a:p>
            <a:pPr marL="0" indent="0">
              <a:buNone/>
            </a:pPr>
            <a:r>
              <a:rPr lang="en-US" sz="2800" dirty="0"/>
              <a:t>The National Professional Development Center on Autism (NPDC on Autism)  and the National Technical Assistance Center on Transition (NTACT) identify similar EBP. Some are included in this series.</a:t>
            </a:r>
          </a:p>
          <a:p>
            <a:pPr lvl="1" algn="ctr"/>
            <a:r>
              <a:rPr lang="en-US" dirty="0"/>
              <a:t>Video Modeling</a:t>
            </a:r>
          </a:p>
          <a:p>
            <a:pPr lvl="1" algn="ctr"/>
            <a:r>
              <a:rPr lang="en-US" dirty="0"/>
              <a:t>Prompting</a:t>
            </a:r>
          </a:p>
          <a:p>
            <a:pPr lvl="1" algn="ctr"/>
            <a:r>
              <a:rPr lang="en-US" dirty="0"/>
              <a:t>Scripting</a:t>
            </a:r>
          </a:p>
          <a:p>
            <a:pPr lvl="1" algn="ctr"/>
            <a:r>
              <a:rPr lang="en-US" dirty="0"/>
              <a:t>Self-Management</a:t>
            </a:r>
          </a:p>
          <a:p>
            <a:pPr lvl="1" algn="ctr"/>
            <a:r>
              <a:rPr lang="en-US" dirty="0"/>
              <a:t>Social Skills Training</a:t>
            </a:r>
          </a:p>
          <a:p>
            <a:pPr lvl="1" algn="ctr"/>
            <a:r>
              <a:rPr lang="en-US" dirty="0"/>
              <a:t>Computer Aided Instruction</a:t>
            </a:r>
          </a:p>
          <a:p>
            <a:pPr lvl="1" algn="ctr"/>
            <a:r>
              <a:rPr lang="en-US" dirty="0"/>
              <a:t>Visual Supports</a:t>
            </a:r>
          </a:p>
          <a:p>
            <a:pPr marL="457200" lvl="1" indent="0">
              <a:buNone/>
            </a:pPr>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4271254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A7181-2E48-3944-8805-5DA9FC1487C7}"/>
              </a:ext>
            </a:extLst>
          </p:cNvPr>
          <p:cNvSpPr>
            <a:spLocks noGrp="1"/>
          </p:cNvSpPr>
          <p:nvPr>
            <p:ph type="title"/>
          </p:nvPr>
        </p:nvSpPr>
        <p:spPr>
          <a:xfrm>
            <a:off x="486697" y="302423"/>
            <a:ext cx="11424566" cy="1143000"/>
          </a:xfrm>
        </p:spPr>
        <p:txBody>
          <a:bodyPr>
            <a:normAutofit fontScale="90000"/>
          </a:bodyPr>
          <a:lstStyle/>
          <a:p>
            <a:r>
              <a:rPr lang="en-US" dirty="0"/>
              <a:t>Review of Ohio Employment First Evidence Based Practices for Transition Youth Tool </a:t>
            </a:r>
          </a:p>
        </p:txBody>
      </p:sp>
      <p:sp>
        <p:nvSpPr>
          <p:cNvPr id="5" name="Content Placeholder 4">
            <a:extLst>
              <a:ext uri="{FF2B5EF4-FFF2-40B4-BE49-F238E27FC236}">
                <a16:creationId xmlns:a16="http://schemas.microsoft.com/office/drawing/2014/main" id="{F1C2DE13-9895-D544-B6D7-2F8A7FF214D2}"/>
              </a:ext>
            </a:extLst>
          </p:cNvPr>
          <p:cNvSpPr>
            <a:spLocks noGrp="1"/>
          </p:cNvSpPr>
          <p:nvPr>
            <p:ph sz="half" idx="2"/>
          </p:nvPr>
        </p:nvSpPr>
        <p:spPr>
          <a:xfrm>
            <a:off x="6424863" y="1949116"/>
            <a:ext cx="5384800" cy="4525963"/>
          </a:xfrm>
        </p:spPr>
        <p:txBody>
          <a:bodyPr/>
          <a:lstStyle/>
          <a:p>
            <a:r>
              <a:rPr lang="en-US" sz="4000" dirty="0"/>
              <a:t>Review Handout #1: Evidence Based Practices for Transition Youth</a:t>
            </a:r>
          </a:p>
          <a:p>
            <a:pPr marL="0" indent="0">
              <a:buNone/>
            </a:pPr>
            <a:endParaRPr lang="en-US" dirty="0"/>
          </a:p>
        </p:txBody>
      </p:sp>
      <p:pic>
        <p:nvPicPr>
          <p:cNvPr id="9" name="Content Placeholder 8" descr="Employment First. Realizing employment for youth document available for download." title="Cover of Evidence Based Practices document">
            <a:hlinkClick r:id="rId3"/>
            <a:extLst>
              <a:ext uri="{FF2B5EF4-FFF2-40B4-BE49-F238E27FC236}">
                <a16:creationId xmlns:a16="http://schemas.microsoft.com/office/drawing/2014/main" id="{F323ECD7-A6DB-F342-B52A-C80F04E66949}"/>
              </a:ext>
            </a:extLst>
          </p:cNvPr>
          <p:cNvPicPr>
            <a:picLocks noGrp="1" noChangeAspect="1"/>
          </p:cNvPicPr>
          <p:nvPr>
            <p:ph sz="half" idx="1"/>
          </p:nvPr>
        </p:nvPicPr>
        <p:blipFill>
          <a:blip r:embed="rId4"/>
          <a:stretch>
            <a:fillRect/>
          </a:stretch>
        </p:blipFill>
        <p:spPr>
          <a:xfrm>
            <a:off x="1574800" y="1675283"/>
            <a:ext cx="3779751" cy="4891443"/>
          </a:xfrm>
          <a:ln>
            <a:solidFill>
              <a:schemeClr val="tx1"/>
            </a:solidFill>
          </a:ln>
        </p:spPr>
      </p:pic>
    </p:spTree>
    <p:extLst>
      <p:ext uri="{BB962C8B-B14F-4D97-AF65-F5344CB8AC3E}">
        <p14:creationId xmlns:p14="http://schemas.microsoft.com/office/powerpoint/2010/main" val="935835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2BC4-69B3-D04F-9DBC-0005F018B682}"/>
              </a:ext>
            </a:extLst>
          </p:cNvPr>
          <p:cNvSpPr>
            <a:spLocks noGrp="1"/>
          </p:cNvSpPr>
          <p:nvPr>
            <p:ph type="title"/>
          </p:nvPr>
        </p:nvSpPr>
        <p:spPr>
          <a:xfrm>
            <a:off x="1246907" y="2269692"/>
            <a:ext cx="3640975" cy="1143000"/>
          </a:xfrm>
        </p:spPr>
        <p:txBody>
          <a:bodyPr>
            <a:noAutofit/>
          </a:bodyPr>
          <a:lstStyle/>
          <a:p>
            <a:r>
              <a:rPr lang="en-US" sz="4800" b="1" dirty="0"/>
              <a:t>Evidence Based Practices </a:t>
            </a:r>
          </a:p>
        </p:txBody>
      </p:sp>
      <p:pic>
        <p:nvPicPr>
          <p:cNvPr id="4" name="Content Placeholder 3" descr="List of Evidence Based Practices List in vertical order." title="Evidence Based Practices list">
            <a:extLst>
              <a:ext uri="{FF2B5EF4-FFF2-40B4-BE49-F238E27FC236}">
                <a16:creationId xmlns:a16="http://schemas.microsoft.com/office/drawing/2014/main" id="{426937FD-69FD-5441-89AE-C98C0E62F900}"/>
              </a:ext>
            </a:extLst>
          </p:cNvPr>
          <p:cNvPicPr>
            <a:picLocks noGrp="1" noChangeAspect="1"/>
          </p:cNvPicPr>
          <p:nvPr>
            <p:ph idx="1"/>
          </p:nvPr>
        </p:nvPicPr>
        <p:blipFill rotWithShape="1">
          <a:blip r:embed="rId3"/>
          <a:srcRect t="32755" b="14007"/>
          <a:stretch/>
        </p:blipFill>
        <p:spPr>
          <a:xfrm>
            <a:off x="3227116" y="653018"/>
            <a:ext cx="8733182" cy="5459895"/>
          </a:xfrm>
        </p:spPr>
      </p:pic>
    </p:spTree>
    <p:extLst>
      <p:ext uri="{BB962C8B-B14F-4D97-AF65-F5344CB8AC3E}">
        <p14:creationId xmlns:p14="http://schemas.microsoft.com/office/powerpoint/2010/main" val="1143587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144AF0-096F-0B44-BB3D-52C2D9519799}"/>
              </a:ext>
            </a:extLst>
          </p:cNvPr>
          <p:cNvSpPr>
            <a:spLocks noGrp="1"/>
          </p:cNvSpPr>
          <p:nvPr>
            <p:ph type="title"/>
          </p:nvPr>
        </p:nvSpPr>
        <p:spPr/>
        <p:txBody>
          <a:bodyPr/>
          <a:lstStyle/>
          <a:p>
            <a:r>
              <a:rPr lang="en-US" dirty="0"/>
              <a:t>Template for EBP Tool</a:t>
            </a:r>
          </a:p>
        </p:txBody>
      </p:sp>
      <p:sp>
        <p:nvSpPr>
          <p:cNvPr id="10" name="Content Placeholder 9">
            <a:extLst>
              <a:ext uri="{FF2B5EF4-FFF2-40B4-BE49-F238E27FC236}">
                <a16:creationId xmlns:a16="http://schemas.microsoft.com/office/drawing/2014/main" id="{C4CDA8C3-501D-5D47-8226-D0B76603204C}"/>
              </a:ext>
            </a:extLst>
          </p:cNvPr>
          <p:cNvSpPr>
            <a:spLocks noGrp="1"/>
          </p:cNvSpPr>
          <p:nvPr>
            <p:ph idx="1"/>
          </p:nvPr>
        </p:nvSpPr>
        <p:spPr/>
        <p:txBody>
          <a:bodyPr/>
          <a:lstStyle/>
          <a:p>
            <a:r>
              <a:rPr lang="en-US" dirty="0"/>
              <a:t>Each evidence based practice (EBP) included in the tool is organized using the same template</a:t>
            </a:r>
          </a:p>
          <a:p>
            <a:pPr lvl="1"/>
            <a:r>
              <a:rPr lang="en-US" dirty="0"/>
              <a:t>Two  pages for each EBP</a:t>
            </a:r>
          </a:p>
          <a:p>
            <a:pPr lvl="1"/>
            <a:r>
              <a:rPr lang="en-US" dirty="0"/>
              <a:t>Large Block on each page with the name of the EBP</a:t>
            </a:r>
          </a:p>
          <a:p>
            <a:pPr lvl="1"/>
            <a:r>
              <a:rPr lang="en-US" dirty="0"/>
              <a:t>Brief definition of the EBP on each page</a:t>
            </a:r>
          </a:p>
          <a:p>
            <a:pPr lvl="1"/>
            <a:r>
              <a:rPr lang="en-US" dirty="0"/>
              <a:t>Page one: Overview of the EBP and Team Discussion Questions</a:t>
            </a:r>
          </a:p>
          <a:p>
            <a:pPr lvl="1"/>
            <a:r>
              <a:rPr lang="en-US" dirty="0"/>
              <a:t>Page Two: Examples of how to use the EBP and Resource Links</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186021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EDE8C6-F81F-3348-AA22-337A602294E3}"/>
              </a:ext>
            </a:extLst>
          </p:cNvPr>
          <p:cNvSpPr>
            <a:spLocks noGrp="1"/>
          </p:cNvSpPr>
          <p:nvPr>
            <p:ph type="title"/>
          </p:nvPr>
        </p:nvSpPr>
        <p:spPr>
          <a:xfrm>
            <a:off x="181898" y="324464"/>
            <a:ext cx="2590799" cy="1771599"/>
          </a:xfrm>
        </p:spPr>
        <p:txBody>
          <a:bodyPr>
            <a:normAutofit/>
          </a:bodyPr>
          <a:lstStyle/>
          <a:p>
            <a:pPr algn="l"/>
            <a:r>
              <a:rPr lang="en-US" sz="4000" dirty="0"/>
              <a:t>Chaining Strategies</a:t>
            </a:r>
          </a:p>
        </p:txBody>
      </p:sp>
      <p:pic>
        <p:nvPicPr>
          <p:cNvPr id="19" name="Content Placeholder 18" descr="Vocabulary and team discussion questions are given on this page. File is available for download." title="Page 5 of the Chaining Strategies in the Evidence Based Practices document">
            <a:extLst>
              <a:ext uri="{FF2B5EF4-FFF2-40B4-BE49-F238E27FC236}">
                <a16:creationId xmlns:a16="http://schemas.microsoft.com/office/drawing/2014/main" id="{38F1BB70-F5E2-3E46-9751-AC4CC03F1775}"/>
              </a:ext>
            </a:extLst>
          </p:cNvPr>
          <p:cNvPicPr>
            <a:picLocks noGrp="1" noChangeAspect="1"/>
          </p:cNvPicPr>
          <p:nvPr>
            <p:ph sz="half" idx="1"/>
          </p:nvPr>
        </p:nvPicPr>
        <p:blipFill rotWithShape="1">
          <a:blip r:embed="rId3"/>
          <a:stretch/>
        </p:blipFill>
        <p:spPr>
          <a:xfrm>
            <a:off x="2585719" y="523568"/>
            <a:ext cx="4228036" cy="5471576"/>
          </a:xfrm>
          <a:ln>
            <a:solidFill>
              <a:schemeClr val="tx1"/>
            </a:solidFill>
          </a:ln>
        </p:spPr>
      </p:pic>
      <p:pic>
        <p:nvPicPr>
          <p:cNvPr id="20" name="Content Placeholder 19" descr="Examples of How to use chaining strategies as well as links listed here. Download file for further content knowledge. " title="Page 6 of the Chaining Strategies in the Evidence Based Practices document">
            <a:extLst>
              <a:ext uri="{FF2B5EF4-FFF2-40B4-BE49-F238E27FC236}">
                <a16:creationId xmlns:a16="http://schemas.microsoft.com/office/drawing/2014/main" id="{53DCBE98-58C0-FE45-9625-5A640D7251D8}"/>
              </a:ext>
            </a:extLst>
          </p:cNvPr>
          <p:cNvPicPr>
            <a:picLocks noGrp="1" noChangeAspect="1"/>
          </p:cNvPicPr>
          <p:nvPr>
            <p:ph sz="half" idx="2"/>
          </p:nvPr>
        </p:nvPicPr>
        <p:blipFill>
          <a:blip r:embed="rId4"/>
          <a:stretch>
            <a:fillRect/>
          </a:stretch>
        </p:blipFill>
        <p:spPr>
          <a:xfrm>
            <a:off x="7023345" y="538317"/>
            <a:ext cx="4155931" cy="5378264"/>
          </a:xfrm>
          <a:ln>
            <a:solidFill>
              <a:schemeClr val="tx1"/>
            </a:solidFill>
          </a:ln>
        </p:spPr>
      </p:pic>
    </p:spTree>
    <p:extLst>
      <p:ext uri="{BB962C8B-B14F-4D97-AF65-F5344CB8AC3E}">
        <p14:creationId xmlns:p14="http://schemas.microsoft.com/office/powerpoint/2010/main" val="1963019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EDE8C6-F81F-3348-AA22-337A602294E3}"/>
              </a:ext>
            </a:extLst>
          </p:cNvPr>
          <p:cNvSpPr>
            <a:spLocks noGrp="1"/>
          </p:cNvSpPr>
          <p:nvPr>
            <p:ph type="title"/>
          </p:nvPr>
        </p:nvSpPr>
        <p:spPr>
          <a:xfrm>
            <a:off x="196648" y="495863"/>
            <a:ext cx="2605545" cy="1143000"/>
          </a:xfrm>
        </p:spPr>
        <p:txBody>
          <a:bodyPr>
            <a:noAutofit/>
          </a:bodyPr>
          <a:lstStyle/>
          <a:p>
            <a:pPr algn="l"/>
            <a:r>
              <a:rPr lang="en-US" dirty="0"/>
              <a:t>Video Modeling</a:t>
            </a:r>
          </a:p>
        </p:txBody>
      </p:sp>
      <p:pic>
        <p:nvPicPr>
          <p:cNvPr id="6" name="Content Placeholder 5" descr="Vocabulary and team discussion questions are given on this page. File is available for download." title="Page 15 Video Modeling in the Evidence Based Practices document ">
            <a:extLst>
              <a:ext uri="{FF2B5EF4-FFF2-40B4-BE49-F238E27FC236}">
                <a16:creationId xmlns:a16="http://schemas.microsoft.com/office/drawing/2014/main" id="{0483EECA-B2D7-1342-8B2E-5CDB4A1A1FBF}"/>
              </a:ext>
            </a:extLst>
          </p:cNvPr>
          <p:cNvPicPr>
            <a:picLocks noGrp="1" noChangeAspect="1"/>
          </p:cNvPicPr>
          <p:nvPr>
            <p:ph sz="half" idx="1"/>
          </p:nvPr>
        </p:nvPicPr>
        <p:blipFill>
          <a:blip r:embed="rId3"/>
          <a:stretch>
            <a:fillRect/>
          </a:stretch>
        </p:blipFill>
        <p:spPr>
          <a:xfrm>
            <a:off x="2865938" y="465922"/>
            <a:ext cx="4257532" cy="5509747"/>
          </a:xfrm>
          <a:ln>
            <a:solidFill>
              <a:schemeClr val="tx1"/>
            </a:solidFill>
          </a:ln>
        </p:spPr>
      </p:pic>
      <p:pic>
        <p:nvPicPr>
          <p:cNvPr id="7" name="Content Placeholder 6" descr="Examples of How to use video modeling as well as links listed here. Download file for further content knowledge." title="Page 16 Video Modeling in the Evidence Based Practices document">
            <a:extLst>
              <a:ext uri="{FF2B5EF4-FFF2-40B4-BE49-F238E27FC236}">
                <a16:creationId xmlns:a16="http://schemas.microsoft.com/office/drawing/2014/main" id="{46C84582-6409-4240-B058-A232C7F4E126}"/>
              </a:ext>
            </a:extLst>
          </p:cNvPr>
          <p:cNvPicPr>
            <a:picLocks noGrp="1" noChangeAspect="1"/>
          </p:cNvPicPr>
          <p:nvPr>
            <p:ph sz="half" idx="2"/>
          </p:nvPr>
        </p:nvPicPr>
        <p:blipFill>
          <a:blip r:embed="rId4"/>
          <a:stretch>
            <a:fillRect/>
          </a:stretch>
        </p:blipFill>
        <p:spPr>
          <a:xfrm>
            <a:off x="7347810" y="451173"/>
            <a:ext cx="4244423" cy="5492783"/>
          </a:xfrm>
          <a:ln>
            <a:solidFill>
              <a:schemeClr val="tx1"/>
            </a:solidFill>
          </a:ln>
        </p:spPr>
      </p:pic>
    </p:spTree>
    <p:extLst>
      <p:ext uri="{BB962C8B-B14F-4D97-AF65-F5344CB8AC3E}">
        <p14:creationId xmlns:p14="http://schemas.microsoft.com/office/powerpoint/2010/main" val="1672576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EDE8C6-F81F-3348-AA22-337A602294E3}"/>
              </a:ext>
            </a:extLst>
          </p:cNvPr>
          <p:cNvSpPr>
            <a:spLocks noGrp="1"/>
          </p:cNvSpPr>
          <p:nvPr>
            <p:ph type="title"/>
          </p:nvPr>
        </p:nvSpPr>
        <p:spPr>
          <a:xfrm>
            <a:off x="840658" y="348380"/>
            <a:ext cx="11002297" cy="890486"/>
          </a:xfrm>
        </p:spPr>
        <p:txBody>
          <a:bodyPr>
            <a:normAutofit/>
          </a:bodyPr>
          <a:lstStyle/>
          <a:p>
            <a:r>
              <a:rPr lang="en-US" sz="4000" dirty="0"/>
              <a:t>Self-Monitoring &amp; Self-Management</a:t>
            </a:r>
          </a:p>
        </p:txBody>
      </p:sp>
      <p:pic>
        <p:nvPicPr>
          <p:cNvPr id="9" name="Content Placeholder 8" descr="Vocabulary and team discussion questions are given on this page. File is available for download." title="Page 13 of the Self Monitoring/Self Management Interventions ">
            <a:extLst>
              <a:ext uri="{FF2B5EF4-FFF2-40B4-BE49-F238E27FC236}">
                <a16:creationId xmlns:a16="http://schemas.microsoft.com/office/drawing/2014/main" id="{C28D511B-9C97-924F-996B-F82AB027D321}"/>
              </a:ext>
            </a:extLst>
          </p:cNvPr>
          <p:cNvPicPr>
            <a:picLocks noGrp="1" noChangeAspect="1"/>
          </p:cNvPicPr>
          <p:nvPr>
            <p:ph sz="half" idx="1"/>
          </p:nvPr>
        </p:nvPicPr>
        <p:blipFill>
          <a:blip r:embed="rId3"/>
          <a:stretch>
            <a:fillRect/>
          </a:stretch>
        </p:blipFill>
        <p:spPr>
          <a:xfrm>
            <a:off x="1993104" y="1164727"/>
            <a:ext cx="3692765" cy="4778873"/>
          </a:xfrm>
          <a:ln>
            <a:solidFill>
              <a:schemeClr val="tx1"/>
            </a:solidFill>
          </a:ln>
        </p:spPr>
      </p:pic>
      <p:pic>
        <p:nvPicPr>
          <p:cNvPr id="10" name="Content Placeholder 9" descr="Examples of How to use Self Monitoring/Self Management &amp; links listed here. Download file for further content knowledge." title="Page 14 of the Self Monitoring/Self Management Interventions">
            <a:extLst>
              <a:ext uri="{FF2B5EF4-FFF2-40B4-BE49-F238E27FC236}">
                <a16:creationId xmlns:a16="http://schemas.microsoft.com/office/drawing/2014/main" id="{FDDD5E4E-F924-954B-BE6B-78B83F63F479}"/>
              </a:ext>
            </a:extLst>
          </p:cNvPr>
          <p:cNvPicPr>
            <a:picLocks noGrp="1" noChangeAspect="1"/>
          </p:cNvPicPr>
          <p:nvPr>
            <p:ph sz="half" idx="2"/>
          </p:nvPr>
        </p:nvPicPr>
        <p:blipFill>
          <a:blip r:embed="rId4"/>
          <a:stretch>
            <a:fillRect/>
          </a:stretch>
        </p:blipFill>
        <p:spPr>
          <a:xfrm>
            <a:off x="6167939" y="1179475"/>
            <a:ext cx="3681370" cy="4764126"/>
          </a:xfrm>
          <a:ln>
            <a:solidFill>
              <a:schemeClr val="tx1"/>
            </a:solidFill>
          </a:ln>
        </p:spPr>
      </p:pic>
    </p:spTree>
    <p:extLst>
      <p:ext uri="{BB962C8B-B14F-4D97-AF65-F5344CB8AC3E}">
        <p14:creationId xmlns:p14="http://schemas.microsoft.com/office/powerpoint/2010/main" val="2381799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96960"/>
            <a:ext cx="5938684" cy="1143000"/>
          </a:xfrm>
        </p:spPr>
        <p:txBody>
          <a:bodyPr>
            <a:normAutofit fontScale="90000"/>
          </a:bodyPr>
          <a:lstStyle/>
          <a:p>
            <a:r>
              <a:rPr lang="en-US" b="1" i="1" dirty="0"/>
              <a:t>Your Turn: </a:t>
            </a:r>
            <a:br>
              <a:rPr lang="en-US" b="1" i="1" dirty="0"/>
            </a:br>
            <a:r>
              <a:rPr lang="en-US" dirty="0"/>
              <a:t>Explore the Practices</a:t>
            </a:r>
          </a:p>
        </p:txBody>
      </p:sp>
      <p:pic>
        <p:nvPicPr>
          <p:cNvPr id="8" name="Content Placeholder 7" descr="Employment First. Realizing employment for youth document available for download." title="Cover of Evidence Based Practices document">
            <a:hlinkClick r:id="rId3"/>
            <a:extLst>
              <a:ext uri="{FF2B5EF4-FFF2-40B4-BE49-F238E27FC236}">
                <a16:creationId xmlns:a16="http://schemas.microsoft.com/office/drawing/2014/main" id="{99D935E4-0E77-DF40-A5F3-E27CB7F0A3C8}"/>
              </a:ext>
            </a:extLst>
          </p:cNvPr>
          <p:cNvPicPr>
            <a:picLocks noGrp="1" noChangeAspect="1"/>
          </p:cNvPicPr>
          <p:nvPr>
            <p:ph idx="1"/>
          </p:nvPr>
        </p:nvPicPr>
        <p:blipFill>
          <a:blip r:embed="rId4"/>
          <a:stretch>
            <a:fillRect/>
          </a:stretch>
        </p:blipFill>
        <p:spPr>
          <a:xfrm>
            <a:off x="5530645" y="553064"/>
            <a:ext cx="4554851" cy="5508523"/>
          </a:xfrm>
        </p:spPr>
      </p:pic>
    </p:spTree>
    <p:extLst>
      <p:ext uri="{BB962C8B-B14F-4D97-AF65-F5344CB8AC3E}">
        <p14:creationId xmlns:p14="http://schemas.microsoft.com/office/powerpoint/2010/main" val="3661220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789C-F33A-A542-8562-021DD34C8EF2}"/>
              </a:ext>
            </a:extLst>
          </p:cNvPr>
          <p:cNvSpPr>
            <a:spLocks noGrp="1"/>
          </p:cNvSpPr>
          <p:nvPr>
            <p:ph type="title"/>
          </p:nvPr>
        </p:nvSpPr>
        <p:spPr>
          <a:xfrm>
            <a:off x="6123213" y="274638"/>
            <a:ext cx="5808231" cy="1143000"/>
          </a:xfrm>
        </p:spPr>
        <p:txBody>
          <a:bodyPr>
            <a:noAutofit/>
          </a:bodyPr>
          <a:lstStyle/>
          <a:p>
            <a:r>
              <a:rPr lang="en-US" sz="4000" dirty="0"/>
              <a:t>Explore the practices: GROUP ACTIVITY</a:t>
            </a:r>
          </a:p>
        </p:txBody>
      </p:sp>
      <p:sp>
        <p:nvSpPr>
          <p:cNvPr id="3" name="Content Placeholder 2">
            <a:extLst>
              <a:ext uri="{FF2B5EF4-FFF2-40B4-BE49-F238E27FC236}">
                <a16:creationId xmlns:a16="http://schemas.microsoft.com/office/drawing/2014/main" id="{77D92225-A924-454C-B081-32D3AB7E406A}"/>
              </a:ext>
            </a:extLst>
          </p:cNvPr>
          <p:cNvSpPr>
            <a:spLocks noGrp="1"/>
          </p:cNvSpPr>
          <p:nvPr>
            <p:ph idx="1"/>
          </p:nvPr>
        </p:nvSpPr>
        <p:spPr>
          <a:xfrm>
            <a:off x="6518787" y="1600206"/>
            <a:ext cx="5063612" cy="4992323"/>
          </a:xfrm>
        </p:spPr>
        <p:txBody>
          <a:bodyPr>
            <a:normAutofit fontScale="92500"/>
          </a:bodyPr>
          <a:lstStyle/>
          <a:p>
            <a:pPr marL="0" indent="0" algn="ctr">
              <a:buNone/>
            </a:pPr>
            <a:r>
              <a:rPr lang="en-US" b="1" dirty="0">
                <a:solidFill>
                  <a:prstClr val="black"/>
                </a:solidFill>
              </a:rPr>
              <a:t>Write on the Flip Chart:</a:t>
            </a:r>
          </a:p>
          <a:p>
            <a:pPr>
              <a:buFont typeface="+mj-lt"/>
              <a:buAutoNum type="arabicPeriod"/>
            </a:pPr>
            <a:r>
              <a:rPr lang="en-US" dirty="0">
                <a:solidFill>
                  <a:prstClr val="black"/>
                </a:solidFill>
              </a:rPr>
              <a:t>Define your assigned practice in one or two sentences.</a:t>
            </a:r>
          </a:p>
          <a:p>
            <a:pPr>
              <a:buFont typeface="+mj-lt"/>
              <a:buAutoNum type="arabicPeriod"/>
            </a:pPr>
            <a:r>
              <a:rPr lang="en-US" dirty="0">
                <a:solidFill>
                  <a:prstClr val="black"/>
                </a:solidFill>
              </a:rPr>
              <a:t>Summarize what you found at two web sites or resources for each practice.  </a:t>
            </a:r>
          </a:p>
          <a:p>
            <a:pPr>
              <a:buFont typeface="+mj-lt"/>
              <a:buAutoNum type="arabicPeriod"/>
            </a:pPr>
            <a:r>
              <a:rPr lang="en-US" dirty="0"/>
              <a:t>Have you used this, seen it used? Give an example. </a:t>
            </a:r>
            <a:endParaRPr lang="en-US" dirty="0">
              <a:solidFill>
                <a:prstClr val="black"/>
              </a:solidFill>
            </a:endParaRPr>
          </a:p>
          <a:p>
            <a:endParaRPr lang="en-US" dirty="0"/>
          </a:p>
        </p:txBody>
      </p:sp>
      <p:grpSp>
        <p:nvGrpSpPr>
          <p:cNvPr id="6" name="Group 5" descr="List of Evidence Based Practices List in vertical order" title="Evidence Based Practices list">
            <a:extLst>
              <a:ext uri="{FF2B5EF4-FFF2-40B4-BE49-F238E27FC236}">
                <a16:creationId xmlns:a16="http://schemas.microsoft.com/office/drawing/2014/main" id="{BF8CDC09-4A7D-044B-BFF8-BE06D7BA3E24}"/>
              </a:ext>
            </a:extLst>
          </p:cNvPr>
          <p:cNvGrpSpPr/>
          <p:nvPr/>
        </p:nvGrpSpPr>
        <p:grpSpPr>
          <a:xfrm>
            <a:off x="227863" y="304441"/>
            <a:ext cx="6099195" cy="6420824"/>
            <a:chOff x="381942" y="302829"/>
            <a:chExt cx="6317760" cy="6555171"/>
          </a:xfrm>
        </p:grpSpPr>
        <p:pic>
          <p:nvPicPr>
            <p:cNvPr id="4" name="Picture 3" descr="Colorful list of all Evidence Based Practices in list form in sequential order 1-11, Chaining, community based instruction, computer assisted instruction, mnemonics, self-monitoring and self management, video modeling, prompting, self advocacy and self determination, visual supports, mobile technology, simulation " title="Evidence Based Practices list">
              <a:extLst>
                <a:ext uri="{FF2B5EF4-FFF2-40B4-BE49-F238E27FC236}">
                  <a16:creationId xmlns:a16="http://schemas.microsoft.com/office/drawing/2014/main" id="{3C0DA945-C8D1-1D46-9861-15C7961595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84055" y="381460"/>
              <a:ext cx="4915647" cy="6476540"/>
            </a:xfrm>
            <a:prstGeom prst="rect">
              <a:avLst/>
            </a:prstGeom>
            <a:ln>
              <a:noFill/>
            </a:ln>
          </p:spPr>
        </p:pic>
        <p:graphicFrame>
          <p:nvGraphicFramePr>
            <p:cNvPr id="5" name="Content Placeholder 3" descr="Numbers 1-11 that correspnd with the list of practices. &#10;&#10;&#10;" title="Column of Numbers">
              <a:extLst>
                <a:ext uri="{FF2B5EF4-FFF2-40B4-BE49-F238E27FC236}">
                  <a16:creationId xmlns:a16="http://schemas.microsoft.com/office/drawing/2014/main" id="{6460094E-61E3-A744-87CE-D95616A4A015}"/>
                </a:ext>
              </a:extLst>
            </p:cNvPr>
            <p:cNvGraphicFramePr>
              <a:graphicFrameLocks/>
            </p:cNvGraphicFramePr>
            <p:nvPr>
              <p:extLst>
                <p:ext uri="{D42A27DB-BD31-4B8C-83A1-F6EECF244321}">
                  <p14:modId xmlns:p14="http://schemas.microsoft.com/office/powerpoint/2010/main" val="3449486325"/>
                </p:ext>
              </p:extLst>
            </p:nvPr>
          </p:nvGraphicFramePr>
          <p:xfrm>
            <a:off x="381942" y="302829"/>
            <a:ext cx="1177779" cy="6505272"/>
          </p:xfrm>
          <a:graphic>
            <a:graphicData uri="http://schemas.openxmlformats.org/drawingml/2006/table">
              <a:tbl>
                <a:tblPr firstRow="1" bandRow="1">
                  <a:tableStyleId>{5C22544A-7EE6-4342-B048-85BDC9FD1C3A}</a:tableStyleId>
                </a:tblPr>
                <a:tblGrid>
                  <a:gridCol w="566928">
                    <a:extLst>
                      <a:ext uri="{9D8B030D-6E8A-4147-A177-3AD203B41FA5}">
                        <a16:colId xmlns:a16="http://schemas.microsoft.com/office/drawing/2014/main" val="20000"/>
                      </a:ext>
                    </a:extLst>
                  </a:gridCol>
                  <a:gridCol w="570105">
                    <a:extLst>
                      <a:ext uri="{9D8B030D-6E8A-4147-A177-3AD203B41FA5}">
                        <a16:colId xmlns:a16="http://schemas.microsoft.com/office/drawing/2014/main" val="20001"/>
                      </a:ext>
                    </a:extLst>
                  </a:gridCol>
                </a:tblGrid>
                <a:tr h="579268">
                  <a:tc rowSpan="11">
                    <a:txBody>
                      <a:bodyPr/>
                      <a:lstStyle/>
                      <a:p>
                        <a:pPr algn="ctr">
                          <a:lnSpc>
                            <a:spcPct val="90000"/>
                          </a:lnSpc>
                        </a:pPr>
                        <a:r>
                          <a:rPr lang="en-US" sz="2800" b="0" i="0" dirty="0">
                            <a:solidFill>
                              <a:schemeClr val="tx1"/>
                            </a:solidFill>
                          </a:rPr>
                          <a:t>Group Numbers</a:t>
                        </a:r>
                      </a:p>
                    </a:txBody>
                    <a:tcPr vert="vert270">
                      <a:solidFill>
                        <a:schemeClr val="bg1"/>
                      </a:solidFill>
                    </a:tcPr>
                  </a:tc>
                  <a:tc>
                    <a:txBody>
                      <a:bodyPr/>
                      <a:lstStyle/>
                      <a:p>
                        <a:pPr algn="r">
                          <a:lnSpc>
                            <a:spcPct val="90000"/>
                          </a:lnSpc>
                        </a:pPr>
                        <a:r>
                          <a:rPr lang="en-US" sz="2800" b="1" i="1" dirty="0">
                            <a:solidFill>
                              <a:schemeClr val="accent1">
                                <a:lumMod val="75000"/>
                              </a:schemeClr>
                            </a:solidFill>
                          </a:rPr>
                          <a:t>1</a:t>
                        </a:r>
                      </a:p>
                    </a:txBody>
                    <a:tcPr>
                      <a:solidFill>
                        <a:schemeClr val="accent1">
                          <a:lumMod val="20000"/>
                          <a:lumOff val="80000"/>
                        </a:schemeClr>
                      </a:solidFill>
                    </a:tcPr>
                  </a:tc>
                  <a:extLst>
                    <a:ext uri="{0D108BD9-81ED-4DB2-BD59-A6C34878D82A}">
                      <a16:rowId xmlns:a16="http://schemas.microsoft.com/office/drawing/2014/main" val="10000"/>
                    </a:ext>
                  </a:extLst>
                </a:tr>
                <a:tr h="579268">
                  <a:tc vMerge="1">
                    <a:txBody>
                      <a:bodyPr/>
                      <a:lstStyle/>
                      <a:p>
                        <a:pPr algn="r">
                          <a:lnSpc>
                            <a:spcPct val="90000"/>
                          </a:lnSpc>
                        </a:pPr>
                        <a:endParaRPr lang="en-US" sz="2800" b="1" i="1" dirty="0">
                          <a:solidFill>
                            <a:schemeClr val="accent1">
                              <a:lumMod val="75000"/>
                            </a:schemeClr>
                          </a:solidFill>
                        </a:endParaRPr>
                      </a:p>
                    </a:txBody>
                    <a:tcPr>
                      <a:solidFill>
                        <a:schemeClr val="accent3">
                          <a:lumMod val="20000"/>
                          <a:lumOff val="80000"/>
                        </a:schemeClr>
                      </a:solidFill>
                    </a:tcPr>
                  </a:tc>
                  <a:tc>
                    <a:txBody>
                      <a:bodyPr/>
                      <a:lstStyle/>
                      <a:p>
                        <a:pPr algn="r">
                          <a:lnSpc>
                            <a:spcPct val="90000"/>
                          </a:lnSpc>
                        </a:pPr>
                        <a:r>
                          <a:rPr lang="en-US" sz="2800" b="1" i="1" dirty="0">
                            <a:solidFill>
                              <a:schemeClr val="accent1">
                                <a:lumMod val="75000"/>
                              </a:schemeClr>
                            </a:solidFill>
                          </a:rPr>
                          <a:t>2</a:t>
                        </a:r>
                      </a:p>
                    </a:txBody>
                    <a:tcPr>
                      <a:solidFill>
                        <a:schemeClr val="accent3">
                          <a:lumMod val="20000"/>
                          <a:lumOff val="80000"/>
                        </a:schemeClr>
                      </a:solidFill>
                    </a:tcPr>
                  </a:tc>
                  <a:extLst>
                    <a:ext uri="{0D108BD9-81ED-4DB2-BD59-A6C34878D82A}">
                      <a16:rowId xmlns:a16="http://schemas.microsoft.com/office/drawing/2014/main" val="10001"/>
                    </a:ext>
                  </a:extLst>
                </a:tr>
                <a:tr h="579268">
                  <a:tc vMerge="1">
                    <a:txBody>
                      <a:bodyPr/>
                      <a:lstStyle/>
                      <a:p>
                        <a:pPr algn="r">
                          <a:lnSpc>
                            <a:spcPct val="90000"/>
                          </a:lnSpc>
                        </a:pPr>
                        <a:endParaRPr lang="en-US" sz="2800" b="1" i="1" dirty="0">
                          <a:solidFill>
                            <a:schemeClr val="accent1">
                              <a:lumMod val="75000"/>
                            </a:schemeClr>
                          </a:solidFill>
                        </a:endParaRPr>
                      </a:p>
                    </a:txBody>
                    <a:tcPr>
                      <a:solidFill>
                        <a:schemeClr val="accent6">
                          <a:lumMod val="60000"/>
                          <a:lumOff val="40000"/>
                        </a:schemeClr>
                      </a:solidFill>
                    </a:tcPr>
                  </a:tc>
                  <a:tc>
                    <a:txBody>
                      <a:bodyPr/>
                      <a:lstStyle/>
                      <a:p>
                        <a:pPr algn="r">
                          <a:lnSpc>
                            <a:spcPct val="90000"/>
                          </a:lnSpc>
                        </a:pPr>
                        <a:r>
                          <a:rPr lang="en-US" sz="2800" b="1" i="1" dirty="0">
                            <a:solidFill>
                              <a:schemeClr val="accent1">
                                <a:lumMod val="75000"/>
                              </a:schemeClr>
                            </a:solidFill>
                          </a:rPr>
                          <a:t>3</a:t>
                        </a:r>
                      </a:p>
                    </a:txBody>
                    <a:tcPr>
                      <a:solidFill>
                        <a:schemeClr val="accent6">
                          <a:lumMod val="60000"/>
                          <a:lumOff val="40000"/>
                        </a:schemeClr>
                      </a:solidFill>
                    </a:tcPr>
                  </a:tc>
                  <a:extLst>
                    <a:ext uri="{0D108BD9-81ED-4DB2-BD59-A6C34878D82A}">
                      <a16:rowId xmlns:a16="http://schemas.microsoft.com/office/drawing/2014/main" val="10002"/>
                    </a:ext>
                  </a:extLst>
                </a:tr>
                <a:tr h="579268">
                  <a:tc vMerge="1">
                    <a:txBody>
                      <a:bodyPr/>
                      <a:lstStyle/>
                      <a:p>
                        <a:pPr algn="r">
                          <a:lnSpc>
                            <a:spcPct val="90000"/>
                          </a:lnSpc>
                        </a:pPr>
                        <a:endParaRPr lang="en-US" sz="2800" b="1" i="1" dirty="0">
                          <a:solidFill>
                            <a:schemeClr val="accent1">
                              <a:lumMod val="75000"/>
                            </a:schemeClr>
                          </a:solidFill>
                        </a:endParaRPr>
                      </a:p>
                    </a:txBody>
                    <a:tcPr>
                      <a:solidFill>
                        <a:schemeClr val="accent4">
                          <a:lumMod val="40000"/>
                          <a:lumOff val="60000"/>
                        </a:schemeClr>
                      </a:solidFill>
                    </a:tcPr>
                  </a:tc>
                  <a:tc>
                    <a:txBody>
                      <a:bodyPr/>
                      <a:lstStyle/>
                      <a:p>
                        <a:pPr algn="r">
                          <a:lnSpc>
                            <a:spcPct val="90000"/>
                          </a:lnSpc>
                        </a:pPr>
                        <a:r>
                          <a:rPr lang="en-US" sz="2800" b="1" i="1" dirty="0">
                            <a:solidFill>
                              <a:schemeClr val="accent1">
                                <a:lumMod val="75000"/>
                              </a:schemeClr>
                            </a:solidFill>
                          </a:rPr>
                          <a:t>4</a:t>
                        </a:r>
                      </a:p>
                    </a:txBody>
                    <a:tcPr>
                      <a:solidFill>
                        <a:schemeClr val="accent4">
                          <a:lumMod val="40000"/>
                          <a:lumOff val="60000"/>
                        </a:schemeClr>
                      </a:solidFill>
                    </a:tcPr>
                  </a:tc>
                  <a:extLst>
                    <a:ext uri="{0D108BD9-81ED-4DB2-BD59-A6C34878D82A}">
                      <a16:rowId xmlns:a16="http://schemas.microsoft.com/office/drawing/2014/main" val="10003"/>
                    </a:ext>
                  </a:extLst>
                </a:tr>
                <a:tr h="579268">
                  <a:tc vMerge="1">
                    <a:txBody>
                      <a:bodyPr/>
                      <a:lstStyle/>
                      <a:p>
                        <a:pPr algn="r">
                          <a:lnSpc>
                            <a:spcPct val="90000"/>
                          </a:lnSpc>
                        </a:pPr>
                        <a:endParaRPr lang="en-US" sz="2800" b="1" i="1" dirty="0">
                          <a:solidFill>
                            <a:schemeClr val="accent1">
                              <a:lumMod val="75000"/>
                            </a:schemeClr>
                          </a:solidFill>
                        </a:endParaRPr>
                      </a:p>
                    </a:txBody>
                    <a:tcPr>
                      <a:solidFill>
                        <a:schemeClr val="bg1">
                          <a:lumMod val="85000"/>
                        </a:schemeClr>
                      </a:solidFill>
                    </a:tcPr>
                  </a:tc>
                  <a:tc>
                    <a:txBody>
                      <a:bodyPr/>
                      <a:lstStyle/>
                      <a:p>
                        <a:pPr algn="r">
                          <a:lnSpc>
                            <a:spcPct val="90000"/>
                          </a:lnSpc>
                        </a:pPr>
                        <a:r>
                          <a:rPr lang="en-US" sz="2800" b="1" i="1" dirty="0">
                            <a:solidFill>
                              <a:schemeClr val="accent1">
                                <a:lumMod val="75000"/>
                              </a:schemeClr>
                            </a:solidFill>
                          </a:rPr>
                          <a:t>5</a:t>
                        </a:r>
                      </a:p>
                    </a:txBody>
                    <a:tcPr>
                      <a:solidFill>
                        <a:schemeClr val="bg1">
                          <a:lumMod val="85000"/>
                        </a:schemeClr>
                      </a:solidFill>
                    </a:tcPr>
                  </a:tc>
                  <a:extLst>
                    <a:ext uri="{0D108BD9-81ED-4DB2-BD59-A6C34878D82A}">
                      <a16:rowId xmlns:a16="http://schemas.microsoft.com/office/drawing/2014/main" val="10004"/>
                    </a:ext>
                  </a:extLst>
                </a:tr>
                <a:tr h="579268">
                  <a:tc vMerge="1">
                    <a:txBody>
                      <a:bodyPr/>
                      <a:lstStyle/>
                      <a:p>
                        <a:pPr algn="r">
                          <a:lnSpc>
                            <a:spcPct val="90000"/>
                          </a:lnSpc>
                        </a:pPr>
                        <a:endParaRPr lang="en-US" sz="2800" b="1" i="1" dirty="0">
                          <a:solidFill>
                            <a:schemeClr val="accent1">
                              <a:lumMod val="75000"/>
                            </a:schemeClr>
                          </a:solidFill>
                        </a:endParaRPr>
                      </a:p>
                    </a:txBody>
                    <a:tcPr>
                      <a:solidFill>
                        <a:schemeClr val="accent3">
                          <a:lumMod val="60000"/>
                          <a:lumOff val="40000"/>
                        </a:schemeClr>
                      </a:solidFill>
                    </a:tcPr>
                  </a:tc>
                  <a:tc>
                    <a:txBody>
                      <a:bodyPr/>
                      <a:lstStyle/>
                      <a:p>
                        <a:pPr algn="r">
                          <a:lnSpc>
                            <a:spcPct val="90000"/>
                          </a:lnSpc>
                        </a:pPr>
                        <a:r>
                          <a:rPr lang="en-US" sz="2800" b="1" i="1" dirty="0">
                            <a:solidFill>
                              <a:schemeClr val="accent1">
                                <a:lumMod val="75000"/>
                              </a:schemeClr>
                            </a:solidFill>
                          </a:rPr>
                          <a:t>6</a:t>
                        </a:r>
                      </a:p>
                    </a:txBody>
                    <a:tcPr>
                      <a:solidFill>
                        <a:schemeClr val="accent3">
                          <a:lumMod val="60000"/>
                          <a:lumOff val="40000"/>
                        </a:schemeClr>
                      </a:solidFill>
                    </a:tcPr>
                  </a:tc>
                  <a:extLst>
                    <a:ext uri="{0D108BD9-81ED-4DB2-BD59-A6C34878D82A}">
                      <a16:rowId xmlns:a16="http://schemas.microsoft.com/office/drawing/2014/main" val="10005"/>
                    </a:ext>
                  </a:extLst>
                </a:tr>
                <a:tr h="579268">
                  <a:tc vMerge="1">
                    <a:txBody>
                      <a:bodyPr/>
                      <a:lstStyle/>
                      <a:p>
                        <a:pPr algn="r">
                          <a:lnSpc>
                            <a:spcPct val="90000"/>
                          </a:lnSpc>
                        </a:pPr>
                        <a:endParaRPr lang="en-US" sz="2800" b="1" i="1" dirty="0">
                          <a:solidFill>
                            <a:schemeClr val="accent1">
                              <a:lumMod val="75000"/>
                            </a:schemeClr>
                          </a:solidFill>
                        </a:endParaRPr>
                      </a:p>
                    </a:txBody>
                    <a:tcPr>
                      <a:solidFill>
                        <a:schemeClr val="accent2">
                          <a:lumMod val="20000"/>
                          <a:lumOff val="80000"/>
                        </a:schemeClr>
                      </a:solidFill>
                    </a:tcPr>
                  </a:tc>
                  <a:tc>
                    <a:txBody>
                      <a:bodyPr/>
                      <a:lstStyle/>
                      <a:p>
                        <a:pPr algn="r">
                          <a:lnSpc>
                            <a:spcPct val="90000"/>
                          </a:lnSpc>
                        </a:pPr>
                        <a:r>
                          <a:rPr lang="en-US" sz="2800" b="1" i="1" dirty="0">
                            <a:solidFill>
                              <a:schemeClr val="accent1">
                                <a:lumMod val="75000"/>
                              </a:schemeClr>
                            </a:solidFill>
                          </a:rPr>
                          <a:t>7</a:t>
                        </a:r>
                      </a:p>
                    </a:txBody>
                    <a:tcPr>
                      <a:solidFill>
                        <a:schemeClr val="accent2">
                          <a:lumMod val="20000"/>
                          <a:lumOff val="80000"/>
                        </a:schemeClr>
                      </a:solidFill>
                    </a:tcPr>
                  </a:tc>
                  <a:extLst>
                    <a:ext uri="{0D108BD9-81ED-4DB2-BD59-A6C34878D82A}">
                      <a16:rowId xmlns:a16="http://schemas.microsoft.com/office/drawing/2014/main" val="10006"/>
                    </a:ext>
                  </a:extLst>
                </a:tr>
                <a:tr h="579268">
                  <a:tc vMerge="1">
                    <a:txBody>
                      <a:bodyPr/>
                      <a:lstStyle/>
                      <a:p>
                        <a:pPr algn="r">
                          <a:lnSpc>
                            <a:spcPct val="90000"/>
                          </a:lnSpc>
                        </a:pPr>
                        <a:endParaRPr lang="en-US" sz="2800" b="1" i="1" dirty="0">
                          <a:solidFill>
                            <a:schemeClr val="accent1">
                              <a:lumMod val="75000"/>
                            </a:schemeClr>
                          </a:solidFill>
                        </a:endParaRPr>
                      </a:p>
                    </a:txBody>
                    <a:tcPr>
                      <a:solidFill>
                        <a:srgbClr val="C993B6"/>
                      </a:solidFill>
                    </a:tcPr>
                  </a:tc>
                  <a:tc>
                    <a:txBody>
                      <a:bodyPr/>
                      <a:lstStyle/>
                      <a:p>
                        <a:pPr algn="r">
                          <a:lnSpc>
                            <a:spcPct val="90000"/>
                          </a:lnSpc>
                        </a:pPr>
                        <a:r>
                          <a:rPr lang="en-US" sz="2800" b="1" i="1" dirty="0">
                            <a:solidFill>
                              <a:schemeClr val="accent1">
                                <a:lumMod val="75000"/>
                              </a:schemeClr>
                            </a:solidFill>
                          </a:rPr>
                          <a:t>8</a:t>
                        </a:r>
                      </a:p>
                    </a:txBody>
                    <a:tcPr>
                      <a:solidFill>
                        <a:srgbClr val="C993B6"/>
                      </a:solidFill>
                    </a:tcPr>
                  </a:tc>
                  <a:extLst>
                    <a:ext uri="{0D108BD9-81ED-4DB2-BD59-A6C34878D82A}">
                      <a16:rowId xmlns:a16="http://schemas.microsoft.com/office/drawing/2014/main" val="10007"/>
                    </a:ext>
                  </a:extLst>
                </a:tr>
                <a:tr h="579268">
                  <a:tc vMerge="1">
                    <a:txBody>
                      <a:bodyPr/>
                      <a:lstStyle/>
                      <a:p>
                        <a:pPr algn="r">
                          <a:lnSpc>
                            <a:spcPct val="90000"/>
                          </a:lnSpc>
                        </a:pPr>
                        <a:endParaRPr lang="en-US" sz="2800" b="1" i="1" dirty="0">
                          <a:solidFill>
                            <a:schemeClr val="accent1">
                              <a:lumMod val="75000"/>
                            </a:schemeClr>
                          </a:solidFill>
                        </a:endParaRPr>
                      </a:p>
                    </a:txBody>
                    <a:tcPr>
                      <a:solidFill>
                        <a:schemeClr val="bg1">
                          <a:lumMod val="50000"/>
                        </a:schemeClr>
                      </a:solidFill>
                    </a:tcPr>
                  </a:tc>
                  <a:tc>
                    <a:txBody>
                      <a:bodyPr/>
                      <a:lstStyle/>
                      <a:p>
                        <a:pPr algn="r">
                          <a:lnSpc>
                            <a:spcPct val="90000"/>
                          </a:lnSpc>
                        </a:pPr>
                        <a:r>
                          <a:rPr lang="en-US" sz="2800" b="1" i="1" dirty="0">
                            <a:solidFill>
                              <a:schemeClr val="accent1">
                                <a:lumMod val="75000"/>
                              </a:schemeClr>
                            </a:solidFill>
                          </a:rPr>
                          <a:t>9</a:t>
                        </a:r>
                      </a:p>
                    </a:txBody>
                    <a:tcPr>
                      <a:solidFill>
                        <a:schemeClr val="bg1">
                          <a:lumMod val="50000"/>
                        </a:schemeClr>
                      </a:solidFill>
                    </a:tcPr>
                  </a:tc>
                  <a:extLst>
                    <a:ext uri="{0D108BD9-81ED-4DB2-BD59-A6C34878D82A}">
                      <a16:rowId xmlns:a16="http://schemas.microsoft.com/office/drawing/2014/main" val="10008"/>
                    </a:ext>
                  </a:extLst>
                </a:tr>
                <a:tr h="579268">
                  <a:tc vMerge="1">
                    <a:txBody>
                      <a:bodyPr/>
                      <a:lstStyle/>
                      <a:p>
                        <a:pPr algn="r">
                          <a:lnSpc>
                            <a:spcPct val="90000"/>
                          </a:lnSpc>
                        </a:pPr>
                        <a:endParaRPr lang="en-US" sz="2800" b="1" i="1" dirty="0">
                          <a:solidFill>
                            <a:schemeClr val="accent1">
                              <a:lumMod val="75000"/>
                            </a:schemeClr>
                          </a:solidFill>
                        </a:endParaRPr>
                      </a:p>
                    </a:txBody>
                    <a:tcPr>
                      <a:solidFill>
                        <a:schemeClr val="accent1">
                          <a:lumMod val="40000"/>
                          <a:lumOff val="60000"/>
                        </a:schemeClr>
                      </a:solidFill>
                    </a:tcPr>
                  </a:tc>
                  <a:tc>
                    <a:txBody>
                      <a:bodyPr/>
                      <a:lstStyle/>
                      <a:p>
                        <a:pPr algn="r">
                          <a:lnSpc>
                            <a:spcPct val="90000"/>
                          </a:lnSpc>
                        </a:pPr>
                        <a:r>
                          <a:rPr lang="en-US" sz="2800" b="1" i="1" dirty="0">
                            <a:solidFill>
                              <a:schemeClr val="accent1">
                                <a:lumMod val="75000"/>
                              </a:schemeClr>
                            </a:solidFill>
                          </a:rPr>
                          <a:t>10</a:t>
                        </a:r>
                      </a:p>
                    </a:txBody>
                    <a:tcPr>
                      <a:solidFill>
                        <a:schemeClr val="accent1">
                          <a:lumMod val="40000"/>
                          <a:lumOff val="60000"/>
                        </a:schemeClr>
                      </a:solidFill>
                    </a:tcPr>
                  </a:tc>
                  <a:extLst>
                    <a:ext uri="{0D108BD9-81ED-4DB2-BD59-A6C34878D82A}">
                      <a16:rowId xmlns:a16="http://schemas.microsoft.com/office/drawing/2014/main" val="10009"/>
                    </a:ext>
                  </a:extLst>
                </a:tr>
                <a:tr h="579268">
                  <a:tc vMerge="1">
                    <a:txBody>
                      <a:bodyPr/>
                      <a:lstStyle/>
                      <a:p>
                        <a:pPr algn="r">
                          <a:lnSpc>
                            <a:spcPct val="90000"/>
                          </a:lnSpc>
                        </a:pPr>
                        <a:endParaRPr lang="en-US" sz="2800" b="1" i="1" dirty="0">
                          <a:solidFill>
                            <a:schemeClr val="accent1">
                              <a:lumMod val="75000"/>
                            </a:schemeClr>
                          </a:solidFill>
                        </a:endParaRPr>
                      </a:p>
                    </a:txBody>
                    <a:tcPr>
                      <a:solidFill>
                        <a:schemeClr val="accent2">
                          <a:lumMod val="60000"/>
                          <a:lumOff val="40000"/>
                        </a:schemeClr>
                      </a:solidFill>
                    </a:tcPr>
                  </a:tc>
                  <a:tc>
                    <a:txBody>
                      <a:bodyPr/>
                      <a:lstStyle/>
                      <a:p>
                        <a:pPr algn="r">
                          <a:lnSpc>
                            <a:spcPct val="90000"/>
                          </a:lnSpc>
                        </a:pPr>
                        <a:r>
                          <a:rPr lang="en-US" sz="2800" b="1" i="1" dirty="0">
                            <a:solidFill>
                              <a:schemeClr val="accent1">
                                <a:lumMod val="75000"/>
                              </a:schemeClr>
                            </a:solidFill>
                          </a:rPr>
                          <a:t>11</a:t>
                        </a:r>
                      </a:p>
                    </a:txBody>
                    <a:tcPr>
                      <a:solidFill>
                        <a:schemeClr val="accent2">
                          <a:lumMod val="60000"/>
                          <a:lumOff val="40000"/>
                        </a:schemeClr>
                      </a:solidFill>
                    </a:tcPr>
                  </a:tc>
                  <a:extLst>
                    <a:ext uri="{0D108BD9-81ED-4DB2-BD59-A6C34878D82A}">
                      <a16:rowId xmlns:a16="http://schemas.microsoft.com/office/drawing/2014/main" val="10010"/>
                    </a:ext>
                  </a:extLst>
                </a:tr>
              </a:tbl>
            </a:graphicData>
          </a:graphic>
        </p:graphicFrame>
      </p:grpSp>
    </p:spTree>
    <p:extLst>
      <p:ext uri="{BB962C8B-B14F-4D97-AF65-F5344CB8AC3E}">
        <p14:creationId xmlns:p14="http://schemas.microsoft.com/office/powerpoint/2010/main" val="3424519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6E33DF-79E3-6046-AE8F-C20B30CA0B33}"/>
              </a:ext>
            </a:extLst>
          </p:cNvPr>
          <p:cNvSpPr>
            <a:spLocks noGrp="1"/>
          </p:cNvSpPr>
          <p:nvPr>
            <p:ph type="title"/>
          </p:nvPr>
        </p:nvSpPr>
        <p:spPr>
          <a:xfrm>
            <a:off x="609600" y="274638"/>
            <a:ext cx="10972800" cy="875736"/>
          </a:xfrm>
        </p:spPr>
        <p:txBody>
          <a:bodyPr/>
          <a:lstStyle/>
          <a:p>
            <a:r>
              <a:rPr lang="en-US" dirty="0"/>
              <a:t>Transition Review Tool</a:t>
            </a:r>
          </a:p>
        </p:txBody>
      </p:sp>
      <p:sp>
        <p:nvSpPr>
          <p:cNvPr id="5" name="Content Placeholder 4">
            <a:extLst>
              <a:ext uri="{FF2B5EF4-FFF2-40B4-BE49-F238E27FC236}">
                <a16:creationId xmlns:a16="http://schemas.microsoft.com/office/drawing/2014/main" id="{4204FFA2-A3DA-8E4D-A082-FAB43359CE39}"/>
              </a:ext>
            </a:extLst>
          </p:cNvPr>
          <p:cNvSpPr>
            <a:spLocks noGrp="1"/>
          </p:cNvSpPr>
          <p:nvPr>
            <p:ph sz="half" idx="1"/>
          </p:nvPr>
        </p:nvSpPr>
        <p:spPr>
          <a:xfrm>
            <a:off x="609599" y="1417321"/>
            <a:ext cx="6425381" cy="4525963"/>
          </a:xfrm>
        </p:spPr>
        <p:txBody>
          <a:bodyPr/>
          <a:lstStyle/>
          <a:p>
            <a:pPr marL="0" indent="0">
              <a:buNone/>
            </a:pPr>
            <a:r>
              <a:rPr lang="en-US" sz="3600" dirty="0"/>
              <a:t>Transition Review Tool is available on pages 27-33 of the Evidence Based Practices booklet. This tool assists the user to better select the appropriate practices for an individual youth. </a:t>
            </a:r>
          </a:p>
          <a:p>
            <a:endParaRPr lang="en-US" dirty="0"/>
          </a:p>
        </p:txBody>
      </p:sp>
      <p:pic>
        <p:nvPicPr>
          <p:cNvPr id="8" name="Content Placeholder 7" descr="Cover Page of Evidence Based Practices for Transition Youth." title="Evidence Based Practices">
            <a:hlinkClick r:id="rId3"/>
            <a:extLst>
              <a:ext uri="{FF2B5EF4-FFF2-40B4-BE49-F238E27FC236}">
                <a16:creationId xmlns:a16="http://schemas.microsoft.com/office/drawing/2014/main" id="{9134EBB5-4B16-9A4B-8028-EC4D9EB7958B}"/>
              </a:ext>
            </a:extLst>
          </p:cNvPr>
          <p:cNvPicPr>
            <a:picLocks noGrp="1" noChangeAspect="1"/>
          </p:cNvPicPr>
          <p:nvPr>
            <p:ph sz="half" idx="2"/>
          </p:nvPr>
        </p:nvPicPr>
        <p:blipFill>
          <a:blip r:embed="rId4"/>
          <a:stretch>
            <a:fillRect/>
          </a:stretch>
        </p:blipFill>
        <p:spPr>
          <a:xfrm>
            <a:off x="7423904" y="1535440"/>
            <a:ext cx="3309863" cy="4283352"/>
          </a:xfrm>
          <a:ln>
            <a:solidFill>
              <a:schemeClr val="tx1"/>
            </a:solidFill>
          </a:ln>
        </p:spPr>
      </p:pic>
    </p:spTree>
    <p:extLst>
      <p:ext uri="{BB962C8B-B14F-4D97-AF65-F5344CB8AC3E}">
        <p14:creationId xmlns:p14="http://schemas.microsoft.com/office/powerpoint/2010/main" val="1933918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79FC11-9A03-7746-B4FB-6C03FEDECCC8}"/>
              </a:ext>
            </a:extLst>
          </p:cNvPr>
          <p:cNvSpPr>
            <a:spLocks noGrp="1"/>
          </p:cNvSpPr>
          <p:nvPr>
            <p:ph type="title"/>
          </p:nvPr>
        </p:nvSpPr>
        <p:spPr>
          <a:xfrm>
            <a:off x="646386" y="502533"/>
            <a:ext cx="10783614" cy="743994"/>
          </a:xfrm>
        </p:spPr>
        <p:txBody>
          <a:bodyPr>
            <a:noAutofit/>
          </a:bodyPr>
          <a:lstStyle/>
          <a:p>
            <a:r>
              <a:rPr lang="en-US" sz="4000" dirty="0"/>
              <a:t>What are the emerging employment realities for your students?</a:t>
            </a:r>
          </a:p>
        </p:txBody>
      </p:sp>
      <p:sp>
        <p:nvSpPr>
          <p:cNvPr id="12" name="Content Placeholder 11">
            <a:extLst>
              <a:ext uri="{FF2B5EF4-FFF2-40B4-BE49-F238E27FC236}">
                <a16:creationId xmlns:a16="http://schemas.microsoft.com/office/drawing/2014/main" id="{B7715B71-3BD7-704A-9C19-13A0B283EC36}"/>
              </a:ext>
            </a:extLst>
          </p:cNvPr>
          <p:cNvSpPr>
            <a:spLocks noGrp="1"/>
          </p:cNvSpPr>
          <p:nvPr>
            <p:ph idx="1"/>
          </p:nvPr>
        </p:nvSpPr>
        <p:spPr>
          <a:xfrm>
            <a:off x="520271" y="1496037"/>
            <a:ext cx="8686800" cy="1783195"/>
          </a:xfrm>
        </p:spPr>
        <p:txBody>
          <a:bodyPr>
            <a:normAutofit fontScale="25000" lnSpcReduction="20000"/>
          </a:bodyPr>
          <a:lstStyle/>
          <a:p>
            <a:pPr>
              <a:lnSpc>
                <a:spcPct val="120000"/>
              </a:lnSpc>
              <a:buFont typeface="Arial" panose="020B0604020202020204" pitchFamily="34" charset="0"/>
              <a:buChar char="•"/>
            </a:pPr>
            <a:r>
              <a:rPr lang="en-US" sz="11200" dirty="0"/>
              <a:t>Centers for Medicare and Medicaid Services have directed states to move away from segregated services, including sheltered workshops. Priority is community employment.</a:t>
            </a:r>
          </a:p>
          <a:p>
            <a:pPr marL="0" indent="0">
              <a:lnSpc>
                <a:spcPct val="110000"/>
              </a:lnSpc>
              <a:buNone/>
            </a:pPr>
            <a:endParaRPr lang="en-US" sz="11600" dirty="0"/>
          </a:p>
          <a:p>
            <a:pPr marL="0" indent="0">
              <a:lnSpc>
                <a:spcPct val="110000"/>
              </a:lnSpc>
              <a:buNone/>
            </a:pPr>
            <a:endParaRPr lang="en-US" sz="11600" dirty="0"/>
          </a:p>
          <a:p>
            <a:pPr marL="0" indent="0">
              <a:lnSpc>
                <a:spcPct val="110000"/>
              </a:lnSpc>
              <a:buNone/>
            </a:pPr>
            <a:endParaRPr lang="en-US" sz="3000" dirty="0"/>
          </a:p>
          <a:p>
            <a:endParaRPr lang="en-US" dirty="0"/>
          </a:p>
        </p:txBody>
      </p:sp>
      <p:pic>
        <p:nvPicPr>
          <p:cNvPr id="17" name="Picture Placeholder 16" descr="Large brick building identified as a sheltered workshop" title="Sheltered Workshop">
            <a:extLst>
              <a:ext uri="{FF2B5EF4-FFF2-40B4-BE49-F238E27FC236}">
                <a16:creationId xmlns:a16="http://schemas.microsoft.com/office/drawing/2014/main" id="{7E76E55D-E93C-F744-904E-3E9F5F94FC26}"/>
              </a:ext>
            </a:extLst>
          </p:cNvPr>
          <p:cNvPicPr>
            <a:picLocks noGrp="1" noChangeAspect="1"/>
          </p:cNvPicPr>
          <p:nvPr>
            <p:ph type="pic" sz="quarter" idx="15"/>
          </p:nvPr>
        </p:nvPicPr>
        <p:blipFill>
          <a:blip r:embed="rId3"/>
          <a:srcRect l="7861" r="7861"/>
          <a:stretch>
            <a:fillRect/>
          </a:stretch>
        </p:blipFill>
        <p:spPr>
          <a:xfrm>
            <a:off x="8971883" y="1434666"/>
            <a:ext cx="2587260" cy="1584470"/>
          </a:xfrm>
        </p:spPr>
      </p:pic>
      <p:sp>
        <p:nvSpPr>
          <p:cNvPr id="2" name="Content Placeholder 1">
            <a:extLst>
              <a:ext uri="{FF2B5EF4-FFF2-40B4-BE49-F238E27FC236}">
                <a16:creationId xmlns:a16="http://schemas.microsoft.com/office/drawing/2014/main" id="{E15205A7-B1AE-C447-9126-C07BA84CD240}"/>
              </a:ext>
            </a:extLst>
          </p:cNvPr>
          <p:cNvSpPr>
            <a:spLocks noGrp="1"/>
          </p:cNvSpPr>
          <p:nvPr>
            <p:ph idx="13"/>
          </p:nvPr>
        </p:nvSpPr>
        <p:spPr>
          <a:xfrm>
            <a:off x="457207" y="3267356"/>
            <a:ext cx="8770345" cy="1572663"/>
          </a:xfrm>
        </p:spPr>
        <p:txBody>
          <a:bodyPr>
            <a:normAutofit/>
          </a:bodyPr>
          <a:lstStyle/>
          <a:p>
            <a:r>
              <a:rPr lang="en-US" sz="3000" dirty="0"/>
              <a:t>Subminimum wages for individuals with disabilities is less permitted and requires specialized counseling for the individual</a:t>
            </a:r>
          </a:p>
          <a:p>
            <a:pPr marL="0" indent="0">
              <a:buNone/>
            </a:pPr>
            <a:endParaRPr lang="en-US" dirty="0"/>
          </a:p>
        </p:txBody>
      </p:sp>
      <p:pic>
        <p:nvPicPr>
          <p:cNvPr id="19" name="Picture Placeholder 18" descr="Picture of individuals with disabilities protesting subminimum wages at Goodwill" title="Protesters with signs in a parking lot">
            <a:extLst>
              <a:ext uri="{FF2B5EF4-FFF2-40B4-BE49-F238E27FC236}">
                <a16:creationId xmlns:a16="http://schemas.microsoft.com/office/drawing/2014/main" id="{056D94F0-2BB5-7A45-BB75-DB352E87D7F0}"/>
              </a:ext>
            </a:extLst>
          </p:cNvPr>
          <p:cNvPicPr>
            <a:picLocks noGrp="1" noChangeAspect="1"/>
          </p:cNvPicPr>
          <p:nvPr>
            <p:ph type="pic" sz="quarter" idx="16"/>
          </p:nvPr>
        </p:nvPicPr>
        <p:blipFill>
          <a:blip r:embed="rId4"/>
          <a:srcRect t="3241" b="3241"/>
          <a:stretch>
            <a:fillRect/>
          </a:stretch>
        </p:blipFill>
        <p:spPr>
          <a:xfrm>
            <a:off x="8861908" y="3125466"/>
            <a:ext cx="2799043" cy="1662682"/>
          </a:xfrm>
        </p:spPr>
      </p:pic>
      <p:sp>
        <p:nvSpPr>
          <p:cNvPr id="3" name="Content Placeholder 2">
            <a:extLst>
              <a:ext uri="{FF2B5EF4-FFF2-40B4-BE49-F238E27FC236}">
                <a16:creationId xmlns:a16="http://schemas.microsoft.com/office/drawing/2014/main" id="{63C6531A-0222-4E43-9CBC-DC4A48DB4219}"/>
              </a:ext>
            </a:extLst>
          </p:cNvPr>
          <p:cNvSpPr>
            <a:spLocks noGrp="1"/>
          </p:cNvSpPr>
          <p:nvPr>
            <p:ph idx="14"/>
          </p:nvPr>
        </p:nvSpPr>
        <p:spPr>
          <a:xfrm>
            <a:off x="417369" y="4918846"/>
            <a:ext cx="8884294" cy="1820760"/>
          </a:xfrm>
        </p:spPr>
        <p:txBody>
          <a:bodyPr>
            <a:normAutofit fontScale="92500" lnSpcReduction="10000"/>
          </a:bodyPr>
          <a:lstStyle/>
          <a:p>
            <a:pPr>
              <a:lnSpc>
                <a:spcPct val="110000"/>
              </a:lnSpc>
            </a:pPr>
            <a:r>
              <a:rPr lang="en-US" sz="3000" dirty="0"/>
              <a:t>Still Room for Improvement: In November 2021, Employment rates for individuals WITH a disability was </a:t>
            </a:r>
            <a:r>
              <a:rPr lang="en-US" sz="3000" dirty="0">
                <a:hlinkClick r:id="rId5"/>
              </a:rPr>
              <a:t>34.6% and 73.8%</a:t>
            </a:r>
            <a:r>
              <a:rPr lang="en-US" sz="3000" dirty="0"/>
              <a:t> for individuals with NO disability</a:t>
            </a:r>
            <a:endParaRPr lang="en-US" sz="3000" i="1" dirty="0"/>
          </a:p>
          <a:p>
            <a:endParaRPr lang="en-US" dirty="0"/>
          </a:p>
        </p:txBody>
      </p:sp>
      <p:pic>
        <p:nvPicPr>
          <p:cNvPr id="21" name="Picture Placeholder 20" descr="Ms. Somoza has c.p., speaks at the Democratic National Convention on unfair wages for individuals with disabilities. " title="women in a wheelchair">
            <a:extLst>
              <a:ext uri="{FF2B5EF4-FFF2-40B4-BE49-F238E27FC236}">
                <a16:creationId xmlns:a16="http://schemas.microsoft.com/office/drawing/2014/main" id="{5EBE655F-6CAE-D94D-BD9E-ACDD7F74FDC5}"/>
              </a:ext>
            </a:extLst>
          </p:cNvPr>
          <p:cNvPicPr>
            <a:picLocks noGrp="1" noChangeAspect="1"/>
          </p:cNvPicPr>
          <p:nvPr>
            <p:ph type="pic" sz="quarter" idx="17"/>
          </p:nvPr>
        </p:nvPicPr>
        <p:blipFill>
          <a:blip r:embed="rId6"/>
          <a:srcRect t="3900" b="3900"/>
          <a:stretch>
            <a:fillRect/>
          </a:stretch>
        </p:blipFill>
        <p:spPr>
          <a:xfrm>
            <a:off x="8991073" y="4956418"/>
            <a:ext cx="2759493" cy="1597281"/>
          </a:xfrm>
        </p:spPr>
      </p:pic>
    </p:spTree>
    <p:extLst>
      <p:ext uri="{BB962C8B-B14F-4D97-AF65-F5344CB8AC3E}">
        <p14:creationId xmlns:p14="http://schemas.microsoft.com/office/powerpoint/2010/main" val="1197366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0AC6BA-9F60-2B43-A897-12F484D4A0A1}"/>
              </a:ext>
            </a:extLst>
          </p:cNvPr>
          <p:cNvSpPr>
            <a:spLocks noGrp="1"/>
          </p:cNvSpPr>
          <p:nvPr>
            <p:ph type="title"/>
          </p:nvPr>
        </p:nvSpPr>
        <p:spPr>
          <a:xfrm>
            <a:off x="0" y="736796"/>
            <a:ext cx="3775587" cy="856031"/>
          </a:xfrm>
        </p:spPr>
        <p:txBody>
          <a:bodyPr>
            <a:noAutofit/>
          </a:bodyPr>
          <a:lstStyle/>
          <a:p>
            <a:pPr algn="ctr"/>
            <a:r>
              <a:rPr lang="en-US" sz="4400" b="0" dirty="0">
                <a:latin typeface="Avenir LT Std 45 Book" panose="020B0502020203020204" pitchFamily="34" charset="0"/>
              </a:rPr>
              <a:t>Using the Review Tool</a:t>
            </a:r>
          </a:p>
        </p:txBody>
      </p:sp>
      <p:sp>
        <p:nvSpPr>
          <p:cNvPr id="6" name="Text Placeholder 5" descr="A list of ratings or actions that can be selected by the user when reviewing each EBP for a student.   The ratings included are 1. Yes. The practice is included in the student plan and individualized for the student     2. Needs REVISING or Need MORE INFORMATION. Student data indicates a need for revision of the practice OR the team needs more information in order to determine an action.    3. Consider adding to plan. Data indicates this practice would be beneficial to add this to the youth’s plan.    4. Not a priority strategy to include at this time. The team does not recommend implementation of this practice at this time. &#10;" title="Review tool ratings">
            <a:extLst>
              <a:ext uri="{FF2B5EF4-FFF2-40B4-BE49-F238E27FC236}">
                <a16:creationId xmlns:a16="http://schemas.microsoft.com/office/drawing/2014/main" id="{3D09BDBC-10E9-EE4C-960E-00DD3CA7F024}"/>
              </a:ext>
            </a:extLst>
          </p:cNvPr>
          <p:cNvSpPr>
            <a:spLocks noGrp="1"/>
          </p:cNvSpPr>
          <p:nvPr>
            <p:ph type="body" sz="half" idx="2"/>
          </p:nvPr>
        </p:nvSpPr>
        <p:spPr>
          <a:xfrm>
            <a:off x="3613355" y="324465"/>
            <a:ext cx="8362335" cy="6439499"/>
          </a:xfrm>
        </p:spPr>
        <p:txBody>
          <a:bodyPr>
            <a:noAutofit/>
          </a:bodyPr>
          <a:lstStyle/>
          <a:p>
            <a:pPr marL="342900" indent="-342900">
              <a:buAutoNum type="arabicPeriod"/>
            </a:pPr>
            <a:r>
              <a:rPr lang="en-US" sz="2800" b="1" dirty="0">
                <a:latin typeface="Avenir LT Std 45 Book" panose="020B0502020203020204" pitchFamily="34" charset="0"/>
              </a:rPr>
              <a:t>Understanding the Practices. </a:t>
            </a:r>
            <a:r>
              <a:rPr lang="en-US" sz="2800" dirty="0">
                <a:latin typeface="Avenir LT Std 45 Book" panose="020B0502020203020204" pitchFamily="34" charset="0"/>
              </a:rPr>
              <a:t>Review the information in the Employment First Evidence Based Practices Transition Review Tool. </a:t>
            </a:r>
          </a:p>
          <a:p>
            <a:pPr marL="342900" indent="-342900">
              <a:buAutoNum type="arabicPeriod"/>
            </a:pPr>
            <a:r>
              <a:rPr lang="en-US" sz="2800" b="1" dirty="0">
                <a:latin typeface="Avenir LT Std 45 Book" panose="020B0502020203020204" pitchFamily="34" charset="0"/>
              </a:rPr>
              <a:t>Select a rating or action</a:t>
            </a:r>
            <a:r>
              <a:rPr lang="en-US" sz="2800" dirty="0">
                <a:latin typeface="Avenir LT Std 45 Book" panose="020B0502020203020204" pitchFamily="34" charset="0"/>
              </a:rPr>
              <a:t> for each of the practices in relation to the specific student.</a:t>
            </a:r>
          </a:p>
          <a:p>
            <a:pPr marL="458788" lvl="1" indent="-176213">
              <a:buFont typeface="Arial"/>
              <a:buChar char="•"/>
            </a:pPr>
            <a:r>
              <a:rPr lang="en-US" sz="2400" b="1" dirty="0">
                <a:solidFill>
                  <a:srgbClr val="C00000"/>
                </a:solidFill>
                <a:latin typeface="Avenir LT Std 45 Book" panose="020B0502020203020204" pitchFamily="34" charset="0"/>
              </a:rPr>
              <a:t>“YES. Included and Individualized.”</a:t>
            </a:r>
            <a:r>
              <a:rPr lang="en-US" sz="2400" dirty="0">
                <a:solidFill>
                  <a:srgbClr val="C00000"/>
                </a:solidFill>
                <a:latin typeface="Avenir LT Std 45 Book" panose="020B0502020203020204" pitchFamily="34" charset="0"/>
              </a:rPr>
              <a:t> </a:t>
            </a:r>
            <a:r>
              <a:rPr lang="en-US" sz="2400" dirty="0">
                <a:latin typeface="Avenir LT Std 45 Book" panose="020B0502020203020204" pitchFamily="34" charset="0"/>
              </a:rPr>
              <a:t>This means that the practice is being used and the student data indicates that the implementation is effective. Current implementation continues as planned</a:t>
            </a:r>
            <a:endParaRPr lang="en-US" sz="2400" dirty="0">
              <a:solidFill>
                <a:srgbClr val="E514E0"/>
              </a:solidFill>
              <a:latin typeface="Avenir LT Std 45 Book" panose="020B0502020203020204" pitchFamily="34" charset="0"/>
            </a:endParaRPr>
          </a:p>
          <a:p>
            <a:pPr marL="458788" lvl="1" indent="-176213">
              <a:buFont typeface="Arial"/>
              <a:buChar char="•"/>
            </a:pPr>
            <a:r>
              <a:rPr lang="en-US" sz="2400" b="1" dirty="0">
                <a:solidFill>
                  <a:srgbClr val="C00000"/>
                </a:solidFill>
                <a:latin typeface="Avenir LT Std 45 Book" panose="020B0502020203020204" pitchFamily="34" charset="0"/>
              </a:rPr>
              <a:t>“Needs REVISING or Need MORE INFORMATION.”</a:t>
            </a:r>
            <a:r>
              <a:rPr lang="en-US" sz="2400" dirty="0">
                <a:latin typeface="Avenir LT Std 45 Book" panose="020B0502020203020204" pitchFamily="34" charset="0"/>
              </a:rPr>
              <a:t> This means that the student data indicates a need for review and revision of the practice and implementation. OR the team needs more information about the practice or implementation in order to determine an action. </a:t>
            </a:r>
          </a:p>
        </p:txBody>
      </p:sp>
      <p:pic>
        <p:nvPicPr>
          <p:cNvPr id="8" name="Content Placeholder 7" descr="This tool allows the user to select the rating or action for each of the practices in relation to the specific student. &#10;" title="Transition Review Tool">
            <a:extLst>
              <a:ext uri="{FF2B5EF4-FFF2-40B4-BE49-F238E27FC236}">
                <a16:creationId xmlns:a16="http://schemas.microsoft.com/office/drawing/2014/main" id="{2AF18B76-FDCA-E348-AA9E-24286A7D683E}"/>
              </a:ext>
            </a:extLst>
          </p:cNvPr>
          <p:cNvPicPr>
            <a:picLocks noGrp="1" noChangeAspect="1"/>
          </p:cNvPicPr>
          <p:nvPr>
            <p:ph idx="1"/>
          </p:nvPr>
        </p:nvPicPr>
        <p:blipFill>
          <a:blip r:embed="rId3"/>
          <a:stretch>
            <a:fillRect/>
          </a:stretch>
        </p:blipFill>
        <p:spPr>
          <a:xfrm>
            <a:off x="480162" y="1607574"/>
            <a:ext cx="2901033" cy="4684441"/>
          </a:xfrm>
        </p:spPr>
      </p:pic>
    </p:spTree>
    <p:extLst>
      <p:ext uri="{BB962C8B-B14F-4D97-AF65-F5344CB8AC3E}">
        <p14:creationId xmlns:p14="http://schemas.microsoft.com/office/powerpoint/2010/main" val="3604234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0AC6BA-9F60-2B43-A897-12F484D4A0A1}"/>
              </a:ext>
            </a:extLst>
          </p:cNvPr>
          <p:cNvSpPr>
            <a:spLocks noGrp="1"/>
          </p:cNvSpPr>
          <p:nvPr>
            <p:ph type="title"/>
          </p:nvPr>
        </p:nvSpPr>
        <p:spPr>
          <a:xfrm>
            <a:off x="-234662" y="176981"/>
            <a:ext cx="4686182" cy="1506828"/>
          </a:xfrm>
        </p:spPr>
        <p:txBody>
          <a:bodyPr>
            <a:normAutofit/>
          </a:bodyPr>
          <a:lstStyle/>
          <a:p>
            <a:pPr algn="ctr"/>
            <a:r>
              <a:rPr lang="en-US" sz="3600" b="0" dirty="0">
                <a:latin typeface="Avenir LT Std 45 Book" panose="020B0502020203020204" pitchFamily="34" charset="0"/>
              </a:rPr>
              <a:t>Using the Review Tool Continued</a:t>
            </a:r>
            <a:endParaRPr lang="en-US" sz="3600" dirty="0"/>
          </a:p>
        </p:txBody>
      </p:sp>
      <p:sp>
        <p:nvSpPr>
          <p:cNvPr id="6" name="Text Placeholder 5" descr="A list of ratings or actions that can be selected by the user when reviewing each EBP for a student.   The ratings included are 1. Yes. The practice is included in the student plan and individualized for the student     2. Needs REVISING or Need MORE INFORMATION. Student data indicates a need for revision of the practice OR the team needs more information in order to determine an action.    3. Consider adding to plan. Data indicates this practice would be beneficial to add this to the youth’s plan.    4. Not a priority strategy to include at this time. The team does not recommend implementation of this practice at this time. &#10;" title="Review tool ratings">
            <a:extLst>
              <a:ext uri="{FF2B5EF4-FFF2-40B4-BE49-F238E27FC236}">
                <a16:creationId xmlns:a16="http://schemas.microsoft.com/office/drawing/2014/main" id="{3D09BDBC-10E9-EE4C-960E-00DD3CA7F024}"/>
              </a:ext>
            </a:extLst>
          </p:cNvPr>
          <p:cNvSpPr>
            <a:spLocks noGrp="1"/>
          </p:cNvSpPr>
          <p:nvPr>
            <p:ph type="body" sz="half" idx="2"/>
          </p:nvPr>
        </p:nvSpPr>
        <p:spPr>
          <a:xfrm>
            <a:off x="4114800" y="448577"/>
            <a:ext cx="7717844" cy="6173448"/>
          </a:xfrm>
        </p:spPr>
        <p:txBody>
          <a:bodyPr>
            <a:noAutofit/>
          </a:bodyPr>
          <a:lstStyle/>
          <a:p>
            <a:pPr marL="9525" indent="-176213">
              <a:buFont typeface="Arial" panose="020B0604020202020204" pitchFamily="34" charset="0"/>
              <a:buChar char="•"/>
            </a:pPr>
            <a:r>
              <a:rPr lang="en-US" sz="2700" b="1" dirty="0">
                <a:ln>
                  <a:solidFill>
                    <a:schemeClr val="tx1">
                      <a:alpha val="18000"/>
                    </a:schemeClr>
                  </a:solidFill>
                </a:ln>
                <a:solidFill>
                  <a:srgbClr val="C00000"/>
                </a:solidFill>
                <a:latin typeface="Avenir LT Std 45 Book" panose="020B0502020203020204" pitchFamily="34" charset="0"/>
              </a:rPr>
              <a:t>“Consider Adding to Plan.”</a:t>
            </a:r>
            <a:r>
              <a:rPr lang="en-US" sz="2700" dirty="0">
                <a:solidFill>
                  <a:srgbClr val="C00000"/>
                </a:solidFill>
                <a:latin typeface="Avenir LT Std 45 Book" panose="020B0502020203020204" pitchFamily="34" charset="0"/>
              </a:rPr>
              <a:t> </a:t>
            </a:r>
            <a:r>
              <a:rPr lang="en-US" sz="2700" dirty="0">
                <a:latin typeface="Avenir LT Std 45 Book" panose="020B0502020203020204" pitchFamily="34" charset="0"/>
              </a:rPr>
              <a:t>This means that the team review of the practices and the youth’s plan and profile indicate the likelihood that this practice would be useful to teach skills and knowledge important for future success. The team would like to add this to the youth’s plan. </a:t>
            </a:r>
          </a:p>
          <a:p>
            <a:pPr marL="9525" indent="-176213">
              <a:buFont typeface="Arial"/>
              <a:buChar char="•"/>
            </a:pPr>
            <a:endParaRPr lang="en-US" sz="2700" dirty="0">
              <a:latin typeface="Avenir LT Std 45 Book" panose="020B0502020203020204" pitchFamily="34" charset="0"/>
            </a:endParaRPr>
          </a:p>
          <a:p>
            <a:pPr marL="9525" indent="-176213">
              <a:buFont typeface="Arial"/>
              <a:buChar char="•"/>
            </a:pPr>
            <a:r>
              <a:rPr lang="en-US" sz="2700" b="1" dirty="0">
                <a:solidFill>
                  <a:srgbClr val="C00000"/>
                </a:solidFill>
                <a:latin typeface="Avenir LT Std 45 Book" panose="020B0502020203020204" pitchFamily="34" charset="0"/>
              </a:rPr>
              <a:t>“Not a priority strategy to include at this time.”</a:t>
            </a:r>
            <a:r>
              <a:rPr lang="en-US" sz="2700" dirty="0">
                <a:latin typeface="Avenir LT Std 45 Book" panose="020B0502020203020204" pitchFamily="34" charset="0"/>
              </a:rPr>
              <a:t> This means that the team review of the practices and the youth’s learning profile and plan indicate that this practice would not be as effective as other practices or strategies.  The team does not recommend implementation at this time.</a:t>
            </a:r>
          </a:p>
        </p:txBody>
      </p:sp>
      <p:pic>
        <p:nvPicPr>
          <p:cNvPr id="8" name="Content Placeholder 7" descr="This tool allows the user to select the rating or action for each of the practices in relation to the specific student. &#10;" title="Transition Review Tool">
            <a:extLst>
              <a:ext uri="{FF2B5EF4-FFF2-40B4-BE49-F238E27FC236}">
                <a16:creationId xmlns:a16="http://schemas.microsoft.com/office/drawing/2014/main" id="{2AF18B76-FDCA-E348-AA9E-24286A7D683E}"/>
              </a:ext>
            </a:extLst>
          </p:cNvPr>
          <p:cNvPicPr>
            <a:picLocks noGrp="1" noChangeAspect="1"/>
          </p:cNvPicPr>
          <p:nvPr>
            <p:ph idx="1"/>
          </p:nvPr>
        </p:nvPicPr>
        <p:blipFill>
          <a:blip r:embed="rId3"/>
          <a:stretch>
            <a:fillRect/>
          </a:stretch>
        </p:blipFill>
        <p:spPr>
          <a:xfrm>
            <a:off x="516642" y="1831292"/>
            <a:ext cx="3240481" cy="4407276"/>
          </a:xfrm>
        </p:spPr>
      </p:pic>
    </p:spTree>
    <p:extLst>
      <p:ext uri="{BB962C8B-B14F-4D97-AF65-F5344CB8AC3E}">
        <p14:creationId xmlns:p14="http://schemas.microsoft.com/office/powerpoint/2010/main" val="3216900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1445" y="1135626"/>
            <a:ext cx="10899058" cy="898833"/>
          </a:xfrm>
        </p:spPr>
        <p:txBody>
          <a:bodyPr>
            <a:noAutofit/>
          </a:bodyPr>
          <a:lstStyle/>
          <a:p>
            <a:pPr lvl="0"/>
            <a:r>
              <a:rPr lang="en-US" sz="1200" dirty="0"/>
              <a:t> </a:t>
            </a:r>
            <a:br>
              <a:rPr lang="en-US" sz="1200" dirty="0">
                <a:solidFill>
                  <a:srgbClr val="002060"/>
                </a:solidFill>
              </a:rPr>
            </a:br>
            <a:r>
              <a:rPr lang="en-US" b="1" dirty="0"/>
              <a:t>Summary Worksheet</a:t>
            </a:r>
            <a:br>
              <a:rPr lang="en-US" sz="2400" b="1" dirty="0"/>
            </a:br>
            <a:r>
              <a:rPr lang="en-US" sz="2800" dirty="0"/>
              <a:t>This final page is helpful for organizing ideas, gathering new information, revising current plans, and adding new Evidence Based Practices (EBP) to the youth’s plan.</a:t>
            </a:r>
            <a:r>
              <a:rPr lang="en-US" sz="3200" dirty="0"/>
              <a:t> </a:t>
            </a:r>
            <a:br>
              <a:rPr lang="en-US" sz="1600" dirty="0"/>
            </a:br>
            <a:r>
              <a:rPr lang="en-US" sz="1600" dirty="0"/>
              <a:t> </a:t>
            </a:r>
            <a:br>
              <a:rPr lang="en-US" sz="1600" dirty="0"/>
            </a:br>
            <a:endParaRPr lang="en-US" sz="1200" dirty="0"/>
          </a:p>
        </p:txBody>
      </p:sp>
      <p:sp>
        <p:nvSpPr>
          <p:cNvPr id="3" name="Content Placeholder 2">
            <a:extLst>
              <a:ext uri="{FF2B5EF4-FFF2-40B4-BE49-F238E27FC236}">
                <a16:creationId xmlns:a16="http://schemas.microsoft.com/office/drawing/2014/main" id="{FC007B5C-964E-5041-8F91-E28A92E0E9C8}"/>
              </a:ext>
            </a:extLst>
          </p:cNvPr>
          <p:cNvSpPr>
            <a:spLocks noGrp="1"/>
          </p:cNvSpPr>
          <p:nvPr>
            <p:ph sz="half" idx="1"/>
          </p:nvPr>
        </p:nvSpPr>
        <p:spPr>
          <a:xfrm>
            <a:off x="707922" y="2595716"/>
            <a:ext cx="7152968" cy="3760839"/>
          </a:xfrm>
        </p:spPr>
        <p:txBody>
          <a:bodyPr>
            <a:normAutofit/>
          </a:bodyPr>
          <a:lstStyle/>
          <a:p>
            <a:r>
              <a:rPr lang="en-US" sz="2800" dirty="0"/>
              <a:t>What EBP did you find?</a:t>
            </a:r>
          </a:p>
          <a:p>
            <a:r>
              <a:rPr lang="en-US" sz="2800" dirty="0"/>
              <a:t>What EBP need to be revised and refined</a:t>
            </a:r>
          </a:p>
          <a:p>
            <a:r>
              <a:rPr lang="en-US" sz="2800" dirty="0"/>
              <a:t>What EBP do you want to know more about?</a:t>
            </a:r>
          </a:p>
          <a:p>
            <a:r>
              <a:rPr lang="en-US" sz="2800" dirty="0"/>
              <a:t>What EBP need to be added to the plan?</a:t>
            </a:r>
          </a:p>
          <a:p>
            <a:r>
              <a:rPr lang="en-US" sz="2800" dirty="0"/>
              <a:t>How will we assess effectiveness of the EBP for this student?</a:t>
            </a:r>
            <a:endParaRPr lang="en-US" dirty="0"/>
          </a:p>
          <a:p>
            <a:pPr marL="0" indent="0">
              <a:buNone/>
            </a:pPr>
            <a:endParaRPr lang="en-US" dirty="0"/>
          </a:p>
          <a:p>
            <a:endParaRPr lang="en-US" dirty="0"/>
          </a:p>
        </p:txBody>
      </p:sp>
      <p:pic>
        <p:nvPicPr>
          <p:cNvPr id="12" name="Content Placeholder 11" descr="worksheet with 6 sections filled in specific to student's IEP. File is available for download." title="Transition plan review tool of evidence based practices">
            <a:extLst>
              <a:ext uri="{FF2B5EF4-FFF2-40B4-BE49-F238E27FC236}">
                <a16:creationId xmlns:a16="http://schemas.microsoft.com/office/drawing/2014/main" id="{866B4484-2DC3-E448-80C8-9ECDE85244F9}"/>
              </a:ext>
            </a:extLst>
          </p:cNvPr>
          <p:cNvPicPr>
            <a:picLocks noGrp="1" noChangeAspect="1"/>
          </p:cNvPicPr>
          <p:nvPr>
            <p:ph sz="half" idx="2"/>
          </p:nvPr>
        </p:nvPicPr>
        <p:blipFill>
          <a:blip r:embed="rId3"/>
          <a:stretch>
            <a:fillRect/>
          </a:stretch>
        </p:blipFill>
        <p:spPr>
          <a:xfrm>
            <a:off x="8318282" y="2684207"/>
            <a:ext cx="2638314" cy="341866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73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8C0AB-7E59-CD49-8A81-1AAE341531D5}"/>
              </a:ext>
            </a:extLst>
          </p:cNvPr>
          <p:cNvSpPr>
            <a:spLocks noGrp="1"/>
          </p:cNvSpPr>
          <p:nvPr>
            <p:ph type="title"/>
          </p:nvPr>
        </p:nvSpPr>
        <p:spPr/>
        <p:txBody>
          <a:bodyPr/>
          <a:lstStyle/>
          <a:p>
            <a:r>
              <a:rPr lang="en-US" dirty="0"/>
              <a:t>Certificate of Completion</a:t>
            </a:r>
          </a:p>
        </p:txBody>
      </p:sp>
      <p:sp>
        <p:nvSpPr>
          <p:cNvPr id="6" name="Content Placeholder 5">
            <a:extLst>
              <a:ext uri="{FF2B5EF4-FFF2-40B4-BE49-F238E27FC236}">
                <a16:creationId xmlns:a16="http://schemas.microsoft.com/office/drawing/2014/main" id="{4B53DAC5-826E-464F-9D42-2009D00047DF}"/>
              </a:ext>
            </a:extLst>
          </p:cNvPr>
          <p:cNvSpPr>
            <a:spLocks noGrp="1"/>
          </p:cNvSpPr>
          <p:nvPr>
            <p:ph sz="half" idx="1"/>
          </p:nvPr>
        </p:nvSpPr>
        <p:spPr>
          <a:xfrm>
            <a:off x="609600" y="1600206"/>
            <a:ext cx="11196918" cy="4525963"/>
          </a:xfrm>
        </p:spPr>
        <p:txBody>
          <a:bodyPr vert="horz" lIns="91440" tIns="45720" rIns="91440" bIns="45720" rtlCol="0" anchor="t">
            <a:normAutofit/>
          </a:bodyPr>
          <a:lstStyle/>
          <a:p>
            <a:pPr>
              <a:spcBef>
                <a:spcPts val="0"/>
              </a:spcBef>
            </a:pPr>
            <a:r>
              <a:rPr lang="en-US" sz="3200">
                <a:ea typeface="+mn-lt"/>
                <a:cs typeface="+mn-lt"/>
              </a:rPr>
              <a:t>Please take a few minutes to complete a short </a:t>
            </a:r>
            <a:r>
              <a:rPr lang="en-US" sz="3200">
                <a:ea typeface="+mn-lt"/>
                <a:cs typeface="+mn-lt"/>
                <a:hlinkClick r:id="rId2"/>
              </a:rPr>
              <a:t>eight-question survey.</a:t>
            </a:r>
            <a:r>
              <a:rPr lang="en-US" sz="3200">
                <a:ea typeface="+mn-lt"/>
                <a:cs typeface="+mn-lt"/>
              </a:rPr>
              <a:t> </a:t>
            </a:r>
          </a:p>
          <a:p>
            <a:pPr>
              <a:spcBef>
                <a:spcPts val="0"/>
              </a:spcBef>
            </a:pPr>
            <a:r>
              <a:rPr lang="en-US" sz="3200" dirty="0">
                <a:ea typeface="+mn-lt"/>
                <a:cs typeface="+mn-lt"/>
              </a:rPr>
              <a:t>Response to the survey with 75% accuracy allows the learner to download a certificate of completion for the session.</a:t>
            </a:r>
            <a:endParaRPr lang="en-US" dirty="0"/>
          </a:p>
          <a:p>
            <a:endParaRPr lang="en-US" dirty="0"/>
          </a:p>
        </p:txBody>
      </p:sp>
    </p:spTree>
    <p:extLst>
      <p:ext uri="{BB962C8B-B14F-4D97-AF65-F5344CB8AC3E}">
        <p14:creationId xmlns:p14="http://schemas.microsoft.com/office/powerpoint/2010/main" val="598676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42900" indent="-342900">
              <a:spcBef>
                <a:spcPct val="20000"/>
              </a:spcBef>
            </a:pPr>
            <a:r>
              <a:rPr lang="en-US" sz="3200" dirty="0">
                <a:solidFill>
                  <a:prstClr val="black"/>
                </a:solidFill>
                <a:ea typeface="+mn-ea"/>
                <a:cs typeface="+mn-cs"/>
                <a:hlinkClick r:id="rId3"/>
              </a:rPr>
              <a:t>2014 Workforce Innovation and Opportunity Act </a:t>
            </a:r>
            <a:br>
              <a:rPr lang="en-US" sz="3200" dirty="0">
                <a:solidFill>
                  <a:prstClr val="black"/>
                </a:solidFill>
                <a:ea typeface="+mn-ea"/>
                <a:cs typeface="+mn-cs"/>
                <a:hlinkClick r:id="rId3"/>
              </a:rPr>
            </a:br>
            <a:r>
              <a:rPr lang="en-US" sz="3200" i="1" dirty="0">
                <a:solidFill>
                  <a:prstClr val="black"/>
                </a:solidFill>
                <a:ea typeface="+mn-ea"/>
                <a:cs typeface="+mn-cs"/>
              </a:rPr>
              <a:t>Officially took Effect July 2016</a:t>
            </a:r>
            <a:endParaRPr lang="en-US" i="1" dirty="0"/>
          </a:p>
        </p:txBody>
      </p:sp>
      <p:sp>
        <p:nvSpPr>
          <p:cNvPr id="3" name="Content Placeholder 2"/>
          <p:cNvSpPr>
            <a:spLocks noGrp="1"/>
          </p:cNvSpPr>
          <p:nvPr>
            <p:ph idx="1"/>
          </p:nvPr>
        </p:nvSpPr>
        <p:spPr>
          <a:xfrm>
            <a:off x="624349" y="1452717"/>
            <a:ext cx="10972800" cy="4525963"/>
          </a:xfrm>
        </p:spPr>
        <p:txBody>
          <a:bodyPr>
            <a:noAutofit/>
          </a:bodyPr>
          <a:lstStyle/>
          <a:p>
            <a:r>
              <a:rPr lang="en-US" sz="2800" dirty="0"/>
              <a:t>Employees earning subminimum wage as of July 22, 2016  can remain in their jobs, but must receive ongoing career counseling and information</a:t>
            </a:r>
          </a:p>
          <a:p>
            <a:r>
              <a:rPr lang="en-US" sz="2800" dirty="0"/>
              <a:t>Those age 24 or younger </a:t>
            </a:r>
            <a:r>
              <a:rPr lang="en-US" sz="2800" u="sng" dirty="0"/>
              <a:t>not</a:t>
            </a:r>
            <a:r>
              <a:rPr lang="en-US" sz="2800" dirty="0"/>
              <a:t> earning subminimum wage will not be able to allowed to earn subminimum wages unless completed transition services, accessed vocational rehabilitation services and considered other options.</a:t>
            </a:r>
          </a:p>
          <a:p>
            <a:r>
              <a:rPr lang="en-US" sz="2800" dirty="0"/>
              <a:t>If employers fail to ensure that workers meet the new requirements, secretary of labor “may assess back pay and any other appropriate relief…”</a:t>
            </a:r>
          </a:p>
          <a:p>
            <a:pPr lvl="1"/>
            <a:r>
              <a:rPr lang="en-US" sz="2400" dirty="0"/>
              <a:t>Labor Department </a:t>
            </a:r>
            <a:r>
              <a:rPr lang="en-US" sz="2400" dirty="0">
                <a:hlinkClick r:id="rId4"/>
              </a:rPr>
              <a:t>bulletin about the rules.</a:t>
            </a:r>
            <a:endParaRPr lang="en-US" sz="2400" dirty="0"/>
          </a:p>
        </p:txBody>
      </p:sp>
    </p:spTree>
    <p:extLst>
      <p:ext uri="{BB962C8B-B14F-4D97-AF65-F5344CB8AC3E}">
        <p14:creationId xmlns:p14="http://schemas.microsoft.com/office/powerpoint/2010/main" val="3188758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Article from Fortune entitled: “See How Your State Ranks In Employment Among Workers with Disabilities.”" title="hyperlink">
            <a:extLst>
              <a:ext uri="{FF2B5EF4-FFF2-40B4-BE49-F238E27FC236}">
                <a16:creationId xmlns:a16="http://schemas.microsoft.com/office/drawing/2014/main" id="{1FE53BC8-192C-5B4A-B09A-E9B2FDC1F5C2}"/>
              </a:ext>
            </a:extLst>
          </p:cNvPr>
          <p:cNvSpPr>
            <a:spLocks noGrp="1"/>
          </p:cNvSpPr>
          <p:nvPr>
            <p:ph type="title"/>
          </p:nvPr>
        </p:nvSpPr>
        <p:spPr>
          <a:xfrm>
            <a:off x="593277" y="1607795"/>
            <a:ext cx="4239980" cy="1162050"/>
          </a:xfrm>
        </p:spPr>
        <p:txBody>
          <a:bodyPr>
            <a:normAutofit fontScale="90000"/>
          </a:bodyPr>
          <a:lstStyle/>
          <a:p>
            <a:r>
              <a:rPr lang="en-US" sz="3600" dirty="0">
                <a:latin typeface="Avenir LT Std 45 Book" panose="020B0502020203020204" pitchFamily="34" charset="0"/>
                <a:hlinkClick r:id="rId3"/>
              </a:rPr>
              <a:t>States With the Highest Employment Rate Among Disabled Workers</a:t>
            </a:r>
            <a:endParaRPr lang="en-US" sz="3600" dirty="0">
              <a:latin typeface="Avenir LT Std 45 Book" panose="020B0502020203020204" pitchFamily="34" charset="0"/>
            </a:endParaRPr>
          </a:p>
        </p:txBody>
      </p:sp>
      <p:sp>
        <p:nvSpPr>
          <p:cNvPr id="6" name="Text Placeholder 5">
            <a:extLst>
              <a:ext uri="{FF2B5EF4-FFF2-40B4-BE49-F238E27FC236}">
                <a16:creationId xmlns:a16="http://schemas.microsoft.com/office/drawing/2014/main" id="{CFC962A8-155C-174B-ABF6-9E4C1B4E938E}"/>
              </a:ext>
            </a:extLst>
          </p:cNvPr>
          <p:cNvSpPr>
            <a:spLocks noGrp="1"/>
          </p:cNvSpPr>
          <p:nvPr>
            <p:ph type="body" sz="half" idx="2"/>
          </p:nvPr>
        </p:nvSpPr>
        <p:spPr>
          <a:xfrm>
            <a:off x="142875" y="4043363"/>
            <a:ext cx="4772025" cy="1365415"/>
          </a:xfrm>
        </p:spPr>
        <p:txBody>
          <a:bodyPr>
            <a:normAutofit fontScale="77500" lnSpcReduction="20000"/>
          </a:bodyPr>
          <a:lstStyle/>
          <a:p>
            <a:pPr algn="ctr"/>
            <a:r>
              <a:rPr lang="en-US" sz="4000" b="1" dirty="0">
                <a:latin typeface="Avenir LT Std 45 Book" panose="020B0502020203020204" pitchFamily="34" charset="0"/>
              </a:rPr>
              <a:t>Reported February 2017</a:t>
            </a:r>
          </a:p>
          <a:p>
            <a:pPr algn="ctr"/>
            <a:r>
              <a:rPr lang="en-US" sz="4000" b="1" dirty="0">
                <a:latin typeface="Avenir LT Std 45 Book" panose="020B0502020203020204" pitchFamily="34" charset="0"/>
              </a:rPr>
              <a:t>Ohio Rate: 35.2%</a:t>
            </a:r>
          </a:p>
        </p:txBody>
      </p:sp>
      <p:pic>
        <p:nvPicPr>
          <p:cNvPr id="8" name="Content Placeholder 7" descr="Bar graph showing 10 states employment rate for individuals with disabilities employed. Measures all states in the U.S" title=" States with highest employment rates among disabled workers">
            <a:extLst>
              <a:ext uri="{FF2B5EF4-FFF2-40B4-BE49-F238E27FC236}">
                <a16:creationId xmlns:a16="http://schemas.microsoft.com/office/drawing/2014/main" id="{EEFEC34B-3436-E649-BE16-BD19873616DA}"/>
              </a:ext>
            </a:extLst>
          </p:cNvPr>
          <p:cNvPicPr>
            <a:picLocks noGrp="1" noChangeAspect="1"/>
          </p:cNvPicPr>
          <p:nvPr>
            <p:ph idx="1"/>
          </p:nvPr>
        </p:nvPicPr>
        <p:blipFill>
          <a:blip r:embed="rId4"/>
          <a:stretch>
            <a:fillRect/>
          </a:stretch>
        </p:blipFill>
        <p:spPr>
          <a:xfrm>
            <a:off x="5135973" y="870155"/>
            <a:ext cx="6409117" cy="4816548"/>
          </a:xfrm>
          <a:ln>
            <a:solidFill>
              <a:schemeClr val="tx1"/>
            </a:solidFill>
          </a:ln>
        </p:spPr>
      </p:pic>
    </p:spTree>
    <p:extLst>
      <p:ext uri="{BB962C8B-B14F-4D97-AF65-F5344CB8AC3E}">
        <p14:creationId xmlns:p14="http://schemas.microsoft.com/office/powerpoint/2010/main" val="3613657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a:bodyPr>
          <a:lstStyle/>
          <a:p>
            <a:pPr eaLnBrk="1" hangingPunct="1"/>
            <a:r>
              <a:rPr lang="en-US" sz="4000" dirty="0"/>
              <a:t>The IDEA of 2004 – Postschool Outcomes</a:t>
            </a:r>
          </a:p>
        </p:txBody>
      </p:sp>
      <p:sp>
        <p:nvSpPr>
          <p:cNvPr id="9219" name="Content Placeholder 2"/>
          <p:cNvSpPr>
            <a:spLocks noGrp="1"/>
          </p:cNvSpPr>
          <p:nvPr>
            <p:ph sz="quarter" idx="1"/>
          </p:nvPr>
        </p:nvSpPr>
        <p:spPr>
          <a:xfrm>
            <a:off x="764498" y="1442357"/>
            <a:ext cx="10747948" cy="4572000"/>
          </a:xfrm>
        </p:spPr>
        <p:txBody>
          <a:bodyPr>
            <a:normAutofit lnSpcReduction="10000"/>
          </a:bodyPr>
          <a:lstStyle/>
          <a:p>
            <a:pPr marL="274320" indent="-274320">
              <a:buFont typeface="Wingdings 3"/>
              <a:buChar char=""/>
              <a:defRPr/>
            </a:pPr>
            <a:r>
              <a:rPr lang="en-US" altLang="en-US" dirty="0">
                <a:ea typeface="+mn-ea"/>
              </a:rPr>
              <a:t>All schools should conduct follow-up of IEP graduates and dropouts at least once every six years (&gt;50,000 yearly) </a:t>
            </a:r>
          </a:p>
          <a:p>
            <a:pPr marL="274320" indent="-274320">
              <a:buFont typeface="Wingdings 3"/>
              <a:buChar char=""/>
              <a:defRPr/>
            </a:pPr>
            <a:r>
              <a:rPr lang="en-US" altLang="en-US" dirty="0">
                <a:ea typeface="+mn-ea"/>
              </a:rPr>
              <a:t>This evaluation should identify work and education outcomes for IEP students</a:t>
            </a:r>
          </a:p>
          <a:p>
            <a:pPr marL="274320" indent="-274320">
              <a:buFont typeface="Wingdings 3"/>
              <a:buChar char=""/>
              <a:defRPr/>
            </a:pPr>
            <a:r>
              <a:rPr lang="en-US" altLang="en-US" dirty="0">
                <a:ea typeface="+mn-ea"/>
              </a:rPr>
              <a:t>Schools should identify factors that promote post-school success and address these in school improvement efforts</a:t>
            </a:r>
          </a:p>
          <a:p>
            <a:pPr marL="274320" indent="-274320">
              <a:buFont typeface="Wingdings 3"/>
              <a:buChar char=""/>
              <a:defRPr/>
            </a:pPr>
            <a:r>
              <a:rPr lang="en-US" altLang="en-US" dirty="0"/>
              <a:t>The following slides reflect this follow up data from the </a:t>
            </a:r>
            <a:r>
              <a:rPr lang="en-US" dirty="0"/>
              <a:t>Ohio Longitudinal Transition Study (OLTS) data. </a:t>
            </a:r>
            <a:endParaRPr lang="en-US" altLang="en-US" dirty="0">
              <a:latin typeface="+mj-lt"/>
              <a:ea typeface="+mn-ea"/>
            </a:endParaRPr>
          </a:p>
        </p:txBody>
      </p:sp>
    </p:spTree>
    <p:extLst>
      <p:ext uri="{BB962C8B-B14F-4D97-AF65-F5344CB8AC3E}">
        <p14:creationId xmlns:p14="http://schemas.microsoft.com/office/powerpoint/2010/main" val="3197342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pPr>
              <a:lnSpc>
                <a:spcPct val="90000"/>
              </a:lnSpc>
            </a:pPr>
            <a:r>
              <a:rPr lang="en-US" sz="3700" b="0" dirty="0"/>
              <a:t>Ohio Longitudinal Transition Study (OLTS) </a:t>
            </a:r>
            <a:br>
              <a:rPr lang="en-US" sz="3700" b="0" dirty="0"/>
            </a:br>
            <a:r>
              <a:rPr lang="en-US" sz="3700" b="0" dirty="0"/>
              <a:t>Trends of entire population 2010-2020</a:t>
            </a:r>
          </a:p>
        </p:txBody>
      </p:sp>
      <p:pic>
        <p:nvPicPr>
          <p:cNvPr id="11" name="Picture Placeholder 10" descr="Line chart of trends in Post School outcomes of entire 2010-2020 population for OLTS ">
            <a:extLst>
              <a:ext uri="{FF2B5EF4-FFF2-40B4-BE49-F238E27FC236}">
                <a16:creationId xmlns:a16="http://schemas.microsoft.com/office/drawing/2014/main" id="{518A34CD-C3D5-2C4B-AF8E-B7AC734E8DE7}"/>
              </a:ext>
            </a:extLst>
          </p:cNvPr>
          <p:cNvPicPr>
            <a:picLocks noGrp="1" noChangeAspect="1"/>
          </p:cNvPicPr>
          <p:nvPr>
            <p:ph sz="half" idx="1"/>
          </p:nvPr>
        </p:nvPicPr>
        <p:blipFill>
          <a:blip r:embed="rId3"/>
          <a:stretch>
            <a:fillRect/>
          </a:stretch>
        </p:blipFill>
        <p:spPr>
          <a:xfrm>
            <a:off x="1727733" y="1428756"/>
            <a:ext cx="5244567" cy="5218344"/>
          </a:xfrm>
          <a:noFill/>
          <a:ln>
            <a:solidFill>
              <a:schemeClr val="tx1"/>
            </a:solidFill>
          </a:ln>
        </p:spPr>
      </p:pic>
      <p:sp>
        <p:nvSpPr>
          <p:cNvPr id="7" name="Text Placeholder 6">
            <a:extLst>
              <a:ext uri="{FF2B5EF4-FFF2-40B4-BE49-F238E27FC236}">
                <a16:creationId xmlns:a16="http://schemas.microsoft.com/office/drawing/2014/main" id="{FF33A283-D006-9843-9CA2-908882FAEF88}"/>
              </a:ext>
            </a:extLst>
          </p:cNvPr>
          <p:cNvSpPr>
            <a:spLocks noGrp="1"/>
          </p:cNvSpPr>
          <p:nvPr>
            <p:ph sz="half" idx="2"/>
          </p:nvPr>
        </p:nvSpPr>
        <p:spPr>
          <a:xfrm>
            <a:off x="7572374" y="1600206"/>
            <a:ext cx="4010025" cy="4525963"/>
          </a:xfrm>
        </p:spPr>
        <p:txBody>
          <a:bodyPr>
            <a:normAutofit/>
          </a:bodyPr>
          <a:lstStyle/>
          <a:p>
            <a:r>
              <a:rPr lang="en-US" dirty="0"/>
              <a:t>The chart shows that the Ohio Longitudinal Transition Study reflects a dip in employment rates for youth with disabilities from 2017-19 with a recovery in 2019-20</a:t>
            </a:r>
          </a:p>
          <a:p>
            <a:endParaRPr lang="en-US" dirty="0"/>
          </a:p>
        </p:txBody>
      </p:sp>
    </p:spTree>
    <p:extLst>
      <p:ext uri="{BB962C8B-B14F-4D97-AF65-F5344CB8AC3E}">
        <p14:creationId xmlns:p14="http://schemas.microsoft.com/office/powerpoint/2010/main" val="2500709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A08B83-0BBB-1446-B46A-7041B71DF94E}"/>
              </a:ext>
            </a:extLst>
          </p:cNvPr>
          <p:cNvSpPr>
            <a:spLocks noGrp="1"/>
          </p:cNvSpPr>
          <p:nvPr>
            <p:ph type="title"/>
          </p:nvPr>
        </p:nvSpPr>
        <p:spPr>
          <a:xfrm>
            <a:off x="609600" y="274638"/>
            <a:ext cx="10972800" cy="1143000"/>
          </a:xfrm>
        </p:spPr>
        <p:txBody>
          <a:bodyPr anchor="ctr">
            <a:normAutofit/>
          </a:bodyPr>
          <a:lstStyle/>
          <a:p>
            <a:r>
              <a:rPr lang="en-US" b="0"/>
              <a:t>OLTS: Post-School Education Outcomes</a:t>
            </a:r>
          </a:p>
        </p:txBody>
      </p:sp>
      <p:pic>
        <p:nvPicPr>
          <p:cNvPr id="5" name="Picture Placeholder 4" descr="Bar chart. Shows outcomes of post-secondary education for 2010-2020 exiters. Both planned and actual. ">
            <a:extLst>
              <a:ext uri="{FF2B5EF4-FFF2-40B4-BE49-F238E27FC236}">
                <a16:creationId xmlns:a16="http://schemas.microsoft.com/office/drawing/2014/main" id="{1B1D6D6E-CAC9-B243-9F42-9201B13A6044}"/>
              </a:ext>
            </a:extLst>
          </p:cNvPr>
          <p:cNvPicPr>
            <a:picLocks noGrp="1" noChangeAspect="1"/>
          </p:cNvPicPr>
          <p:nvPr>
            <p:ph sz="half" idx="1"/>
          </p:nvPr>
        </p:nvPicPr>
        <p:blipFill rotWithShape="1">
          <a:blip r:embed="rId3"/>
          <a:srcRect l="7179"/>
          <a:stretch/>
        </p:blipFill>
        <p:spPr>
          <a:xfrm>
            <a:off x="863030" y="1527847"/>
            <a:ext cx="6626831" cy="4176520"/>
          </a:xfrm>
          <a:noFill/>
          <a:ln>
            <a:solidFill>
              <a:schemeClr val="tx1"/>
            </a:solidFill>
          </a:ln>
        </p:spPr>
      </p:pic>
      <p:sp>
        <p:nvSpPr>
          <p:cNvPr id="8" name="Text Placeholder 7">
            <a:extLst>
              <a:ext uri="{FF2B5EF4-FFF2-40B4-BE49-F238E27FC236}">
                <a16:creationId xmlns:a16="http://schemas.microsoft.com/office/drawing/2014/main" id="{9478D633-768E-9C43-A055-BA76CE554688}"/>
              </a:ext>
            </a:extLst>
          </p:cNvPr>
          <p:cNvSpPr>
            <a:spLocks noGrp="1"/>
          </p:cNvSpPr>
          <p:nvPr>
            <p:ph sz="half" idx="2"/>
          </p:nvPr>
        </p:nvSpPr>
        <p:spPr>
          <a:xfrm>
            <a:off x="7705618" y="1610480"/>
            <a:ext cx="4133636" cy="4525963"/>
          </a:xfrm>
        </p:spPr>
        <p:txBody>
          <a:bodyPr>
            <a:normAutofit/>
          </a:bodyPr>
          <a:lstStyle/>
          <a:p>
            <a:r>
              <a:rPr lang="en-US" dirty="0"/>
              <a:t>The chart reflects that while many youth with disabilities planned to attend a 4-year college, many may have instead attended a 2-year college or had no post-secondary education. </a:t>
            </a:r>
          </a:p>
          <a:p>
            <a:endParaRPr lang="en-US" dirty="0"/>
          </a:p>
        </p:txBody>
      </p:sp>
    </p:spTree>
    <p:extLst>
      <p:ext uri="{BB962C8B-B14F-4D97-AF65-F5344CB8AC3E}">
        <p14:creationId xmlns:p14="http://schemas.microsoft.com/office/powerpoint/2010/main" val="3507447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DF82EBCCA6434C8B24CE25C74949B6" ma:contentTypeVersion="6" ma:contentTypeDescription="Create a new document." ma:contentTypeScope="" ma:versionID="eab6bc8a728de050be0dbd7c7080b458">
  <xsd:schema xmlns:xsd="http://www.w3.org/2001/XMLSchema" xmlns:xs="http://www.w3.org/2001/XMLSchema" xmlns:p="http://schemas.microsoft.com/office/2006/metadata/properties" xmlns:ns2="a57ec7f8-8b67-4735-931f-8ffdcef4b5a3" xmlns:ns3="5cf0b33e-1905-47e5-996b-0077f99af4d6" targetNamespace="http://schemas.microsoft.com/office/2006/metadata/properties" ma:root="true" ma:fieldsID="bd08061a09b2e09a726ae9ec8fa268b9" ns2:_="" ns3:_="">
    <xsd:import namespace="a57ec7f8-8b67-4735-931f-8ffdcef4b5a3"/>
    <xsd:import namespace="5cf0b33e-1905-47e5-996b-0077f99af4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7ec7f8-8b67-4735-931f-8ffdcef4b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f0b33e-1905-47e5-996b-0077f99af4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256134-7D5F-4934-88DC-EDCB8A014D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7ec7f8-8b67-4735-931f-8ffdcef4b5a3"/>
    <ds:schemaRef ds:uri="5cf0b33e-1905-47e5-996b-0077f99af4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4E531B-5757-4E9E-88E5-375F034425F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25DB0B0-17E9-4EAC-B607-929C756AF4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268206</TotalTime>
  <Words>4487</Words>
  <Application>Microsoft Office PowerPoint</Application>
  <PresentationFormat>Widescreen</PresentationFormat>
  <Paragraphs>342</Paragraphs>
  <Slides>43</Slides>
  <Notes>41</Notes>
  <HiddenSlides>0</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Office Theme</vt:lpstr>
      <vt:lpstr>5_Office Theme</vt:lpstr>
      <vt:lpstr>“What Works for Work”</vt:lpstr>
      <vt:lpstr>“What Works for Work”</vt:lpstr>
      <vt:lpstr>Evidence Based Transition Practices:  Improve Community Employment Outcomes</vt:lpstr>
      <vt:lpstr>What are the emerging employment realities for your students?</vt:lpstr>
      <vt:lpstr>2014 Workforce Innovation and Opportunity Act  Officially took Effect July 2016</vt:lpstr>
      <vt:lpstr>States With the Highest Employment Rate Among Disabled Workers</vt:lpstr>
      <vt:lpstr>The IDEA of 2004 – Postschool Outcomes</vt:lpstr>
      <vt:lpstr>Ohio Longitudinal Transition Study (OLTS)  Trends of entire population 2010-2020</vt:lpstr>
      <vt:lpstr>OLTS: Post-School Education Outcomes</vt:lpstr>
      <vt:lpstr>OLTS: Post-School Employment Outcomes</vt:lpstr>
      <vt:lpstr>Employment Outcomes Planned vs. Actual</vt:lpstr>
      <vt:lpstr>OLTS and Predictors of Post-School Success</vt:lpstr>
      <vt:lpstr>Disability Category and Employment Outcomes </vt:lpstr>
      <vt:lpstr>Steps to Improve Outcomes</vt:lpstr>
      <vt:lpstr>How Do You Make Decisions About Strategies, Supports and Services?</vt:lpstr>
      <vt:lpstr>So How Should We Decide?</vt:lpstr>
      <vt:lpstr>Not every method works well (1)</vt:lpstr>
      <vt:lpstr>Not every method works well (2)</vt:lpstr>
      <vt:lpstr>Not every method works well (3)</vt:lpstr>
      <vt:lpstr>Not every method works well (4)</vt:lpstr>
      <vt:lpstr>Some Methods are More Likely to be Successful</vt:lpstr>
      <vt:lpstr>Evidence Based ‘Practices’ and ‘Predictors</vt:lpstr>
      <vt:lpstr>Evidence Based Practices </vt:lpstr>
      <vt:lpstr>Evidence Based Practice</vt:lpstr>
      <vt:lpstr>Key Words</vt:lpstr>
      <vt:lpstr>EBP, Research, and Populations</vt:lpstr>
      <vt:lpstr>NTACT:C Website</vt:lpstr>
      <vt:lpstr> NTACT:C Effective Practices in Secondary Transition  </vt:lpstr>
      <vt:lpstr>National Professional Development  Center on Autism (NPDC)</vt:lpstr>
      <vt:lpstr>Frequently Identified EBP</vt:lpstr>
      <vt:lpstr>Review of Ohio Employment First Evidence Based Practices for Transition Youth Tool </vt:lpstr>
      <vt:lpstr>Evidence Based Practices </vt:lpstr>
      <vt:lpstr>Template for EBP Tool</vt:lpstr>
      <vt:lpstr>Chaining Strategies</vt:lpstr>
      <vt:lpstr>Video Modeling</vt:lpstr>
      <vt:lpstr>Self-Monitoring &amp; Self-Management</vt:lpstr>
      <vt:lpstr>Your Turn:  Explore the Practices</vt:lpstr>
      <vt:lpstr>Explore the practices: GROUP ACTIVITY</vt:lpstr>
      <vt:lpstr>Transition Review Tool</vt:lpstr>
      <vt:lpstr>Using the Review Tool</vt:lpstr>
      <vt:lpstr>Using the Review Tool Continued</vt:lpstr>
      <vt:lpstr>  Summary Worksheet This final page is helpful for organizing ideas, gathering new information, revising current plans, and adding new Evidence Based Practices (EBP) to the youth’s plan.    </vt:lpstr>
      <vt:lpstr>Certificate of Completion</vt:lpstr>
    </vt:vector>
  </TitlesOfParts>
  <Manager/>
  <Company>OCALI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Evidence Based Practices and Predictors</dc:title>
  <dc:subject/>
  <dc:creator>OCALI Lifespan Transition Center</dc:creator>
  <cp:keywords>Evidence Based Practices, Evidence Based Predictors</cp:keywords>
  <dc:description>Materials developed for What works for Work grant, through the Ohio developmental disabilities council resources guidance on Evidence Based Practices and Predictors </dc:description>
  <cp:lastModifiedBy>Chris Filler</cp:lastModifiedBy>
  <cp:revision>725</cp:revision>
  <cp:lastPrinted>2017-09-11T17:42:02Z</cp:lastPrinted>
  <dcterms:created xsi:type="dcterms:W3CDTF">2013-10-03T19:25:10Z</dcterms:created>
  <dcterms:modified xsi:type="dcterms:W3CDTF">2022-01-04T17:43:56Z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0x01010022DF82EBCCA6434C8B24CE25C74949B6</vt:lpwstr>
  </property>
</Properties>
</file>