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Lst>
  <p:notesMasterIdLst>
    <p:notesMasterId r:id="rId71"/>
  </p:notesMasterIdLst>
  <p:sldIdLst>
    <p:sldId id="371" r:id="rId6"/>
    <p:sldId id="678" r:id="rId7"/>
    <p:sldId id="586" r:id="rId8"/>
    <p:sldId id="606" r:id="rId9"/>
    <p:sldId id="607" r:id="rId10"/>
    <p:sldId id="663" r:id="rId11"/>
    <p:sldId id="631" r:id="rId12"/>
    <p:sldId id="664" r:id="rId13"/>
    <p:sldId id="665" r:id="rId14"/>
    <p:sldId id="632" r:id="rId15"/>
    <p:sldId id="608" r:id="rId16"/>
    <p:sldId id="591" r:id="rId17"/>
    <p:sldId id="666" r:id="rId18"/>
    <p:sldId id="667" r:id="rId19"/>
    <p:sldId id="622" r:id="rId20"/>
    <p:sldId id="633" r:id="rId21"/>
    <p:sldId id="634" r:id="rId22"/>
    <p:sldId id="635" r:id="rId23"/>
    <p:sldId id="636" r:id="rId24"/>
    <p:sldId id="637" r:id="rId25"/>
    <p:sldId id="593" r:id="rId26"/>
    <p:sldId id="623" r:id="rId27"/>
    <p:sldId id="641" r:id="rId28"/>
    <p:sldId id="639" r:id="rId29"/>
    <p:sldId id="594" r:id="rId30"/>
    <p:sldId id="640" r:id="rId31"/>
    <p:sldId id="643" r:id="rId32"/>
    <p:sldId id="645" r:id="rId33"/>
    <p:sldId id="670" r:id="rId34"/>
    <p:sldId id="669" r:id="rId35"/>
    <p:sldId id="676" r:id="rId36"/>
    <p:sldId id="642" r:id="rId37"/>
    <p:sldId id="595" r:id="rId38"/>
    <p:sldId id="647" r:id="rId39"/>
    <p:sldId id="672" r:id="rId40"/>
    <p:sldId id="613" r:id="rId41"/>
    <p:sldId id="614" r:id="rId42"/>
    <p:sldId id="384" r:id="rId43"/>
    <p:sldId id="385" r:id="rId44"/>
    <p:sldId id="646" r:id="rId45"/>
    <p:sldId id="677" r:id="rId46"/>
    <p:sldId id="624" r:id="rId47"/>
    <p:sldId id="597" r:id="rId48"/>
    <p:sldId id="673" r:id="rId49"/>
    <p:sldId id="648" r:id="rId50"/>
    <p:sldId id="598" r:id="rId51"/>
    <p:sldId id="626" r:id="rId52"/>
    <p:sldId id="600" r:id="rId53"/>
    <p:sldId id="651" r:id="rId54"/>
    <p:sldId id="655" r:id="rId55"/>
    <p:sldId id="652" r:id="rId56"/>
    <p:sldId id="649" r:id="rId57"/>
    <p:sldId id="654" r:id="rId58"/>
    <p:sldId id="619" r:id="rId59"/>
    <p:sldId id="656" r:id="rId60"/>
    <p:sldId id="620" r:id="rId61"/>
    <p:sldId id="650" r:id="rId62"/>
    <p:sldId id="657" r:id="rId63"/>
    <p:sldId id="658" r:id="rId64"/>
    <p:sldId id="659" r:id="rId65"/>
    <p:sldId id="660" r:id="rId66"/>
    <p:sldId id="627" r:id="rId67"/>
    <p:sldId id="661" r:id="rId68"/>
    <p:sldId id="674" r:id="rId69"/>
    <p:sldId id="680" r:id="rId7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FDA33"/>
    <a:srgbClr val="269828"/>
    <a:srgbClr val="E514E0"/>
    <a:srgbClr val="CBCC03"/>
    <a:srgbClr val="C713C0"/>
    <a:srgbClr val="2575CD"/>
    <a:srgbClr val="235963"/>
    <a:srgbClr val="CDD6E1"/>
    <a:srgbClr val="D5565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2FE11F-5FEB-2BD6-56DA-9C647F0BCEF1}" v="9" dt="2022-01-04T17:45:22.087"/>
    <p1510:client id="{6C5A23C9-2FB0-F727-F52C-796B42E15D5E}" v="16" dt="2021-12-30T11:59:55.31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73" autoAdjust="0"/>
    <p:restoredTop sz="80015" autoAdjust="0"/>
  </p:normalViewPr>
  <p:slideViewPr>
    <p:cSldViewPr snapToGrid="0" snapToObjects="1">
      <p:cViewPr varScale="1">
        <p:scale>
          <a:sx n="84" d="100"/>
          <a:sy n="84" d="100"/>
        </p:scale>
        <p:origin x="272" y="176"/>
      </p:cViewPr>
      <p:guideLst>
        <p:guide orient="horz" pos="2160"/>
        <p:guide pos="3840"/>
      </p:guideLst>
    </p:cSldViewPr>
  </p:slideViewPr>
  <p:outlineViewPr>
    <p:cViewPr>
      <p:scale>
        <a:sx n="33" d="100"/>
        <a:sy n="33" d="100"/>
      </p:scale>
      <p:origin x="0" y="-9064"/>
    </p:cViewPr>
  </p:outlineViewPr>
  <p:notesTextViewPr>
    <p:cViewPr>
      <p:scale>
        <a:sx n="125" d="100"/>
        <a:sy n="125" d="100"/>
      </p:scale>
      <p:origin x="0" y="0"/>
    </p:cViewPr>
  </p:notesTextViewPr>
  <p:sorterViewPr>
    <p:cViewPr>
      <p:scale>
        <a:sx n="96" d="100"/>
        <a:sy n="96" d="100"/>
      </p:scale>
      <p:origin x="0" y="13840"/>
    </p:cViewPr>
  </p:sorterViewPr>
  <p:notesViewPr>
    <p:cSldViewPr snapToGrid="0" snapToObjects="1">
      <p:cViewPr varScale="1">
        <p:scale>
          <a:sx n="77" d="100"/>
          <a:sy n="77" d="100"/>
        </p:scale>
        <p:origin x="1088" y="19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microsoft.com/office/2015/10/relationships/revisionInfo" Target="revisionInfo.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microsoft.com/office/2016/11/relationships/changesInfo" Target="changesInfos/changesInfo1.xml"/><Relationship Id="rId7" Type="http://schemas.openxmlformats.org/officeDocument/2006/relationships/slide" Target="slides/slide2.xml"/><Relationship Id="rId71"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2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 Filler" userId="S::chris_filler@ocali.org::18834a44-c2a5-4176-8fab-138eb1655fbf" providerId="AD" clId="Web-{6C5A23C9-2FB0-F727-F52C-796B42E15D5E}"/>
    <pc:docChg chg="modSld">
      <pc:chgData name="Chris Filler" userId="S::chris_filler@ocali.org::18834a44-c2a5-4176-8fab-138eb1655fbf" providerId="AD" clId="Web-{6C5A23C9-2FB0-F727-F52C-796B42E15D5E}" dt="2021-12-30T11:59:55.310" v="16" actId="1076"/>
      <pc:docMkLst>
        <pc:docMk/>
      </pc:docMkLst>
      <pc:sldChg chg="modSp">
        <pc:chgData name="Chris Filler" userId="S::chris_filler@ocali.org::18834a44-c2a5-4176-8fab-138eb1655fbf" providerId="AD" clId="Web-{6C5A23C9-2FB0-F727-F52C-796B42E15D5E}" dt="2021-12-30T11:59:08.092" v="8" actId="20577"/>
        <pc:sldMkLst>
          <pc:docMk/>
          <pc:sldMk cId="3676009344" sldId="384"/>
        </pc:sldMkLst>
        <pc:spChg chg="mod">
          <ac:chgData name="Chris Filler" userId="S::chris_filler@ocali.org::18834a44-c2a5-4176-8fab-138eb1655fbf" providerId="AD" clId="Web-{6C5A23C9-2FB0-F727-F52C-796B42E15D5E}" dt="2021-12-30T11:59:08.092" v="8" actId="20577"/>
          <ac:spMkLst>
            <pc:docMk/>
            <pc:sldMk cId="3676009344" sldId="384"/>
            <ac:spMk id="6" creationId="{78FD891F-B02B-344D-B526-403CB69E31CA}"/>
          </ac:spMkLst>
        </pc:spChg>
      </pc:sldChg>
      <pc:sldChg chg="modSp">
        <pc:chgData name="Chris Filler" userId="S::chris_filler@ocali.org::18834a44-c2a5-4176-8fab-138eb1655fbf" providerId="AD" clId="Web-{6C5A23C9-2FB0-F727-F52C-796B42E15D5E}" dt="2021-12-30T11:59:55.310" v="16" actId="1076"/>
        <pc:sldMkLst>
          <pc:docMk/>
          <pc:sldMk cId="3190687576" sldId="385"/>
        </pc:sldMkLst>
        <pc:spChg chg="mod">
          <ac:chgData name="Chris Filler" userId="S::chris_filler@ocali.org::18834a44-c2a5-4176-8fab-138eb1655fbf" providerId="AD" clId="Web-{6C5A23C9-2FB0-F727-F52C-796B42E15D5E}" dt="2021-12-30T11:59:45.357" v="15" actId="1076"/>
          <ac:spMkLst>
            <pc:docMk/>
            <pc:sldMk cId="3190687576" sldId="385"/>
            <ac:spMk id="3" creationId="{BDDBE7A8-EE2C-9C46-8B09-5B9E30B5ED57}"/>
          </ac:spMkLst>
        </pc:spChg>
        <pc:spChg chg="mod">
          <ac:chgData name="Chris Filler" userId="S::chris_filler@ocali.org::18834a44-c2a5-4176-8fab-138eb1655fbf" providerId="AD" clId="Web-{6C5A23C9-2FB0-F727-F52C-796B42E15D5E}" dt="2021-12-30T11:59:55.310" v="16" actId="1076"/>
          <ac:spMkLst>
            <pc:docMk/>
            <pc:sldMk cId="3190687576" sldId="385"/>
            <ac:spMk id="6" creationId="{76FD71CA-0FF4-3E44-BE90-8BAFF9477390}"/>
          </ac:spMkLst>
        </pc:spChg>
        <pc:spChg chg="mod">
          <ac:chgData name="Chris Filler" userId="S::chris_filler@ocali.org::18834a44-c2a5-4176-8fab-138eb1655fbf" providerId="AD" clId="Web-{6C5A23C9-2FB0-F727-F52C-796B42E15D5E}" dt="2021-12-30T11:59:23.248" v="11" actId="20577"/>
          <ac:spMkLst>
            <pc:docMk/>
            <pc:sldMk cId="3190687576" sldId="385"/>
            <ac:spMk id="7" creationId="{DF699675-55AA-F94B-8C2E-8DF7A0E20B3B}"/>
          </ac:spMkLst>
        </pc:spChg>
      </pc:sldChg>
    </pc:docChg>
  </pc:docChgLst>
  <pc:docChgLst>
    <pc:chgData name="Chris Filler" userId="S::chris_filler@ocali.org::18834a44-c2a5-4176-8fab-138eb1655fbf" providerId="AD" clId="Web-{0B2FE11F-5FEB-2BD6-56DA-9C647F0BCEF1}"/>
    <pc:docChg chg="modSld">
      <pc:chgData name="Chris Filler" userId="S::chris_filler@ocali.org::18834a44-c2a5-4176-8fab-138eb1655fbf" providerId="AD" clId="Web-{0B2FE11F-5FEB-2BD6-56DA-9C647F0BCEF1}" dt="2022-01-04T17:45:22.087" v="7" actId="20577"/>
      <pc:docMkLst>
        <pc:docMk/>
      </pc:docMkLst>
      <pc:sldChg chg="modSp">
        <pc:chgData name="Chris Filler" userId="S::chris_filler@ocali.org::18834a44-c2a5-4176-8fab-138eb1655fbf" providerId="AD" clId="Web-{0B2FE11F-5FEB-2BD6-56DA-9C647F0BCEF1}" dt="2022-01-04T17:45:22.087" v="7" actId="20577"/>
        <pc:sldMkLst>
          <pc:docMk/>
          <pc:sldMk cId="3407743574" sldId="680"/>
        </pc:sldMkLst>
        <pc:spChg chg="mod">
          <ac:chgData name="Chris Filler" userId="S::chris_filler@ocali.org::18834a44-c2a5-4176-8fab-138eb1655fbf" providerId="AD" clId="Web-{0B2FE11F-5FEB-2BD6-56DA-9C647F0BCEF1}" dt="2022-01-04T17:44:40.899" v="6" actId="20577"/>
          <ac:spMkLst>
            <pc:docMk/>
            <pc:sldMk cId="3407743574" sldId="680"/>
            <ac:spMk id="2" creationId="{8BFE95EC-2994-0B4F-8B6B-5F8FD4C56103}"/>
          </ac:spMkLst>
        </pc:spChg>
        <pc:spChg chg="mod">
          <ac:chgData name="Chris Filler" userId="S::chris_filler@ocali.org::18834a44-c2a5-4176-8fab-138eb1655fbf" providerId="AD" clId="Web-{0B2FE11F-5FEB-2BD6-56DA-9C647F0BCEF1}" dt="2022-01-04T17:45:22.087" v="7" actId="20577"/>
          <ac:spMkLst>
            <pc:docMk/>
            <pc:sldMk cId="3407743574" sldId="680"/>
            <ac:spMk id="3" creationId="{04A3131D-24D8-0F4D-B883-07AA9E1B702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88366CA-4953-D24E-AE97-7AD9CCCBCFE1}" type="datetimeFigureOut">
              <a:rPr lang="en-US" smtClean="0"/>
              <a:t>1/4/2022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642D1AF-6CCC-804E-8211-1C49D48ECA1E}" type="slidenum">
              <a:rPr lang="en-US" smtClean="0"/>
              <a:t>‹#›</a:t>
            </a:fld>
            <a:endParaRPr lang="en-US"/>
          </a:p>
        </p:txBody>
      </p:sp>
    </p:spTree>
    <p:extLst>
      <p:ext uri="{BB962C8B-B14F-4D97-AF65-F5344CB8AC3E}">
        <p14:creationId xmlns:p14="http://schemas.microsoft.com/office/powerpoint/2010/main" val="382974287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42D1AF-6CCC-804E-8211-1C49D48ECA1E}" type="slidenum">
              <a:rPr lang="en-US" smtClean="0"/>
              <a:t>1</a:t>
            </a:fld>
            <a:endParaRPr lang="en-US"/>
          </a:p>
        </p:txBody>
      </p:sp>
    </p:spTree>
    <p:extLst>
      <p:ext uri="{BB962C8B-B14F-4D97-AF65-F5344CB8AC3E}">
        <p14:creationId xmlns:p14="http://schemas.microsoft.com/office/powerpoint/2010/main" val="12094686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Download the example plan for Paul (Handouts #8 and #9). Paul’s plan is provided as a download in both versions of the form. Use whichever version is preferred as the same information is included in both versions. The information about Paul is also included on the PowerPoint Slide.</a:t>
            </a:r>
          </a:p>
        </p:txBody>
      </p:sp>
      <p:sp>
        <p:nvSpPr>
          <p:cNvPr id="4" name="Slide Number Placeholder 3"/>
          <p:cNvSpPr>
            <a:spLocks noGrp="1"/>
          </p:cNvSpPr>
          <p:nvPr>
            <p:ph type="sldNum" sz="quarter" idx="10"/>
          </p:nvPr>
        </p:nvSpPr>
        <p:spPr/>
        <p:txBody>
          <a:bodyPr/>
          <a:lstStyle/>
          <a:p>
            <a:fld id="{8642D1AF-6CCC-804E-8211-1C49D48ECA1E}" type="slidenum">
              <a:rPr lang="en-US" smtClean="0"/>
              <a:t>10</a:t>
            </a:fld>
            <a:endParaRPr lang="en-US"/>
          </a:p>
        </p:txBody>
      </p:sp>
    </p:spTree>
    <p:extLst>
      <p:ext uri="{BB962C8B-B14F-4D97-AF65-F5344CB8AC3E}">
        <p14:creationId xmlns:p14="http://schemas.microsoft.com/office/powerpoint/2010/main" val="6912062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this point, the teams are more than ready to get started on the process! Use this summary slide as a reminder of the tasks at hand. Encourage them to review the Paul Example if they need additional reminders of how to use these sections to begin the plan. </a:t>
            </a:r>
          </a:p>
        </p:txBody>
      </p:sp>
      <p:sp>
        <p:nvSpPr>
          <p:cNvPr id="4" name="Slide Number Placeholder 3"/>
          <p:cNvSpPr>
            <a:spLocks noGrp="1"/>
          </p:cNvSpPr>
          <p:nvPr>
            <p:ph type="sldNum" sz="quarter" idx="10"/>
          </p:nvPr>
        </p:nvSpPr>
        <p:spPr/>
        <p:txBody>
          <a:bodyPr/>
          <a:lstStyle/>
          <a:p>
            <a:fld id="{8642D1AF-6CCC-804E-8211-1C49D48ECA1E}" type="slidenum">
              <a:rPr lang="en-US" smtClean="0"/>
              <a:t>11</a:t>
            </a:fld>
            <a:endParaRPr lang="en-US"/>
          </a:p>
        </p:txBody>
      </p:sp>
    </p:spTree>
    <p:extLst>
      <p:ext uri="{BB962C8B-B14F-4D97-AF65-F5344CB8AC3E}">
        <p14:creationId xmlns:p14="http://schemas.microsoft.com/office/powerpoint/2010/main" val="20930769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the participants find these sections in the version of the plan they have selected to use. </a:t>
            </a:r>
          </a:p>
        </p:txBody>
      </p:sp>
      <p:sp>
        <p:nvSpPr>
          <p:cNvPr id="4" name="Slide Number Placeholder 3"/>
          <p:cNvSpPr>
            <a:spLocks noGrp="1"/>
          </p:cNvSpPr>
          <p:nvPr>
            <p:ph type="sldNum" sz="quarter" idx="10"/>
          </p:nvPr>
        </p:nvSpPr>
        <p:spPr/>
        <p:txBody>
          <a:bodyPr/>
          <a:lstStyle/>
          <a:p>
            <a:fld id="{8642D1AF-6CCC-804E-8211-1C49D48ECA1E}" type="slidenum">
              <a:rPr lang="en-US" smtClean="0"/>
              <a:t>12</a:t>
            </a:fld>
            <a:endParaRPr lang="en-US"/>
          </a:p>
        </p:txBody>
      </p:sp>
    </p:spTree>
    <p:extLst>
      <p:ext uri="{BB962C8B-B14F-4D97-AF65-F5344CB8AC3E}">
        <p14:creationId xmlns:p14="http://schemas.microsoft.com/office/powerpoint/2010/main" val="25206379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facilitator should emphasize that this section is more than just a random selection of an EBP. Encourage the teams to look through the EBP materials from previous sessions. Discuss what types of EBPs are a good match for the target skill. Is it an academic skill that would be easily taught using a mnemonic? Or is it more likely the type of skill that needs Simulation and community based instruction? What types of prompts will be used? The selection of the EBP also needs to match with the student. Is this a student that learns best through a visual presentation? Would video modeling work? Or is this a student that needs small chunks of information provided at one time? If so, is Chaining the right choice? Do not rush the discussion. Encourage the teams to discuss multiple options. </a:t>
            </a:r>
          </a:p>
        </p:txBody>
      </p:sp>
      <p:sp>
        <p:nvSpPr>
          <p:cNvPr id="4" name="Slide Number Placeholder 3"/>
          <p:cNvSpPr>
            <a:spLocks noGrp="1"/>
          </p:cNvSpPr>
          <p:nvPr>
            <p:ph type="sldNum" sz="quarter" idx="10"/>
          </p:nvPr>
        </p:nvSpPr>
        <p:spPr/>
        <p:txBody>
          <a:bodyPr/>
          <a:lstStyle/>
          <a:p>
            <a:fld id="{8642D1AF-6CCC-804E-8211-1C49D48ECA1E}" type="slidenum">
              <a:rPr lang="en-US" smtClean="0"/>
              <a:t>13</a:t>
            </a:fld>
            <a:endParaRPr lang="en-US"/>
          </a:p>
        </p:txBody>
      </p:sp>
    </p:spTree>
    <p:extLst>
      <p:ext uri="{BB962C8B-B14F-4D97-AF65-F5344CB8AC3E}">
        <p14:creationId xmlns:p14="http://schemas.microsoft.com/office/powerpoint/2010/main" val="6110111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should emphasize that this is a discussion to determine how the EBPs will be used and identify important steps to consider in order that the plan can be implemented with fidelity. Encourage the teams to capture the discussion in the notes and comments section. Do not rush through this section as it lays the groundwork for a comprehensive plan. </a:t>
            </a:r>
          </a:p>
        </p:txBody>
      </p:sp>
      <p:sp>
        <p:nvSpPr>
          <p:cNvPr id="4" name="Slide Number Placeholder 3"/>
          <p:cNvSpPr>
            <a:spLocks noGrp="1"/>
          </p:cNvSpPr>
          <p:nvPr>
            <p:ph type="sldNum" sz="quarter" idx="10"/>
          </p:nvPr>
        </p:nvSpPr>
        <p:spPr/>
        <p:txBody>
          <a:bodyPr/>
          <a:lstStyle/>
          <a:p>
            <a:fld id="{8642D1AF-6CCC-804E-8211-1C49D48ECA1E}" type="slidenum">
              <a:rPr lang="en-US" smtClean="0"/>
              <a:t>14</a:t>
            </a:fld>
            <a:endParaRPr lang="en-US"/>
          </a:p>
        </p:txBody>
      </p:sp>
    </p:spTree>
    <p:extLst>
      <p:ext uri="{BB962C8B-B14F-4D97-AF65-F5344CB8AC3E}">
        <p14:creationId xmlns:p14="http://schemas.microsoft.com/office/powerpoint/2010/main" val="38474823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Often more than one EBP is used to teach a skill, e.g. self management and visual supports and prompting.</a:t>
            </a:r>
          </a:p>
        </p:txBody>
      </p:sp>
      <p:sp>
        <p:nvSpPr>
          <p:cNvPr id="4" name="Slide Number Placeholder 3"/>
          <p:cNvSpPr>
            <a:spLocks noGrp="1"/>
          </p:cNvSpPr>
          <p:nvPr>
            <p:ph type="sldNum" sz="quarter" idx="10"/>
          </p:nvPr>
        </p:nvSpPr>
        <p:spPr/>
        <p:txBody>
          <a:bodyPr/>
          <a:lstStyle/>
          <a:p>
            <a:fld id="{8642D1AF-6CCC-804E-8211-1C49D48ECA1E}" type="slidenum">
              <a:rPr lang="en-US" smtClean="0"/>
              <a:t>16</a:t>
            </a:fld>
            <a:endParaRPr lang="en-US"/>
          </a:p>
        </p:txBody>
      </p:sp>
    </p:spTree>
    <p:extLst>
      <p:ext uri="{BB962C8B-B14F-4D97-AF65-F5344CB8AC3E}">
        <p14:creationId xmlns:p14="http://schemas.microsoft.com/office/powerpoint/2010/main" val="20211223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42D1AF-6CCC-804E-8211-1C49D48ECA1E}" type="slidenum">
              <a:rPr lang="en-US" smtClean="0"/>
              <a:t>17</a:t>
            </a:fld>
            <a:endParaRPr lang="en-US"/>
          </a:p>
        </p:txBody>
      </p:sp>
    </p:spTree>
    <p:extLst>
      <p:ext uri="{BB962C8B-B14F-4D97-AF65-F5344CB8AC3E}">
        <p14:creationId xmlns:p14="http://schemas.microsoft.com/office/powerpoint/2010/main" val="14062025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42D1AF-6CCC-804E-8211-1C49D48ECA1E}" type="slidenum">
              <a:rPr lang="en-US" smtClean="0"/>
              <a:t>18</a:t>
            </a:fld>
            <a:endParaRPr lang="en-US"/>
          </a:p>
        </p:txBody>
      </p:sp>
    </p:spTree>
    <p:extLst>
      <p:ext uri="{BB962C8B-B14F-4D97-AF65-F5344CB8AC3E}">
        <p14:creationId xmlns:p14="http://schemas.microsoft.com/office/powerpoint/2010/main" val="33283608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42D1AF-6CCC-804E-8211-1C49D48ECA1E}" type="slidenum">
              <a:rPr lang="en-US" smtClean="0"/>
              <a:t>19</a:t>
            </a:fld>
            <a:endParaRPr lang="en-US"/>
          </a:p>
        </p:txBody>
      </p:sp>
    </p:spTree>
    <p:extLst>
      <p:ext uri="{BB962C8B-B14F-4D97-AF65-F5344CB8AC3E}">
        <p14:creationId xmlns:p14="http://schemas.microsoft.com/office/powerpoint/2010/main" val="5616430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Section 4. Task Analysis, a list of steps to complete a task. Note that in Version One, Section Four and Five are on the same page. Direct participants to only focus on Section Four at this time. </a:t>
            </a:r>
          </a:p>
        </p:txBody>
      </p:sp>
      <p:sp>
        <p:nvSpPr>
          <p:cNvPr id="4" name="Slide Number Placeholder 3"/>
          <p:cNvSpPr>
            <a:spLocks noGrp="1"/>
          </p:cNvSpPr>
          <p:nvPr>
            <p:ph type="sldNum" sz="quarter" idx="10"/>
          </p:nvPr>
        </p:nvSpPr>
        <p:spPr/>
        <p:txBody>
          <a:bodyPr/>
          <a:lstStyle/>
          <a:p>
            <a:fld id="{8642D1AF-6CCC-804E-8211-1C49D48ECA1E}" type="slidenum">
              <a:rPr lang="en-US" smtClean="0"/>
              <a:t>21</a:t>
            </a:fld>
            <a:endParaRPr lang="en-US"/>
          </a:p>
        </p:txBody>
      </p:sp>
    </p:spTree>
    <p:extLst>
      <p:ext uri="{BB962C8B-B14F-4D97-AF65-F5344CB8AC3E}">
        <p14:creationId xmlns:p14="http://schemas.microsoft.com/office/powerpoint/2010/main" val="29953023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highly recommended that participants either read the script or listen to the audio file on this slide to better understand the focus and flow of this session </a:t>
            </a:r>
          </a:p>
        </p:txBody>
      </p:sp>
      <p:sp>
        <p:nvSpPr>
          <p:cNvPr id="4" name="Slide Number Placeholder 3"/>
          <p:cNvSpPr>
            <a:spLocks noGrp="1"/>
          </p:cNvSpPr>
          <p:nvPr>
            <p:ph type="sldNum" sz="quarter" idx="10"/>
          </p:nvPr>
        </p:nvSpPr>
        <p:spPr/>
        <p:txBody>
          <a:bodyPr/>
          <a:lstStyle/>
          <a:p>
            <a:fld id="{8642D1AF-6CCC-804E-8211-1C49D48ECA1E}" type="slidenum">
              <a:rPr lang="en-US" smtClean="0"/>
              <a:t>2</a:t>
            </a:fld>
            <a:endParaRPr lang="en-US"/>
          </a:p>
        </p:txBody>
      </p:sp>
    </p:spTree>
    <p:extLst>
      <p:ext uri="{BB962C8B-B14F-4D97-AF65-F5344CB8AC3E}">
        <p14:creationId xmlns:p14="http://schemas.microsoft.com/office/powerpoint/2010/main" val="27240009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facilitator should survey the participants to determine that they understand what is included in a Task Analysis . If teams are hesitant to ask for more information, but there is a concern that this is new information for some participants, the facilitator should briefly review the process of task analysis. One method would be to have the teams each write a definition of task analysis on poster paper and post it on the wall. The facilitator can then summarize the main points from the teams as a way to assure there is common understanding among the group. </a:t>
            </a:r>
          </a:p>
        </p:txBody>
      </p:sp>
      <p:sp>
        <p:nvSpPr>
          <p:cNvPr id="4" name="Slide Number Placeholder 3"/>
          <p:cNvSpPr>
            <a:spLocks noGrp="1"/>
          </p:cNvSpPr>
          <p:nvPr>
            <p:ph type="sldNum" sz="quarter" idx="10"/>
          </p:nvPr>
        </p:nvSpPr>
        <p:spPr/>
        <p:txBody>
          <a:bodyPr/>
          <a:lstStyle/>
          <a:p>
            <a:fld id="{8642D1AF-6CCC-804E-8211-1C49D48ECA1E}" type="slidenum">
              <a:rPr lang="en-US" smtClean="0"/>
              <a:t>22</a:t>
            </a:fld>
            <a:endParaRPr lang="en-US"/>
          </a:p>
        </p:txBody>
      </p:sp>
    </p:spTree>
    <p:extLst>
      <p:ext uri="{BB962C8B-B14F-4D97-AF65-F5344CB8AC3E}">
        <p14:creationId xmlns:p14="http://schemas.microsoft.com/office/powerpoint/2010/main" val="19674080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this slide to emphasize that a task analysis can be very detailed. A single step could actually need it’s own task analysis (i.e. ‘gather supplies’). “Gather Supplies” may be the first step of a task analysis for the task of “Preparing a Meeting Room”. If a person is unable to do this first step independently, they will never be able to complete the entire task independently. In other situations, a person may be able to gather supplies with a single direction, “Gather supplies”, but may have no idea how to actually prepare the room with the supplies. It is best to err on the side of being too detailed in the task analysis. Break down the steps at this point. Then after the baseline data has been collected, the team can decide to group the small steps together that the youth is able to complete and focus instruction on steps that are difficult for the student to accomplish. </a:t>
            </a:r>
          </a:p>
        </p:txBody>
      </p:sp>
      <p:sp>
        <p:nvSpPr>
          <p:cNvPr id="4" name="Slide Number Placeholder 3"/>
          <p:cNvSpPr>
            <a:spLocks noGrp="1"/>
          </p:cNvSpPr>
          <p:nvPr>
            <p:ph type="sldNum" sz="quarter" idx="10"/>
          </p:nvPr>
        </p:nvSpPr>
        <p:spPr/>
        <p:txBody>
          <a:bodyPr/>
          <a:lstStyle/>
          <a:p>
            <a:fld id="{8642D1AF-6CCC-804E-8211-1C49D48ECA1E}" type="slidenum">
              <a:rPr lang="en-US" smtClean="0"/>
              <a:t>23</a:t>
            </a:fld>
            <a:endParaRPr lang="en-US"/>
          </a:p>
        </p:txBody>
      </p:sp>
    </p:spTree>
    <p:extLst>
      <p:ext uri="{BB962C8B-B14F-4D97-AF65-F5344CB8AC3E}">
        <p14:creationId xmlns:p14="http://schemas.microsoft.com/office/powerpoint/2010/main" val="28844438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Completed example of sections 4 and 5</a:t>
            </a:r>
          </a:p>
        </p:txBody>
      </p:sp>
      <p:sp>
        <p:nvSpPr>
          <p:cNvPr id="4" name="Slide Number Placeholder 3"/>
          <p:cNvSpPr>
            <a:spLocks noGrp="1"/>
          </p:cNvSpPr>
          <p:nvPr>
            <p:ph type="sldNum" sz="quarter" idx="10"/>
          </p:nvPr>
        </p:nvSpPr>
        <p:spPr/>
        <p:txBody>
          <a:bodyPr/>
          <a:lstStyle/>
          <a:p>
            <a:fld id="{C2E11F92-EB6C-E941-859A-75200C4554FB}" type="slidenum">
              <a:rPr lang="en-US" smtClean="0">
                <a:solidFill>
                  <a:prstClr val="black"/>
                </a:solidFill>
                <a:latin typeface="Calibri"/>
              </a:rPr>
              <a:pPr/>
              <a:t>25</a:t>
            </a:fld>
            <a:endParaRPr lang="en-US">
              <a:solidFill>
                <a:prstClr val="black"/>
              </a:solidFill>
              <a:latin typeface="Calibri"/>
            </a:endParaRPr>
          </a:p>
        </p:txBody>
      </p:sp>
    </p:spTree>
    <p:extLst>
      <p:ext uri="{BB962C8B-B14F-4D97-AF65-F5344CB8AC3E}">
        <p14:creationId xmlns:p14="http://schemas.microsoft.com/office/powerpoint/2010/main" val="39161002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Section 5. Baseline of Student Performance with results of trials and prompts.</a:t>
            </a:r>
          </a:p>
          <a:p>
            <a:r>
              <a:rPr lang="en-US" dirty="0"/>
              <a:t>This section cannot be completed during a training. However a brief review of what needs to be done is recommended</a:t>
            </a:r>
          </a:p>
        </p:txBody>
      </p:sp>
      <p:sp>
        <p:nvSpPr>
          <p:cNvPr id="4" name="Slide Number Placeholder 3"/>
          <p:cNvSpPr>
            <a:spLocks noGrp="1"/>
          </p:cNvSpPr>
          <p:nvPr>
            <p:ph type="sldNum" sz="quarter" idx="10"/>
          </p:nvPr>
        </p:nvSpPr>
        <p:spPr/>
        <p:txBody>
          <a:bodyPr/>
          <a:lstStyle/>
          <a:p>
            <a:fld id="{8642D1AF-6CCC-804E-8211-1C49D48ECA1E}" type="slidenum">
              <a:rPr lang="en-US" smtClean="0"/>
              <a:t>27</a:t>
            </a:fld>
            <a:endParaRPr lang="en-US"/>
          </a:p>
        </p:txBody>
      </p:sp>
    </p:spTree>
    <p:extLst>
      <p:ext uri="{BB962C8B-B14F-4D97-AF65-F5344CB8AC3E}">
        <p14:creationId xmlns:p14="http://schemas.microsoft.com/office/powerpoint/2010/main" val="16616201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Baseline data is important if a team wishes to accurately measure success. </a:t>
            </a:r>
          </a:p>
          <a:p>
            <a:r>
              <a:rPr lang="en-US" dirty="0"/>
              <a:t>Facilitator may engage the group in a brief discussion using this question. “Have you ever been part of a situation where there is disagreement about student progress? Was baseline data available in those situations? If not, how might baseline data have helped there be a common understanding?”</a:t>
            </a:r>
          </a:p>
        </p:txBody>
      </p:sp>
      <p:sp>
        <p:nvSpPr>
          <p:cNvPr id="4" name="Slide Number Placeholder 3"/>
          <p:cNvSpPr>
            <a:spLocks noGrp="1"/>
          </p:cNvSpPr>
          <p:nvPr>
            <p:ph type="sldNum" sz="quarter" idx="10"/>
          </p:nvPr>
        </p:nvSpPr>
        <p:spPr/>
        <p:txBody>
          <a:bodyPr/>
          <a:lstStyle/>
          <a:p>
            <a:fld id="{8642D1AF-6CCC-804E-8211-1C49D48ECA1E}" type="slidenum">
              <a:rPr lang="en-US" smtClean="0"/>
              <a:t>28</a:t>
            </a:fld>
            <a:endParaRPr lang="en-US"/>
          </a:p>
        </p:txBody>
      </p:sp>
    </p:spTree>
    <p:extLst>
      <p:ext uri="{BB962C8B-B14F-4D97-AF65-F5344CB8AC3E}">
        <p14:creationId xmlns:p14="http://schemas.microsoft.com/office/powerpoint/2010/main" val="22268975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Emphasize that baseline is what is happening with no plan, no new supports, and no new instruction. Basically it is when the person is provided the opportunity to demonstrate the targeted task or skill before the plan is implemented. In many cases the baseline may show the person is not able to begin or complete the skill or task because there is no support. This only emphasizes the need for the intervention. </a:t>
            </a:r>
          </a:p>
        </p:txBody>
      </p:sp>
      <p:sp>
        <p:nvSpPr>
          <p:cNvPr id="4" name="Slide Number Placeholder 3"/>
          <p:cNvSpPr>
            <a:spLocks noGrp="1"/>
          </p:cNvSpPr>
          <p:nvPr>
            <p:ph type="sldNum" sz="quarter" idx="10"/>
          </p:nvPr>
        </p:nvSpPr>
        <p:spPr/>
        <p:txBody>
          <a:bodyPr/>
          <a:lstStyle/>
          <a:p>
            <a:fld id="{8642D1AF-6CCC-804E-8211-1C49D48ECA1E}" type="slidenum">
              <a:rPr lang="en-US" smtClean="0"/>
              <a:t>29</a:t>
            </a:fld>
            <a:endParaRPr lang="en-US"/>
          </a:p>
        </p:txBody>
      </p:sp>
    </p:spTree>
    <p:extLst>
      <p:ext uri="{BB962C8B-B14F-4D97-AF65-F5344CB8AC3E}">
        <p14:creationId xmlns:p14="http://schemas.microsoft.com/office/powerpoint/2010/main" val="981426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Both images include the same information. The larger image is included for ease of reading. </a:t>
            </a:r>
          </a:p>
        </p:txBody>
      </p:sp>
      <p:sp>
        <p:nvSpPr>
          <p:cNvPr id="4" name="Slide Number Placeholder 3"/>
          <p:cNvSpPr>
            <a:spLocks noGrp="1"/>
          </p:cNvSpPr>
          <p:nvPr>
            <p:ph type="sldNum" sz="quarter" idx="10"/>
          </p:nvPr>
        </p:nvSpPr>
        <p:spPr/>
        <p:txBody>
          <a:bodyPr/>
          <a:lstStyle/>
          <a:p>
            <a:fld id="{C2E11F92-EB6C-E941-859A-75200C4554FB}" type="slidenum">
              <a:rPr lang="en-US" smtClean="0">
                <a:solidFill>
                  <a:prstClr val="black"/>
                </a:solidFill>
                <a:latin typeface="Calibri"/>
              </a:rPr>
              <a:pPr/>
              <a:t>31</a:t>
            </a:fld>
            <a:endParaRPr lang="en-US">
              <a:solidFill>
                <a:prstClr val="black"/>
              </a:solidFill>
              <a:latin typeface="Calibri"/>
            </a:endParaRPr>
          </a:p>
        </p:txBody>
      </p:sp>
    </p:spTree>
    <p:extLst>
      <p:ext uri="{BB962C8B-B14F-4D97-AF65-F5344CB8AC3E}">
        <p14:creationId xmlns:p14="http://schemas.microsoft.com/office/powerpoint/2010/main" val="31876181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teams review and refine the Steps in the Task Analysis section. They will not be able to complete Section five until observation opportunities for the specific skill/task are available. Emphasize again that they are </a:t>
            </a:r>
            <a:r>
              <a:rPr lang="en-US" i="1" dirty="0"/>
              <a:t>NOT</a:t>
            </a:r>
            <a:r>
              <a:rPr lang="en-US" dirty="0"/>
              <a:t> to implement the plan, new instruction or new supports until </a:t>
            </a:r>
            <a:r>
              <a:rPr lang="en-US" i="1" dirty="0"/>
              <a:t>AFTER</a:t>
            </a:r>
            <a:r>
              <a:rPr lang="en-US" dirty="0"/>
              <a:t> baseline data is completed. </a:t>
            </a:r>
          </a:p>
        </p:txBody>
      </p:sp>
      <p:sp>
        <p:nvSpPr>
          <p:cNvPr id="4" name="Slide Number Placeholder 3"/>
          <p:cNvSpPr>
            <a:spLocks noGrp="1"/>
          </p:cNvSpPr>
          <p:nvPr>
            <p:ph type="sldNum" sz="quarter" idx="10"/>
          </p:nvPr>
        </p:nvSpPr>
        <p:spPr/>
        <p:txBody>
          <a:bodyPr/>
          <a:lstStyle/>
          <a:p>
            <a:fld id="{8642D1AF-6CCC-804E-8211-1C49D48ECA1E}" type="slidenum">
              <a:rPr lang="en-US" smtClean="0"/>
              <a:t>32</a:t>
            </a:fld>
            <a:endParaRPr lang="en-US"/>
          </a:p>
        </p:txBody>
      </p:sp>
    </p:spTree>
    <p:extLst>
      <p:ext uri="{BB962C8B-B14F-4D97-AF65-F5344CB8AC3E}">
        <p14:creationId xmlns:p14="http://schemas.microsoft.com/office/powerpoint/2010/main" val="31766122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Section 6 Plan the progress monitoring.  How to measure progress, with which tools and who will be responsible. </a:t>
            </a:r>
          </a:p>
        </p:txBody>
      </p:sp>
      <p:sp>
        <p:nvSpPr>
          <p:cNvPr id="4" name="Slide Number Placeholder 3"/>
          <p:cNvSpPr>
            <a:spLocks noGrp="1"/>
          </p:cNvSpPr>
          <p:nvPr>
            <p:ph type="sldNum" sz="quarter" idx="10"/>
          </p:nvPr>
        </p:nvSpPr>
        <p:spPr/>
        <p:txBody>
          <a:bodyPr/>
          <a:lstStyle/>
          <a:p>
            <a:fld id="{8642D1AF-6CCC-804E-8211-1C49D48ECA1E}" type="slidenum">
              <a:rPr lang="en-US" smtClean="0"/>
              <a:t>33</a:t>
            </a:fld>
            <a:endParaRPr lang="en-US"/>
          </a:p>
        </p:txBody>
      </p:sp>
    </p:spTree>
    <p:extLst>
      <p:ext uri="{BB962C8B-B14F-4D97-AF65-F5344CB8AC3E}">
        <p14:creationId xmlns:p14="http://schemas.microsoft.com/office/powerpoint/2010/main" val="6844239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42D1AF-6CCC-804E-8211-1C49D48ECA1E}" type="slidenum">
              <a:rPr lang="en-US" smtClean="0"/>
              <a:t>34</a:t>
            </a:fld>
            <a:endParaRPr lang="en-US"/>
          </a:p>
        </p:txBody>
      </p:sp>
    </p:spTree>
    <p:extLst>
      <p:ext uri="{BB962C8B-B14F-4D97-AF65-F5344CB8AC3E}">
        <p14:creationId xmlns:p14="http://schemas.microsoft.com/office/powerpoint/2010/main" val="22811031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These key points assist participants to frame this session and the process as a learning method to enhance professional practice and NOT as additional paperwork or procedural requirements. </a:t>
            </a:r>
          </a:p>
        </p:txBody>
      </p:sp>
      <p:sp>
        <p:nvSpPr>
          <p:cNvPr id="4" name="Slide Number Placeholder 3"/>
          <p:cNvSpPr>
            <a:spLocks noGrp="1"/>
          </p:cNvSpPr>
          <p:nvPr>
            <p:ph type="sldNum" sz="quarter" idx="10"/>
          </p:nvPr>
        </p:nvSpPr>
        <p:spPr/>
        <p:txBody>
          <a:bodyPr/>
          <a:lstStyle/>
          <a:p>
            <a:fld id="{8642D1AF-6CCC-804E-8211-1C49D48ECA1E}" type="slidenum">
              <a:rPr lang="en-US" smtClean="0"/>
              <a:t>3</a:t>
            </a:fld>
            <a:endParaRPr lang="en-US"/>
          </a:p>
        </p:txBody>
      </p:sp>
    </p:spTree>
    <p:extLst>
      <p:ext uri="{BB962C8B-B14F-4D97-AF65-F5344CB8AC3E}">
        <p14:creationId xmlns:p14="http://schemas.microsoft.com/office/powerpoint/2010/main" val="37434359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Teams will use the task analysis record as one tool and method to record progress data. However, in many cases, other types of data will be needed. Use the resources on the next slide to explore additional types of data and data tools/methods. </a:t>
            </a:r>
          </a:p>
        </p:txBody>
      </p:sp>
      <p:sp>
        <p:nvSpPr>
          <p:cNvPr id="4" name="Slide Number Placeholder 3"/>
          <p:cNvSpPr>
            <a:spLocks noGrp="1"/>
          </p:cNvSpPr>
          <p:nvPr>
            <p:ph type="sldNum" sz="quarter" idx="10"/>
          </p:nvPr>
        </p:nvSpPr>
        <p:spPr/>
        <p:txBody>
          <a:bodyPr/>
          <a:lstStyle/>
          <a:p>
            <a:fld id="{8642D1AF-6CCC-804E-8211-1C49D48ECA1E}" type="slidenum">
              <a:rPr lang="en-US" smtClean="0"/>
              <a:t>35</a:t>
            </a:fld>
            <a:endParaRPr lang="en-US"/>
          </a:p>
        </p:txBody>
      </p:sp>
    </p:spTree>
    <p:extLst>
      <p:ext uri="{BB962C8B-B14F-4D97-AF65-F5344CB8AC3E}">
        <p14:creationId xmlns:p14="http://schemas.microsoft.com/office/powerpoint/2010/main" val="13482574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Facilitators should show the brief video as an introduction to the tool. The document may then be downloaded and reviewed by teams. As time permits, allow teams the opportunity to review the document and discuss additional data that may be useful to collect</a:t>
            </a:r>
          </a:p>
          <a:p>
            <a:endParaRPr lang="en-US" dirty="0"/>
          </a:p>
          <a:p>
            <a:r>
              <a:rPr lang="en-US" dirty="0"/>
              <a:t>Video and Document link: https://</a:t>
            </a:r>
            <a:r>
              <a:rPr lang="en-US" dirty="0" err="1"/>
              <a:t>ohioemploymentfirst.org</a:t>
            </a:r>
            <a:r>
              <a:rPr lang="en-US" dirty="0"/>
              <a:t>/</a:t>
            </a:r>
            <a:r>
              <a:rPr lang="en-US" dirty="0" err="1"/>
              <a:t>view.php?nav_id</a:t>
            </a:r>
            <a:r>
              <a:rPr lang="en-US" dirty="0"/>
              <a:t>=469</a:t>
            </a:r>
          </a:p>
          <a:p>
            <a:endParaRPr lang="en-US" dirty="0"/>
          </a:p>
        </p:txBody>
      </p:sp>
      <p:sp>
        <p:nvSpPr>
          <p:cNvPr id="4" name="Slide Number Placeholder 3"/>
          <p:cNvSpPr>
            <a:spLocks noGrp="1"/>
          </p:cNvSpPr>
          <p:nvPr>
            <p:ph type="sldNum" sz="quarter" idx="10"/>
          </p:nvPr>
        </p:nvSpPr>
        <p:spPr/>
        <p:txBody>
          <a:bodyPr/>
          <a:lstStyle/>
          <a:p>
            <a:fld id="{8642D1AF-6CCC-804E-8211-1C49D48ECA1E}" type="slidenum">
              <a:rPr lang="en-US" smtClean="0"/>
              <a:t>36</a:t>
            </a:fld>
            <a:endParaRPr lang="en-US"/>
          </a:p>
        </p:txBody>
      </p:sp>
    </p:spTree>
    <p:extLst>
      <p:ext uri="{BB962C8B-B14F-4D97-AF65-F5344CB8AC3E}">
        <p14:creationId xmlns:p14="http://schemas.microsoft.com/office/powerpoint/2010/main" val="40041069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teams need other data collection tools, have them review and download these simple tools from the Ohio EF website. </a:t>
            </a:r>
          </a:p>
          <a:p>
            <a:r>
              <a:rPr lang="en-US" dirty="0"/>
              <a:t>Employment First Collecting and Analyzing link:</a:t>
            </a:r>
          </a:p>
          <a:p>
            <a:r>
              <a:rPr lang="en-US" dirty="0"/>
              <a:t>https://</a:t>
            </a:r>
            <a:r>
              <a:rPr lang="en-US" dirty="0" err="1"/>
              <a:t>ohioemploymentfirst.org</a:t>
            </a:r>
            <a:r>
              <a:rPr lang="en-US" dirty="0"/>
              <a:t>/</a:t>
            </a:r>
            <a:r>
              <a:rPr lang="en-US" dirty="0" err="1"/>
              <a:t>view.php?nav_id</a:t>
            </a:r>
            <a:r>
              <a:rPr lang="en-US" dirty="0"/>
              <a:t>=469</a:t>
            </a:r>
          </a:p>
          <a:p>
            <a:endParaRPr lang="en-US" dirty="0"/>
          </a:p>
        </p:txBody>
      </p:sp>
      <p:sp>
        <p:nvSpPr>
          <p:cNvPr id="4" name="Slide Number Placeholder 3"/>
          <p:cNvSpPr>
            <a:spLocks noGrp="1"/>
          </p:cNvSpPr>
          <p:nvPr>
            <p:ph type="sldNum" sz="quarter" idx="10"/>
          </p:nvPr>
        </p:nvSpPr>
        <p:spPr/>
        <p:txBody>
          <a:bodyPr/>
          <a:lstStyle/>
          <a:p>
            <a:fld id="{8642D1AF-6CCC-804E-8211-1C49D48ECA1E}" type="slidenum">
              <a:rPr lang="en-US" smtClean="0"/>
              <a:t>37</a:t>
            </a:fld>
            <a:endParaRPr lang="en-US"/>
          </a:p>
        </p:txBody>
      </p:sp>
    </p:spTree>
    <p:extLst>
      <p:ext uri="{BB962C8B-B14F-4D97-AF65-F5344CB8AC3E}">
        <p14:creationId xmlns:p14="http://schemas.microsoft.com/office/powerpoint/2010/main" val="3433934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Direct participants to use the document provided on slide 36, “Collecting and Analyzing Youth Performance Data” if they need additional information. As time permits, ask groups to give examples of when they may have used each type of data represented.</a:t>
            </a:r>
            <a:r>
              <a:rPr lang="en-US" b="0" dirty="0">
                <a:effectLst/>
              </a:rPr>
              <a:t> </a:t>
            </a:r>
            <a:endParaRPr lang="en-US" b="0" dirty="0"/>
          </a:p>
        </p:txBody>
      </p:sp>
      <p:sp>
        <p:nvSpPr>
          <p:cNvPr id="4" name="Slide Number Placeholder 3"/>
          <p:cNvSpPr>
            <a:spLocks noGrp="1"/>
          </p:cNvSpPr>
          <p:nvPr>
            <p:ph type="sldNum" sz="quarter" idx="10"/>
          </p:nvPr>
        </p:nvSpPr>
        <p:spPr/>
        <p:txBody>
          <a:bodyPr/>
          <a:lstStyle/>
          <a:p>
            <a:fld id="{8642D1AF-6CCC-804E-8211-1C49D48ECA1E}" type="slidenum">
              <a:rPr lang="en-US" smtClean="0"/>
              <a:t>38</a:t>
            </a:fld>
            <a:endParaRPr lang="en-US"/>
          </a:p>
        </p:txBody>
      </p:sp>
    </p:spTree>
    <p:extLst>
      <p:ext uri="{BB962C8B-B14F-4D97-AF65-F5344CB8AC3E}">
        <p14:creationId xmlns:p14="http://schemas.microsoft.com/office/powerpoint/2010/main" val="13859149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Direct participants to use the document provided on slide 36, “Collecting and Analyzing Youth Performance Data” if they need additional information. As time permits, ask groups to give examples of when they may have used each type of data represented. </a:t>
            </a:r>
          </a:p>
        </p:txBody>
      </p:sp>
      <p:sp>
        <p:nvSpPr>
          <p:cNvPr id="4" name="Slide Number Placeholder 3"/>
          <p:cNvSpPr>
            <a:spLocks noGrp="1"/>
          </p:cNvSpPr>
          <p:nvPr>
            <p:ph type="sldNum" sz="quarter" idx="10"/>
          </p:nvPr>
        </p:nvSpPr>
        <p:spPr/>
        <p:txBody>
          <a:bodyPr/>
          <a:lstStyle/>
          <a:p>
            <a:fld id="{8642D1AF-6CCC-804E-8211-1C49D48ECA1E}" type="slidenum">
              <a:rPr lang="en-US" smtClean="0"/>
              <a:t>39</a:t>
            </a:fld>
            <a:endParaRPr lang="en-US"/>
          </a:p>
        </p:txBody>
      </p:sp>
    </p:spTree>
    <p:extLst>
      <p:ext uri="{BB962C8B-B14F-4D97-AF65-F5344CB8AC3E}">
        <p14:creationId xmlns:p14="http://schemas.microsoft.com/office/powerpoint/2010/main" val="41512487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rgbClr val="FF0000"/>
                </a:solidFill>
              </a:rPr>
              <a:t>This is a completed example of section 6 from Version Two of the example</a:t>
            </a:r>
          </a:p>
          <a:p>
            <a:r>
              <a:rPr lang="is-IS" baseline="0" dirty="0"/>
              <a:t> </a:t>
            </a:r>
            <a:endParaRPr lang="en-US" dirty="0"/>
          </a:p>
        </p:txBody>
      </p:sp>
      <p:sp>
        <p:nvSpPr>
          <p:cNvPr id="4" name="Slide Number Placeholder 3"/>
          <p:cNvSpPr>
            <a:spLocks noGrp="1"/>
          </p:cNvSpPr>
          <p:nvPr>
            <p:ph type="sldNum" sz="quarter" idx="10"/>
          </p:nvPr>
        </p:nvSpPr>
        <p:spPr/>
        <p:txBody>
          <a:bodyPr/>
          <a:lstStyle/>
          <a:p>
            <a:fld id="{C2E11F92-EB6C-E941-859A-75200C4554FB}" type="slidenum">
              <a:rPr lang="en-US" smtClean="0">
                <a:solidFill>
                  <a:prstClr val="black"/>
                </a:solidFill>
                <a:latin typeface="Calibri"/>
              </a:rPr>
              <a:pPr/>
              <a:t>41</a:t>
            </a:fld>
            <a:endParaRPr lang="en-US">
              <a:solidFill>
                <a:prstClr val="black"/>
              </a:solidFill>
              <a:latin typeface="Calibri"/>
            </a:endParaRPr>
          </a:p>
        </p:txBody>
      </p:sp>
    </p:spTree>
    <p:extLst>
      <p:ext uri="{BB962C8B-B14F-4D97-AF65-F5344CB8AC3E}">
        <p14:creationId xmlns:p14="http://schemas.microsoft.com/office/powerpoint/2010/main" val="12822624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for the team to complete section six. Encourage the team to identify one additional data type (other than accuracy and independence) that would assist in measuring progress of the plan. </a:t>
            </a:r>
          </a:p>
        </p:txBody>
      </p:sp>
      <p:sp>
        <p:nvSpPr>
          <p:cNvPr id="4" name="Slide Number Placeholder 3"/>
          <p:cNvSpPr>
            <a:spLocks noGrp="1"/>
          </p:cNvSpPr>
          <p:nvPr>
            <p:ph type="sldNum" sz="quarter" idx="10"/>
          </p:nvPr>
        </p:nvSpPr>
        <p:spPr/>
        <p:txBody>
          <a:bodyPr/>
          <a:lstStyle/>
          <a:p>
            <a:fld id="{8642D1AF-6CCC-804E-8211-1C49D48ECA1E}" type="slidenum">
              <a:rPr lang="en-US" smtClean="0"/>
              <a:t>42</a:t>
            </a:fld>
            <a:endParaRPr lang="en-US"/>
          </a:p>
        </p:txBody>
      </p:sp>
    </p:spTree>
    <p:extLst>
      <p:ext uri="{BB962C8B-B14F-4D97-AF65-F5344CB8AC3E}">
        <p14:creationId xmlns:p14="http://schemas.microsoft.com/office/powerpoint/2010/main" val="39644298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section seven, final planning discussion with notes on who will have specific roles and any other needed material or comments.</a:t>
            </a:r>
          </a:p>
        </p:txBody>
      </p:sp>
      <p:sp>
        <p:nvSpPr>
          <p:cNvPr id="4" name="Slide Number Placeholder 3"/>
          <p:cNvSpPr>
            <a:spLocks noGrp="1"/>
          </p:cNvSpPr>
          <p:nvPr>
            <p:ph type="sldNum" sz="quarter" idx="10"/>
          </p:nvPr>
        </p:nvSpPr>
        <p:spPr/>
        <p:txBody>
          <a:bodyPr/>
          <a:lstStyle/>
          <a:p>
            <a:fld id="{8642D1AF-6CCC-804E-8211-1C49D48ECA1E}" type="slidenum">
              <a:rPr lang="en-US" smtClean="0"/>
              <a:t>43</a:t>
            </a:fld>
            <a:endParaRPr lang="en-US"/>
          </a:p>
        </p:txBody>
      </p:sp>
    </p:spTree>
    <p:extLst>
      <p:ext uri="{BB962C8B-B14F-4D97-AF65-F5344CB8AC3E}">
        <p14:creationId xmlns:p14="http://schemas.microsoft.com/office/powerpoint/2010/main" val="28986412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42D1AF-6CCC-804E-8211-1C49D48ECA1E}" type="slidenum">
              <a:rPr lang="en-US" smtClean="0"/>
              <a:t>46</a:t>
            </a:fld>
            <a:endParaRPr lang="en-US"/>
          </a:p>
        </p:txBody>
      </p:sp>
    </p:spTree>
    <p:extLst>
      <p:ext uri="{BB962C8B-B14F-4D97-AF65-F5344CB8AC3E}">
        <p14:creationId xmlns:p14="http://schemas.microsoft.com/office/powerpoint/2010/main" val="13246201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team can begin the discussion for section seven during the training, however, they will need to review the final details after collecting baseline data and making any final edits to the plan. </a:t>
            </a:r>
          </a:p>
        </p:txBody>
      </p:sp>
      <p:sp>
        <p:nvSpPr>
          <p:cNvPr id="4" name="Slide Number Placeholder 3"/>
          <p:cNvSpPr>
            <a:spLocks noGrp="1"/>
          </p:cNvSpPr>
          <p:nvPr>
            <p:ph type="sldNum" sz="quarter" idx="10"/>
          </p:nvPr>
        </p:nvSpPr>
        <p:spPr/>
        <p:txBody>
          <a:bodyPr/>
          <a:lstStyle/>
          <a:p>
            <a:fld id="{8642D1AF-6CCC-804E-8211-1C49D48ECA1E}" type="slidenum">
              <a:rPr lang="en-US" smtClean="0"/>
              <a:t>47</a:t>
            </a:fld>
            <a:endParaRPr lang="en-US"/>
          </a:p>
        </p:txBody>
      </p:sp>
    </p:spTree>
    <p:extLst>
      <p:ext uri="{BB962C8B-B14F-4D97-AF65-F5344CB8AC3E}">
        <p14:creationId xmlns:p14="http://schemas.microsoft.com/office/powerpoint/2010/main" val="17933169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introductory page for Teaching Skills Using Evidence Based Practices (EBP): A Planning Guide.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There are 2 versions. Version One is formatted completely in a continuous table. Version Two is a combination of text and table. Both versions contain the same information and guidance. Version two is recommended for screen readers. Have participants review and select a version to use as they work through the session. It is highly recommended that the participants use a copy of the plan during the session and not rely entirely on the slides in the PowerPoint. Download both copies from Session Seven website. Handouts #4 and #5 https://</a:t>
            </a:r>
            <a:r>
              <a:rPr lang="en-US" dirty="0" err="1"/>
              <a:t>www.ocali.org</a:t>
            </a:r>
            <a:r>
              <a:rPr lang="en-US" dirty="0"/>
              <a:t>/project/creating_a_plan_for_teaching_skills_using_evidence_based_practices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8642D1AF-6CCC-804E-8211-1C49D48ECA1E}" type="slidenum">
              <a:rPr lang="en-US" smtClean="0"/>
              <a:t>4</a:t>
            </a:fld>
            <a:endParaRPr lang="en-US"/>
          </a:p>
        </p:txBody>
      </p:sp>
    </p:spTree>
    <p:extLst>
      <p:ext uri="{BB962C8B-B14F-4D97-AF65-F5344CB8AC3E}">
        <p14:creationId xmlns:p14="http://schemas.microsoft.com/office/powerpoint/2010/main" val="307822881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Section Eight, Implementation of the teaching plan and progress monitoring. Since the baseline data has been collected through the three trials you can now begin instruction. Based on the trial data you may need to change, add or eliminate some steps. You should have an idea about the type of prompt you will use for each step (column two) and you are ready for the designated team members to begin instruction and record the results in the progress monitoring section on the right side of the form.</a:t>
            </a:r>
          </a:p>
        </p:txBody>
      </p:sp>
      <p:sp>
        <p:nvSpPr>
          <p:cNvPr id="4" name="Slide Number Placeholder 3"/>
          <p:cNvSpPr>
            <a:spLocks noGrp="1"/>
          </p:cNvSpPr>
          <p:nvPr>
            <p:ph type="sldNum" sz="quarter" idx="10"/>
          </p:nvPr>
        </p:nvSpPr>
        <p:spPr/>
        <p:txBody>
          <a:bodyPr/>
          <a:lstStyle/>
          <a:p>
            <a:fld id="{8642D1AF-6CCC-804E-8211-1C49D48ECA1E}" type="slidenum">
              <a:rPr lang="en-US" smtClean="0"/>
              <a:t>48</a:t>
            </a:fld>
            <a:endParaRPr lang="en-US"/>
          </a:p>
        </p:txBody>
      </p:sp>
    </p:spTree>
    <p:extLst>
      <p:ext uri="{BB962C8B-B14F-4D97-AF65-F5344CB8AC3E}">
        <p14:creationId xmlns:p14="http://schemas.microsoft.com/office/powerpoint/2010/main" val="5999293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section is very similar to Section Five when the team collected baseline data. They may have made edits to the teaching plan after collecting and reviewing baseline data. Encourage the teams not to simply transfer the information from Section Five and instead discuss the need for changes first. </a:t>
            </a:r>
          </a:p>
        </p:txBody>
      </p:sp>
      <p:sp>
        <p:nvSpPr>
          <p:cNvPr id="4" name="Slide Number Placeholder 3"/>
          <p:cNvSpPr>
            <a:spLocks noGrp="1"/>
          </p:cNvSpPr>
          <p:nvPr>
            <p:ph type="sldNum" sz="quarter" idx="10"/>
          </p:nvPr>
        </p:nvSpPr>
        <p:spPr/>
        <p:txBody>
          <a:bodyPr/>
          <a:lstStyle/>
          <a:p>
            <a:fld id="{8642D1AF-6CCC-804E-8211-1C49D48ECA1E}" type="slidenum">
              <a:rPr lang="en-US" smtClean="0"/>
              <a:t>49</a:t>
            </a:fld>
            <a:endParaRPr lang="en-US"/>
          </a:p>
        </p:txBody>
      </p:sp>
    </p:spTree>
    <p:extLst>
      <p:ext uri="{BB962C8B-B14F-4D97-AF65-F5344CB8AC3E}">
        <p14:creationId xmlns:p14="http://schemas.microsoft.com/office/powerpoint/2010/main" val="3474029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Section Eight,  completed example for teaching plan and dated results of data collection.</a:t>
            </a:r>
          </a:p>
          <a:p>
            <a:r>
              <a:rPr lang="en-US" dirty="0"/>
              <a:t>There is a large amount of valuable information on this slide. The next four slides explain in more detail how to complete the information needed for prompting and progress monitoring and also give examples that will show how the prompts may change over the progress monitoring teaching sessions and how to record the data for each teaching session.</a:t>
            </a:r>
          </a:p>
          <a:p>
            <a:endParaRPr lang="en-US" dirty="0"/>
          </a:p>
        </p:txBody>
      </p:sp>
      <p:sp>
        <p:nvSpPr>
          <p:cNvPr id="4" name="Slide Number Placeholder 3"/>
          <p:cNvSpPr>
            <a:spLocks noGrp="1"/>
          </p:cNvSpPr>
          <p:nvPr>
            <p:ph type="sldNum" sz="quarter" idx="10"/>
          </p:nvPr>
        </p:nvSpPr>
        <p:spPr/>
        <p:txBody>
          <a:bodyPr/>
          <a:lstStyle/>
          <a:p>
            <a:fld id="{8642D1AF-6CCC-804E-8211-1C49D48ECA1E}" type="slidenum">
              <a:rPr lang="en-US" smtClean="0"/>
              <a:t>50</a:t>
            </a:fld>
            <a:endParaRPr lang="en-US"/>
          </a:p>
        </p:txBody>
      </p:sp>
    </p:spTree>
    <p:extLst>
      <p:ext uri="{BB962C8B-B14F-4D97-AF65-F5344CB8AC3E}">
        <p14:creationId xmlns:p14="http://schemas.microsoft.com/office/powerpoint/2010/main" val="32429137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42D1AF-6CCC-804E-8211-1C49D48ECA1E}" type="slidenum">
              <a:rPr lang="en-US" smtClean="0"/>
              <a:t>51</a:t>
            </a:fld>
            <a:endParaRPr lang="en-US"/>
          </a:p>
        </p:txBody>
      </p:sp>
    </p:spTree>
    <p:extLst>
      <p:ext uri="{BB962C8B-B14F-4D97-AF65-F5344CB8AC3E}">
        <p14:creationId xmlns:p14="http://schemas.microsoft.com/office/powerpoint/2010/main" val="107434558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42D1AF-6CCC-804E-8211-1C49D48ECA1E}" type="slidenum">
              <a:rPr lang="en-US" smtClean="0"/>
              <a:t>53</a:t>
            </a:fld>
            <a:endParaRPr lang="en-US"/>
          </a:p>
        </p:txBody>
      </p:sp>
    </p:spTree>
    <p:extLst>
      <p:ext uri="{BB962C8B-B14F-4D97-AF65-F5344CB8AC3E}">
        <p14:creationId xmlns:p14="http://schemas.microsoft.com/office/powerpoint/2010/main" val="52847627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 idea of the prompt hierarchy seems new to some of the participants, encourage the teams to review this information found in the Session on Chaining and Prompting. Another activity could be to have each team to have a 2 minutes discussion to define ‘prompt hierarchy’. Each team can then offer one idea about prompt hierarchy to the entire group, thus building a collective definition. </a:t>
            </a:r>
          </a:p>
        </p:txBody>
      </p:sp>
      <p:sp>
        <p:nvSpPr>
          <p:cNvPr id="4" name="Slide Number Placeholder 3"/>
          <p:cNvSpPr>
            <a:spLocks noGrp="1"/>
          </p:cNvSpPr>
          <p:nvPr>
            <p:ph type="sldNum" sz="quarter" idx="10"/>
          </p:nvPr>
        </p:nvSpPr>
        <p:spPr/>
        <p:txBody>
          <a:bodyPr/>
          <a:lstStyle/>
          <a:p>
            <a:fld id="{8642D1AF-6CCC-804E-8211-1C49D48ECA1E}" type="slidenum">
              <a:rPr lang="en-US" smtClean="0"/>
              <a:t>54</a:t>
            </a:fld>
            <a:endParaRPr lang="en-US"/>
          </a:p>
        </p:txBody>
      </p:sp>
    </p:spTree>
    <p:extLst>
      <p:ext uri="{BB962C8B-B14F-4D97-AF65-F5344CB8AC3E}">
        <p14:creationId xmlns:p14="http://schemas.microsoft.com/office/powerpoint/2010/main" val="13145415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42D1AF-6CCC-804E-8211-1C49D48ECA1E}" type="slidenum">
              <a:rPr lang="en-US" smtClean="0"/>
              <a:t>56</a:t>
            </a:fld>
            <a:endParaRPr lang="en-US"/>
          </a:p>
        </p:txBody>
      </p:sp>
    </p:spTree>
    <p:extLst>
      <p:ext uri="{BB962C8B-B14F-4D97-AF65-F5344CB8AC3E}">
        <p14:creationId xmlns:p14="http://schemas.microsoft.com/office/powerpoint/2010/main" val="99609431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Section Eight is completed following the group session. </a:t>
            </a:r>
          </a:p>
        </p:txBody>
      </p:sp>
      <p:sp>
        <p:nvSpPr>
          <p:cNvPr id="4" name="Slide Number Placeholder 3"/>
          <p:cNvSpPr>
            <a:spLocks noGrp="1"/>
          </p:cNvSpPr>
          <p:nvPr>
            <p:ph type="sldNum" sz="quarter" idx="10"/>
          </p:nvPr>
        </p:nvSpPr>
        <p:spPr/>
        <p:txBody>
          <a:bodyPr/>
          <a:lstStyle/>
          <a:p>
            <a:fld id="{8642D1AF-6CCC-804E-8211-1C49D48ECA1E}" type="slidenum">
              <a:rPr lang="en-US" smtClean="0"/>
              <a:t>57</a:t>
            </a:fld>
            <a:endParaRPr lang="en-US"/>
          </a:p>
        </p:txBody>
      </p:sp>
    </p:spTree>
    <p:extLst>
      <p:ext uri="{BB962C8B-B14F-4D97-AF65-F5344CB8AC3E}">
        <p14:creationId xmlns:p14="http://schemas.microsoft.com/office/powerpoint/2010/main" val="76429119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just to remind teams that fading the prompts is part of the goal and is necessary to reach independence. However, when the data indicates that the youth continue to need prompting, discuss how the prompt may be turned into a support that the youth learns to self-manage, thus increasing independence. </a:t>
            </a:r>
          </a:p>
        </p:txBody>
      </p:sp>
      <p:sp>
        <p:nvSpPr>
          <p:cNvPr id="4" name="Slide Number Placeholder 3"/>
          <p:cNvSpPr>
            <a:spLocks noGrp="1"/>
          </p:cNvSpPr>
          <p:nvPr>
            <p:ph type="sldNum" sz="quarter" idx="10"/>
          </p:nvPr>
        </p:nvSpPr>
        <p:spPr/>
        <p:txBody>
          <a:bodyPr/>
          <a:lstStyle/>
          <a:p>
            <a:fld id="{8642D1AF-6CCC-804E-8211-1C49D48ECA1E}" type="slidenum">
              <a:rPr lang="en-US" smtClean="0"/>
              <a:t>59</a:t>
            </a:fld>
            <a:endParaRPr lang="en-US"/>
          </a:p>
        </p:txBody>
      </p:sp>
    </p:spTree>
    <p:extLst>
      <p:ext uri="{BB962C8B-B14F-4D97-AF65-F5344CB8AC3E}">
        <p14:creationId xmlns:p14="http://schemas.microsoft.com/office/powerpoint/2010/main" val="205851182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This is section 8, implementation of teaching plan and progress monitoring. Attention is being directed to the bottom of the form where there is space to write notes that may be helpful when looking at the student’s progress.</a:t>
            </a:r>
          </a:p>
          <a:p>
            <a:endParaRPr lang="en-US" dirty="0"/>
          </a:p>
        </p:txBody>
      </p:sp>
      <p:sp>
        <p:nvSpPr>
          <p:cNvPr id="4" name="Slide Number Placeholder 3"/>
          <p:cNvSpPr>
            <a:spLocks noGrp="1"/>
          </p:cNvSpPr>
          <p:nvPr>
            <p:ph type="sldNum" sz="quarter" idx="10"/>
          </p:nvPr>
        </p:nvSpPr>
        <p:spPr/>
        <p:txBody>
          <a:bodyPr/>
          <a:lstStyle/>
          <a:p>
            <a:fld id="{8642D1AF-6CCC-804E-8211-1C49D48ECA1E}" type="slidenum">
              <a:rPr lang="en-US" smtClean="0"/>
              <a:t>60</a:t>
            </a:fld>
            <a:endParaRPr lang="en-US"/>
          </a:p>
        </p:txBody>
      </p:sp>
    </p:spTree>
    <p:extLst>
      <p:ext uri="{BB962C8B-B14F-4D97-AF65-F5344CB8AC3E}">
        <p14:creationId xmlns:p14="http://schemas.microsoft.com/office/powerpoint/2010/main" val="11036723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page of the Plan for Teaching form. As a reminder, there are 2 versions. Participants should have selected, downloaded or printed a copy to use during the session.  </a:t>
            </a:r>
          </a:p>
        </p:txBody>
      </p:sp>
      <p:sp>
        <p:nvSpPr>
          <p:cNvPr id="4" name="Slide Number Placeholder 3"/>
          <p:cNvSpPr>
            <a:spLocks noGrp="1"/>
          </p:cNvSpPr>
          <p:nvPr>
            <p:ph type="sldNum" sz="quarter" idx="10"/>
          </p:nvPr>
        </p:nvSpPr>
        <p:spPr/>
        <p:txBody>
          <a:bodyPr/>
          <a:lstStyle/>
          <a:p>
            <a:fld id="{8642D1AF-6CCC-804E-8211-1C49D48ECA1E}" type="slidenum">
              <a:rPr lang="en-US" smtClean="0"/>
              <a:t>5</a:t>
            </a:fld>
            <a:endParaRPr lang="en-US"/>
          </a:p>
        </p:txBody>
      </p:sp>
    </p:spTree>
    <p:extLst>
      <p:ext uri="{BB962C8B-B14F-4D97-AF65-F5344CB8AC3E}">
        <p14:creationId xmlns:p14="http://schemas.microsoft.com/office/powerpoint/2010/main" val="191911764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Facilitators should add the date for the follow up session to this slide and assure each team member notes and records the date. Should there be a significant amount of team members with conflicts for the selected date, it is recommended that the group attempt to find an alternate date.</a:t>
            </a:r>
          </a:p>
        </p:txBody>
      </p:sp>
      <p:sp>
        <p:nvSpPr>
          <p:cNvPr id="4" name="Slide Number Placeholder 3"/>
          <p:cNvSpPr>
            <a:spLocks noGrp="1"/>
          </p:cNvSpPr>
          <p:nvPr>
            <p:ph type="sldNum" sz="quarter" idx="10"/>
          </p:nvPr>
        </p:nvSpPr>
        <p:spPr/>
        <p:txBody>
          <a:bodyPr/>
          <a:lstStyle/>
          <a:p>
            <a:fld id="{8642D1AF-6CCC-804E-8211-1C49D48ECA1E}" type="slidenum">
              <a:rPr lang="en-US" smtClean="0"/>
              <a:t>62</a:t>
            </a:fld>
            <a:endParaRPr lang="en-US"/>
          </a:p>
        </p:txBody>
      </p:sp>
    </p:spTree>
    <p:extLst>
      <p:ext uri="{BB962C8B-B14F-4D97-AF65-F5344CB8AC3E}">
        <p14:creationId xmlns:p14="http://schemas.microsoft.com/office/powerpoint/2010/main" val="38818476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This final slide can be used by a facilitator who is working with teams plan to complete and implement the teaching plan and use it with a target student and collect data on the student’s progress. After a reasonable length of time, teams should reconvene for a follow up session (suggest the minimum of a month). Teams should plan to share the team results guided by the bullet points on this slide. Individual users can also use this slide to reflect on their own experience implementing the Plan to Teach Skills using Evidence Base Practices.</a:t>
            </a:r>
          </a:p>
          <a:p>
            <a:endParaRPr lang="en-US" dirty="0"/>
          </a:p>
        </p:txBody>
      </p:sp>
      <p:sp>
        <p:nvSpPr>
          <p:cNvPr id="4" name="Slide Number Placeholder 3"/>
          <p:cNvSpPr>
            <a:spLocks noGrp="1"/>
          </p:cNvSpPr>
          <p:nvPr>
            <p:ph type="sldNum" sz="quarter" idx="10"/>
          </p:nvPr>
        </p:nvSpPr>
        <p:spPr/>
        <p:txBody>
          <a:bodyPr/>
          <a:lstStyle/>
          <a:p>
            <a:fld id="{8642D1AF-6CCC-804E-8211-1C49D48ECA1E}" type="slidenum">
              <a:rPr lang="en-US" smtClean="0"/>
              <a:t>63</a:t>
            </a:fld>
            <a:endParaRPr lang="en-US"/>
          </a:p>
        </p:txBody>
      </p:sp>
    </p:spTree>
    <p:extLst>
      <p:ext uri="{BB962C8B-B14F-4D97-AF65-F5344CB8AC3E}">
        <p14:creationId xmlns:p14="http://schemas.microsoft.com/office/powerpoint/2010/main" val="127634942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Kristen example may be helpful to those teams that plan to teach a task with specific , distinct steps rather than a social/emotional skill such as the one that is highlighted in the Paul example. </a:t>
            </a:r>
            <a:r>
              <a:rPr lang="en-US"/>
              <a:t>The planning process for either is the same however, the EBP used to teach the skills are different. </a:t>
            </a:r>
          </a:p>
          <a:p>
            <a:endParaRPr lang="en-US"/>
          </a:p>
        </p:txBody>
      </p:sp>
      <p:sp>
        <p:nvSpPr>
          <p:cNvPr id="4" name="Slide Number Placeholder 3"/>
          <p:cNvSpPr>
            <a:spLocks noGrp="1"/>
          </p:cNvSpPr>
          <p:nvPr>
            <p:ph type="sldNum" sz="quarter" idx="10"/>
          </p:nvPr>
        </p:nvSpPr>
        <p:spPr/>
        <p:txBody>
          <a:bodyPr/>
          <a:lstStyle/>
          <a:p>
            <a:fld id="{8642D1AF-6CCC-804E-8211-1C49D48ECA1E}" type="slidenum">
              <a:rPr lang="en-US" smtClean="0"/>
              <a:t>64</a:t>
            </a:fld>
            <a:endParaRPr lang="en-US"/>
          </a:p>
        </p:txBody>
      </p:sp>
    </p:spTree>
    <p:extLst>
      <p:ext uri="{BB962C8B-B14F-4D97-AF65-F5344CB8AC3E}">
        <p14:creationId xmlns:p14="http://schemas.microsoft.com/office/powerpoint/2010/main" val="801538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Facilitators may wish to survey the participant teams to determine how familiar they are with the term ‘PINS’. A brief discussion may be helpful before moving to section two and completing these sections. </a:t>
            </a:r>
          </a:p>
        </p:txBody>
      </p:sp>
      <p:sp>
        <p:nvSpPr>
          <p:cNvPr id="4" name="Slide Number Placeholder 3"/>
          <p:cNvSpPr>
            <a:spLocks noGrp="1"/>
          </p:cNvSpPr>
          <p:nvPr>
            <p:ph type="sldNum" sz="quarter" idx="10"/>
          </p:nvPr>
        </p:nvSpPr>
        <p:spPr/>
        <p:txBody>
          <a:bodyPr/>
          <a:lstStyle/>
          <a:p>
            <a:fld id="{8642D1AF-6CCC-804E-8211-1C49D48ECA1E}" type="slidenum">
              <a:rPr lang="en-US" smtClean="0"/>
              <a:t>6</a:t>
            </a:fld>
            <a:endParaRPr lang="en-US"/>
          </a:p>
        </p:txBody>
      </p:sp>
    </p:spTree>
    <p:extLst>
      <p:ext uri="{BB962C8B-B14F-4D97-AF65-F5344CB8AC3E}">
        <p14:creationId xmlns:p14="http://schemas.microsoft.com/office/powerpoint/2010/main" val="4593722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Download and/or print the example plan for Paul (Handouts #8 and #9). Paul’s plan is provided as a download in both versions of the Planning Form. Use whichever version is preferred as the same information is included in both versions. The information about Paul is also included on the PowerPoint Slide.</a:t>
            </a:r>
          </a:p>
        </p:txBody>
      </p:sp>
      <p:sp>
        <p:nvSpPr>
          <p:cNvPr id="4" name="Slide Number Placeholder 3"/>
          <p:cNvSpPr>
            <a:spLocks noGrp="1"/>
          </p:cNvSpPr>
          <p:nvPr>
            <p:ph type="sldNum" sz="quarter" idx="10"/>
          </p:nvPr>
        </p:nvSpPr>
        <p:spPr/>
        <p:txBody>
          <a:bodyPr/>
          <a:lstStyle/>
          <a:p>
            <a:fld id="{8642D1AF-6CCC-804E-8211-1C49D48ECA1E}" type="slidenum">
              <a:rPr lang="en-US" smtClean="0"/>
              <a:t>7</a:t>
            </a:fld>
            <a:endParaRPr lang="en-US"/>
          </a:p>
        </p:txBody>
      </p:sp>
    </p:spTree>
    <p:extLst>
      <p:ext uri="{BB962C8B-B14F-4D97-AF65-F5344CB8AC3E}">
        <p14:creationId xmlns:p14="http://schemas.microsoft.com/office/powerpoint/2010/main" val="22629706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facilitator may wish to survey the team members </a:t>
            </a:r>
            <a:r>
              <a:rPr lang="en-US" u="sng" dirty="0">
                <a:solidFill>
                  <a:srgbClr val="FF0000"/>
                </a:solidFill>
              </a:rPr>
              <a:t>to bring to the surface</a:t>
            </a:r>
            <a:r>
              <a:rPr lang="en-US" dirty="0"/>
              <a:t> the variety of skills that they have found to be critical for adult life, especially employment. This can help individual teams think more broadly about the skills they may wish to focus on in the plan they will develop. </a:t>
            </a:r>
          </a:p>
        </p:txBody>
      </p:sp>
      <p:sp>
        <p:nvSpPr>
          <p:cNvPr id="4" name="Slide Number Placeholder 3"/>
          <p:cNvSpPr>
            <a:spLocks noGrp="1"/>
          </p:cNvSpPr>
          <p:nvPr>
            <p:ph type="sldNum" sz="quarter" idx="10"/>
          </p:nvPr>
        </p:nvSpPr>
        <p:spPr/>
        <p:txBody>
          <a:bodyPr/>
          <a:lstStyle/>
          <a:p>
            <a:fld id="{8642D1AF-6CCC-804E-8211-1C49D48ECA1E}" type="slidenum">
              <a:rPr lang="en-US" smtClean="0"/>
              <a:t>8</a:t>
            </a:fld>
            <a:endParaRPr lang="en-US"/>
          </a:p>
        </p:txBody>
      </p:sp>
    </p:spTree>
    <p:extLst>
      <p:ext uri="{BB962C8B-B14F-4D97-AF65-F5344CB8AC3E}">
        <p14:creationId xmlns:p14="http://schemas.microsoft.com/office/powerpoint/2010/main" val="22482206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42D1AF-6CCC-804E-8211-1C49D48ECA1E}" type="slidenum">
              <a:rPr lang="en-US" smtClean="0"/>
              <a:t>9</a:t>
            </a:fld>
            <a:endParaRPr lang="en-US"/>
          </a:p>
        </p:txBody>
      </p:sp>
    </p:spTree>
    <p:extLst>
      <p:ext uri="{BB962C8B-B14F-4D97-AF65-F5344CB8AC3E}">
        <p14:creationId xmlns:p14="http://schemas.microsoft.com/office/powerpoint/2010/main" val="24110273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defRPr b="0" i="0">
                <a:latin typeface="Avenir LT Std 45 Book" panose="020B0502020203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8B0A632-EEFF-6841-9A7D-E3FDCE3DE84D}" type="datetimeFigureOut">
              <a:rPr lang="en-US" smtClean="0"/>
              <a:t>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88AD63-0728-1540-A163-1BD74443D3C7}" type="slidenum">
              <a:rPr lang="en-US" smtClean="0"/>
              <a:t>‹#›</a:t>
            </a:fld>
            <a:endParaRPr lang="en-US"/>
          </a:p>
        </p:txBody>
      </p:sp>
    </p:spTree>
    <p:extLst>
      <p:ext uri="{BB962C8B-B14F-4D97-AF65-F5344CB8AC3E}">
        <p14:creationId xmlns:p14="http://schemas.microsoft.com/office/powerpoint/2010/main" val="10167959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B0A632-EEFF-6841-9A7D-E3FDCE3DE84D}" type="datetimeFigureOut">
              <a:rPr lang="en-US" smtClean="0"/>
              <a:t>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88AD63-0728-1540-A163-1BD74443D3C7}" type="slidenum">
              <a:rPr lang="en-US" smtClean="0"/>
              <a:t>‹#›</a:t>
            </a:fld>
            <a:endParaRPr lang="en-US"/>
          </a:p>
        </p:txBody>
      </p:sp>
    </p:spTree>
    <p:extLst>
      <p:ext uri="{BB962C8B-B14F-4D97-AF65-F5344CB8AC3E}">
        <p14:creationId xmlns:p14="http://schemas.microsoft.com/office/powerpoint/2010/main" val="27337300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B0A632-EEFF-6841-9A7D-E3FDCE3DE84D}" type="datetimeFigureOut">
              <a:rPr lang="en-US" smtClean="0"/>
              <a:t>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88AD63-0728-1540-A163-1BD74443D3C7}" type="slidenum">
              <a:rPr lang="en-US" smtClean="0"/>
              <a:t>‹#›</a:t>
            </a:fld>
            <a:endParaRPr lang="en-US"/>
          </a:p>
        </p:txBody>
      </p:sp>
    </p:spTree>
    <p:extLst>
      <p:ext uri="{BB962C8B-B14F-4D97-AF65-F5344CB8AC3E}">
        <p14:creationId xmlns:p14="http://schemas.microsoft.com/office/powerpoint/2010/main" val="28488820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defRPr b="0" i="0">
                <a:latin typeface="Avenir LT Std 45 Book" panose="020B0502020203020204" pitchFamily="34" charset="0"/>
              </a:defRPr>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B8B0A632-EEFF-6841-9A7D-E3FDCE3DE84D}" type="datetimeFigureOut">
              <a:rPr lang="en-US" smtClean="0"/>
              <a:t>1/4/2022</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88AD63-0728-1540-A163-1BD74443D3C7}" type="slidenum">
              <a:rPr lang="en-US" smtClean="0"/>
              <a:t>‹#›</a:t>
            </a:fld>
            <a:endParaRPr lang="en-US"/>
          </a:p>
        </p:txBody>
      </p:sp>
    </p:spTree>
    <p:extLst>
      <p:ext uri="{BB962C8B-B14F-4D97-AF65-F5344CB8AC3E}">
        <p14:creationId xmlns:p14="http://schemas.microsoft.com/office/powerpoint/2010/main" val="36169983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B0A632-EEFF-6841-9A7D-E3FDCE3DE84D}" type="datetimeFigureOut">
              <a:rPr lang="en-US" smtClean="0"/>
              <a:t>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88AD63-0728-1540-A163-1BD74443D3C7}" type="slidenum">
              <a:rPr lang="en-US" smtClean="0"/>
              <a:t>‹#›</a:t>
            </a:fld>
            <a:endParaRPr lang="en-US"/>
          </a:p>
        </p:txBody>
      </p:sp>
      <p:pic>
        <p:nvPicPr>
          <p:cNvPr id="7" name="Picture 6" descr="Logo for the OCALI Lifespan Transitions Center" title="OCALI Logo">
            <a:extLst>
              <a:ext uri="{FF2B5EF4-FFF2-40B4-BE49-F238E27FC236}">
                <a16:creationId xmlns:a16="http://schemas.microsoft.com/office/drawing/2014/main" id="{DFF35D83-FB89-5E43-A3CF-D9A196E6494F}"/>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346083" y="6103630"/>
            <a:ext cx="1370871" cy="527258"/>
          </a:xfrm>
          <a:prstGeom prst="rect">
            <a:avLst/>
          </a:prstGeom>
        </p:spPr>
      </p:pic>
      <p:pic>
        <p:nvPicPr>
          <p:cNvPr id="8" name="Picture 7" descr="Logo for the Ohio Developmental Disabilities Council" title="DD Council Logo">
            <a:extLst>
              <a:ext uri="{FF2B5EF4-FFF2-40B4-BE49-F238E27FC236}">
                <a16:creationId xmlns:a16="http://schemas.microsoft.com/office/drawing/2014/main" id="{CC39D0AC-A7EF-7646-8F6D-8F0B0B09B30B}"/>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163286" y="6013263"/>
            <a:ext cx="2705991" cy="595910"/>
          </a:xfrm>
          <a:prstGeom prst="rect">
            <a:avLst/>
          </a:prstGeom>
        </p:spPr>
      </p:pic>
    </p:spTree>
    <p:extLst>
      <p:ext uri="{BB962C8B-B14F-4D97-AF65-F5344CB8AC3E}">
        <p14:creationId xmlns:p14="http://schemas.microsoft.com/office/powerpoint/2010/main" val="5047740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8B0A632-EEFF-6841-9A7D-E3FDCE3DE84D}" type="datetimeFigureOut">
              <a:rPr lang="en-US" smtClean="0"/>
              <a:t>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88AD63-0728-1540-A163-1BD74443D3C7}" type="slidenum">
              <a:rPr lang="en-US" smtClean="0"/>
              <a:t>‹#›</a:t>
            </a:fld>
            <a:endParaRPr lang="en-US"/>
          </a:p>
        </p:txBody>
      </p:sp>
    </p:spTree>
    <p:extLst>
      <p:ext uri="{BB962C8B-B14F-4D97-AF65-F5344CB8AC3E}">
        <p14:creationId xmlns:p14="http://schemas.microsoft.com/office/powerpoint/2010/main" val="10858027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8B0A632-EEFF-6841-9A7D-E3FDCE3DE84D}" type="datetimeFigureOut">
              <a:rPr lang="en-US" smtClean="0"/>
              <a:t>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88AD63-0728-1540-A163-1BD74443D3C7}" type="slidenum">
              <a:rPr lang="en-US" smtClean="0"/>
              <a:t>‹#›</a:t>
            </a:fld>
            <a:endParaRPr lang="en-US"/>
          </a:p>
        </p:txBody>
      </p:sp>
    </p:spTree>
    <p:extLst>
      <p:ext uri="{BB962C8B-B14F-4D97-AF65-F5344CB8AC3E}">
        <p14:creationId xmlns:p14="http://schemas.microsoft.com/office/powerpoint/2010/main" val="1526076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8B0A632-EEFF-6841-9A7D-E3FDCE3DE84D}" type="datetimeFigureOut">
              <a:rPr lang="en-US" smtClean="0"/>
              <a:t>1/4/2022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88AD63-0728-1540-A163-1BD74443D3C7}" type="slidenum">
              <a:rPr lang="en-US" smtClean="0"/>
              <a:t>‹#›</a:t>
            </a:fld>
            <a:endParaRPr lang="en-US"/>
          </a:p>
        </p:txBody>
      </p:sp>
    </p:spTree>
    <p:extLst>
      <p:ext uri="{BB962C8B-B14F-4D97-AF65-F5344CB8AC3E}">
        <p14:creationId xmlns:p14="http://schemas.microsoft.com/office/powerpoint/2010/main" val="19783302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8B0A632-EEFF-6841-9A7D-E3FDCE3DE84D}" type="datetimeFigureOut">
              <a:rPr lang="en-US" smtClean="0"/>
              <a:t>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88AD63-0728-1540-A163-1BD74443D3C7}" type="slidenum">
              <a:rPr lang="en-US" smtClean="0"/>
              <a:t>‹#›</a:t>
            </a:fld>
            <a:endParaRPr lang="en-US"/>
          </a:p>
        </p:txBody>
      </p:sp>
    </p:spTree>
    <p:extLst>
      <p:ext uri="{BB962C8B-B14F-4D97-AF65-F5344CB8AC3E}">
        <p14:creationId xmlns:p14="http://schemas.microsoft.com/office/powerpoint/2010/main" val="12280952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B0A632-EEFF-6841-9A7D-E3FDCE3DE84D}" type="datetimeFigureOut">
              <a:rPr lang="en-US" smtClean="0"/>
              <a:t>1/4/2022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88AD63-0728-1540-A163-1BD74443D3C7}" type="slidenum">
              <a:rPr lang="en-US" smtClean="0"/>
              <a:t>‹#›</a:t>
            </a:fld>
            <a:endParaRPr lang="en-US"/>
          </a:p>
        </p:txBody>
      </p:sp>
    </p:spTree>
    <p:extLst>
      <p:ext uri="{BB962C8B-B14F-4D97-AF65-F5344CB8AC3E}">
        <p14:creationId xmlns:p14="http://schemas.microsoft.com/office/powerpoint/2010/main" val="27454610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8B0A632-EEFF-6841-9A7D-E3FDCE3DE84D}" type="datetimeFigureOut">
              <a:rPr lang="en-US" smtClean="0"/>
              <a:t>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88AD63-0728-1540-A163-1BD74443D3C7}" type="slidenum">
              <a:rPr lang="en-US" smtClean="0"/>
              <a:t>‹#›</a:t>
            </a:fld>
            <a:endParaRPr lang="en-US"/>
          </a:p>
        </p:txBody>
      </p:sp>
    </p:spTree>
    <p:extLst>
      <p:ext uri="{BB962C8B-B14F-4D97-AF65-F5344CB8AC3E}">
        <p14:creationId xmlns:p14="http://schemas.microsoft.com/office/powerpoint/2010/main" val="939716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B0A632-EEFF-6841-9A7D-E3FDCE3DE84D}" type="datetimeFigureOut">
              <a:rPr lang="en-US" smtClean="0"/>
              <a:t>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88AD63-0728-1540-A163-1BD74443D3C7}" type="slidenum">
              <a:rPr lang="en-US" smtClean="0"/>
              <a:t>‹#›</a:t>
            </a:fld>
            <a:endParaRPr lang="en-US"/>
          </a:p>
        </p:txBody>
      </p:sp>
      <p:pic>
        <p:nvPicPr>
          <p:cNvPr id="7" name="Picture 6" descr="Logo for the OCALI Lifespan Transitions Center" title="OCALI Logo">
            <a:extLst>
              <a:ext uri="{FF2B5EF4-FFF2-40B4-BE49-F238E27FC236}">
                <a16:creationId xmlns:a16="http://schemas.microsoft.com/office/drawing/2014/main" id="{DFF35D83-FB89-5E43-A3CF-D9A196E6494F}"/>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346083" y="6103630"/>
            <a:ext cx="1370871" cy="527258"/>
          </a:xfrm>
          <a:prstGeom prst="rect">
            <a:avLst/>
          </a:prstGeom>
        </p:spPr>
      </p:pic>
      <p:pic>
        <p:nvPicPr>
          <p:cNvPr id="8" name="Picture 7" descr="Logo for the Ohio Developmental Disabilities Council" title="DD Council Logo">
            <a:extLst>
              <a:ext uri="{FF2B5EF4-FFF2-40B4-BE49-F238E27FC236}">
                <a16:creationId xmlns:a16="http://schemas.microsoft.com/office/drawing/2014/main" id="{CC39D0AC-A7EF-7646-8F6D-8F0B0B09B30B}"/>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163286" y="6013263"/>
            <a:ext cx="2705991" cy="595910"/>
          </a:xfrm>
          <a:prstGeom prst="rect">
            <a:avLst/>
          </a:prstGeom>
        </p:spPr>
      </p:pic>
      <p:sp>
        <p:nvSpPr>
          <p:cNvPr id="10" name="Content Placeholder 9">
            <a:extLst>
              <a:ext uri="{FF2B5EF4-FFF2-40B4-BE49-F238E27FC236}">
                <a16:creationId xmlns:a16="http://schemas.microsoft.com/office/drawing/2014/main" id="{9A23A382-BFBB-D545-B099-FFACC7904720}"/>
              </a:ext>
            </a:extLst>
          </p:cNvPr>
          <p:cNvSpPr>
            <a:spLocks noGrp="1"/>
          </p:cNvSpPr>
          <p:nvPr>
            <p:ph sz="quarter" idx="13"/>
          </p:nvPr>
        </p:nvSpPr>
        <p:spPr>
          <a:xfrm>
            <a:off x="8402638" y="3243263"/>
            <a:ext cx="3179762" cy="26765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Media Placeholder 10">
            <a:extLst>
              <a:ext uri="{FF2B5EF4-FFF2-40B4-BE49-F238E27FC236}">
                <a16:creationId xmlns:a16="http://schemas.microsoft.com/office/drawing/2014/main" id="{E1D7C347-8CFB-8F47-B737-6737F685D400}"/>
              </a:ext>
            </a:extLst>
          </p:cNvPr>
          <p:cNvSpPr>
            <a:spLocks noGrp="1"/>
          </p:cNvSpPr>
          <p:nvPr>
            <p:ph type="media" sz="quarter" idx="14"/>
          </p:nvPr>
        </p:nvSpPr>
        <p:spPr>
          <a:xfrm>
            <a:off x="3148013" y="3013075"/>
            <a:ext cx="3357562" cy="1558925"/>
          </a:xfrm>
        </p:spPr>
        <p:txBody>
          <a:bodyPr/>
          <a:lstStyle/>
          <a:p>
            <a:endParaRPr lang="en-US"/>
          </a:p>
        </p:txBody>
      </p:sp>
    </p:spTree>
    <p:extLst>
      <p:ext uri="{BB962C8B-B14F-4D97-AF65-F5344CB8AC3E}">
        <p14:creationId xmlns:p14="http://schemas.microsoft.com/office/powerpoint/2010/main" val="8060895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8B0A632-EEFF-6841-9A7D-E3FDCE3DE84D}" type="datetimeFigureOut">
              <a:rPr lang="en-US" smtClean="0"/>
              <a:t>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88AD63-0728-1540-A163-1BD74443D3C7}" type="slidenum">
              <a:rPr lang="en-US" smtClean="0"/>
              <a:t>‹#›</a:t>
            </a:fld>
            <a:endParaRPr lang="en-US"/>
          </a:p>
        </p:txBody>
      </p:sp>
    </p:spTree>
    <p:extLst>
      <p:ext uri="{BB962C8B-B14F-4D97-AF65-F5344CB8AC3E}">
        <p14:creationId xmlns:p14="http://schemas.microsoft.com/office/powerpoint/2010/main" val="16437671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B0A632-EEFF-6841-9A7D-E3FDCE3DE84D}" type="datetimeFigureOut">
              <a:rPr lang="en-US" smtClean="0"/>
              <a:t>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88AD63-0728-1540-A163-1BD74443D3C7}" type="slidenum">
              <a:rPr lang="en-US" smtClean="0"/>
              <a:t>‹#›</a:t>
            </a:fld>
            <a:endParaRPr lang="en-US"/>
          </a:p>
        </p:txBody>
      </p:sp>
    </p:spTree>
    <p:extLst>
      <p:ext uri="{BB962C8B-B14F-4D97-AF65-F5344CB8AC3E}">
        <p14:creationId xmlns:p14="http://schemas.microsoft.com/office/powerpoint/2010/main" val="42712748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B0A632-EEFF-6841-9A7D-E3FDCE3DE84D}" type="datetimeFigureOut">
              <a:rPr lang="en-US" smtClean="0"/>
              <a:t>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88AD63-0728-1540-A163-1BD74443D3C7}" type="slidenum">
              <a:rPr lang="en-US" smtClean="0"/>
              <a:t>‹#›</a:t>
            </a:fld>
            <a:endParaRPr lang="en-US"/>
          </a:p>
        </p:txBody>
      </p:sp>
    </p:spTree>
    <p:extLst>
      <p:ext uri="{BB962C8B-B14F-4D97-AF65-F5344CB8AC3E}">
        <p14:creationId xmlns:p14="http://schemas.microsoft.com/office/powerpoint/2010/main" val="25327846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2DE7B-3E3E-0C4D-A96E-C8963C3D487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98BD350-6380-4B43-9525-8CDE7B3830C0}"/>
              </a:ext>
            </a:extLst>
          </p:cNvPr>
          <p:cNvSpPr>
            <a:spLocks noGrp="1"/>
          </p:cNvSpPr>
          <p:nvPr>
            <p:ph type="dt" sz="half" idx="10"/>
          </p:nvPr>
        </p:nvSpPr>
        <p:spPr/>
        <p:txBody>
          <a:bodyPr/>
          <a:lstStyle/>
          <a:p>
            <a:fld id="{B8B0A632-EEFF-6841-9A7D-E3FDCE3DE84D}" type="datetimeFigureOut">
              <a:rPr lang="en-US" smtClean="0"/>
              <a:t>1/4/2022</a:t>
            </a:fld>
            <a:endParaRPr lang="en-US" dirty="0"/>
          </a:p>
        </p:txBody>
      </p:sp>
      <p:sp>
        <p:nvSpPr>
          <p:cNvPr id="4" name="Footer Placeholder 3">
            <a:extLst>
              <a:ext uri="{FF2B5EF4-FFF2-40B4-BE49-F238E27FC236}">
                <a16:creationId xmlns:a16="http://schemas.microsoft.com/office/drawing/2014/main" id="{D544F494-5E8F-5B4F-8932-9AA7697FF4D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18ACC5C-94D1-1C4A-98E5-C94C61881A1E}"/>
              </a:ext>
            </a:extLst>
          </p:cNvPr>
          <p:cNvSpPr>
            <a:spLocks noGrp="1"/>
          </p:cNvSpPr>
          <p:nvPr>
            <p:ph type="sldNum" sz="quarter" idx="12"/>
          </p:nvPr>
        </p:nvSpPr>
        <p:spPr/>
        <p:txBody>
          <a:bodyPr/>
          <a:lstStyle/>
          <a:p>
            <a:fld id="{7F88AD63-0728-1540-A163-1BD74443D3C7}" type="slidenum">
              <a:rPr lang="en-US" smtClean="0"/>
              <a:t>‹#›</a:t>
            </a:fld>
            <a:endParaRPr lang="en-US"/>
          </a:p>
        </p:txBody>
      </p:sp>
      <p:sp>
        <p:nvSpPr>
          <p:cNvPr id="7" name="Content Placeholder 6">
            <a:extLst>
              <a:ext uri="{FF2B5EF4-FFF2-40B4-BE49-F238E27FC236}">
                <a16:creationId xmlns:a16="http://schemas.microsoft.com/office/drawing/2014/main" id="{07B28789-23EC-5842-912A-EB4BF2E75FD7}"/>
              </a:ext>
            </a:extLst>
          </p:cNvPr>
          <p:cNvSpPr>
            <a:spLocks noGrp="1"/>
          </p:cNvSpPr>
          <p:nvPr>
            <p:ph sz="quarter" idx="13"/>
          </p:nvPr>
        </p:nvSpPr>
        <p:spPr>
          <a:xfrm>
            <a:off x="583817" y="3469952"/>
            <a:ext cx="7840662" cy="4937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BACF5A29-A2DF-C340-9347-23B8EAFF4DA5}"/>
              </a:ext>
            </a:extLst>
          </p:cNvPr>
          <p:cNvSpPr>
            <a:spLocks noGrp="1"/>
          </p:cNvSpPr>
          <p:nvPr>
            <p:ph sz="quarter" idx="14"/>
          </p:nvPr>
        </p:nvSpPr>
        <p:spPr>
          <a:xfrm>
            <a:off x="583817" y="1579125"/>
            <a:ext cx="7840662" cy="4937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6">
            <a:extLst>
              <a:ext uri="{FF2B5EF4-FFF2-40B4-BE49-F238E27FC236}">
                <a16:creationId xmlns:a16="http://schemas.microsoft.com/office/drawing/2014/main" id="{23778DE9-4DCB-0B4B-888D-E133DEDFE829}"/>
              </a:ext>
            </a:extLst>
          </p:cNvPr>
          <p:cNvSpPr>
            <a:spLocks noGrp="1"/>
          </p:cNvSpPr>
          <p:nvPr>
            <p:ph sz="quarter" idx="15"/>
          </p:nvPr>
        </p:nvSpPr>
        <p:spPr>
          <a:xfrm>
            <a:off x="347335" y="4866450"/>
            <a:ext cx="7840662" cy="4937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76A9FCDA-782B-CC48-9BFE-FCE8C711F466}"/>
              </a:ext>
            </a:extLst>
          </p:cNvPr>
          <p:cNvSpPr>
            <a:spLocks noGrp="1"/>
          </p:cNvSpPr>
          <p:nvPr>
            <p:ph type="body" sz="quarter" idx="16"/>
          </p:nvPr>
        </p:nvSpPr>
        <p:spPr>
          <a:xfrm>
            <a:off x="520755" y="3931145"/>
            <a:ext cx="7493821" cy="9961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0">
            <a:extLst>
              <a:ext uri="{FF2B5EF4-FFF2-40B4-BE49-F238E27FC236}">
                <a16:creationId xmlns:a16="http://schemas.microsoft.com/office/drawing/2014/main" id="{61AD715D-E330-0943-95B2-402EF1BBB1A8}"/>
              </a:ext>
            </a:extLst>
          </p:cNvPr>
          <p:cNvSpPr>
            <a:spLocks noGrp="1"/>
          </p:cNvSpPr>
          <p:nvPr>
            <p:ph type="body" sz="quarter" idx="17"/>
          </p:nvPr>
        </p:nvSpPr>
        <p:spPr>
          <a:xfrm>
            <a:off x="1150937" y="2349500"/>
            <a:ext cx="7493821" cy="9961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0">
            <a:extLst>
              <a:ext uri="{FF2B5EF4-FFF2-40B4-BE49-F238E27FC236}">
                <a16:creationId xmlns:a16="http://schemas.microsoft.com/office/drawing/2014/main" id="{912C0F5C-F891-C049-A782-7185574D7439}"/>
              </a:ext>
            </a:extLst>
          </p:cNvPr>
          <p:cNvSpPr>
            <a:spLocks noGrp="1"/>
          </p:cNvSpPr>
          <p:nvPr>
            <p:ph type="body" sz="quarter" idx="18"/>
          </p:nvPr>
        </p:nvSpPr>
        <p:spPr>
          <a:xfrm>
            <a:off x="757238" y="5516944"/>
            <a:ext cx="7493821" cy="9961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Picture Placeholder 14">
            <a:extLst>
              <a:ext uri="{FF2B5EF4-FFF2-40B4-BE49-F238E27FC236}">
                <a16:creationId xmlns:a16="http://schemas.microsoft.com/office/drawing/2014/main" id="{D1D7047E-E76D-8441-A4F9-8143443C6548}"/>
              </a:ext>
            </a:extLst>
          </p:cNvPr>
          <p:cNvSpPr>
            <a:spLocks noGrp="1"/>
          </p:cNvSpPr>
          <p:nvPr>
            <p:ph type="pic" sz="quarter" idx="19"/>
          </p:nvPr>
        </p:nvSpPr>
        <p:spPr>
          <a:xfrm>
            <a:off x="10016523" y="1488820"/>
            <a:ext cx="1565877" cy="1520064"/>
          </a:xfrm>
        </p:spPr>
        <p:txBody>
          <a:bodyPr/>
          <a:lstStyle/>
          <a:p>
            <a:endParaRPr lang="en-US" dirty="0"/>
          </a:p>
        </p:txBody>
      </p:sp>
      <p:sp>
        <p:nvSpPr>
          <p:cNvPr id="16" name="Picture Placeholder 14">
            <a:extLst>
              <a:ext uri="{FF2B5EF4-FFF2-40B4-BE49-F238E27FC236}">
                <a16:creationId xmlns:a16="http://schemas.microsoft.com/office/drawing/2014/main" id="{5156212D-F858-6B4B-922A-CEAAEB3F2E9E}"/>
              </a:ext>
            </a:extLst>
          </p:cNvPr>
          <p:cNvSpPr>
            <a:spLocks noGrp="1"/>
          </p:cNvSpPr>
          <p:nvPr>
            <p:ph type="pic" sz="quarter" idx="20"/>
          </p:nvPr>
        </p:nvSpPr>
        <p:spPr>
          <a:xfrm>
            <a:off x="10016603" y="3081747"/>
            <a:ext cx="1565877" cy="1520064"/>
          </a:xfrm>
        </p:spPr>
        <p:txBody>
          <a:bodyPr/>
          <a:lstStyle/>
          <a:p>
            <a:endParaRPr lang="en-US" dirty="0"/>
          </a:p>
        </p:txBody>
      </p:sp>
      <p:sp>
        <p:nvSpPr>
          <p:cNvPr id="17" name="Picture Placeholder 14">
            <a:extLst>
              <a:ext uri="{FF2B5EF4-FFF2-40B4-BE49-F238E27FC236}">
                <a16:creationId xmlns:a16="http://schemas.microsoft.com/office/drawing/2014/main" id="{99B77590-1C06-7C45-A381-60951C915192}"/>
              </a:ext>
            </a:extLst>
          </p:cNvPr>
          <p:cNvSpPr>
            <a:spLocks noGrp="1"/>
          </p:cNvSpPr>
          <p:nvPr>
            <p:ph type="pic" sz="quarter" idx="21"/>
          </p:nvPr>
        </p:nvSpPr>
        <p:spPr>
          <a:xfrm>
            <a:off x="10016522" y="4784199"/>
            <a:ext cx="1565877" cy="1520064"/>
          </a:xfrm>
        </p:spPr>
        <p:txBody>
          <a:bodyPr/>
          <a:lstStyle/>
          <a:p>
            <a:endParaRPr lang="en-US" dirty="0"/>
          </a:p>
        </p:txBody>
      </p:sp>
    </p:spTree>
    <p:extLst>
      <p:ext uri="{BB962C8B-B14F-4D97-AF65-F5344CB8AC3E}">
        <p14:creationId xmlns:p14="http://schemas.microsoft.com/office/powerpoint/2010/main" val="20192854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8B0A632-EEFF-6841-9A7D-E3FDCE3DE84D}" type="datetimeFigureOut">
              <a:rPr lang="en-US" smtClean="0"/>
              <a:t>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88AD63-0728-1540-A163-1BD74443D3C7}" type="slidenum">
              <a:rPr lang="en-US" smtClean="0"/>
              <a:t>‹#›</a:t>
            </a:fld>
            <a:endParaRPr lang="en-US"/>
          </a:p>
        </p:txBody>
      </p:sp>
    </p:spTree>
    <p:extLst>
      <p:ext uri="{BB962C8B-B14F-4D97-AF65-F5344CB8AC3E}">
        <p14:creationId xmlns:p14="http://schemas.microsoft.com/office/powerpoint/2010/main" val="18915125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8B0A632-EEFF-6841-9A7D-E3FDCE3DE84D}" type="datetimeFigureOut">
              <a:rPr lang="en-US" smtClean="0"/>
              <a:t>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88AD63-0728-1540-A163-1BD74443D3C7}" type="slidenum">
              <a:rPr lang="en-US" smtClean="0"/>
              <a:t>‹#›</a:t>
            </a:fld>
            <a:endParaRPr lang="en-US"/>
          </a:p>
        </p:txBody>
      </p:sp>
    </p:spTree>
    <p:extLst>
      <p:ext uri="{BB962C8B-B14F-4D97-AF65-F5344CB8AC3E}">
        <p14:creationId xmlns:p14="http://schemas.microsoft.com/office/powerpoint/2010/main" val="30284146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8B0A632-EEFF-6841-9A7D-E3FDCE3DE84D}" type="datetimeFigureOut">
              <a:rPr lang="en-US" smtClean="0"/>
              <a:t>1/4/2022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88AD63-0728-1540-A163-1BD74443D3C7}" type="slidenum">
              <a:rPr lang="en-US" smtClean="0"/>
              <a:t>‹#›</a:t>
            </a:fld>
            <a:endParaRPr lang="en-US"/>
          </a:p>
        </p:txBody>
      </p:sp>
    </p:spTree>
    <p:extLst>
      <p:ext uri="{BB962C8B-B14F-4D97-AF65-F5344CB8AC3E}">
        <p14:creationId xmlns:p14="http://schemas.microsoft.com/office/powerpoint/2010/main" val="32370058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8B0A632-EEFF-6841-9A7D-E3FDCE3DE84D}" type="datetimeFigureOut">
              <a:rPr lang="en-US" smtClean="0"/>
              <a:t>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88AD63-0728-1540-A163-1BD74443D3C7}" type="slidenum">
              <a:rPr lang="en-US" smtClean="0"/>
              <a:t>‹#›</a:t>
            </a:fld>
            <a:endParaRPr lang="en-US"/>
          </a:p>
        </p:txBody>
      </p:sp>
    </p:spTree>
    <p:extLst>
      <p:ext uri="{BB962C8B-B14F-4D97-AF65-F5344CB8AC3E}">
        <p14:creationId xmlns:p14="http://schemas.microsoft.com/office/powerpoint/2010/main" val="3121163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B0A632-EEFF-6841-9A7D-E3FDCE3DE84D}" type="datetimeFigureOut">
              <a:rPr lang="en-US" smtClean="0"/>
              <a:t>1/4/2022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88AD63-0728-1540-A163-1BD74443D3C7}" type="slidenum">
              <a:rPr lang="en-US" smtClean="0"/>
              <a:t>‹#›</a:t>
            </a:fld>
            <a:endParaRPr lang="en-US"/>
          </a:p>
        </p:txBody>
      </p:sp>
    </p:spTree>
    <p:extLst>
      <p:ext uri="{BB962C8B-B14F-4D97-AF65-F5344CB8AC3E}">
        <p14:creationId xmlns:p14="http://schemas.microsoft.com/office/powerpoint/2010/main" val="23841453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8B0A632-EEFF-6841-9A7D-E3FDCE3DE84D}" type="datetimeFigureOut">
              <a:rPr lang="en-US" smtClean="0"/>
              <a:t>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88AD63-0728-1540-A163-1BD74443D3C7}" type="slidenum">
              <a:rPr lang="en-US" smtClean="0"/>
              <a:t>‹#›</a:t>
            </a:fld>
            <a:endParaRPr lang="en-US"/>
          </a:p>
        </p:txBody>
      </p:sp>
    </p:spTree>
    <p:extLst>
      <p:ext uri="{BB962C8B-B14F-4D97-AF65-F5344CB8AC3E}">
        <p14:creationId xmlns:p14="http://schemas.microsoft.com/office/powerpoint/2010/main" val="1742656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8B0A632-EEFF-6841-9A7D-E3FDCE3DE84D}" type="datetimeFigureOut">
              <a:rPr lang="en-US" smtClean="0"/>
              <a:t>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88AD63-0728-1540-A163-1BD74443D3C7}" type="slidenum">
              <a:rPr lang="en-US" smtClean="0"/>
              <a:t>‹#›</a:t>
            </a:fld>
            <a:endParaRPr lang="en-US"/>
          </a:p>
        </p:txBody>
      </p:sp>
    </p:spTree>
    <p:extLst>
      <p:ext uri="{BB962C8B-B14F-4D97-AF65-F5344CB8AC3E}">
        <p14:creationId xmlns:p14="http://schemas.microsoft.com/office/powerpoint/2010/main" val="31063239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58913" y="610240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B0A632-EEFF-6841-9A7D-E3FDCE3DE84D}" type="datetimeFigureOut">
              <a:rPr lang="en-US" smtClean="0"/>
              <a:t>1/4/2022</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88AD63-0728-1540-A163-1BD74443D3C7}" type="slidenum">
              <a:rPr lang="en-US" smtClean="0"/>
              <a:t>‹#›</a:t>
            </a:fld>
            <a:endParaRPr lang="en-US"/>
          </a:p>
        </p:txBody>
      </p:sp>
      <p:pic>
        <p:nvPicPr>
          <p:cNvPr id="7" name="Picture 6" descr="Logo for the OCALI Lifespan Transitions Center" title="OCALI Logo">
            <a:extLst>
              <a:ext uri="{FF2B5EF4-FFF2-40B4-BE49-F238E27FC236}">
                <a16:creationId xmlns:a16="http://schemas.microsoft.com/office/drawing/2014/main" id="{7819978A-80A5-1B48-8AF3-62C78E0AB544}"/>
              </a:ext>
            </a:extLst>
          </p:cNvPr>
          <p:cNvPicPr>
            <a:picLocks noChangeAspect="1"/>
          </p:cNvPicPr>
          <p:nvPr userDrawn="1"/>
        </p:nvPicPr>
        <p:blipFill>
          <a:blip r:embed="rId13" cstate="hqprint">
            <a:extLst>
              <a:ext uri="{28A0092B-C50C-407E-A947-70E740481C1C}">
                <a14:useLocalDpi xmlns:a14="http://schemas.microsoft.com/office/drawing/2010/main"/>
              </a:ext>
            </a:extLst>
          </a:blip>
          <a:stretch>
            <a:fillRect/>
          </a:stretch>
        </p:blipFill>
        <p:spPr>
          <a:xfrm>
            <a:off x="10346083" y="6103630"/>
            <a:ext cx="1370871" cy="527258"/>
          </a:xfrm>
          <a:prstGeom prst="rect">
            <a:avLst/>
          </a:prstGeom>
        </p:spPr>
      </p:pic>
      <p:pic>
        <p:nvPicPr>
          <p:cNvPr id="8" name="Picture 7" descr="Logo for the Ohio Developmental Disabilities Council" title="DD Council Logo">
            <a:extLst>
              <a:ext uri="{FF2B5EF4-FFF2-40B4-BE49-F238E27FC236}">
                <a16:creationId xmlns:a16="http://schemas.microsoft.com/office/drawing/2014/main" id="{6B6262E5-F352-D54A-9A45-0F4CDF1F3948}"/>
              </a:ext>
            </a:extLst>
          </p:cNvPr>
          <p:cNvPicPr>
            <a:picLocks noChangeAspect="1"/>
          </p:cNvPicPr>
          <p:nvPr userDrawn="1"/>
        </p:nvPicPr>
        <p:blipFill rotWithShape="1">
          <a:blip r:embed="rId14" cstate="hqprint">
            <a:extLst>
              <a:ext uri="{28A0092B-C50C-407E-A947-70E740481C1C}">
                <a14:useLocalDpi xmlns:a14="http://schemas.microsoft.com/office/drawing/2010/main"/>
              </a:ext>
            </a:extLst>
          </a:blip>
          <a:srcRect/>
          <a:stretch/>
        </p:blipFill>
        <p:spPr>
          <a:xfrm>
            <a:off x="163286" y="6013263"/>
            <a:ext cx="2705991" cy="595910"/>
          </a:xfrm>
          <a:prstGeom prst="rect">
            <a:avLst/>
          </a:prstGeom>
        </p:spPr>
      </p:pic>
    </p:spTree>
    <p:extLst>
      <p:ext uri="{BB962C8B-B14F-4D97-AF65-F5344CB8AC3E}">
        <p14:creationId xmlns:p14="http://schemas.microsoft.com/office/powerpoint/2010/main" val="6406177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b="0" i="0" kern="1200">
          <a:solidFill>
            <a:schemeClr val="tx1"/>
          </a:solidFill>
          <a:latin typeface="Avenir LT Std 45 Book" panose="020B0502020203020204" pitchFamily="34" charset="0"/>
          <a:ea typeface="+mj-ea"/>
          <a:cs typeface="+mj-cs"/>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Avenir LT Std 45 Book" panose="020B0502020203020204" pitchFamily="34" charset="0"/>
          <a:ea typeface="+mn-ea"/>
          <a:cs typeface="+mn-cs"/>
        </a:defRPr>
      </a:lvl1pPr>
      <a:lvl2pPr marL="742950" indent="-285750" algn="l" defTabSz="457200" rtl="0" eaLnBrk="1" latinLnBrk="0" hangingPunct="1">
        <a:spcBef>
          <a:spcPct val="20000"/>
        </a:spcBef>
        <a:buFont typeface="Arial"/>
        <a:buChar char="–"/>
        <a:defRPr sz="2800" b="0" i="0" kern="1200">
          <a:solidFill>
            <a:schemeClr val="tx1"/>
          </a:solidFill>
          <a:latin typeface="Avenir LT Std 45 Book" panose="020B0502020203020204" pitchFamily="34" charset="0"/>
          <a:ea typeface="+mn-ea"/>
          <a:cs typeface="+mn-cs"/>
        </a:defRPr>
      </a:lvl2pPr>
      <a:lvl3pPr marL="1143000" indent="-228600" algn="l" defTabSz="457200" rtl="0" eaLnBrk="1" latinLnBrk="0" hangingPunct="1">
        <a:spcBef>
          <a:spcPct val="20000"/>
        </a:spcBef>
        <a:buFont typeface="Arial"/>
        <a:buChar char="•"/>
        <a:defRPr sz="2400" b="0" i="0" kern="1200">
          <a:solidFill>
            <a:schemeClr val="tx1"/>
          </a:solidFill>
          <a:latin typeface="Avenir LT Std 45 Book" panose="020B0502020203020204" pitchFamily="34" charset="0"/>
          <a:ea typeface="+mn-ea"/>
          <a:cs typeface="+mn-cs"/>
        </a:defRPr>
      </a:lvl3pPr>
      <a:lvl4pPr marL="1600200" indent="-228600" algn="l" defTabSz="457200" rtl="0" eaLnBrk="1" latinLnBrk="0" hangingPunct="1">
        <a:spcBef>
          <a:spcPct val="20000"/>
        </a:spcBef>
        <a:buFont typeface="Arial"/>
        <a:buChar char="–"/>
        <a:defRPr sz="2000" b="0" i="0" kern="1200">
          <a:solidFill>
            <a:schemeClr val="tx1"/>
          </a:solidFill>
          <a:latin typeface="Avenir LT Std 45 Book" panose="020B0502020203020204" pitchFamily="34" charset="0"/>
          <a:ea typeface="+mn-ea"/>
          <a:cs typeface="+mn-cs"/>
        </a:defRPr>
      </a:lvl4pPr>
      <a:lvl5pPr marL="2057400" indent="-228600" algn="l" defTabSz="457200" rtl="0" eaLnBrk="1" latinLnBrk="0" hangingPunct="1">
        <a:spcBef>
          <a:spcPct val="20000"/>
        </a:spcBef>
        <a:buFont typeface="Arial"/>
        <a:buChar char="»"/>
        <a:defRPr sz="2000" b="0" i="0" kern="1200">
          <a:solidFill>
            <a:schemeClr val="tx1"/>
          </a:solidFill>
          <a:latin typeface="Avenir LT Std 45 Book" panose="020B0502020203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258913" y="610240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B0A632-EEFF-6841-9A7D-E3FDCE3DE84D}" type="datetimeFigureOut">
              <a:rPr lang="en-US" smtClean="0"/>
              <a:t>1/4/2022</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88AD63-0728-1540-A163-1BD74443D3C7}" type="slidenum">
              <a:rPr lang="en-US" smtClean="0"/>
              <a:t>‹#›</a:t>
            </a:fld>
            <a:endParaRPr lang="en-US"/>
          </a:p>
        </p:txBody>
      </p:sp>
      <p:pic>
        <p:nvPicPr>
          <p:cNvPr id="7" name="Picture 6" descr="Logo for the OCALI Lifespan Transitions Center" title="OCALI Logo">
            <a:extLst>
              <a:ext uri="{FF2B5EF4-FFF2-40B4-BE49-F238E27FC236}">
                <a16:creationId xmlns:a16="http://schemas.microsoft.com/office/drawing/2014/main" id="{14A3EFF6-1E6B-834B-A020-6B3D0CCBF2F2}"/>
              </a:ext>
            </a:extLst>
          </p:cNvPr>
          <p:cNvPicPr>
            <a:picLocks noChangeAspect="1"/>
          </p:cNvPicPr>
          <p:nvPr userDrawn="1"/>
        </p:nvPicPr>
        <p:blipFill>
          <a:blip r:embed="rId14" cstate="hqprint">
            <a:extLst>
              <a:ext uri="{28A0092B-C50C-407E-A947-70E740481C1C}">
                <a14:useLocalDpi xmlns:a14="http://schemas.microsoft.com/office/drawing/2010/main"/>
              </a:ext>
            </a:extLst>
          </a:blip>
          <a:stretch>
            <a:fillRect/>
          </a:stretch>
        </p:blipFill>
        <p:spPr>
          <a:xfrm>
            <a:off x="10346083" y="6103630"/>
            <a:ext cx="1370871" cy="527258"/>
          </a:xfrm>
          <a:prstGeom prst="rect">
            <a:avLst/>
          </a:prstGeom>
        </p:spPr>
      </p:pic>
      <p:pic>
        <p:nvPicPr>
          <p:cNvPr id="8" name="Picture 7" descr="Logo for the Ohio Developmental Disabilities Council" title="DD Council Logo">
            <a:extLst>
              <a:ext uri="{FF2B5EF4-FFF2-40B4-BE49-F238E27FC236}">
                <a16:creationId xmlns:a16="http://schemas.microsoft.com/office/drawing/2014/main" id="{7F91D4B3-132A-104B-B2BF-638B38A3A386}"/>
              </a:ext>
            </a:extLst>
          </p:cNvPr>
          <p:cNvPicPr>
            <a:picLocks noChangeAspect="1"/>
          </p:cNvPicPr>
          <p:nvPr userDrawn="1"/>
        </p:nvPicPr>
        <p:blipFill rotWithShape="1">
          <a:blip r:embed="rId15" cstate="hqprint">
            <a:extLst>
              <a:ext uri="{28A0092B-C50C-407E-A947-70E740481C1C}">
                <a14:useLocalDpi xmlns:a14="http://schemas.microsoft.com/office/drawing/2010/main"/>
              </a:ext>
            </a:extLst>
          </a:blip>
          <a:srcRect/>
          <a:stretch/>
        </p:blipFill>
        <p:spPr>
          <a:xfrm>
            <a:off x="163286" y="6013263"/>
            <a:ext cx="2705991" cy="595910"/>
          </a:xfrm>
          <a:prstGeom prst="rect">
            <a:avLst/>
          </a:prstGeom>
        </p:spPr>
      </p:pic>
    </p:spTree>
    <p:extLst>
      <p:ext uri="{BB962C8B-B14F-4D97-AF65-F5344CB8AC3E}">
        <p14:creationId xmlns:p14="http://schemas.microsoft.com/office/powerpoint/2010/main" val="34253048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457200" rtl="0" eaLnBrk="1" latinLnBrk="0" hangingPunct="1">
        <a:spcBef>
          <a:spcPct val="0"/>
        </a:spcBef>
        <a:buNone/>
        <a:defRPr sz="4400" b="0" i="0" kern="1200">
          <a:solidFill>
            <a:schemeClr val="tx1"/>
          </a:solidFill>
          <a:latin typeface="Avenir LT Std 45 Book" panose="020B0502020203020204" pitchFamily="34" charset="0"/>
          <a:ea typeface="+mj-ea"/>
          <a:cs typeface="+mj-cs"/>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Avenir LT Std 45 Book" panose="020B0502020203020204" pitchFamily="34" charset="0"/>
          <a:ea typeface="+mn-ea"/>
          <a:cs typeface="+mn-cs"/>
        </a:defRPr>
      </a:lvl1pPr>
      <a:lvl2pPr marL="742950" indent="-285750" algn="l" defTabSz="457200" rtl="0" eaLnBrk="1" latinLnBrk="0" hangingPunct="1">
        <a:spcBef>
          <a:spcPct val="20000"/>
        </a:spcBef>
        <a:buFont typeface="Arial"/>
        <a:buChar char="–"/>
        <a:defRPr sz="2800" b="0" i="0" kern="1200">
          <a:solidFill>
            <a:schemeClr val="tx1"/>
          </a:solidFill>
          <a:latin typeface="Avenir LT Std 45 Book" panose="020B0502020203020204" pitchFamily="34" charset="0"/>
          <a:ea typeface="+mn-ea"/>
          <a:cs typeface="+mn-cs"/>
        </a:defRPr>
      </a:lvl2pPr>
      <a:lvl3pPr marL="1143000" indent="-228600" algn="l" defTabSz="457200" rtl="0" eaLnBrk="1" latinLnBrk="0" hangingPunct="1">
        <a:spcBef>
          <a:spcPct val="20000"/>
        </a:spcBef>
        <a:buFont typeface="Arial"/>
        <a:buChar char="•"/>
        <a:defRPr sz="2400" b="0" i="0" kern="1200">
          <a:solidFill>
            <a:schemeClr val="tx1"/>
          </a:solidFill>
          <a:latin typeface="Avenir LT Std 45 Book" panose="020B0502020203020204" pitchFamily="34" charset="0"/>
          <a:ea typeface="+mn-ea"/>
          <a:cs typeface="+mn-cs"/>
        </a:defRPr>
      </a:lvl3pPr>
      <a:lvl4pPr marL="1600200" indent="-228600" algn="l" defTabSz="457200" rtl="0" eaLnBrk="1" latinLnBrk="0" hangingPunct="1">
        <a:spcBef>
          <a:spcPct val="20000"/>
        </a:spcBef>
        <a:buFont typeface="Arial"/>
        <a:buChar char="–"/>
        <a:defRPr sz="2000" b="0" i="0" kern="1200">
          <a:solidFill>
            <a:schemeClr val="tx1"/>
          </a:solidFill>
          <a:latin typeface="Avenir LT Std 45 Book" panose="020B0502020203020204" pitchFamily="34" charset="0"/>
          <a:ea typeface="+mn-ea"/>
          <a:cs typeface="+mn-cs"/>
        </a:defRPr>
      </a:lvl4pPr>
      <a:lvl5pPr marL="2057400" indent="-228600" algn="l" defTabSz="457200" rtl="0" eaLnBrk="1" latinLnBrk="0" hangingPunct="1">
        <a:spcBef>
          <a:spcPct val="20000"/>
        </a:spcBef>
        <a:buFont typeface="Arial"/>
        <a:buChar char="»"/>
        <a:defRPr sz="2000" b="0" i="0" kern="1200">
          <a:solidFill>
            <a:schemeClr val="tx1"/>
          </a:solidFill>
          <a:latin typeface="Avenir LT Std 45 Book" panose="020B0502020203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hyperlink" Target="https://www.ocali.org/project/creating_a_plan_for_teaching_skills_using_evidence_based_practices" TargetMode="External"/><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ohioemploymentfirst.org/view.php?nav_id=469" TargetMode="External"/><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20.emf"/></Relationships>
</file>

<file path=ppt/slides/_rels/slide37.xml.rels><?xml version="1.0" encoding="UTF-8" standalone="yes"?>
<Relationships xmlns="http://schemas.openxmlformats.org/package/2006/relationships"><Relationship Id="rId3" Type="http://schemas.openxmlformats.org/officeDocument/2006/relationships/hyperlink" Target="https://ohioemploymentfirst.org/view.php?nav_id=469" TargetMode="External"/><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3.xml"/><Relationship Id="rId1" Type="http://schemas.openxmlformats.org/officeDocument/2006/relationships/slideLayout" Target="../slideLayouts/slideLayout23.xml"/><Relationship Id="rId5" Type="http://schemas.openxmlformats.org/officeDocument/2006/relationships/image" Target="../media/image23.png"/><Relationship Id="rId4" Type="http://schemas.openxmlformats.org/officeDocument/2006/relationships/image" Target="../media/image22.png"/></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4.xml"/><Relationship Id="rId1" Type="http://schemas.openxmlformats.org/officeDocument/2006/relationships/slideLayout" Target="../slideLayouts/slideLayout23.xml"/><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7.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0.xml"/><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hyperlink" Target="https://www.surveymonkey.com/r/JCTY2YJ" TargetMode="Externa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847493" y="1104514"/>
            <a:ext cx="10363200" cy="1470025"/>
          </a:xfrm>
        </p:spPr>
        <p:txBody>
          <a:bodyPr>
            <a:normAutofit/>
          </a:bodyPr>
          <a:lstStyle/>
          <a:p>
            <a:r>
              <a:rPr lang="en-US" b="1" dirty="0">
                <a:latin typeface="Avenir LT Std 55 Roman" panose="020B0503020203020204" pitchFamily="34" charset="0"/>
              </a:rPr>
              <a:t>“What Works for Work”</a:t>
            </a:r>
          </a:p>
        </p:txBody>
      </p:sp>
      <p:sp>
        <p:nvSpPr>
          <p:cNvPr id="3" name="Subtitle 2">
            <a:extLst>
              <a:ext uri="{FF2B5EF4-FFF2-40B4-BE49-F238E27FC236}">
                <a16:creationId xmlns:a16="http://schemas.microsoft.com/office/drawing/2014/main" id="{7A752CD7-B036-254F-B915-C8C29C7CFA89}"/>
              </a:ext>
            </a:extLst>
          </p:cNvPr>
          <p:cNvSpPr>
            <a:spLocks noGrp="1"/>
          </p:cNvSpPr>
          <p:nvPr>
            <p:ph type="subTitle" idx="1"/>
          </p:nvPr>
        </p:nvSpPr>
        <p:spPr>
          <a:xfrm>
            <a:off x="1293540" y="2927195"/>
            <a:ext cx="9701561" cy="1752600"/>
          </a:xfrm>
        </p:spPr>
        <p:txBody>
          <a:bodyPr/>
          <a:lstStyle/>
          <a:p>
            <a:r>
              <a:rPr lang="en-US" b="1" dirty="0">
                <a:solidFill>
                  <a:schemeClr val="tx1"/>
                </a:solidFill>
                <a:latin typeface="Avenir LT Std 55 Roman" panose="020B0503020203020204" pitchFamily="34" charset="0"/>
              </a:rPr>
              <a:t>Session </a:t>
            </a:r>
            <a:r>
              <a:rPr lang="en-US" b="1" i="1" dirty="0">
                <a:solidFill>
                  <a:schemeClr val="tx1"/>
                </a:solidFill>
              </a:rPr>
              <a:t>7: Creating a Plan for Teaching Skills Using Evidence Based Practices</a:t>
            </a:r>
            <a:endParaRPr lang="en-US" b="1" dirty="0">
              <a:solidFill>
                <a:schemeClr val="tx1"/>
              </a:solidFill>
            </a:endParaRPr>
          </a:p>
        </p:txBody>
      </p:sp>
      <p:pic>
        <p:nvPicPr>
          <p:cNvPr id="9" name="Picture 8" descr="Logo for the Ohio Developmental Disabilities Council" title="DD Council Logo">
            <a:extLst>
              <a:ext uri="{FF2B5EF4-FFF2-40B4-BE49-F238E27FC236}">
                <a16:creationId xmlns:a16="http://schemas.microsoft.com/office/drawing/2014/main" id="{AD09612A-E370-724D-BF21-4677A26368D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04577" y="5284408"/>
            <a:ext cx="4152235" cy="914400"/>
          </a:xfrm>
          <a:prstGeom prst="rect">
            <a:avLst/>
          </a:prstGeom>
        </p:spPr>
      </p:pic>
      <p:pic>
        <p:nvPicPr>
          <p:cNvPr id="8" name="Picture 7" descr="Logo for the OCALI Lifespan Transitions Center" title="OCALI">
            <a:extLst>
              <a:ext uri="{FF2B5EF4-FFF2-40B4-BE49-F238E27FC236}">
                <a16:creationId xmlns:a16="http://schemas.microsoft.com/office/drawing/2014/main" id="{F4C47D60-AC9F-1C4D-8C21-268D3CA3A8A5}"/>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963476" y="5234261"/>
            <a:ext cx="2351651" cy="904481"/>
          </a:xfrm>
          <a:prstGeom prst="rect">
            <a:avLst/>
          </a:prstGeom>
        </p:spPr>
      </p:pic>
    </p:spTree>
    <p:extLst>
      <p:ext uri="{BB962C8B-B14F-4D97-AF65-F5344CB8AC3E}">
        <p14:creationId xmlns:p14="http://schemas.microsoft.com/office/powerpoint/2010/main" val="3894352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07282-CBA9-474F-9B4B-2E85EC5F8BF3}"/>
              </a:ext>
            </a:extLst>
          </p:cNvPr>
          <p:cNvSpPr>
            <a:spLocks noGrp="1"/>
          </p:cNvSpPr>
          <p:nvPr>
            <p:ph type="title"/>
          </p:nvPr>
        </p:nvSpPr>
        <p:spPr>
          <a:xfrm>
            <a:off x="267759" y="897348"/>
            <a:ext cx="4698689" cy="505428"/>
          </a:xfrm>
        </p:spPr>
        <p:txBody>
          <a:bodyPr>
            <a:noAutofit/>
          </a:bodyPr>
          <a:lstStyle/>
          <a:p>
            <a:pPr algn="l"/>
            <a:r>
              <a:rPr lang="en-US" b="1" dirty="0"/>
              <a:t>Example: Paul Section Two</a:t>
            </a:r>
          </a:p>
        </p:txBody>
      </p:sp>
      <p:sp>
        <p:nvSpPr>
          <p:cNvPr id="4" name="Content Placeholder 3">
            <a:extLst>
              <a:ext uri="{FF2B5EF4-FFF2-40B4-BE49-F238E27FC236}">
                <a16:creationId xmlns:a16="http://schemas.microsoft.com/office/drawing/2014/main" id="{4C401119-1EE4-0B4C-8417-5A3EB39C1797}"/>
              </a:ext>
            </a:extLst>
          </p:cNvPr>
          <p:cNvSpPr>
            <a:spLocks noGrp="1"/>
          </p:cNvSpPr>
          <p:nvPr>
            <p:ph sz="half" idx="2"/>
          </p:nvPr>
        </p:nvSpPr>
        <p:spPr>
          <a:xfrm>
            <a:off x="4969565" y="412376"/>
            <a:ext cx="6899706" cy="6221506"/>
          </a:xfrm>
        </p:spPr>
        <p:txBody>
          <a:bodyPr>
            <a:normAutofit fontScale="92500"/>
          </a:bodyPr>
          <a:lstStyle/>
          <a:p>
            <a:pPr marL="0" indent="0">
              <a:lnSpc>
                <a:spcPct val="110000"/>
              </a:lnSpc>
              <a:buNone/>
            </a:pPr>
            <a:r>
              <a:rPr lang="en-US" sz="3000" dirty="0"/>
              <a:t>Section Two</a:t>
            </a:r>
          </a:p>
          <a:p>
            <a:pPr lvl="0">
              <a:lnSpc>
                <a:spcPct val="110000"/>
              </a:lnSpc>
            </a:pPr>
            <a:r>
              <a:rPr lang="en-US" dirty="0"/>
              <a:t>Paul needs to learn how to leave a social situation in a calm manner when he starts to feel overwhelmed. If he can do this, we can give him more independence and he will be able to look for more opportunities to participate in the community.</a:t>
            </a:r>
          </a:p>
          <a:p>
            <a:pPr lvl="0">
              <a:lnSpc>
                <a:spcPct val="110000"/>
              </a:lnSpc>
            </a:pPr>
            <a:endParaRPr lang="en-US" dirty="0"/>
          </a:p>
          <a:p>
            <a:pPr>
              <a:lnSpc>
                <a:spcPct val="110000"/>
              </a:lnSpc>
            </a:pPr>
            <a:r>
              <a:rPr lang="en-US" dirty="0"/>
              <a:t>About 75% of the time Paul can identify when he is starting to get upset, but he never is able to leave a situation independently before he becomes upset or overwhelmed. </a:t>
            </a:r>
          </a:p>
        </p:txBody>
      </p:sp>
      <p:pic>
        <p:nvPicPr>
          <p:cNvPr id="6" name="Content Placeholder 5" descr="Completed Planning Guide for teaching skills, section one&#10;" title="Plan form worksheet">
            <a:extLst>
              <a:ext uri="{FF2B5EF4-FFF2-40B4-BE49-F238E27FC236}">
                <a16:creationId xmlns:a16="http://schemas.microsoft.com/office/drawing/2014/main" id="{163BBF3B-EFA8-6A43-8C93-725AE0C9689D}"/>
              </a:ext>
            </a:extLst>
          </p:cNvPr>
          <p:cNvPicPr>
            <a:picLocks noGrp="1" noChangeAspect="1"/>
          </p:cNvPicPr>
          <p:nvPr>
            <p:ph sz="half" idx="1"/>
          </p:nvPr>
        </p:nvPicPr>
        <p:blipFill>
          <a:blip r:embed="rId3"/>
          <a:stretch>
            <a:fillRect/>
          </a:stretch>
        </p:blipFill>
        <p:spPr>
          <a:xfrm>
            <a:off x="171946" y="2305878"/>
            <a:ext cx="4679702" cy="3620399"/>
          </a:xfrm>
        </p:spPr>
      </p:pic>
    </p:spTree>
    <p:extLst>
      <p:ext uri="{BB962C8B-B14F-4D97-AF65-F5344CB8AC3E}">
        <p14:creationId xmlns:p14="http://schemas.microsoft.com/office/powerpoint/2010/main" val="2361801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31A22-6B24-1748-AD15-504819E7CBFD}"/>
              </a:ext>
            </a:extLst>
          </p:cNvPr>
          <p:cNvSpPr>
            <a:spLocks noGrp="1"/>
          </p:cNvSpPr>
          <p:nvPr>
            <p:ph type="title"/>
          </p:nvPr>
        </p:nvSpPr>
        <p:spPr>
          <a:xfrm>
            <a:off x="663389" y="251012"/>
            <a:ext cx="10972800" cy="798788"/>
          </a:xfrm>
        </p:spPr>
        <p:txBody>
          <a:bodyPr>
            <a:normAutofit/>
          </a:bodyPr>
          <a:lstStyle/>
          <a:p>
            <a:r>
              <a:rPr lang="en-US" sz="4000" dirty="0"/>
              <a:t>Team Time!</a:t>
            </a:r>
          </a:p>
        </p:txBody>
      </p:sp>
      <p:sp>
        <p:nvSpPr>
          <p:cNvPr id="3" name="Content Placeholder 2">
            <a:extLst>
              <a:ext uri="{FF2B5EF4-FFF2-40B4-BE49-F238E27FC236}">
                <a16:creationId xmlns:a16="http://schemas.microsoft.com/office/drawing/2014/main" id="{29CE7442-681F-DB4A-B695-6CE9DEC081B1}"/>
              </a:ext>
            </a:extLst>
          </p:cNvPr>
          <p:cNvSpPr>
            <a:spLocks noGrp="1"/>
          </p:cNvSpPr>
          <p:nvPr>
            <p:ph idx="1"/>
          </p:nvPr>
        </p:nvSpPr>
        <p:spPr>
          <a:xfrm>
            <a:off x="341243" y="1106902"/>
            <a:ext cx="11509513" cy="5542376"/>
          </a:xfrm>
        </p:spPr>
        <p:txBody>
          <a:bodyPr>
            <a:noAutofit/>
          </a:bodyPr>
          <a:lstStyle/>
          <a:p>
            <a:r>
              <a:rPr lang="en-US" sz="2800" dirty="0"/>
              <a:t>Review Sections One and Two, in the previous example of Paul</a:t>
            </a:r>
          </a:p>
          <a:p>
            <a:r>
              <a:rPr lang="en-US" sz="2800" dirty="0"/>
              <a:t>Complete the student profile for the target student selected.</a:t>
            </a:r>
          </a:p>
          <a:p>
            <a:r>
              <a:rPr lang="en-US" sz="2800" dirty="0"/>
              <a:t>Complete the PINS (preferences, interests, needs and strengths) information (the team may wish to collect additional information and to expand the profile </a:t>
            </a:r>
          </a:p>
          <a:p>
            <a:r>
              <a:rPr lang="en-US" sz="2800" dirty="0"/>
              <a:t>Complete the skill development area based on the team knowledge of the student’s needs.</a:t>
            </a:r>
          </a:p>
          <a:p>
            <a:r>
              <a:rPr lang="en-US" sz="2800" dirty="0"/>
              <a:t>In Section Two, also add available information on the youth’s current ability to perform the needed skills. Baseline data about the target skill will be collected and added in section five.</a:t>
            </a:r>
          </a:p>
        </p:txBody>
      </p:sp>
    </p:spTree>
    <p:extLst>
      <p:ext uri="{BB962C8B-B14F-4D97-AF65-F5344CB8AC3E}">
        <p14:creationId xmlns:p14="http://schemas.microsoft.com/office/powerpoint/2010/main" val="244306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95511-C381-8848-B513-8E24F6ECCC2B}"/>
              </a:ext>
            </a:extLst>
          </p:cNvPr>
          <p:cNvSpPr>
            <a:spLocks noGrp="1"/>
          </p:cNvSpPr>
          <p:nvPr>
            <p:ph type="title"/>
          </p:nvPr>
        </p:nvSpPr>
        <p:spPr>
          <a:xfrm>
            <a:off x="619539" y="95733"/>
            <a:ext cx="10972800" cy="818666"/>
          </a:xfrm>
        </p:spPr>
        <p:txBody>
          <a:bodyPr>
            <a:normAutofit/>
          </a:bodyPr>
          <a:lstStyle/>
          <a:p>
            <a:r>
              <a:rPr lang="en-US" sz="3600" dirty="0"/>
              <a:t>Section Three</a:t>
            </a:r>
          </a:p>
        </p:txBody>
      </p:sp>
      <p:sp>
        <p:nvSpPr>
          <p:cNvPr id="12" name="Text Placeholder 11">
            <a:extLst>
              <a:ext uri="{FF2B5EF4-FFF2-40B4-BE49-F238E27FC236}">
                <a16:creationId xmlns:a16="http://schemas.microsoft.com/office/drawing/2014/main" id="{C9A6C353-687A-FE47-9A7F-79258A29D563}"/>
              </a:ext>
            </a:extLst>
          </p:cNvPr>
          <p:cNvSpPr>
            <a:spLocks noGrp="1"/>
          </p:cNvSpPr>
          <p:nvPr>
            <p:ph type="body" idx="1"/>
          </p:nvPr>
        </p:nvSpPr>
        <p:spPr>
          <a:xfrm>
            <a:off x="1093165" y="822959"/>
            <a:ext cx="4748463" cy="639762"/>
          </a:xfrm>
        </p:spPr>
        <p:txBody>
          <a:bodyPr>
            <a:normAutofit fontScale="77500" lnSpcReduction="20000"/>
          </a:bodyPr>
          <a:lstStyle/>
          <a:p>
            <a:pPr algn="ctr"/>
            <a:r>
              <a:rPr lang="en-US" sz="3600" dirty="0"/>
              <a:t>Version One (Handout #4)</a:t>
            </a:r>
          </a:p>
        </p:txBody>
      </p:sp>
      <p:pic>
        <p:nvPicPr>
          <p:cNvPr id="8" name="Content Placeholder 7" descr="Fill in table with three columns and four rows. Available for download" title="Section three: Identify Evidence Based Practices (EBPs) and Plan the instruction">
            <a:extLst>
              <a:ext uri="{FF2B5EF4-FFF2-40B4-BE49-F238E27FC236}">
                <a16:creationId xmlns:a16="http://schemas.microsoft.com/office/drawing/2014/main" id="{7565732A-BAF2-2841-A846-7AD8C5FA352D}"/>
              </a:ext>
            </a:extLst>
          </p:cNvPr>
          <p:cNvPicPr>
            <a:picLocks noGrp="1" noChangeAspect="1"/>
          </p:cNvPicPr>
          <p:nvPr>
            <p:ph sz="half" idx="2"/>
          </p:nvPr>
        </p:nvPicPr>
        <p:blipFill rotWithShape="1">
          <a:blip r:embed="rId3"/>
          <a:stretch/>
        </p:blipFill>
        <p:spPr>
          <a:xfrm>
            <a:off x="539350" y="1435967"/>
            <a:ext cx="5958832" cy="4609985"/>
          </a:xfrm>
        </p:spPr>
      </p:pic>
      <p:sp>
        <p:nvSpPr>
          <p:cNvPr id="13" name="Text Placeholder 12">
            <a:extLst>
              <a:ext uri="{FF2B5EF4-FFF2-40B4-BE49-F238E27FC236}">
                <a16:creationId xmlns:a16="http://schemas.microsoft.com/office/drawing/2014/main" id="{74B7E53E-196D-0F4A-8E15-2EAA3EB4118B}"/>
              </a:ext>
            </a:extLst>
          </p:cNvPr>
          <p:cNvSpPr>
            <a:spLocks noGrp="1"/>
          </p:cNvSpPr>
          <p:nvPr>
            <p:ph type="body" sz="quarter" idx="3"/>
          </p:nvPr>
        </p:nvSpPr>
        <p:spPr>
          <a:xfrm>
            <a:off x="7223760" y="734885"/>
            <a:ext cx="4554263" cy="639762"/>
          </a:xfrm>
        </p:spPr>
        <p:txBody>
          <a:bodyPr>
            <a:noAutofit/>
          </a:bodyPr>
          <a:lstStyle/>
          <a:p>
            <a:pPr algn="ctr"/>
            <a:r>
              <a:rPr lang="en-US" sz="2800" dirty="0"/>
              <a:t>Version Two (Handout #5)</a:t>
            </a:r>
          </a:p>
        </p:txBody>
      </p:sp>
      <p:pic>
        <p:nvPicPr>
          <p:cNvPr id="17" name="Content Placeholder 16" descr="Fill in table with three columns and four rows. Available for download. Screen reader preferred.&#10;" title="Section three: Identify Evidence Based Practices (EBPs) and Plan the instruction">
            <a:extLst>
              <a:ext uri="{FF2B5EF4-FFF2-40B4-BE49-F238E27FC236}">
                <a16:creationId xmlns:a16="http://schemas.microsoft.com/office/drawing/2014/main" id="{2B75193C-A46E-CE4C-9CA5-9249F5FC638B}"/>
              </a:ext>
            </a:extLst>
          </p:cNvPr>
          <p:cNvPicPr>
            <a:picLocks noGrp="1" noChangeAspect="1"/>
          </p:cNvPicPr>
          <p:nvPr>
            <p:ph sz="quarter" idx="4"/>
          </p:nvPr>
        </p:nvPicPr>
        <p:blipFill rotWithShape="1">
          <a:blip r:embed="rId4"/>
          <a:srcRect l="42315" t="16908" r="24657" b="14323"/>
          <a:stretch/>
        </p:blipFill>
        <p:spPr>
          <a:xfrm>
            <a:off x="7901608" y="1435967"/>
            <a:ext cx="3396400" cy="4419974"/>
          </a:xfrm>
          <a:ln>
            <a:solidFill>
              <a:schemeClr val="tx1"/>
            </a:solidFill>
          </a:ln>
        </p:spPr>
      </p:pic>
    </p:spTree>
    <p:extLst>
      <p:ext uri="{BB962C8B-B14F-4D97-AF65-F5344CB8AC3E}">
        <p14:creationId xmlns:p14="http://schemas.microsoft.com/office/powerpoint/2010/main" val="18150758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DF1A9D9-B638-6C40-B719-2886B7B215B8}"/>
              </a:ext>
            </a:extLst>
          </p:cNvPr>
          <p:cNvSpPr>
            <a:spLocks noGrp="1"/>
          </p:cNvSpPr>
          <p:nvPr>
            <p:ph type="title"/>
          </p:nvPr>
        </p:nvSpPr>
        <p:spPr/>
        <p:txBody>
          <a:bodyPr>
            <a:normAutofit/>
          </a:bodyPr>
          <a:lstStyle/>
          <a:p>
            <a:r>
              <a:rPr lang="en-US" dirty="0"/>
              <a:t>Section Three: Evidence Based Practices</a:t>
            </a:r>
          </a:p>
        </p:txBody>
      </p:sp>
      <p:sp>
        <p:nvSpPr>
          <p:cNvPr id="8" name="Content Placeholder 7">
            <a:extLst>
              <a:ext uri="{FF2B5EF4-FFF2-40B4-BE49-F238E27FC236}">
                <a16:creationId xmlns:a16="http://schemas.microsoft.com/office/drawing/2014/main" id="{3DB8CAA7-E145-5547-8E2D-A6FB909092AE}"/>
              </a:ext>
            </a:extLst>
          </p:cNvPr>
          <p:cNvSpPr>
            <a:spLocks noGrp="1"/>
          </p:cNvSpPr>
          <p:nvPr>
            <p:ph idx="1"/>
          </p:nvPr>
        </p:nvSpPr>
        <p:spPr/>
        <p:txBody>
          <a:bodyPr/>
          <a:lstStyle/>
          <a:p>
            <a:r>
              <a:rPr lang="en-US" dirty="0"/>
              <a:t>This section is the opportunity for the team to begin selection of specific EBPs to be used in the plan</a:t>
            </a:r>
          </a:p>
          <a:p>
            <a:r>
              <a:rPr lang="en-US" dirty="0"/>
              <a:t>Reflect on Sections One and Two and decide:</a:t>
            </a:r>
          </a:p>
          <a:p>
            <a:pPr lvl="1"/>
            <a:r>
              <a:rPr lang="en-US" dirty="0"/>
              <a:t>What EBPs are a good match to the learning style and the PINS of the youth described in Section One?</a:t>
            </a:r>
          </a:p>
          <a:p>
            <a:pPr lvl="1"/>
            <a:r>
              <a:rPr lang="en-US" dirty="0"/>
              <a:t>What EBPs would be useful to teach the needed skill(s) identified in Section Two?</a:t>
            </a:r>
          </a:p>
          <a:p>
            <a:pPr marL="457200" lvl="1" indent="0">
              <a:buNone/>
            </a:pPr>
            <a:endParaRPr lang="en-US" dirty="0"/>
          </a:p>
          <a:p>
            <a:endParaRPr lang="en-US" dirty="0"/>
          </a:p>
        </p:txBody>
      </p:sp>
    </p:spTree>
    <p:extLst>
      <p:ext uri="{BB962C8B-B14F-4D97-AF65-F5344CB8AC3E}">
        <p14:creationId xmlns:p14="http://schemas.microsoft.com/office/powerpoint/2010/main" val="416507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A776D-EB76-8A46-BECC-29CE51320DEA}"/>
              </a:ext>
            </a:extLst>
          </p:cNvPr>
          <p:cNvSpPr>
            <a:spLocks noGrp="1"/>
          </p:cNvSpPr>
          <p:nvPr>
            <p:ph type="title"/>
          </p:nvPr>
        </p:nvSpPr>
        <p:spPr>
          <a:xfrm>
            <a:off x="609600" y="83252"/>
            <a:ext cx="10972800" cy="1143000"/>
          </a:xfrm>
        </p:spPr>
        <p:txBody>
          <a:bodyPr>
            <a:normAutofit/>
          </a:bodyPr>
          <a:lstStyle/>
          <a:p>
            <a:r>
              <a:rPr lang="en-US" sz="4000" dirty="0"/>
              <a:t>Section Three Discussion</a:t>
            </a:r>
          </a:p>
        </p:txBody>
      </p:sp>
      <p:sp>
        <p:nvSpPr>
          <p:cNvPr id="3" name="Content Placeholder 2">
            <a:extLst>
              <a:ext uri="{FF2B5EF4-FFF2-40B4-BE49-F238E27FC236}">
                <a16:creationId xmlns:a16="http://schemas.microsoft.com/office/drawing/2014/main" id="{D983B04A-735E-4A45-A569-B9D356BF0EE5}"/>
              </a:ext>
            </a:extLst>
          </p:cNvPr>
          <p:cNvSpPr>
            <a:spLocks noGrp="1"/>
          </p:cNvSpPr>
          <p:nvPr>
            <p:ph idx="1"/>
          </p:nvPr>
        </p:nvSpPr>
        <p:spPr>
          <a:xfrm>
            <a:off x="609600" y="1116419"/>
            <a:ext cx="11157098" cy="5254294"/>
          </a:xfrm>
        </p:spPr>
        <p:txBody>
          <a:bodyPr>
            <a:normAutofit/>
          </a:bodyPr>
          <a:lstStyle/>
          <a:p>
            <a:r>
              <a:rPr lang="en-US" dirty="0"/>
              <a:t>Use this portion of the process as a </a:t>
            </a:r>
            <a:r>
              <a:rPr lang="en-US" i="1" dirty="0"/>
              <a:t>pre-planning</a:t>
            </a:r>
            <a:r>
              <a:rPr lang="en-US" dirty="0"/>
              <a:t> opportunity</a:t>
            </a:r>
          </a:p>
          <a:p>
            <a:pPr lvl="1"/>
            <a:r>
              <a:rPr lang="en-US" dirty="0"/>
              <a:t>Go beyond the selection of EBP and discuss </a:t>
            </a:r>
            <a:r>
              <a:rPr lang="en-US" b="1" dirty="0"/>
              <a:t>how</a:t>
            </a:r>
            <a:r>
              <a:rPr lang="en-US" dirty="0"/>
              <a:t> the practices will be used in a complete plan</a:t>
            </a:r>
          </a:p>
          <a:p>
            <a:pPr lvl="1"/>
            <a:r>
              <a:rPr lang="en-US" dirty="0"/>
              <a:t>Brainstorm </a:t>
            </a:r>
            <a:r>
              <a:rPr lang="en-US" b="1" dirty="0"/>
              <a:t>what</a:t>
            </a:r>
            <a:r>
              <a:rPr lang="en-US" dirty="0"/>
              <a:t> will need to be done to put the plan in motion and </a:t>
            </a:r>
            <a:r>
              <a:rPr lang="en-US" b="1" dirty="0"/>
              <a:t>who</a:t>
            </a:r>
            <a:r>
              <a:rPr lang="en-US" dirty="0"/>
              <a:t> might need to be involved</a:t>
            </a:r>
          </a:p>
          <a:p>
            <a:r>
              <a:rPr lang="en-US" dirty="0"/>
              <a:t>Begin organizing the people, materials and information needed. </a:t>
            </a:r>
          </a:p>
          <a:p>
            <a:r>
              <a:rPr lang="en-US" dirty="0"/>
              <a:t>Before implementation, the team will review and finalize details </a:t>
            </a:r>
          </a:p>
          <a:p>
            <a:pPr lvl="1"/>
            <a:endParaRPr lang="en-US" dirty="0"/>
          </a:p>
        </p:txBody>
      </p:sp>
    </p:spTree>
    <p:extLst>
      <p:ext uri="{BB962C8B-B14F-4D97-AF65-F5344CB8AC3E}">
        <p14:creationId xmlns:p14="http://schemas.microsoft.com/office/powerpoint/2010/main" val="12020436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AB131-5B11-CD44-8AE8-376A67B8346C}"/>
              </a:ext>
            </a:extLst>
          </p:cNvPr>
          <p:cNvSpPr>
            <a:spLocks noGrp="1"/>
          </p:cNvSpPr>
          <p:nvPr>
            <p:ph type="title"/>
          </p:nvPr>
        </p:nvSpPr>
        <p:spPr>
          <a:xfrm>
            <a:off x="609600" y="0"/>
            <a:ext cx="10972800" cy="1143000"/>
          </a:xfrm>
        </p:spPr>
        <p:txBody>
          <a:bodyPr>
            <a:normAutofit/>
          </a:bodyPr>
          <a:lstStyle/>
          <a:p>
            <a:r>
              <a:rPr lang="en-US" sz="4000" dirty="0"/>
              <a:t>Review Section Three Example</a:t>
            </a:r>
          </a:p>
        </p:txBody>
      </p:sp>
      <p:sp>
        <p:nvSpPr>
          <p:cNvPr id="3" name="Content Placeholder 2">
            <a:extLst>
              <a:ext uri="{FF2B5EF4-FFF2-40B4-BE49-F238E27FC236}">
                <a16:creationId xmlns:a16="http://schemas.microsoft.com/office/drawing/2014/main" id="{C99449CC-9D97-424C-8C24-5CA2899447D1}"/>
              </a:ext>
            </a:extLst>
          </p:cNvPr>
          <p:cNvSpPr>
            <a:spLocks noGrp="1"/>
          </p:cNvSpPr>
          <p:nvPr>
            <p:ph idx="1"/>
          </p:nvPr>
        </p:nvSpPr>
        <p:spPr>
          <a:xfrm>
            <a:off x="489098" y="1143001"/>
            <a:ext cx="11093302" cy="4983164"/>
          </a:xfrm>
        </p:spPr>
        <p:txBody>
          <a:bodyPr>
            <a:normAutofit/>
          </a:bodyPr>
          <a:lstStyle/>
          <a:p>
            <a:pPr marL="0" indent="0">
              <a:buNone/>
            </a:pPr>
            <a:r>
              <a:rPr lang="en-US" sz="2800" dirty="0"/>
              <a:t>Review Section 3 of Paul’s example</a:t>
            </a:r>
          </a:p>
          <a:p>
            <a:r>
              <a:rPr lang="en-US" sz="2800" dirty="0"/>
              <a:t>Use the downloaded example of Paul (either version) in combination with the next several slides to review the EBPs Paul’s team selected for his plan, why they seemed to be the best choice and the type of pre-planning the team noted in this section</a:t>
            </a:r>
          </a:p>
          <a:p>
            <a:pPr lvl="1"/>
            <a:endParaRPr lang="en-US" sz="2400" dirty="0"/>
          </a:p>
          <a:p>
            <a:endParaRPr lang="en-US" sz="2800" dirty="0"/>
          </a:p>
          <a:p>
            <a:pPr marL="0" indent="0">
              <a:buNone/>
            </a:pPr>
            <a:endParaRPr lang="en-US" dirty="0"/>
          </a:p>
        </p:txBody>
      </p:sp>
    </p:spTree>
    <p:extLst>
      <p:ext uri="{BB962C8B-B14F-4D97-AF65-F5344CB8AC3E}">
        <p14:creationId xmlns:p14="http://schemas.microsoft.com/office/powerpoint/2010/main" val="16470470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E13D374-DBC2-B94F-ABC7-205EE74F989F}"/>
              </a:ext>
            </a:extLst>
          </p:cNvPr>
          <p:cNvSpPr>
            <a:spLocks noGrp="1"/>
          </p:cNvSpPr>
          <p:nvPr>
            <p:ph type="title"/>
          </p:nvPr>
        </p:nvSpPr>
        <p:spPr/>
        <p:txBody>
          <a:bodyPr/>
          <a:lstStyle/>
          <a:p>
            <a:r>
              <a:rPr lang="en-US" dirty="0"/>
              <a:t>Example Paul: Section Three</a:t>
            </a:r>
          </a:p>
        </p:txBody>
      </p:sp>
      <p:sp>
        <p:nvSpPr>
          <p:cNvPr id="9" name="Content Placeholder 8">
            <a:extLst>
              <a:ext uri="{FF2B5EF4-FFF2-40B4-BE49-F238E27FC236}">
                <a16:creationId xmlns:a16="http://schemas.microsoft.com/office/drawing/2014/main" id="{E47D7D73-B9B7-EB40-92D7-0534B0EBD99D}"/>
              </a:ext>
            </a:extLst>
          </p:cNvPr>
          <p:cNvSpPr>
            <a:spLocks noGrp="1"/>
          </p:cNvSpPr>
          <p:nvPr>
            <p:ph sz="half" idx="2"/>
          </p:nvPr>
        </p:nvSpPr>
        <p:spPr>
          <a:xfrm>
            <a:off x="7201017" y="1663661"/>
            <a:ext cx="4363453" cy="3960480"/>
          </a:xfrm>
        </p:spPr>
        <p:txBody>
          <a:bodyPr/>
          <a:lstStyle/>
          <a:p>
            <a:r>
              <a:rPr lang="en-US" dirty="0"/>
              <a:t>Section Three of the completed example </a:t>
            </a:r>
          </a:p>
          <a:p>
            <a:r>
              <a:rPr lang="en-US" dirty="0"/>
              <a:t>For ease of reading, the next three slides will review the information shown in the picture to the left </a:t>
            </a:r>
          </a:p>
        </p:txBody>
      </p:sp>
      <p:pic>
        <p:nvPicPr>
          <p:cNvPr id="8" name="Content Placeholder 7" descr="Filled in table with three columns and four rows. Available for download.&#10;" title="Section three: completed Identify EBPs and Plan the instruction">
            <a:extLst>
              <a:ext uri="{FF2B5EF4-FFF2-40B4-BE49-F238E27FC236}">
                <a16:creationId xmlns:a16="http://schemas.microsoft.com/office/drawing/2014/main" id="{8CB25D64-A442-1541-A52F-7FF8EBFEBE35}"/>
              </a:ext>
            </a:extLst>
          </p:cNvPr>
          <p:cNvPicPr>
            <a:picLocks noGrp="1" noChangeAspect="1"/>
          </p:cNvPicPr>
          <p:nvPr>
            <p:ph sz="half" idx="1"/>
          </p:nvPr>
        </p:nvPicPr>
        <p:blipFill rotWithShape="1">
          <a:blip r:embed="rId3" cstate="hqprint">
            <a:extLst>
              <a:ext uri="{28A0092B-C50C-407E-A947-70E740481C1C}">
                <a14:useLocalDpi xmlns:a14="http://schemas.microsoft.com/office/drawing/2010/main"/>
              </a:ext>
            </a:extLst>
          </a:blip>
          <a:srcRect/>
          <a:stretch/>
        </p:blipFill>
        <p:spPr>
          <a:xfrm>
            <a:off x="709627" y="1168749"/>
            <a:ext cx="6507747" cy="4684733"/>
          </a:xfrm>
        </p:spPr>
      </p:pic>
    </p:spTree>
    <p:extLst>
      <p:ext uri="{BB962C8B-B14F-4D97-AF65-F5344CB8AC3E}">
        <p14:creationId xmlns:p14="http://schemas.microsoft.com/office/powerpoint/2010/main" val="27034118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E13D374-DBC2-B94F-ABC7-205EE74F989F}"/>
              </a:ext>
            </a:extLst>
          </p:cNvPr>
          <p:cNvSpPr>
            <a:spLocks noGrp="1"/>
          </p:cNvSpPr>
          <p:nvPr>
            <p:ph type="title"/>
          </p:nvPr>
        </p:nvSpPr>
        <p:spPr>
          <a:xfrm>
            <a:off x="412377" y="220850"/>
            <a:ext cx="10972800" cy="575967"/>
          </a:xfrm>
        </p:spPr>
        <p:txBody>
          <a:bodyPr>
            <a:noAutofit/>
          </a:bodyPr>
          <a:lstStyle/>
          <a:p>
            <a:r>
              <a:rPr lang="en-US" sz="4000" dirty="0"/>
              <a:t>Example Paul: Section Three (1)</a:t>
            </a:r>
          </a:p>
        </p:txBody>
      </p:sp>
      <p:sp>
        <p:nvSpPr>
          <p:cNvPr id="3" name="Content Placeholder 2">
            <a:extLst>
              <a:ext uri="{FF2B5EF4-FFF2-40B4-BE49-F238E27FC236}">
                <a16:creationId xmlns:a16="http://schemas.microsoft.com/office/drawing/2014/main" id="{D92F07DA-A61A-594D-8D8B-F75F8A50CFA4}"/>
              </a:ext>
            </a:extLst>
          </p:cNvPr>
          <p:cNvSpPr>
            <a:spLocks noGrp="1"/>
          </p:cNvSpPr>
          <p:nvPr>
            <p:ph sz="half" idx="1"/>
          </p:nvPr>
        </p:nvSpPr>
        <p:spPr>
          <a:xfrm>
            <a:off x="217863" y="1011970"/>
            <a:ext cx="7222843" cy="5528930"/>
          </a:xfrm>
        </p:spPr>
        <p:txBody>
          <a:bodyPr>
            <a:noAutofit/>
          </a:bodyPr>
          <a:lstStyle/>
          <a:p>
            <a:r>
              <a:rPr lang="en-US" b="1" dirty="0"/>
              <a:t>Select EBP:</a:t>
            </a:r>
            <a:r>
              <a:rPr lang="en-US" dirty="0"/>
              <a:t> Possibly use the </a:t>
            </a:r>
            <a:r>
              <a:rPr lang="en-US" b="1" dirty="0"/>
              <a:t>computer assisted instruction</a:t>
            </a:r>
            <a:r>
              <a:rPr lang="en-US" dirty="0"/>
              <a:t> as a means to introduce the skill since he is very interested in the computer.</a:t>
            </a:r>
          </a:p>
          <a:p>
            <a:r>
              <a:rPr lang="en-US" b="1" dirty="0"/>
              <a:t>How Used: </a:t>
            </a:r>
            <a:r>
              <a:rPr lang="en-US" dirty="0"/>
              <a:t>Will use the computer program ‘School Rules’ and the volume that focuses on recognizing situations that can cause stress. This volume sets up situations and provides multiple choices options for how to handle the situation. After a choice is made, likely consequences are reviewed (student feedback)</a:t>
            </a:r>
          </a:p>
          <a:p>
            <a:endParaRPr lang="en-US" sz="2400" dirty="0"/>
          </a:p>
        </p:txBody>
      </p:sp>
      <p:sp>
        <p:nvSpPr>
          <p:cNvPr id="9" name="Content Placeholder 8">
            <a:extLst>
              <a:ext uri="{FF2B5EF4-FFF2-40B4-BE49-F238E27FC236}">
                <a16:creationId xmlns:a16="http://schemas.microsoft.com/office/drawing/2014/main" id="{E47D7D73-B9B7-EB40-92D7-0534B0EBD99D}"/>
              </a:ext>
            </a:extLst>
          </p:cNvPr>
          <p:cNvSpPr>
            <a:spLocks noGrp="1"/>
          </p:cNvSpPr>
          <p:nvPr>
            <p:ph sz="half" idx="2"/>
          </p:nvPr>
        </p:nvSpPr>
        <p:spPr>
          <a:xfrm>
            <a:off x="7709646" y="914400"/>
            <a:ext cx="4271161" cy="5680288"/>
          </a:xfrm>
        </p:spPr>
        <p:txBody>
          <a:bodyPr>
            <a:normAutofit lnSpcReduction="10000"/>
          </a:bodyPr>
          <a:lstStyle/>
          <a:p>
            <a:pPr>
              <a:lnSpc>
                <a:spcPct val="110000"/>
              </a:lnSpc>
            </a:pPr>
            <a:r>
              <a:rPr lang="en-US" b="1" dirty="0"/>
              <a:t>Additional Notes: </a:t>
            </a:r>
            <a:r>
              <a:rPr lang="en-US" dirty="0"/>
              <a:t>1.Locate the Program 2. Explain program to Paul 3. Schedule time in Resource Room for Paul to use program 4. Monitor the data from the program 5. Discuss with Paul his understanding and growth using program Mrs. Tyrell and Mr. Jenkins will help</a:t>
            </a:r>
          </a:p>
          <a:p>
            <a:endParaRPr lang="en-US" sz="2400" dirty="0"/>
          </a:p>
        </p:txBody>
      </p:sp>
    </p:spTree>
    <p:extLst>
      <p:ext uri="{BB962C8B-B14F-4D97-AF65-F5344CB8AC3E}">
        <p14:creationId xmlns:p14="http://schemas.microsoft.com/office/powerpoint/2010/main" val="29821809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E13D374-DBC2-B94F-ABC7-205EE74F989F}"/>
              </a:ext>
            </a:extLst>
          </p:cNvPr>
          <p:cNvSpPr>
            <a:spLocks noGrp="1"/>
          </p:cNvSpPr>
          <p:nvPr>
            <p:ph type="title"/>
          </p:nvPr>
        </p:nvSpPr>
        <p:spPr>
          <a:xfrm>
            <a:off x="609600" y="127591"/>
            <a:ext cx="10972800" cy="701749"/>
          </a:xfrm>
        </p:spPr>
        <p:txBody>
          <a:bodyPr>
            <a:normAutofit fontScale="90000"/>
          </a:bodyPr>
          <a:lstStyle/>
          <a:p>
            <a:r>
              <a:rPr lang="en-US" dirty="0"/>
              <a:t>Example Paul: Section Three (2)</a:t>
            </a:r>
          </a:p>
        </p:txBody>
      </p:sp>
      <p:sp>
        <p:nvSpPr>
          <p:cNvPr id="9" name="Content Placeholder 8">
            <a:extLst>
              <a:ext uri="{FF2B5EF4-FFF2-40B4-BE49-F238E27FC236}">
                <a16:creationId xmlns:a16="http://schemas.microsoft.com/office/drawing/2014/main" id="{E47D7D73-B9B7-EB40-92D7-0534B0EBD99D}"/>
              </a:ext>
            </a:extLst>
          </p:cNvPr>
          <p:cNvSpPr>
            <a:spLocks noGrp="1"/>
          </p:cNvSpPr>
          <p:nvPr>
            <p:ph sz="half" idx="2"/>
          </p:nvPr>
        </p:nvSpPr>
        <p:spPr>
          <a:xfrm>
            <a:off x="7512424" y="968187"/>
            <a:ext cx="4353511" cy="5486401"/>
          </a:xfrm>
        </p:spPr>
        <p:txBody>
          <a:bodyPr>
            <a:normAutofit/>
          </a:bodyPr>
          <a:lstStyle/>
          <a:p>
            <a:r>
              <a:rPr lang="en-US" b="1" dirty="0"/>
              <a:t>Additional Notes: </a:t>
            </a:r>
            <a:r>
              <a:rPr lang="en-US" dirty="0"/>
              <a:t>1. Create the resource room situation and share plan with the team, including Paul. 2. Create the sabotage plan and share with the others that will be involved, but not with Paul. Paul and Mr. Jenkins will work on this</a:t>
            </a:r>
          </a:p>
          <a:p>
            <a:endParaRPr lang="en-US" sz="2400" dirty="0"/>
          </a:p>
        </p:txBody>
      </p:sp>
      <p:sp>
        <p:nvSpPr>
          <p:cNvPr id="3" name="Content Placeholder 2">
            <a:extLst>
              <a:ext uri="{FF2B5EF4-FFF2-40B4-BE49-F238E27FC236}">
                <a16:creationId xmlns:a16="http://schemas.microsoft.com/office/drawing/2014/main" id="{D92F07DA-A61A-594D-8D8B-F75F8A50CFA4}"/>
              </a:ext>
            </a:extLst>
          </p:cNvPr>
          <p:cNvSpPr>
            <a:spLocks noGrp="1"/>
          </p:cNvSpPr>
          <p:nvPr>
            <p:ph sz="half" idx="1"/>
          </p:nvPr>
        </p:nvSpPr>
        <p:spPr>
          <a:xfrm>
            <a:off x="412376" y="968189"/>
            <a:ext cx="6720182" cy="5406133"/>
          </a:xfrm>
        </p:spPr>
        <p:txBody>
          <a:bodyPr>
            <a:noAutofit/>
          </a:bodyPr>
          <a:lstStyle/>
          <a:p>
            <a:r>
              <a:rPr lang="en-US" b="1" dirty="0"/>
              <a:t>Select EBP:</a:t>
            </a:r>
            <a:r>
              <a:rPr lang="en-US" dirty="0"/>
              <a:t> </a:t>
            </a:r>
            <a:r>
              <a:rPr lang="en-US" b="1" dirty="0"/>
              <a:t>Simulation</a:t>
            </a:r>
            <a:r>
              <a:rPr lang="en-US" dirty="0"/>
              <a:t> might be good as he does best with hands on/ participatory type instruction and activities</a:t>
            </a:r>
          </a:p>
          <a:p>
            <a:r>
              <a:rPr lang="en-US" b="1" dirty="0"/>
              <a:t>How Used: </a:t>
            </a:r>
            <a:r>
              <a:rPr lang="en-US" dirty="0"/>
              <a:t>Once Paul has worked on the computer program for instruction and shown awareness, set up a situation in the resource room with his peers for him to practice. After that shows growth, plan to ‘sabotage’ a situation in the cafeteria and be ready to prompt Paul through this situation for success</a:t>
            </a:r>
          </a:p>
          <a:p>
            <a:endParaRPr lang="en-US" sz="2400" dirty="0"/>
          </a:p>
          <a:p>
            <a:endParaRPr lang="en-US" sz="2400" dirty="0"/>
          </a:p>
        </p:txBody>
      </p:sp>
    </p:spTree>
    <p:extLst>
      <p:ext uri="{BB962C8B-B14F-4D97-AF65-F5344CB8AC3E}">
        <p14:creationId xmlns:p14="http://schemas.microsoft.com/office/powerpoint/2010/main" val="28755210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E13D374-DBC2-B94F-ABC7-205EE74F989F}"/>
              </a:ext>
            </a:extLst>
          </p:cNvPr>
          <p:cNvSpPr>
            <a:spLocks noGrp="1"/>
          </p:cNvSpPr>
          <p:nvPr>
            <p:ph type="title"/>
          </p:nvPr>
        </p:nvSpPr>
        <p:spPr>
          <a:xfrm>
            <a:off x="591671" y="289581"/>
            <a:ext cx="10972800" cy="520995"/>
          </a:xfrm>
        </p:spPr>
        <p:txBody>
          <a:bodyPr>
            <a:noAutofit/>
          </a:bodyPr>
          <a:lstStyle/>
          <a:p>
            <a:r>
              <a:rPr lang="en-US" dirty="0"/>
              <a:t>Example Paul: Section Three (3)</a:t>
            </a:r>
          </a:p>
        </p:txBody>
      </p:sp>
      <p:sp>
        <p:nvSpPr>
          <p:cNvPr id="3" name="Content Placeholder 2">
            <a:extLst>
              <a:ext uri="{FF2B5EF4-FFF2-40B4-BE49-F238E27FC236}">
                <a16:creationId xmlns:a16="http://schemas.microsoft.com/office/drawing/2014/main" id="{D92F07DA-A61A-594D-8D8B-F75F8A50CFA4}"/>
              </a:ext>
            </a:extLst>
          </p:cNvPr>
          <p:cNvSpPr>
            <a:spLocks noGrp="1"/>
          </p:cNvSpPr>
          <p:nvPr>
            <p:ph sz="half" idx="1"/>
          </p:nvPr>
        </p:nvSpPr>
        <p:spPr>
          <a:xfrm>
            <a:off x="376518" y="1039906"/>
            <a:ext cx="6580094" cy="5233302"/>
          </a:xfrm>
        </p:spPr>
        <p:txBody>
          <a:bodyPr>
            <a:noAutofit/>
          </a:bodyPr>
          <a:lstStyle/>
          <a:p>
            <a:r>
              <a:rPr lang="en-US" sz="2600" b="1" dirty="0"/>
              <a:t>Select EBP:</a:t>
            </a:r>
            <a:r>
              <a:rPr lang="en-US" sz="2600" dirty="0"/>
              <a:t>  May need to use a carefully crafted </a:t>
            </a:r>
            <a:r>
              <a:rPr lang="en-US" sz="2600" b="1" dirty="0"/>
              <a:t>prompting plan</a:t>
            </a:r>
            <a:r>
              <a:rPr lang="en-US" sz="2600" dirty="0"/>
              <a:t> if he is not able to independently follow all the steps. To include </a:t>
            </a:r>
            <a:r>
              <a:rPr lang="en-US" sz="2600" b="1" dirty="0"/>
              <a:t>visual supports</a:t>
            </a:r>
            <a:endParaRPr lang="en-US" sz="2600" dirty="0"/>
          </a:p>
          <a:p>
            <a:pPr lvl="0"/>
            <a:r>
              <a:rPr lang="en-US" sz="2600" b="1" dirty="0"/>
              <a:t>How Used: </a:t>
            </a:r>
            <a:r>
              <a:rPr lang="en-US" sz="2600" dirty="0"/>
              <a:t>Paul will likely need continued prompting as he learns. Use few obvious or intrusive prompts in order that Paul does not feel more stress from adult intervention. Plan to start with gestures and visuals to eliminate extra talking or activity Use Visual Supports several ways: 1) Visual Schedule 2) Visual reminder of the steps outlined in plan 3)Five Point Scale</a:t>
            </a:r>
          </a:p>
          <a:p>
            <a:endParaRPr lang="en-US" sz="2400" dirty="0"/>
          </a:p>
          <a:p>
            <a:endParaRPr lang="en-US" sz="2400" dirty="0"/>
          </a:p>
        </p:txBody>
      </p:sp>
      <p:sp>
        <p:nvSpPr>
          <p:cNvPr id="9" name="Content Placeholder 8">
            <a:extLst>
              <a:ext uri="{FF2B5EF4-FFF2-40B4-BE49-F238E27FC236}">
                <a16:creationId xmlns:a16="http://schemas.microsoft.com/office/drawing/2014/main" id="{E47D7D73-B9B7-EB40-92D7-0534B0EBD99D}"/>
              </a:ext>
            </a:extLst>
          </p:cNvPr>
          <p:cNvSpPr>
            <a:spLocks noGrp="1"/>
          </p:cNvSpPr>
          <p:nvPr>
            <p:ph sz="half" idx="2"/>
          </p:nvPr>
        </p:nvSpPr>
        <p:spPr>
          <a:xfrm>
            <a:off x="7331242" y="1057835"/>
            <a:ext cx="4662284" cy="5192650"/>
          </a:xfrm>
        </p:spPr>
        <p:txBody>
          <a:bodyPr>
            <a:noAutofit/>
          </a:bodyPr>
          <a:lstStyle/>
          <a:p>
            <a:r>
              <a:rPr lang="en-US" sz="2600" b="1" dirty="0"/>
              <a:t>Additional Notes:</a:t>
            </a:r>
            <a:r>
              <a:rPr lang="en-US" sz="2600" dirty="0"/>
              <a:t> 1.</a:t>
            </a:r>
            <a:r>
              <a:rPr lang="en-US" sz="2600" b="1" dirty="0"/>
              <a:t> </a:t>
            </a:r>
            <a:r>
              <a:rPr lang="en-US" sz="2600" dirty="0"/>
              <a:t>Need to do Task Analysis of the steps for Paul to learn  2. Create visual schedule of his day  3. Outline steps of the plan in a format that appeals to Paul   4. Create 5-point scale based on selected strategies and awareness from computer program.  Ms. Smith and Mrs. Tyrell with work together </a:t>
            </a:r>
          </a:p>
          <a:p>
            <a:endParaRPr lang="en-US" sz="2400" dirty="0"/>
          </a:p>
          <a:p>
            <a:endParaRPr lang="en-US" sz="2400" dirty="0"/>
          </a:p>
          <a:p>
            <a:endParaRPr lang="en-US" sz="2400" dirty="0"/>
          </a:p>
        </p:txBody>
      </p:sp>
    </p:spTree>
    <p:extLst>
      <p:ext uri="{BB962C8B-B14F-4D97-AF65-F5344CB8AC3E}">
        <p14:creationId xmlns:p14="http://schemas.microsoft.com/office/powerpoint/2010/main" val="28233662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2CDD6-D0B0-1949-B2A3-025AB4BDD8A8}"/>
              </a:ext>
            </a:extLst>
          </p:cNvPr>
          <p:cNvSpPr>
            <a:spLocks noGrp="1"/>
          </p:cNvSpPr>
          <p:nvPr>
            <p:ph type="title"/>
          </p:nvPr>
        </p:nvSpPr>
        <p:spPr/>
        <p:txBody>
          <a:bodyPr>
            <a:normAutofit fontScale="90000"/>
          </a:bodyPr>
          <a:lstStyle/>
          <a:p>
            <a:r>
              <a:rPr lang="en-US" dirty="0"/>
              <a:t>Introduction and Overview of Plan to Teach Skills Using EBP</a:t>
            </a:r>
          </a:p>
        </p:txBody>
      </p:sp>
      <p:sp>
        <p:nvSpPr>
          <p:cNvPr id="3" name="Content Placeholder 2">
            <a:extLst>
              <a:ext uri="{FF2B5EF4-FFF2-40B4-BE49-F238E27FC236}">
                <a16:creationId xmlns:a16="http://schemas.microsoft.com/office/drawing/2014/main" id="{8ED8D74E-A088-E740-9F79-31C0574A6217}"/>
              </a:ext>
            </a:extLst>
          </p:cNvPr>
          <p:cNvSpPr>
            <a:spLocks noGrp="1"/>
          </p:cNvSpPr>
          <p:nvPr>
            <p:ph idx="1"/>
          </p:nvPr>
        </p:nvSpPr>
        <p:spPr/>
        <p:txBody>
          <a:bodyPr vert="horz" lIns="91440" tIns="45720" rIns="91440" bIns="45720" rtlCol="0" anchor="t">
            <a:normAutofit/>
          </a:bodyPr>
          <a:lstStyle/>
          <a:p>
            <a:r>
              <a:rPr lang="en-US" dirty="0"/>
              <a:t>Listen to a brief introduction to Session Seven</a:t>
            </a:r>
          </a:p>
          <a:p>
            <a:pPr marL="0" indent="0">
              <a:buNone/>
            </a:pPr>
            <a:endParaRPr lang="en-US" dirty="0"/>
          </a:p>
          <a:p>
            <a:endParaRPr lang="en-US" dirty="0"/>
          </a:p>
          <a:p>
            <a:endParaRPr lang="en-US" dirty="0"/>
          </a:p>
          <a:p>
            <a:endParaRPr lang="en-US" dirty="0"/>
          </a:p>
          <a:p>
            <a:r>
              <a:rPr lang="en-US" dirty="0"/>
              <a:t>A download of the audio script is available on the </a:t>
            </a:r>
            <a:r>
              <a:rPr lang="en-US" dirty="0">
                <a:hlinkClick r:id="rId5"/>
              </a:rPr>
              <a:t>Session Seven website</a:t>
            </a:r>
            <a:r>
              <a:rPr lang="en-US" dirty="0"/>
              <a:t> (Handout #10).</a:t>
            </a:r>
          </a:p>
        </p:txBody>
      </p:sp>
      <p:pic>
        <p:nvPicPr>
          <p:cNvPr id="7" name="Simon Intro2.mp4">
            <a:hlinkClick r:id="" action="ppaction://media"/>
            <a:extLst>
              <a:ext uri="{FF2B5EF4-FFF2-40B4-BE49-F238E27FC236}">
                <a16:creationId xmlns:a16="http://schemas.microsoft.com/office/drawing/2014/main" id="{B58B38A5-A4B1-A341-B296-E044F0446C13}"/>
              </a:ext>
            </a:extLst>
          </p:cNvPr>
          <p:cNvPicPr>
            <a:picLocks noGrp="1" noChangeAspect="1"/>
          </p:cNvPicPr>
          <p:nvPr>
            <p:ph type="media" sz="quarter" idx="14"/>
            <a:videoFile r:link="rId2"/>
            <p:extLst>
              <p:ext uri="{DAA4B4D4-6D71-4841-9C94-3DE7FCFB9230}">
                <p14:media xmlns:p14="http://schemas.microsoft.com/office/powerpoint/2010/main" r:embed="rId1"/>
              </p:ext>
            </p:extLst>
          </p:nvPr>
        </p:nvPicPr>
        <p:blipFill>
          <a:blip r:embed="rId6"/>
          <a:stretch>
            <a:fillRect/>
          </a:stretch>
        </p:blipFill>
        <p:spPr>
          <a:xfrm>
            <a:off x="4182256" y="2334827"/>
            <a:ext cx="3537677" cy="1989690"/>
          </a:xfrm>
        </p:spPr>
      </p:pic>
    </p:spTree>
    <p:extLst>
      <p:ext uri="{BB962C8B-B14F-4D97-AF65-F5344CB8AC3E}">
        <p14:creationId xmlns:p14="http://schemas.microsoft.com/office/powerpoint/2010/main" val="1618311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9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AB131-5B11-CD44-8AE8-376A67B8346C}"/>
              </a:ext>
            </a:extLst>
          </p:cNvPr>
          <p:cNvSpPr>
            <a:spLocks noGrp="1"/>
          </p:cNvSpPr>
          <p:nvPr>
            <p:ph type="title"/>
          </p:nvPr>
        </p:nvSpPr>
        <p:spPr/>
        <p:txBody>
          <a:bodyPr>
            <a:normAutofit/>
          </a:bodyPr>
          <a:lstStyle/>
          <a:p>
            <a:r>
              <a:rPr lang="en-US" sz="4000" dirty="0"/>
              <a:t>Complete Section Three</a:t>
            </a:r>
          </a:p>
        </p:txBody>
      </p:sp>
      <p:sp>
        <p:nvSpPr>
          <p:cNvPr id="3" name="Content Placeholder 2">
            <a:extLst>
              <a:ext uri="{FF2B5EF4-FFF2-40B4-BE49-F238E27FC236}">
                <a16:creationId xmlns:a16="http://schemas.microsoft.com/office/drawing/2014/main" id="{C99449CC-9D97-424C-8C24-5CA2899447D1}"/>
              </a:ext>
            </a:extLst>
          </p:cNvPr>
          <p:cNvSpPr>
            <a:spLocks noGrp="1"/>
          </p:cNvSpPr>
          <p:nvPr>
            <p:ph idx="1"/>
          </p:nvPr>
        </p:nvSpPr>
        <p:spPr>
          <a:xfrm>
            <a:off x="609600" y="1347537"/>
            <a:ext cx="10972800" cy="4778628"/>
          </a:xfrm>
        </p:spPr>
        <p:txBody>
          <a:bodyPr>
            <a:normAutofit/>
          </a:bodyPr>
          <a:lstStyle/>
          <a:p>
            <a:pPr marL="514350" indent="-514350">
              <a:buFont typeface="+mj-lt"/>
              <a:buAutoNum type="arabicPeriod"/>
            </a:pPr>
            <a:r>
              <a:rPr lang="en-US" sz="2800" dirty="0"/>
              <a:t>Complete the first column of Section 3 by identifying the Evidence Based Practices (EBP) that will be used to teach the skill identified previously and one that aligns with the student’s preferences and interests and strengths.</a:t>
            </a:r>
          </a:p>
          <a:p>
            <a:pPr marL="514350" indent="-514350">
              <a:buFont typeface="+mj-lt"/>
              <a:buAutoNum type="arabicPeriod"/>
            </a:pPr>
            <a:r>
              <a:rPr lang="en-US" sz="2800" dirty="0"/>
              <a:t>Next, brainstorm how the team might use each EBP to teach this skill, improve the student performance and increase independence. Put this information in the second column.</a:t>
            </a:r>
          </a:p>
          <a:p>
            <a:pPr marL="514350" indent="-514350">
              <a:buFont typeface="+mj-lt"/>
              <a:buAutoNum type="arabicPeriod"/>
            </a:pPr>
            <a:r>
              <a:rPr lang="en-US" sz="2800" dirty="0"/>
              <a:t>Finally, record notes on what else is needed to complete this plan and who will be involved with the plan in column three.</a:t>
            </a:r>
          </a:p>
          <a:p>
            <a:endParaRPr lang="en-US" dirty="0"/>
          </a:p>
        </p:txBody>
      </p:sp>
    </p:spTree>
    <p:extLst>
      <p:ext uri="{BB962C8B-B14F-4D97-AF65-F5344CB8AC3E}">
        <p14:creationId xmlns:p14="http://schemas.microsoft.com/office/powerpoint/2010/main" val="3321193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4A515-53B4-564C-8371-713C568459B8}"/>
              </a:ext>
            </a:extLst>
          </p:cNvPr>
          <p:cNvSpPr>
            <a:spLocks noGrp="1"/>
          </p:cNvSpPr>
          <p:nvPr>
            <p:ph type="title"/>
          </p:nvPr>
        </p:nvSpPr>
        <p:spPr>
          <a:xfrm>
            <a:off x="609601" y="-146794"/>
            <a:ext cx="10972800" cy="1143000"/>
          </a:xfrm>
        </p:spPr>
        <p:txBody>
          <a:bodyPr/>
          <a:lstStyle/>
          <a:p>
            <a:r>
              <a:rPr lang="en-US" dirty="0"/>
              <a:t>Section Four: Task Analysis</a:t>
            </a:r>
          </a:p>
        </p:txBody>
      </p:sp>
      <p:sp>
        <p:nvSpPr>
          <p:cNvPr id="14" name="Text Placeholder 13">
            <a:extLst>
              <a:ext uri="{FF2B5EF4-FFF2-40B4-BE49-F238E27FC236}">
                <a16:creationId xmlns:a16="http://schemas.microsoft.com/office/drawing/2014/main" id="{11ED7F3F-D924-8D4B-A0F7-B5EF487EC891}"/>
              </a:ext>
            </a:extLst>
          </p:cNvPr>
          <p:cNvSpPr>
            <a:spLocks noGrp="1"/>
          </p:cNvSpPr>
          <p:nvPr>
            <p:ph type="body" idx="1"/>
          </p:nvPr>
        </p:nvSpPr>
        <p:spPr>
          <a:xfrm>
            <a:off x="609601" y="772558"/>
            <a:ext cx="5386917" cy="639762"/>
          </a:xfrm>
        </p:spPr>
        <p:txBody>
          <a:bodyPr>
            <a:normAutofit/>
          </a:bodyPr>
          <a:lstStyle/>
          <a:p>
            <a:pPr algn="ctr"/>
            <a:r>
              <a:rPr lang="en-US" sz="3200" dirty="0"/>
              <a:t>Version One</a:t>
            </a:r>
          </a:p>
        </p:txBody>
      </p:sp>
      <p:pic>
        <p:nvPicPr>
          <p:cNvPr id="6" name="Content Placeholder 5" descr="Planning for instruction, task analysis to be completed to teach a task. Table has 3 columns and 8 rows. Can be downloaded." title="Task Analysis Worksheet, section four">
            <a:extLst>
              <a:ext uri="{FF2B5EF4-FFF2-40B4-BE49-F238E27FC236}">
                <a16:creationId xmlns:a16="http://schemas.microsoft.com/office/drawing/2014/main" id="{5D1D1F11-2599-F247-BD2E-5765116F2C8B}"/>
              </a:ext>
            </a:extLst>
          </p:cNvPr>
          <p:cNvPicPr>
            <a:picLocks noGrp="1" noChangeAspect="1"/>
          </p:cNvPicPr>
          <p:nvPr>
            <p:ph sz="half" idx="2"/>
          </p:nvPr>
        </p:nvPicPr>
        <p:blipFill>
          <a:blip r:embed="rId3"/>
          <a:stretch>
            <a:fillRect/>
          </a:stretch>
        </p:blipFill>
        <p:spPr>
          <a:xfrm>
            <a:off x="105133" y="1286540"/>
            <a:ext cx="5751363" cy="4449479"/>
          </a:xfrm>
        </p:spPr>
      </p:pic>
      <p:sp>
        <p:nvSpPr>
          <p:cNvPr id="15" name="Text Placeholder 14">
            <a:extLst>
              <a:ext uri="{FF2B5EF4-FFF2-40B4-BE49-F238E27FC236}">
                <a16:creationId xmlns:a16="http://schemas.microsoft.com/office/drawing/2014/main" id="{F61E36D8-3A4D-CB4F-ABA1-E19BAF1B0E1A}"/>
              </a:ext>
            </a:extLst>
          </p:cNvPr>
          <p:cNvSpPr>
            <a:spLocks noGrp="1"/>
          </p:cNvSpPr>
          <p:nvPr>
            <p:ph type="body" sz="quarter" idx="3"/>
          </p:nvPr>
        </p:nvSpPr>
        <p:spPr>
          <a:xfrm>
            <a:off x="6193368" y="839089"/>
            <a:ext cx="5389033" cy="639762"/>
          </a:xfrm>
        </p:spPr>
        <p:txBody>
          <a:bodyPr>
            <a:normAutofit/>
          </a:bodyPr>
          <a:lstStyle/>
          <a:p>
            <a:pPr algn="ctr"/>
            <a:r>
              <a:rPr lang="en-US" sz="3200" dirty="0"/>
              <a:t>Version Two</a:t>
            </a:r>
          </a:p>
        </p:txBody>
      </p:sp>
      <p:pic>
        <p:nvPicPr>
          <p:cNvPr id="9" name="Content Placeholder 8" descr="Planning for instruction, task analysis to be completed to teach a task. Table has 3 columns and 8 rows. Can be downloaded.&#10;" title="Task Analysis Word document, section four">
            <a:extLst>
              <a:ext uri="{FF2B5EF4-FFF2-40B4-BE49-F238E27FC236}">
                <a16:creationId xmlns:a16="http://schemas.microsoft.com/office/drawing/2014/main" id="{529358A2-9B9C-A44C-9344-056CDBC5F967}"/>
              </a:ext>
            </a:extLst>
          </p:cNvPr>
          <p:cNvPicPr>
            <a:picLocks noGrp="1" noChangeAspect="1"/>
          </p:cNvPicPr>
          <p:nvPr>
            <p:ph sz="quarter" idx="4"/>
          </p:nvPr>
        </p:nvPicPr>
        <p:blipFill>
          <a:blip r:embed="rId4" cstate="hqprint">
            <a:extLst>
              <a:ext uri="{28A0092B-C50C-407E-A947-70E740481C1C}">
                <a14:useLocalDpi xmlns:a14="http://schemas.microsoft.com/office/drawing/2010/main"/>
              </a:ext>
            </a:extLst>
          </a:blip>
          <a:stretch>
            <a:fillRect/>
          </a:stretch>
        </p:blipFill>
        <p:spPr>
          <a:xfrm>
            <a:off x="6835263" y="1463243"/>
            <a:ext cx="4031211" cy="4511998"/>
          </a:xfrm>
          <a:ln>
            <a:solidFill>
              <a:schemeClr val="tx1"/>
            </a:solidFill>
          </a:ln>
        </p:spPr>
      </p:pic>
      <p:sp>
        <p:nvSpPr>
          <p:cNvPr id="11" name="Left Arrow 10" descr="alt=&quot;&quot;" title="alt=&quot;&quot;">
            <a:extLst>
              <a:ext uri="{FF2B5EF4-FFF2-40B4-BE49-F238E27FC236}">
                <a16:creationId xmlns:a16="http://schemas.microsoft.com/office/drawing/2014/main" id="{8BD3BB9D-7F41-CE48-9077-37FE09F6E193}"/>
              </a:ext>
            </a:extLst>
          </p:cNvPr>
          <p:cNvSpPr/>
          <p:nvPr/>
        </p:nvSpPr>
        <p:spPr>
          <a:xfrm rot="5400000">
            <a:off x="1431099" y="4332315"/>
            <a:ext cx="1878172" cy="1284653"/>
          </a:xfrm>
          <a:prstGeom prst="leftArrow">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t>Section 4</a:t>
            </a:r>
          </a:p>
        </p:txBody>
      </p:sp>
      <p:sp>
        <p:nvSpPr>
          <p:cNvPr id="13" name="Right Arrow 12" descr="alt=&quot;&quot;" title="alt=&quot;&quot;">
            <a:extLst>
              <a:ext uri="{FF2B5EF4-FFF2-40B4-BE49-F238E27FC236}">
                <a16:creationId xmlns:a16="http://schemas.microsoft.com/office/drawing/2014/main" id="{E9CEB8A4-A924-4448-81FD-07F2AF96038B}"/>
              </a:ext>
            </a:extLst>
          </p:cNvPr>
          <p:cNvSpPr/>
          <p:nvPr/>
        </p:nvSpPr>
        <p:spPr>
          <a:xfrm>
            <a:off x="5951701" y="4452480"/>
            <a:ext cx="2103516" cy="1178604"/>
          </a:xfrm>
          <a:prstGeom prst="rightArrow">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t>Section 4</a:t>
            </a:r>
          </a:p>
        </p:txBody>
      </p:sp>
    </p:spTree>
    <p:extLst>
      <p:ext uri="{BB962C8B-B14F-4D97-AF65-F5344CB8AC3E}">
        <p14:creationId xmlns:p14="http://schemas.microsoft.com/office/powerpoint/2010/main" val="10943700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C66CA-4A3F-0D46-901F-CB79DB8FAD81}"/>
              </a:ext>
            </a:extLst>
          </p:cNvPr>
          <p:cNvSpPr>
            <a:spLocks noGrp="1"/>
          </p:cNvSpPr>
          <p:nvPr>
            <p:ph type="title"/>
          </p:nvPr>
        </p:nvSpPr>
        <p:spPr/>
        <p:txBody>
          <a:bodyPr/>
          <a:lstStyle/>
          <a:p>
            <a:r>
              <a:rPr lang="en-US"/>
              <a:t>Section Four Considerations</a:t>
            </a:r>
            <a:endParaRPr lang="en-US" dirty="0"/>
          </a:p>
        </p:txBody>
      </p:sp>
      <p:sp>
        <p:nvSpPr>
          <p:cNvPr id="3" name="Content Placeholder 2">
            <a:extLst>
              <a:ext uri="{FF2B5EF4-FFF2-40B4-BE49-F238E27FC236}">
                <a16:creationId xmlns:a16="http://schemas.microsoft.com/office/drawing/2014/main" id="{471B7DBC-715E-1845-ABBC-35E945BFA30A}"/>
              </a:ext>
            </a:extLst>
          </p:cNvPr>
          <p:cNvSpPr>
            <a:spLocks noGrp="1"/>
          </p:cNvSpPr>
          <p:nvPr>
            <p:ph idx="1"/>
          </p:nvPr>
        </p:nvSpPr>
        <p:spPr/>
        <p:txBody>
          <a:bodyPr>
            <a:normAutofit/>
          </a:bodyPr>
          <a:lstStyle/>
          <a:p>
            <a:r>
              <a:rPr lang="en-US" dirty="0"/>
              <a:t>As a team, discuss the steps that must be accomplished  in order to successfully complete the entire targeted task. </a:t>
            </a:r>
          </a:p>
          <a:p>
            <a:r>
              <a:rPr lang="en-US" dirty="0"/>
              <a:t>If needed, review the session on “Chaining” for a refresher on Task Analysis. </a:t>
            </a:r>
          </a:p>
          <a:p>
            <a:r>
              <a:rPr lang="en-US" dirty="0"/>
              <a:t>Consider all aspects of the task. Some steps may be discrete, such as pushing a button or counting 10 items. Other steps may incorporate more than one small step that the person is able to perform</a:t>
            </a:r>
          </a:p>
        </p:txBody>
      </p:sp>
    </p:spTree>
    <p:extLst>
      <p:ext uri="{BB962C8B-B14F-4D97-AF65-F5344CB8AC3E}">
        <p14:creationId xmlns:p14="http://schemas.microsoft.com/office/powerpoint/2010/main" val="34150191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6189E-FD6D-7344-BD08-F4DB3108C427}"/>
              </a:ext>
            </a:extLst>
          </p:cNvPr>
          <p:cNvSpPr>
            <a:spLocks noGrp="1"/>
          </p:cNvSpPr>
          <p:nvPr>
            <p:ph type="title"/>
          </p:nvPr>
        </p:nvSpPr>
        <p:spPr>
          <a:xfrm>
            <a:off x="805031" y="216349"/>
            <a:ext cx="10972800" cy="842962"/>
          </a:xfrm>
        </p:spPr>
        <p:txBody>
          <a:bodyPr>
            <a:normAutofit/>
          </a:bodyPr>
          <a:lstStyle/>
          <a:p>
            <a:r>
              <a:rPr lang="en-US" dirty="0"/>
              <a:t>Example: “Gather Supplies”</a:t>
            </a:r>
          </a:p>
        </p:txBody>
      </p:sp>
      <p:sp>
        <p:nvSpPr>
          <p:cNvPr id="3" name="Content Placeholder 2">
            <a:extLst>
              <a:ext uri="{FF2B5EF4-FFF2-40B4-BE49-F238E27FC236}">
                <a16:creationId xmlns:a16="http://schemas.microsoft.com/office/drawing/2014/main" id="{3467DD37-F50E-8641-960D-47277AEB8B9B}"/>
              </a:ext>
            </a:extLst>
          </p:cNvPr>
          <p:cNvSpPr>
            <a:spLocks noGrp="1"/>
          </p:cNvSpPr>
          <p:nvPr>
            <p:ph sz="half" idx="1"/>
          </p:nvPr>
        </p:nvSpPr>
        <p:spPr>
          <a:xfrm>
            <a:off x="573741" y="968188"/>
            <a:ext cx="5145742" cy="5889812"/>
          </a:xfrm>
        </p:spPr>
        <p:txBody>
          <a:bodyPr>
            <a:noAutofit/>
          </a:bodyPr>
          <a:lstStyle/>
          <a:p>
            <a:pPr marL="571500" indent="-514350">
              <a:buFont typeface="+mj-lt"/>
              <a:buAutoNum type="arabicPeriod"/>
            </a:pPr>
            <a:r>
              <a:rPr lang="en-US" dirty="0"/>
              <a:t>Walk to cabinet</a:t>
            </a:r>
          </a:p>
          <a:p>
            <a:pPr marL="571500" indent="-514350">
              <a:buFont typeface="+mj-lt"/>
              <a:buAutoNum type="arabicPeriod"/>
            </a:pPr>
            <a:r>
              <a:rPr lang="en-US" dirty="0"/>
              <a:t>Open cabinet</a:t>
            </a:r>
          </a:p>
          <a:p>
            <a:pPr marL="571500" indent="-514350">
              <a:buFont typeface="+mj-lt"/>
              <a:buAutoNum type="arabicPeriod"/>
            </a:pPr>
            <a:r>
              <a:rPr lang="en-US" dirty="0"/>
              <a:t>Pick up: Pens, Paper, Stapler, Post-It Notes, Large Paper Clips and Folders</a:t>
            </a:r>
          </a:p>
          <a:p>
            <a:pPr marL="514350" indent="-514350">
              <a:buFont typeface="+mj-lt"/>
              <a:buAutoNum type="arabicPeriod" startAt="4"/>
            </a:pPr>
            <a:r>
              <a:rPr lang="en-US" dirty="0"/>
              <a:t>Place supplies in rolling cart</a:t>
            </a:r>
          </a:p>
          <a:p>
            <a:pPr marL="514350" indent="-514350">
              <a:buFont typeface="+mj-lt"/>
              <a:buAutoNum type="arabicPeriod" startAt="4"/>
            </a:pPr>
            <a:r>
              <a:rPr lang="en-US" dirty="0"/>
              <a:t>Close Cabinet</a:t>
            </a:r>
          </a:p>
          <a:p>
            <a:pPr marL="514350" indent="-514350">
              <a:buFont typeface="+mj-lt"/>
              <a:buAutoNum type="arabicPeriod" startAt="4"/>
            </a:pPr>
            <a:r>
              <a:rPr lang="en-US" dirty="0"/>
              <a:t>Place hands on cart to push</a:t>
            </a:r>
          </a:p>
          <a:p>
            <a:pPr marL="514350" indent="-514350">
              <a:buFont typeface="+mj-lt"/>
              <a:buAutoNum type="arabicPeriod" startAt="4"/>
            </a:pPr>
            <a:r>
              <a:rPr lang="en-US" dirty="0"/>
              <a:t>Walk pushing cart to the meeting room</a:t>
            </a:r>
          </a:p>
        </p:txBody>
      </p:sp>
      <p:sp>
        <p:nvSpPr>
          <p:cNvPr id="4" name="Content Placeholder 3">
            <a:extLst>
              <a:ext uri="{FF2B5EF4-FFF2-40B4-BE49-F238E27FC236}">
                <a16:creationId xmlns:a16="http://schemas.microsoft.com/office/drawing/2014/main" id="{88C25E20-C7A9-E04E-A9F8-CD71E74D489D}"/>
              </a:ext>
            </a:extLst>
          </p:cNvPr>
          <p:cNvSpPr>
            <a:spLocks noGrp="1"/>
          </p:cNvSpPr>
          <p:nvPr>
            <p:ph sz="half" idx="2"/>
          </p:nvPr>
        </p:nvSpPr>
        <p:spPr>
          <a:xfrm>
            <a:off x="5933440" y="1093694"/>
            <a:ext cx="5989619" cy="5601746"/>
          </a:xfrm>
        </p:spPr>
        <p:txBody>
          <a:bodyPr>
            <a:normAutofit fontScale="92500" lnSpcReduction="20000"/>
          </a:bodyPr>
          <a:lstStyle/>
          <a:p>
            <a:pPr>
              <a:lnSpc>
                <a:spcPct val="120000"/>
              </a:lnSpc>
            </a:pPr>
            <a:r>
              <a:rPr lang="en-US" sz="3000" dirty="0"/>
              <a:t>These seven actions are the steps that could be included in a single step (“Gather Supplies”) of a task analysis for a job to prepare a meeting room.   </a:t>
            </a:r>
          </a:p>
          <a:p>
            <a:pPr>
              <a:lnSpc>
                <a:spcPct val="120000"/>
              </a:lnSpc>
            </a:pPr>
            <a:r>
              <a:rPr lang="en-US" sz="3000" dirty="0"/>
              <a:t>One person may be able to do each of these steps and will only need the instructions to indicate “gather supplies”</a:t>
            </a:r>
          </a:p>
          <a:p>
            <a:pPr>
              <a:lnSpc>
                <a:spcPct val="120000"/>
              </a:lnSpc>
            </a:pPr>
            <a:r>
              <a:rPr lang="en-US" sz="3000" dirty="0"/>
              <a:t>Others may need each of the seven individual steps included and taught specifically. </a:t>
            </a:r>
          </a:p>
          <a:p>
            <a:pPr marL="0" indent="0">
              <a:lnSpc>
                <a:spcPct val="120000"/>
              </a:lnSpc>
              <a:buNone/>
            </a:pPr>
            <a:endParaRPr lang="en-US" dirty="0"/>
          </a:p>
        </p:txBody>
      </p:sp>
    </p:spTree>
    <p:extLst>
      <p:ext uri="{BB962C8B-B14F-4D97-AF65-F5344CB8AC3E}">
        <p14:creationId xmlns:p14="http://schemas.microsoft.com/office/powerpoint/2010/main" val="9304700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E1F3AF-1041-694A-BD1C-82BDB27951DA}"/>
              </a:ext>
            </a:extLst>
          </p:cNvPr>
          <p:cNvSpPr>
            <a:spLocks noGrp="1"/>
          </p:cNvSpPr>
          <p:nvPr>
            <p:ph type="title"/>
          </p:nvPr>
        </p:nvSpPr>
        <p:spPr/>
        <p:txBody>
          <a:bodyPr/>
          <a:lstStyle/>
          <a:p>
            <a:r>
              <a:rPr lang="en-US" dirty="0"/>
              <a:t>Review Section Four Example</a:t>
            </a:r>
          </a:p>
        </p:txBody>
      </p:sp>
      <p:sp>
        <p:nvSpPr>
          <p:cNvPr id="6" name="Content Placeholder 5">
            <a:extLst>
              <a:ext uri="{FF2B5EF4-FFF2-40B4-BE49-F238E27FC236}">
                <a16:creationId xmlns:a16="http://schemas.microsoft.com/office/drawing/2014/main" id="{3A94DAD5-6F79-6240-ABDF-D24A2F237C6F}"/>
              </a:ext>
            </a:extLst>
          </p:cNvPr>
          <p:cNvSpPr>
            <a:spLocks noGrp="1"/>
          </p:cNvSpPr>
          <p:nvPr>
            <p:ph idx="1"/>
          </p:nvPr>
        </p:nvSpPr>
        <p:spPr/>
        <p:txBody>
          <a:bodyPr/>
          <a:lstStyle/>
          <a:p>
            <a:r>
              <a:rPr lang="en-US" dirty="0"/>
              <a:t>Use the following slide or the downloaded documents to review the task analysis draft for Paul’s plan</a:t>
            </a:r>
          </a:p>
          <a:p>
            <a:r>
              <a:rPr lang="en-US" dirty="0"/>
              <a:t>Note: In Version One, the Task Analysis steps are placed within a table alongside Section 5 . Version Two allows separate space to draft steps during team discussions. The steps are then moved to the table for Step 5. </a:t>
            </a:r>
          </a:p>
          <a:p>
            <a:r>
              <a:rPr lang="en-US" dirty="0"/>
              <a:t>Teams use whichever version is preferred.</a:t>
            </a:r>
          </a:p>
        </p:txBody>
      </p:sp>
    </p:spTree>
    <p:extLst>
      <p:ext uri="{BB962C8B-B14F-4D97-AF65-F5344CB8AC3E}">
        <p14:creationId xmlns:p14="http://schemas.microsoft.com/office/powerpoint/2010/main" val="38245616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D6A744EF-CD8B-A94B-82B6-62F775821B88}"/>
              </a:ext>
            </a:extLst>
          </p:cNvPr>
          <p:cNvSpPr>
            <a:spLocks noGrp="1"/>
          </p:cNvSpPr>
          <p:nvPr>
            <p:ph type="title"/>
          </p:nvPr>
        </p:nvSpPr>
        <p:spPr>
          <a:xfrm>
            <a:off x="470589" y="511935"/>
            <a:ext cx="3115294" cy="1693383"/>
          </a:xfrm>
        </p:spPr>
        <p:txBody>
          <a:bodyPr>
            <a:noAutofit/>
          </a:bodyPr>
          <a:lstStyle/>
          <a:p>
            <a:r>
              <a:rPr lang="en-US" dirty="0"/>
              <a:t>Example: Section Four</a:t>
            </a:r>
          </a:p>
        </p:txBody>
      </p:sp>
      <p:sp>
        <p:nvSpPr>
          <p:cNvPr id="5" name="Content Placeholder 4">
            <a:extLst>
              <a:ext uri="{FF2B5EF4-FFF2-40B4-BE49-F238E27FC236}">
                <a16:creationId xmlns:a16="http://schemas.microsoft.com/office/drawing/2014/main" id="{CA3FF4BD-F12C-934D-84B1-8034C4EA711C}"/>
              </a:ext>
            </a:extLst>
          </p:cNvPr>
          <p:cNvSpPr>
            <a:spLocks noGrp="1"/>
          </p:cNvSpPr>
          <p:nvPr>
            <p:ph sz="half" idx="2"/>
          </p:nvPr>
        </p:nvSpPr>
        <p:spPr>
          <a:xfrm>
            <a:off x="3460377" y="269291"/>
            <a:ext cx="8390964" cy="6084236"/>
          </a:xfrm>
        </p:spPr>
        <p:txBody>
          <a:bodyPr>
            <a:noAutofit/>
          </a:bodyPr>
          <a:lstStyle/>
          <a:p>
            <a:pPr marL="0" indent="0">
              <a:buNone/>
            </a:pPr>
            <a:r>
              <a:rPr lang="en-US" dirty="0"/>
              <a:t>Steps Identified for Paul’s Plan</a:t>
            </a:r>
          </a:p>
          <a:p>
            <a:r>
              <a:rPr lang="en-US" dirty="0"/>
              <a:t>Recognize he is beginning to feel overwhelmed</a:t>
            </a:r>
          </a:p>
          <a:p>
            <a:r>
              <a:rPr lang="en-US" dirty="0"/>
              <a:t>Without leaving the situation, navigate to a location within the situation with more personal space</a:t>
            </a:r>
          </a:p>
          <a:p>
            <a:r>
              <a:rPr lang="en-US" dirty="0"/>
              <a:t>Do a recheck. Am I still feeling overwhelmed? If calm, continue to participate</a:t>
            </a:r>
          </a:p>
          <a:p>
            <a:r>
              <a:rPr lang="en-US" dirty="0"/>
              <a:t>If overwhelmed, look at the clock or watch and say ’Oops, I better get going. See </a:t>
            </a:r>
            <a:r>
              <a:rPr lang="en-US" dirty="0" err="1"/>
              <a:t>ya</a:t>
            </a:r>
            <a:r>
              <a:rPr lang="en-US" dirty="0"/>
              <a:t>”</a:t>
            </a:r>
          </a:p>
          <a:p>
            <a:r>
              <a:rPr lang="en-US" dirty="0"/>
              <a:t>Turn and walk to the nearest quiet room/area</a:t>
            </a:r>
          </a:p>
          <a:p>
            <a:r>
              <a:rPr lang="en-US" dirty="0"/>
              <a:t>Sit quietly until feeling calm</a:t>
            </a:r>
          </a:p>
          <a:p>
            <a:r>
              <a:rPr lang="en-US" dirty="0"/>
              <a:t>Look at schedule</a:t>
            </a:r>
          </a:p>
          <a:p>
            <a:r>
              <a:rPr lang="en-US" dirty="0"/>
              <a:t>Go to next activity</a:t>
            </a:r>
          </a:p>
        </p:txBody>
      </p:sp>
      <p:pic>
        <p:nvPicPr>
          <p:cNvPr id="7" name="Content Placeholder 6" descr="Completed Planning Guide for task analysis &#10;" title="Task Analysis Worksheet, section four">
            <a:extLst>
              <a:ext uri="{FF2B5EF4-FFF2-40B4-BE49-F238E27FC236}">
                <a16:creationId xmlns:a16="http://schemas.microsoft.com/office/drawing/2014/main" id="{7CE6AEB1-8CCA-3541-B556-9A991AF76EF9}"/>
              </a:ext>
            </a:extLst>
          </p:cNvPr>
          <p:cNvPicPr>
            <a:picLocks noGrp="1" noChangeAspect="1"/>
          </p:cNvPicPr>
          <p:nvPr>
            <p:ph sz="half" idx="1"/>
          </p:nvPr>
        </p:nvPicPr>
        <p:blipFill rotWithShape="1">
          <a:blip r:embed="rId3" cstate="hqprint">
            <a:extLst>
              <a:ext uri="{28A0092B-C50C-407E-A947-70E740481C1C}">
                <a14:useLocalDpi xmlns:a14="http://schemas.microsoft.com/office/drawing/2010/main"/>
              </a:ext>
            </a:extLst>
          </a:blip>
          <a:srcRect r="8977"/>
          <a:stretch/>
        </p:blipFill>
        <p:spPr>
          <a:xfrm>
            <a:off x="766789" y="2438400"/>
            <a:ext cx="2568082" cy="3448424"/>
          </a:xfrm>
        </p:spPr>
      </p:pic>
    </p:spTree>
    <p:extLst>
      <p:ext uri="{BB962C8B-B14F-4D97-AF65-F5344CB8AC3E}">
        <p14:creationId xmlns:p14="http://schemas.microsoft.com/office/powerpoint/2010/main" val="10427153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C66CA-4A3F-0D46-901F-CB79DB8FAD81}"/>
              </a:ext>
            </a:extLst>
          </p:cNvPr>
          <p:cNvSpPr>
            <a:spLocks noGrp="1"/>
          </p:cNvSpPr>
          <p:nvPr>
            <p:ph type="title"/>
          </p:nvPr>
        </p:nvSpPr>
        <p:spPr/>
        <p:txBody>
          <a:bodyPr/>
          <a:lstStyle/>
          <a:p>
            <a:r>
              <a:rPr lang="en-US" dirty="0"/>
              <a:t>Complete Section Four: Task Analysis</a:t>
            </a:r>
          </a:p>
        </p:txBody>
      </p:sp>
      <p:sp>
        <p:nvSpPr>
          <p:cNvPr id="3" name="Content Placeholder 2">
            <a:extLst>
              <a:ext uri="{FF2B5EF4-FFF2-40B4-BE49-F238E27FC236}">
                <a16:creationId xmlns:a16="http://schemas.microsoft.com/office/drawing/2014/main" id="{471B7DBC-715E-1845-ABBC-35E945BFA30A}"/>
              </a:ext>
            </a:extLst>
          </p:cNvPr>
          <p:cNvSpPr>
            <a:spLocks noGrp="1"/>
          </p:cNvSpPr>
          <p:nvPr>
            <p:ph idx="1"/>
          </p:nvPr>
        </p:nvSpPr>
        <p:spPr/>
        <p:txBody>
          <a:bodyPr>
            <a:normAutofit fontScale="92500" lnSpcReduction="10000"/>
          </a:bodyPr>
          <a:lstStyle/>
          <a:p>
            <a:pPr>
              <a:lnSpc>
                <a:spcPct val="110000"/>
              </a:lnSpc>
            </a:pPr>
            <a:r>
              <a:rPr lang="en-US" dirty="0"/>
              <a:t>Identify the steps for the targeted task or skill by completing a task analysis. Draft and refine the list of steps needed to complete the targeted task for the youth.</a:t>
            </a:r>
          </a:p>
          <a:p>
            <a:pPr>
              <a:lnSpc>
                <a:spcPct val="110000"/>
              </a:lnSpc>
            </a:pPr>
            <a:r>
              <a:rPr lang="en-US" dirty="0"/>
              <a:t>Consider which small steps can be combined to one step and which need to be taught separately. </a:t>
            </a:r>
          </a:p>
          <a:p>
            <a:pPr>
              <a:lnSpc>
                <a:spcPct val="110000"/>
              </a:lnSpc>
            </a:pPr>
            <a:r>
              <a:rPr lang="en-US" dirty="0"/>
              <a:t>Consider the youth’s learning style, skills and experience when chunking together or separating steps</a:t>
            </a:r>
          </a:p>
          <a:p>
            <a:pPr marL="0" indent="0">
              <a:buNone/>
            </a:pPr>
            <a:endParaRPr lang="en-US" dirty="0"/>
          </a:p>
          <a:p>
            <a:pPr marL="0" indent="0">
              <a:buNone/>
            </a:pPr>
            <a:r>
              <a:rPr lang="en-US" dirty="0"/>
              <a:t> </a:t>
            </a:r>
          </a:p>
        </p:txBody>
      </p:sp>
    </p:spTree>
    <p:extLst>
      <p:ext uri="{BB962C8B-B14F-4D97-AF65-F5344CB8AC3E}">
        <p14:creationId xmlns:p14="http://schemas.microsoft.com/office/powerpoint/2010/main" val="9027404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4A515-53B4-564C-8371-713C568459B8}"/>
              </a:ext>
            </a:extLst>
          </p:cNvPr>
          <p:cNvSpPr>
            <a:spLocks noGrp="1"/>
          </p:cNvSpPr>
          <p:nvPr>
            <p:ph type="title"/>
          </p:nvPr>
        </p:nvSpPr>
        <p:spPr/>
        <p:txBody>
          <a:bodyPr/>
          <a:lstStyle/>
          <a:p>
            <a:r>
              <a:rPr lang="en-US" dirty="0"/>
              <a:t>Section 5: Baseline Data</a:t>
            </a:r>
          </a:p>
        </p:txBody>
      </p:sp>
      <p:sp>
        <p:nvSpPr>
          <p:cNvPr id="8" name="Text Placeholder 7">
            <a:extLst>
              <a:ext uri="{FF2B5EF4-FFF2-40B4-BE49-F238E27FC236}">
                <a16:creationId xmlns:a16="http://schemas.microsoft.com/office/drawing/2014/main" id="{1416521E-E00E-D945-A77A-17B985B7D802}"/>
              </a:ext>
            </a:extLst>
          </p:cNvPr>
          <p:cNvSpPr>
            <a:spLocks noGrp="1"/>
          </p:cNvSpPr>
          <p:nvPr>
            <p:ph type="body" idx="1"/>
          </p:nvPr>
        </p:nvSpPr>
        <p:spPr>
          <a:xfrm>
            <a:off x="609335" y="1281891"/>
            <a:ext cx="5386917" cy="639762"/>
          </a:xfrm>
        </p:spPr>
        <p:txBody>
          <a:bodyPr>
            <a:normAutofit/>
          </a:bodyPr>
          <a:lstStyle/>
          <a:p>
            <a:pPr algn="ctr"/>
            <a:r>
              <a:rPr lang="en-US" sz="2800" dirty="0"/>
              <a:t>Version One</a:t>
            </a:r>
          </a:p>
        </p:txBody>
      </p:sp>
      <p:pic>
        <p:nvPicPr>
          <p:cNvPr id="6" name="Content Placeholder 5" descr="Fill-in table to collect baseline data on task being taught. Available for download. &#10;" title="Section Five: Baseline data of student performance">
            <a:extLst>
              <a:ext uri="{FF2B5EF4-FFF2-40B4-BE49-F238E27FC236}">
                <a16:creationId xmlns:a16="http://schemas.microsoft.com/office/drawing/2014/main" id="{5D1D1F11-2599-F247-BD2E-5765116F2C8B}"/>
              </a:ext>
            </a:extLst>
          </p:cNvPr>
          <p:cNvPicPr>
            <a:picLocks noGrp="1" noChangeAspect="1"/>
          </p:cNvPicPr>
          <p:nvPr>
            <p:ph sz="half" idx="2"/>
          </p:nvPr>
        </p:nvPicPr>
        <p:blipFill>
          <a:blip r:embed="rId3"/>
          <a:stretch>
            <a:fillRect/>
          </a:stretch>
        </p:blipFill>
        <p:spPr>
          <a:xfrm>
            <a:off x="609335" y="1825685"/>
            <a:ext cx="5386916" cy="4167529"/>
          </a:xfrm>
        </p:spPr>
      </p:pic>
      <p:sp>
        <p:nvSpPr>
          <p:cNvPr id="10" name="Text Placeholder 9">
            <a:extLst>
              <a:ext uri="{FF2B5EF4-FFF2-40B4-BE49-F238E27FC236}">
                <a16:creationId xmlns:a16="http://schemas.microsoft.com/office/drawing/2014/main" id="{D92D5761-F191-924A-BC4A-7A057D2CE811}"/>
              </a:ext>
            </a:extLst>
          </p:cNvPr>
          <p:cNvSpPr>
            <a:spLocks noGrp="1"/>
          </p:cNvSpPr>
          <p:nvPr>
            <p:ph type="body" sz="quarter" idx="3"/>
          </p:nvPr>
        </p:nvSpPr>
        <p:spPr>
          <a:xfrm>
            <a:off x="6257927" y="1097456"/>
            <a:ext cx="5446393" cy="757237"/>
          </a:xfrm>
        </p:spPr>
        <p:txBody>
          <a:bodyPr>
            <a:normAutofit/>
          </a:bodyPr>
          <a:lstStyle/>
          <a:p>
            <a:pPr algn="ctr"/>
            <a:r>
              <a:rPr lang="en-US" sz="2800" dirty="0"/>
              <a:t>Version Two</a:t>
            </a:r>
          </a:p>
        </p:txBody>
      </p:sp>
      <p:pic>
        <p:nvPicPr>
          <p:cNvPr id="7" name="Content Placeholder 6" descr="Fill-in table on word document to collect baseline data on task being taught. Available for download. &#10;" title="Section Five: Baseline data of student performance">
            <a:extLst>
              <a:ext uri="{FF2B5EF4-FFF2-40B4-BE49-F238E27FC236}">
                <a16:creationId xmlns:a16="http://schemas.microsoft.com/office/drawing/2014/main" id="{2185EA1D-54D7-7542-B7F7-F83A85A31156}"/>
              </a:ext>
            </a:extLst>
          </p:cNvPr>
          <p:cNvPicPr>
            <a:picLocks noGrp="1" noChangeAspect="1"/>
          </p:cNvPicPr>
          <p:nvPr>
            <p:ph sz="quarter" idx="4"/>
          </p:nvPr>
        </p:nvPicPr>
        <p:blipFill rotWithShape="1">
          <a:blip r:embed="rId4" cstate="hqprint">
            <a:extLst>
              <a:ext uri="{28A0092B-C50C-407E-A947-70E740481C1C}">
                <a14:useLocalDpi xmlns:a14="http://schemas.microsoft.com/office/drawing/2010/main"/>
              </a:ext>
            </a:extLst>
          </a:blip>
          <a:srcRect/>
          <a:stretch/>
        </p:blipFill>
        <p:spPr>
          <a:xfrm>
            <a:off x="7351105" y="1903274"/>
            <a:ext cx="3260035" cy="4012349"/>
          </a:xfrm>
          <a:ln>
            <a:solidFill>
              <a:schemeClr val="tx1"/>
            </a:solidFill>
          </a:ln>
        </p:spPr>
      </p:pic>
      <p:sp>
        <p:nvSpPr>
          <p:cNvPr id="11" name="Left Arrow 10" descr="alt=&quot;&quot;" title="alt=&quot;&quot;">
            <a:extLst>
              <a:ext uri="{FF2B5EF4-FFF2-40B4-BE49-F238E27FC236}">
                <a16:creationId xmlns:a16="http://schemas.microsoft.com/office/drawing/2014/main" id="{8BD3BB9D-7F41-CE48-9077-37FE09F6E193}"/>
              </a:ext>
            </a:extLst>
          </p:cNvPr>
          <p:cNvSpPr/>
          <p:nvPr/>
        </p:nvSpPr>
        <p:spPr>
          <a:xfrm>
            <a:off x="4498136" y="3051939"/>
            <a:ext cx="2083938" cy="1284653"/>
          </a:xfrm>
          <a:prstGeom prst="leftArrow">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t>Section 5</a:t>
            </a:r>
          </a:p>
        </p:txBody>
      </p:sp>
      <p:sp>
        <p:nvSpPr>
          <p:cNvPr id="13" name="Right Arrow 12" descr="alt=&quot;&quot;" title="alt=''">
            <a:extLst>
              <a:ext uri="{FF2B5EF4-FFF2-40B4-BE49-F238E27FC236}">
                <a16:creationId xmlns:a16="http://schemas.microsoft.com/office/drawing/2014/main" id="{E9CEB8A4-A924-4448-81FD-07F2AF96038B}"/>
              </a:ext>
            </a:extLst>
          </p:cNvPr>
          <p:cNvSpPr/>
          <p:nvPr/>
        </p:nvSpPr>
        <p:spPr>
          <a:xfrm>
            <a:off x="6765282" y="4121922"/>
            <a:ext cx="2580805" cy="1153330"/>
          </a:xfrm>
          <a:prstGeom prst="rightArrow">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t>Section 5</a:t>
            </a:r>
          </a:p>
        </p:txBody>
      </p:sp>
    </p:spTree>
    <p:extLst>
      <p:ext uri="{BB962C8B-B14F-4D97-AF65-F5344CB8AC3E}">
        <p14:creationId xmlns:p14="http://schemas.microsoft.com/office/powerpoint/2010/main" val="13750615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E1F3AF-1041-694A-BD1C-82BDB27951DA}"/>
              </a:ext>
            </a:extLst>
          </p:cNvPr>
          <p:cNvSpPr>
            <a:spLocks noGrp="1"/>
          </p:cNvSpPr>
          <p:nvPr>
            <p:ph type="title"/>
          </p:nvPr>
        </p:nvSpPr>
        <p:spPr/>
        <p:txBody>
          <a:bodyPr/>
          <a:lstStyle/>
          <a:p>
            <a:r>
              <a:rPr lang="en-US" dirty="0"/>
              <a:t>Baseline Data Overview (1)</a:t>
            </a:r>
          </a:p>
        </p:txBody>
      </p:sp>
      <p:sp>
        <p:nvSpPr>
          <p:cNvPr id="6" name="Content Placeholder 5">
            <a:extLst>
              <a:ext uri="{FF2B5EF4-FFF2-40B4-BE49-F238E27FC236}">
                <a16:creationId xmlns:a16="http://schemas.microsoft.com/office/drawing/2014/main" id="{3A94DAD5-6F79-6240-ABDF-D24A2F237C6F}"/>
              </a:ext>
            </a:extLst>
          </p:cNvPr>
          <p:cNvSpPr>
            <a:spLocks noGrp="1"/>
          </p:cNvSpPr>
          <p:nvPr>
            <p:ph idx="1"/>
          </p:nvPr>
        </p:nvSpPr>
        <p:spPr>
          <a:xfrm>
            <a:off x="597408" y="1344169"/>
            <a:ext cx="10972800" cy="4525963"/>
          </a:xfrm>
        </p:spPr>
        <p:txBody>
          <a:bodyPr>
            <a:normAutofit/>
          </a:bodyPr>
          <a:lstStyle/>
          <a:p>
            <a:pPr lvl="0"/>
            <a:r>
              <a:rPr lang="en-US" sz="4000" dirty="0"/>
              <a:t>Defines a beginning point</a:t>
            </a:r>
          </a:p>
          <a:p>
            <a:pPr lvl="0"/>
            <a:r>
              <a:rPr lang="en-US" sz="4000" dirty="0"/>
              <a:t>Purpose</a:t>
            </a:r>
          </a:p>
          <a:p>
            <a:pPr lvl="1"/>
            <a:r>
              <a:rPr lang="en-US" sz="3600" dirty="0"/>
              <a:t>To provide measurable data that can be compared to ongoing data to determine progress towards skill mastery </a:t>
            </a:r>
          </a:p>
        </p:txBody>
      </p:sp>
    </p:spTree>
    <p:extLst>
      <p:ext uri="{BB962C8B-B14F-4D97-AF65-F5344CB8AC3E}">
        <p14:creationId xmlns:p14="http://schemas.microsoft.com/office/powerpoint/2010/main" val="7057958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E1F3AF-1041-694A-BD1C-82BDB27951DA}"/>
              </a:ext>
            </a:extLst>
          </p:cNvPr>
          <p:cNvSpPr>
            <a:spLocks noGrp="1"/>
          </p:cNvSpPr>
          <p:nvPr>
            <p:ph type="title"/>
          </p:nvPr>
        </p:nvSpPr>
        <p:spPr/>
        <p:txBody>
          <a:bodyPr/>
          <a:lstStyle/>
          <a:p>
            <a:r>
              <a:rPr lang="en-US" dirty="0"/>
              <a:t>Baseline Data Overview (2)</a:t>
            </a:r>
          </a:p>
        </p:txBody>
      </p:sp>
      <p:sp>
        <p:nvSpPr>
          <p:cNvPr id="6" name="Content Placeholder 5">
            <a:extLst>
              <a:ext uri="{FF2B5EF4-FFF2-40B4-BE49-F238E27FC236}">
                <a16:creationId xmlns:a16="http://schemas.microsoft.com/office/drawing/2014/main" id="{3A94DAD5-6F79-6240-ABDF-D24A2F237C6F}"/>
              </a:ext>
            </a:extLst>
          </p:cNvPr>
          <p:cNvSpPr>
            <a:spLocks noGrp="1"/>
          </p:cNvSpPr>
          <p:nvPr>
            <p:ph idx="1"/>
          </p:nvPr>
        </p:nvSpPr>
        <p:spPr>
          <a:xfrm>
            <a:off x="597408" y="1344169"/>
            <a:ext cx="10972800" cy="4525963"/>
          </a:xfrm>
        </p:spPr>
        <p:txBody>
          <a:bodyPr>
            <a:normAutofit/>
          </a:bodyPr>
          <a:lstStyle/>
          <a:p>
            <a:pPr lvl="0"/>
            <a:r>
              <a:rPr lang="en-US" dirty="0"/>
              <a:t>Baseline data</a:t>
            </a:r>
          </a:p>
          <a:p>
            <a:pPr lvl="1"/>
            <a:r>
              <a:rPr lang="en-US" dirty="0"/>
              <a:t>Measures level of success on each step of the task or skill</a:t>
            </a:r>
          </a:p>
          <a:p>
            <a:pPr lvl="2"/>
            <a:r>
              <a:rPr lang="en-US" dirty="0"/>
              <a:t>Independently Completed? Completed With currently available Prompts? Unable to Complete with available support?</a:t>
            </a:r>
          </a:p>
          <a:p>
            <a:pPr lvl="1"/>
            <a:r>
              <a:rPr lang="en-US" dirty="0"/>
              <a:t>Collected PRIOR to intervention</a:t>
            </a:r>
          </a:p>
          <a:p>
            <a:pPr lvl="1"/>
            <a:r>
              <a:rPr lang="en-US" dirty="0"/>
              <a:t>Includes only </a:t>
            </a:r>
            <a:r>
              <a:rPr lang="en-US" b="1" dirty="0"/>
              <a:t>currently available</a:t>
            </a:r>
            <a:r>
              <a:rPr lang="en-US" dirty="0"/>
              <a:t> supports or prompts</a:t>
            </a:r>
          </a:p>
          <a:p>
            <a:pPr lvl="2"/>
            <a:r>
              <a:rPr lang="en-US" b="1" dirty="0"/>
              <a:t>New</a:t>
            </a:r>
            <a:r>
              <a:rPr lang="en-US" dirty="0"/>
              <a:t> supports or EBPs are</a:t>
            </a:r>
            <a:r>
              <a:rPr lang="en-US" b="1" dirty="0"/>
              <a:t> NOT</a:t>
            </a:r>
            <a:r>
              <a:rPr lang="en-US" dirty="0"/>
              <a:t> to be added during baseline</a:t>
            </a:r>
          </a:p>
          <a:p>
            <a:pPr lvl="1"/>
            <a:r>
              <a:rPr lang="en-US" dirty="0"/>
              <a:t>Should be the average of 3-5 observations</a:t>
            </a:r>
          </a:p>
          <a:p>
            <a:pPr lvl="1"/>
            <a:endParaRPr lang="en-US" dirty="0"/>
          </a:p>
          <a:p>
            <a:pPr lvl="1"/>
            <a:endParaRPr lang="en-US" dirty="0"/>
          </a:p>
        </p:txBody>
      </p:sp>
    </p:spTree>
    <p:extLst>
      <p:ext uri="{BB962C8B-B14F-4D97-AF65-F5344CB8AC3E}">
        <p14:creationId xmlns:p14="http://schemas.microsoft.com/office/powerpoint/2010/main" val="14151743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1302" y="258012"/>
            <a:ext cx="11449396" cy="1143000"/>
          </a:xfrm>
        </p:spPr>
        <p:txBody>
          <a:bodyPr>
            <a:normAutofit/>
          </a:bodyPr>
          <a:lstStyle/>
          <a:p>
            <a:r>
              <a:rPr lang="en-US" dirty="0"/>
              <a:t>Key Points for Plan to Teach Skills with EBP</a:t>
            </a:r>
          </a:p>
        </p:txBody>
      </p:sp>
      <p:sp>
        <p:nvSpPr>
          <p:cNvPr id="3" name="Content Placeholder 2"/>
          <p:cNvSpPr>
            <a:spLocks noGrp="1"/>
          </p:cNvSpPr>
          <p:nvPr>
            <p:ph idx="1"/>
          </p:nvPr>
        </p:nvSpPr>
        <p:spPr/>
        <p:txBody>
          <a:bodyPr>
            <a:normAutofit fontScale="92500" lnSpcReduction="10000"/>
          </a:bodyPr>
          <a:lstStyle/>
          <a:p>
            <a:pPr>
              <a:lnSpc>
                <a:spcPct val="110000"/>
              </a:lnSpc>
            </a:pPr>
            <a:r>
              <a:rPr lang="en-US" sz="2800" dirty="0"/>
              <a:t>It takes more than just knowledge of the evidence based practice to plan for their use with a student.</a:t>
            </a:r>
          </a:p>
          <a:p>
            <a:pPr>
              <a:lnSpc>
                <a:spcPct val="110000"/>
              </a:lnSpc>
            </a:pPr>
            <a:r>
              <a:rPr lang="en-US" sz="2800" dirty="0"/>
              <a:t>For the purposes of learning, it helps to break down and think through each aspect of  a plan, which includes selecting, implementing and evaluating.</a:t>
            </a:r>
          </a:p>
          <a:p>
            <a:pPr>
              <a:lnSpc>
                <a:spcPct val="110000"/>
              </a:lnSpc>
            </a:pPr>
            <a:r>
              <a:rPr lang="en-US" sz="2800" dirty="0"/>
              <a:t>In daily practice</a:t>
            </a:r>
            <a:r>
              <a:rPr lang="is-IS" sz="2800" dirty="0"/>
              <a:t>….</a:t>
            </a:r>
            <a:r>
              <a:rPr lang="en-US" sz="2800" dirty="0"/>
              <a:t> after becoming familiar with practices, and planning processes </a:t>
            </a:r>
            <a:r>
              <a:rPr lang="is-IS" sz="2800" dirty="0"/>
              <a:t>…</a:t>
            </a:r>
            <a:r>
              <a:rPr lang="en-US" sz="2800" dirty="0"/>
              <a:t>a formal, written plan will not be necessary for every youth and every skill. </a:t>
            </a:r>
          </a:p>
          <a:p>
            <a:pPr>
              <a:lnSpc>
                <a:spcPct val="110000"/>
              </a:lnSpc>
            </a:pPr>
            <a:r>
              <a:rPr lang="en-US" sz="2800" dirty="0"/>
              <a:t>When learning how to incorporate new ideas and strategies, it is helpful to slow it down and examine each step. </a:t>
            </a:r>
          </a:p>
        </p:txBody>
      </p:sp>
    </p:spTree>
    <p:extLst>
      <p:ext uri="{BB962C8B-B14F-4D97-AF65-F5344CB8AC3E}">
        <p14:creationId xmlns:p14="http://schemas.microsoft.com/office/powerpoint/2010/main" val="168552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E1F3AF-1041-694A-BD1C-82BDB27951DA}"/>
              </a:ext>
            </a:extLst>
          </p:cNvPr>
          <p:cNvSpPr>
            <a:spLocks noGrp="1"/>
          </p:cNvSpPr>
          <p:nvPr>
            <p:ph type="title"/>
          </p:nvPr>
        </p:nvSpPr>
        <p:spPr/>
        <p:txBody>
          <a:bodyPr/>
          <a:lstStyle/>
          <a:p>
            <a:r>
              <a:rPr lang="en-US" dirty="0"/>
              <a:t>Review Section Five Example</a:t>
            </a:r>
          </a:p>
        </p:txBody>
      </p:sp>
      <p:sp>
        <p:nvSpPr>
          <p:cNvPr id="6" name="Content Placeholder 5">
            <a:extLst>
              <a:ext uri="{FF2B5EF4-FFF2-40B4-BE49-F238E27FC236}">
                <a16:creationId xmlns:a16="http://schemas.microsoft.com/office/drawing/2014/main" id="{3A94DAD5-6F79-6240-ABDF-D24A2F237C6F}"/>
              </a:ext>
            </a:extLst>
          </p:cNvPr>
          <p:cNvSpPr>
            <a:spLocks noGrp="1"/>
          </p:cNvSpPr>
          <p:nvPr>
            <p:ph idx="1"/>
          </p:nvPr>
        </p:nvSpPr>
        <p:spPr/>
        <p:txBody>
          <a:bodyPr>
            <a:normAutofit/>
          </a:bodyPr>
          <a:lstStyle/>
          <a:p>
            <a:r>
              <a:rPr lang="en-US" sz="2800" dirty="0"/>
              <a:t>Use the following slide and the downloaded documents to review Section Five of Paul’s plan.</a:t>
            </a:r>
          </a:p>
          <a:p>
            <a:r>
              <a:rPr lang="en-US" sz="2800" dirty="0"/>
              <a:t>The baseline data is coded as:</a:t>
            </a:r>
          </a:p>
          <a:p>
            <a:pPr lvl="1"/>
            <a:r>
              <a:rPr lang="en-US" dirty="0"/>
              <a:t>I = Independent</a:t>
            </a:r>
          </a:p>
          <a:p>
            <a:pPr lvl="1"/>
            <a:r>
              <a:rPr lang="en-US" dirty="0"/>
              <a:t>P= Prompted</a:t>
            </a:r>
          </a:p>
          <a:p>
            <a:pPr lvl="1"/>
            <a:r>
              <a:rPr lang="en-US" dirty="0"/>
              <a:t>NA= Not Able to Complete</a:t>
            </a:r>
          </a:p>
          <a:p>
            <a:r>
              <a:rPr lang="en-US" sz="2800" dirty="0"/>
              <a:t>The final baseline is the average of the three opportunities observed</a:t>
            </a:r>
          </a:p>
          <a:p>
            <a:endParaRPr lang="en-US" sz="2800" dirty="0"/>
          </a:p>
        </p:txBody>
      </p:sp>
    </p:spTree>
    <p:extLst>
      <p:ext uri="{BB962C8B-B14F-4D97-AF65-F5344CB8AC3E}">
        <p14:creationId xmlns:p14="http://schemas.microsoft.com/office/powerpoint/2010/main" val="12770698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D6A744EF-CD8B-A94B-82B6-62F775821B88}"/>
              </a:ext>
            </a:extLst>
          </p:cNvPr>
          <p:cNvSpPr>
            <a:spLocks noGrp="1"/>
          </p:cNvSpPr>
          <p:nvPr>
            <p:ph type="title"/>
          </p:nvPr>
        </p:nvSpPr>
        <p:spPr>
          <a:xfrm>
            <a:off x="295384" y="775082"/>
            <a:ext cx="4097712" cy="1143000"/>
          </a:xfrm>
        </p:spPr>
        <p:txBody>
          <a:bodyPr>
            <a:normAutofit fontScale="90000"/>
          </a:bodyPr>
          <a:lstStyle/>
          <a:p>
            <a:r>
              <a:rPr lang="en-US" dirty="0"/>
              <a:t>Example: Section 5</a:t>
            </a:r>
          </a:p>
        </p:txBody>
      </p:sp>
      <p:pic>
        <p:nvPicPr>
          <p:cNvPr id="7" name="Content Placeholder 6" descr="Completed table to collect data on task being taught. Available for download. &#10;" title="Section Five: Baseline data of student performance">
            <a:extLst>
              <a:ext uri="{FF2B5EF4-FFF2-40B4-BE49-F238E27FC236}">
                <a16:creationId xmlns:a16="http://schemas.microsoft.com/office/drawing/2014/main" id="{7CE6AEB1-8CCA-3541-B556-9A991AF76EF9}"/>
              </a:ext>
            </a:extLst>
          </p:cNvPr>
          <p:cNvPicPr>
            <a:picLocks noGrp="1" noChangeAspect="1"/>
          </p:cNvPicPr>
          <p:nvPr>
            <p:ph sz="half" idx="1"/>
          </p:nvPr>
        </p:nvPicPr>
        <p:blipFill rotWithShape="1">
          <a:blip r:embed="rId3" cstate="hqprint">
            <a:extLst>
              <a:ext uri="{28A0092B-C50C-407E-A947-70E740481C1C}">
                <a14:useLocalDpi xmlns:a14="http://schemas.microsoft.com/office/drawing/2010/main"/>
              </a:ext>
            </a:extLst>
          </a:blip>
          <a:srcRect r="-1286"/>
          <a:stretch/>
        </p:blipFill>
        <p:spPr>
          <a:xfrm>
            <a:off x="705854" y="2880307"/>
            <a:ext cx="4104685" cy="3130244"/>
          </a:xfrm>
        </p:spPr>
      </p:pic>
      <p:graphicFrame>
        <p:nvGraphicFramePr>
          <p:cNvPr id="3" name="Content Placeholder 2">
            <a:extLst>
              <a:ext uri="{FF2B5EF4-FFF2-40B4-BE49-F238E27FC236}">
                <a16:creationId xmlns:a16="http://schemas.microsoft.com/office/drawing/2014/main" id="{6644953F-7F2A-7F46-82A3-509516747141}"/>
              </a:ext>
            </a:extLst>
          </p:cNvPr>
          <p:cNvGraphicFramePr>
            <a:graphicFrameLocks noGrp="1"/>
          </p:cNvGraphicFramePr>
          <p:nvPr>
            <p:ph sz="half" idx="2"/>
          </p:nvPr>
        </p:nvGraphicFramePr>
        <p:xfrm>
          <a:off x="4989443" y="336550"/>
          <a:ext cx="6997148" cy="6027573"/>
        </p:xfrm>
        <a:graphic>
          <a:graphicData uri="http://schemas.openxmlformats.org/drawingml/2006/table">
            <a:tbl>
              <a:tblPr firstRow="1" bandRow="1">
                <a:tableStyleId>{2D5ABB26-0587-4C30-8999-92F81FD0307C}</a:tableStyleId>
              </a:tblPr>
              <a:tblGrid>
                <a:gridCol w="4393096">
                  <a:extLst>
                    <a:ext uri="{9D8B030D-6E8A-4147-A177-3AD203B41FA5}">
                      <a16:colId xmlns:a16="http://schemas.microsoft.com/office/drawing/2014/main" val="1714820381"/>
                    </a:ext>
                  </a:extLst>
                </a:gridCol>
                <a:gridCol w="1458686">
                  <a:extLst>
                    <a:ext uri="{9D8B030D-6E8A-4147-A177-3AD203B41FA5}">
                      <a16:colId xmlns:a16="http://schemas.microsoft.com/office/drawing/2014/main" val="313552042"/>
                    </a:ext>
                  </a:extLst>
                </a:gridCol>
                <a:gridCol w="1145366">
                  <a:extLst>
                    <a:ext uri="{9D8B030D-6E8A-4147-A177-3AD203B41FA5}">
                      <a16:colId xmlns:a16="http://schemas.microsoft.com/office/drawing/2014/main" val="1812053762"/>
                    </a:ext>
                  </a:extLst>
                </a:gridCol>
              </a:tblGrid>
              <a:tr h="478459">
                <a:tc>
                  <a:txBody>
                    <a:bodyPr/>
                    <a:lstStyle/>
                    <a:p>
                      <a:pPr algn="ctr"/>
                      <a:r>
                        <a:rPr lang="en-US" b="1" i="0" dirty="0">
                          <a:latin typeface="Avenir LT Std 45 Book" panose="020B0502020203020204" pitchFamily="34" charset="0"/>
                        </a:rPr>
                        <a:t>Steps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b="1" i="0" dirty="0">
                          <a:latin typeface="Avenir LT Std 45 Book" panose="020B0502020203020204" pitchFamily="34" charset="0"/>
                        </a:rPr>
                        <a:t>Level of Prompt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i="0" dirty="0">
                          <a:latin typeface="Avenir LT Std 45 Book" panose="020B0502020203020204" pitchFamily="34" charset="0"/>
                        </a:rPr>
                        <a:t>Baseline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1354747"/>
                  </a:ext>
                </a:extLst>
              </a:tr>
              <a:tr h="546151">
                <a:tc>
                  <a:txBody>
                    <a:bodyPr/>
                    <a:lstStyle/>
                    <a:p>
                      <a:r>
                        <a:rPr lang="en-US" sz="1800" b="0" i="0" kern="1200" dirty="0">
                          <a:effectLst/>
                          <a:latin typeface="Avenir LT Std 45 Book" panose="020B0502020203020204" pitchFamily="34" charset="0"/>
                        </a:rPr>
                        <a:t>1. Recognize that he is beginning to feel overwhelmed. </a:t>
                      </a:r>
                      <a:endParaRPr lang="en-US" b="0" i="0" dirty="0">
                        <a:latin typeface="Avenir LT Std 45 Book" panose="020B0502020203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tabLst>
                          <a:tab pos="5943600" algn="l"/>
                        </a:tabLst>
                      </a:pPr>
                      <a:r>
                        <a:rPr lang="en-US" sz="1100" b="0" i="0" dirty="0">
                          <a:effectLst/>
                          <a:latin typeface="Avenir LT Std 45 Book" panose="020B0502020203020204" pitchFamily="34" charset="0"/>
                          <a:ea typeface="Calibri" panose="020F0502020204030204" pitchFamily="34" charset="0"/>
                          <a:cs typeface="Times New Roman" panose="02020603050405020304" pitchFamily="18" charset="0"/>
                        </a:rPr>
                        <a:t>Trial 1. P</a:t>
                      </a:r>
                      <a:endParaRPr lang="en-US" sz="1200" b="0" i="0" dirty="0">
                        <a:effectLst/>
                        <a:latin typeface="Avenir LT Std 45 Book" panose="020B050202020302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5943600" algn="l"/>
                        </a:tabLst>
                      </a:pPr>
                      <a:r>
                        <a:rPr lang="en-US" sz="1100" b="0" i="0" dirty="0">
                          <a:effectLst/>
                          <a:latin typeface="Avenir LT Std 45 Book" panose="020B0502020203020204" pitchFamily="34" charset="0"/>
                          <a:ea typeface="Calibri" panose="020F0502020204030204" pitchFamily="34" charset="0"/>
                          <a:cs typeface="Times New Roman" panose="02020603050405020304" pitchFamily="18" charset="0"/>
                        </a:rPr>
                        <a:t>Trial 2. NA</a:t>
                      </a:r>
                      <a:endParaRPr lang="en-US" sz="1200" b="0" i="0" dirty="0">
                        <a:effectLst/>
                        <a:latin typeface="Avenir LT Std 45 Book" panose="020B0502020203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100" b="0" i="0" dirty="0">
                          <a:effectLst/>
                          <a:latin typeface="Avenir LT Std 45 Book" panose="020B0502020203020204" pitchFamily="34" charset="0"/>
                          <a:ea typeface="Calibri" panose="020F0502020204030204" pitchFamily="34" charset="0"/>
                          <a:cs typeface="Times New Roman" panose="02020603050405020304" pitchFamily="18" charset="0"/>
                        </a:rPr>
                        <a:t>Trial 3. P</a:t>
                      </a:r>
                      <a:endParaRPr lang="en-US" sz="1200" b="0" i="0" dirty="0">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0" i="0" dirty="0">
                          <a:latin typeface="Avenir LT Std 45 Book" panose="020B0502020203020204" pitchFamily="34" charset="0"/>
                        </a:rPr>
                        <a:t>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46754950"/>
                  </a:ext>
                </a:extLst>
              </a:tr>
              <a:tr h="546151">
                <a:tc>
                  <a:txBody>
                    <a:bodyPr/>
                    <a:lstStyle/>
                    <a:p>
                      <a:r>
                        <a:rPr lang="en-US" sz="1800" b="0" i="0" kern="1200" dirty="0">
                          <a:effectLst/>
                          <a:latin typeface="Avenir LT Std 45 Book" panose="020B0502020203020204" pitchFamily="34" charset="0"/>
                        </a:rPr>
                        <a:t>2. Without leaving the situation totally, navigate to a location within the situation that gives him more personal space </a:t>
                      </a:r>
                      <a:endParaRPr lang="en-US" b="0" i="0" dirty="0">
                        <a:latin typeface="Avenir LT Std 45 Book" panose="020B0502020203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tabLst>
                          <a:tab pos="5943600" algn="l"/>
                        </a:tabLst>
                      </a:pPr>
                      <a:r>
                        <a:rPr lang="en-US" sz="1100" b="0" i="0" dirty="0">
                          <a:effectLst/>
                          <a:latin typeface="Avenir LT Std 45 Book" panose="020B0502020203020204" pitchFamily="34" charset="0"/>
                          <a:ea typeface="Calibri" panose="020F0502020204030204" pitchFamily="34" charset="0"/>
                          <a:cs typeface="Times New Roman" panose="02020603050405020304" pitchFamily="18" charset="0"/>
                        </a:rPr>
                        <a:t>Trial 1. P</a:t>
                      </a:r>
                      <a:endParaRPr lang="en-US" sz="1200" b="0" i="0" dirty="0">
                        <a:effectLst/>
                        <a:latin typeface="Avenir LT Std 45 Book" panose="020B050202020302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5943600" algn="l"/>
                        </a:tabLst>
                      </a:pPr>
                      <a:r>
                        <a:rPr lang="en-US" sz="1100" b="0" i="0" dirty="0">
                          <a:effectLst/>
                          <a:latin typeface="Avenir LT Std 45 Book" panose="020B0502020203020204" pitchFamily="34" charset="0"/>
                          <a:ea typeface="Calibri" panose="020F0502020204030204" pitchFamily="34" charset="0"/>
                          <a:cs typeface="Times New Roman" panose="02020603050405020304" pitchFamily="18" charset="0"/>
                        </a:rPr>
                        <a:t>Trial 2. P</a:t>
                      </a:r>
                      <a:endParaRPr lang="en-US" sz="1200" b="0" i="0" dirty="0">
                        <a:effectLst/>
                        <a:latin typeface="Avenir LT Std 45 Book" panose="020B0502020203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100" b="0" i="0" dirty="0">
                          <a:effectLst/>
                          <a:latin typeface="Avenir LT Std 45 Book" panose="020B0502020203020204" pitchFamily="34" charset="0"/>
                          <a:ea typeface="Calibri" panose="020F0502020204030204" pitchFamily="34" charset="0"/>
                          <a:cs typeface="Times New Roman" panose="02020603050405020304" pitchFamily="18" charset="0"/>
                        </a:rPr>
                        <a:t>Trial 3. I</a:t>
                      </a:r>
                      <a:endParaRPr lang="en-US" sz="1200" b="0" i="0" dirty="0">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0" i="0" dirty="0">
                          <a:latin typeface="Avenir LT Std 45 Book" panose="020B0502020203020204" pitchFamily="34" charset="0"/>
                        </a:rPr>
                        <a:t>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75282935"/>
                  </a:ext>
                </a:extLst>
              </a:tr>
              <a:tr h="546151">
                <a:tc>
                  <a:txBody>
                    <a:bodyPr/>
                    <a:lstStyle/>
                    <a:p>
                      <a:r>
                        <a:rPr lang="en-US" sz="1800" b="0" i="0" kern="1200" dirty="0">
                          <a:effectLst/>
                          <a:latin typeface="Avenir LT Std 45 Book" panose="020B0502020203020204" pitchFamily="34" charset="0"/>
                        </a:rPr>
                        <a:t>3. Do a recheck. Am I still feeling overwhelmed? If calm, continue to participate</a:t>
                      </a:r>
                      <a:r>
                        <a:rPr lang="en-US" b="0" i="0" dirty="0">
                          <a:effectLst/>
                          <a:latin typeface="Avenir LT Std 45 Book" panose="020B0502020203020204" pitchFamily="34" charset="0"/>
                        </a:rPr>
                        <a:t> </a:t>
                      </a:r>
                      <a:endParaRPr lang="en-US" b="0" i="0" dirty="0">
                        <a:latin typeface="Avenir LT Std 45 Book" panose="020B0502020203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tabLst>
                          <a:tab pos="5943600" algn="l"/>
                        </a:tabLst>
                      </a:pPr>
                      <a:r>
                        <a:rPr lang="en-US" sz="1100" b="0" i="0" dirty="0">
                          <a:effectLst/>
                          <a:latin typeface="Avenir LT Std 45 Book" panose="020B0502020203020204" pitchFamily="34" charset="0"/>
                          <a:ea typeface="Calibri" panose="020F0502020204030204" pitchFamily="34" charset="0"/>
                          <a:cs typeface="Times New Roman" panose="02020603050405020304" pitchFamily="18" charset="0"/>
                        </a:rPr>
                        <a:t>Trial 1. NA</a:t>
                      </a:r>
                      <a:endParaRPr lang="en-US" sz="1200" b="0" i="0" dirty="0">
                        <a:effectLst/>
                        <a:latin typeface="Avenir LT Std 45 Book" panose="020B050202020302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5943600" algn="l"/>
                        </a:tabLst>
                      </a:pPr>
                      <a:r>
                        <a:rPr lang="en-US" sz="1100" b="0" i="0" dirty="0">
                          <a:effectLst/>
                          <a:latin typeface="Avenir LT Std 45 Book" panose="020B0502020203020204" pitchFamily="34" charset="0"/>
                          <a:ea typeface="Calibri" panose="020F0502020204030204" pitchFamily="34" charset="0"/>
                          <a:cs typeface="Times New Roman" panose="02020603050405020304" pitchFamily="18" charset="0"/>
                        </a:rPr>
                        <a:t>Trial 2. NA</a:t>
                      </a:r>
                      <a:endParaRPr lang="en-US" sz="1200" b="0" i="0" dirty="0">
                        <a:effectLst/>
                        <a:latin typeface="Avenir LT Std 45 Book" panose="020B050202020302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5943600" algn="l"/>
                        </a:tabLst>
                      </a:pPr>
                      <a:r>
                        <a:rPr lang="en-US" sz="1100" b="0" i="0" dirty="0">
                          <a:effectLst/>
                          <a:latin typeface="Avenir LT Std 45 Book" panose="020B0502020203020204" pitchFamily="34" charset="0"/>
                          <a:ea typeface="Calibri" panose="020F0502020204030204" pitchFamily="34" charset="0"/>
                          <a:cs typeface="Times New Roman" panose="02020603050405020304" pitchFamily="18" charset="0"/>
                        </a:rPr>
                        <a:t>Trial 3. NA</a:t>
                      </a:r>
                      <a:endParaRPr lang="en-US" sz="1200" b="0" i="0" dirty="0">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0" i="0" dirty="0">
                          <a:latin typeface="Avenir LT Std 45 Book" panose="020B0502020203020204" pitchFamily="34" charset="0"/>
                        </a:rPr>
                        <a:t>NA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53616059"/>
                  </a:ext>
                </a:extLst>
              </a:tr>
              <a:tr h="546151">
                <a:tc>
                  <a:txBody>
                    <a:bodyPr/>
                    <a:lstStyle/>
                    <a:p>
                      <a:r>
                        <a:rPr lang="en-US" sz="1800" b="0" i="0" kern="1200" dirty="0">
                          <a:solidFill>
                            <a:schemeClr val="tx1"/>
                          </a:solidFill>
                          <a:effectLst/>
                          <a:latin typeface="Avenir LT Std 45 Book" panose="020B0502020203020204" pitchFamily="34" charset="0"/>
                          <a:ea typeface="+mn-ea"/>
                          <a:cs typeface="+mn-cs"/>
                        </a:rPr>
                        <a:t>4. If overwhelmed, look at the clock or watch and say, “oops, I better get going. See </a:t>
                      </a:r>
                      <a:r>
                        <a:rPr lang="en-US" sz="1800" b="0" i="0" kern="1200" dirty="0" err="1">
                          <a:solidFill>
                            <a:schemeClr val="tx1"/>
                          </a:solidFill>
                          <a:effectLst/>
                          <a:latin typeface="Avenir LT Std 45 Book" panose="020B0502020203020204" pitchFamily="34" charset="0"/>
                          <a:ea typeface="+mn-ea"/>
                          <a:cs typeface="+mn-cs"/>
                        </a:rPr>
                        <a:t>ya</a:t>
                      </a:r>
                      <a:r>
                        <a:rPr lang="en-US" sz="1800" b="0" i="0" kern="1200" dirty="0">
                          <a:solidFill>
                            <a:schemeClr val="tx1"/>
                          </a:solidFill>
                          <a:effectLst/>
                          <a:latin typeface="Avenir LT Std 45 Book" panose="020B0502020203020204" pitchFamily="34" charset="0"/>
                          <a:ea typeface="+mn-ea"/>
                          <a:cs typeface="+mn-cs"/>
                        </a:rPr>
                        <a:t>. ”</a:t>
                      </a:r>
                      <a:r>
                        <a:rPr lang="en-US" b="0" i="0" dirty="0">
                          <a:effectLst/>
                          <a:latin typeface="Avenir LT Std 45 Book" panose="020B0502020203020204" pitchFamily="34" charset="0"/>
                        </a:rPr>
                        <a:t> </a:t>
                      </a:r>
                      <a:endParaRPr lang="en-US" b="0" i="0" dirty="0">
                        <a:latin typeface="Avenir LT Std 45 Book" panose="020B0502020203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tabLst>
                          <a:tab pos="5943600" algn="l"/>
                        </a:tabLst>
                      </a:pPr>
                      <a:r>
                        <a:rPr lang="en-US" sz="1100" b="0" i="0" dirty="0">
                          <a:effectLst/>
                          <a:latin typeface="Avenir LT Std 45 Book" panose="020B0502020203020204" pitchFamily="34" charset="0"/>
                          <a:ea typeface="Calibri" panose="020F0502020204030204" pitchFamily="34" charset="0"/>
                          <a:cs typeface="Times New Roman" panose="02020603050405020304" pitchFamily="18" charset="0"/>
                        </a:rPr>
                        <a:t>Trial 1. NA</a:t>
                      </a:r>
                      <a:endParaRPr lang="en-US" sz="1200" b="0" i="0" dirty="0">
                        <a:effectLst/>
                        <a:latin typeface="Avenir LT Std 45 Book" panose="020B050202020302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5943600" algn="l"/>
                        </a:tabLst>
                      </a:pPr>
                      <a:r>
                        <a:rPr lang="en-US" sz="1100" b="0" i="0" dirty="0">
                          <a:effectLst/>
                          <a:latin typeface="Avenir LT Std 45 Book" panose="020B0502020203020204" pitchFamily="34" charset="0"/>
                          <a:ea typeface="Calibri" panose="020F0502020204030204" pitchFamily="34" charset="0"/>
                          <a:cs typeface="Times New Roman" panose="02020603050405020304" pitchFamily="18" charset="0"/>
                        </a:rPr>
                        <a:t>Trial 2. NA</a:t>
                      </a:r>
                      <a:endParaRPr lang="en-US" sz="1200" b="0" i="0" dirty="0">
                        <a:effectLst/>
                        <a:latin typeface="Avenir LT Std 45 Book" panose="020B050202020302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5943600" algn="l"/>
                        </a:tabLst>
                      </a:pPr>
                      <a:r>
                        <a:rPr lang="en-US" sz="1100" b="0" i="0" dirty="0">
                          <a:effectLst/>
                          <a:latin typeface="Avenir LT Std 45 Book" panose="020B0502020203020204" pitchFamily="34" charset="0"/>
                          <a:ea typeface="Calibri" panose="020F0502020204030204" pitchFamily="34" charset="0"/>
                          <a:cs typeface="Times New Roman" panose="02020603050405020304" pitchFamily="18" charset="0"/>
                        </a:rPr>
                        <a:t>Trial 3. NA</a:t>
                      </a:r>
                      <a:endParaRPr lang="en-US" sz="1200" b="0" i="0" dirty="0">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0" i="0" dirty="0">
                          <a:latin typeface="Avenir LT Std 45 Book" panose="020B0502020203020204" pitchFamily="34" charset="0"/>
                        </a:rPr>
                        <a:t>NA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09359933"/>
                  </a:ext>
                </a:extLst>
              </a:tr>
              <a:tr h="546151">
                <a:tc>
                  <a:txBody>
                    <a:bodyPr/>
                    <a:lstStyle/>
                    <a:p>
                      <a:r>
                        <a:rPr lang="en-US" sz="1800" b="0" i="0" kern="1200" dirty="0">
                          <a:solidFill>
                            <a:schemeClr val="tx1"/>
                          </a:solidFill>
                          <a:effectLst/>
                          <a:latin typeface="Avenir LT Std 45 Book" panose="020B0502020203020204" pitchFamily="34" charset="0"/>
                          <a:ea typeface="+mn-ea"/>
                          <a:cs typeface="+mn-cs"/>
                        </a:rPr>
                        <a:t>5. Turn and walk to the nearest quiet room/quiet area. </a:t>
                      </a:r>
                      <a:endParaRPr lang="en-US" b="0" i="0" dirty="0">
                        <a:latin typeface="Avenir LT Std 45 Book" panose="020B0502020203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tabLst>
                          <a:tab pos="5943600" algn="l"/>
                        </a:tabLst>
                      </a:pPr>
                      <a:r>
                        <a:rPr lang="en-US" sz="1100" b="0" i="0" dirty="0">
                          <a:effectLst/>
                          <a:latin typeface="Avenir LT Std 45 Book" panose="020B0502020203020204" pitchFamily="34" charset="0"/>
                          <a:ea typeface="Calibri" panose="020F0502020204030204" pitchFamily="34" charset="0"/>
                          <a:cs typeface="Times New Roman" panose="02020603050405020304" pitchFamily="18" charset="0"/>
                        </a:rPr>
                        <a:t>Trial 1. NA</a:t>
                      </a:r>
                      <a:endParaRPr lang="en-US" sz="1200" b="0" i="0" dirty="0">
                        <a:effectLst/>
                        <a:latin typeface="Avenir LT Std 45 Book" panose="020B050202020302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5943600" algn="l"/>
                        </a:tabLst>
                      </a:pPr>
                      <a:r>
                        <a:rPr lang="en-US" sz="1100" b="0" i="0" dirty="0">
                          <a:effectLst/>
                          <a:latin typeface="Avenir LT Std 45 Book" panose="020B0502020203020204" pitchFamily="34" charset="0"/>
                          <a:ea typeface="Calibri" panose="020F0502020204030204" pitchFamily="34" charset="0"/>
                          <a:cs typeface="Times New Roman" panose="02020603050405020304" pitchFamily="18" charset="0"/>
                        </a:rPr>
                        <a:t>Trial 2. NA</a:t>
                      </a:r>
                      <a:endParaRPr lang="en-US" sz="1200" b="0" i="0" dirty="0">
                        <a:effectLst/>
                        <a:latin typeface="Avenir LT Std 45 Book" panose="020B050202020302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5943600" algn="l"/>
                        </a:tabLst>
                      </a:pPr>
                      <a:r>
                        <a:rPr lang="en-US" sz="1100" b="0" i="0" dirty="0">
                          <a:effectLst/>
                          <a:latin typeface="Avenir LT Std 45 Book" panose="020B0502020203020204" pitchFamily="34" charset="0"/>
                          <a:ea typeface="Calibri" panose="020F0502020204030204" pitchFamily="34" charset="0"/>
                          <a:cs typeface="Times New Roman" panose="02020603050405020304" pitchFamily="18" charset="0"/>
                        </a:rPr>
                        <a:t>Trial 3. P</a:t>
                      </a:r>
                      <a:endParaRPr lang="en-US" sz="1200" b="0" i="0" dirty="0">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0" i="0" dirty="0">
                          <a:latin typeface="Avenir LT Std 45 Book" panose="020B0502020203020204" pitchFamily="34" charset="0"/>
                        </a:rPr>
                        <a:t>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40582455"/>
                  </a:ext>
                </a:extLst>
              </a:tr>
              <a:tr h="546151">
                <a:tc>
                  <a:txBody>
                    <a:bodyPr/>
                    <a:lstStyle/>
                    <a:p>
                      <a:r>
                        <a:rPr lang="en-US" sz="1800" b="0" i="0" kern="1200" dirty="0">
                          <a:solidFill>
                            <a:schemeClr val="tx1"/>
                          </a:solidFill>
                          <a:effectLst/>
                          <a:latin typeface="Avenir LT Std 45 Book" panose="020B0502020203020204" pitchFamily="34" charset="0"/>
                          <a:ea typeface="+mn-ea"/>
                          <a:cs typeface="+mn-cs"/>
                        </a:rPr>
                        <a:t>6. Sit quietly until feeling calm </a:t>
                      </a:r>
                      <a:endParaRPr lang="en-US" b="0" i="0" dirty="0">
                        <a:latin typeface="Avenir LT Std 45 Book" panose="020B0502020203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tabLst>
                          <a:tab pos="5943600" algn="l"/>
                        </a:tabLst>
                      </a:pPr>
                      <a:r>
                        <a:rPr lang="en-US" sz="1100" b="0" i="0" dirty="0">
                          <a:effectLst/>
                          <a:latin typeface="Avenir LT Std 45 Book" panose="020B0502020203020204" pitchFamily="34" charset="0"/>
                          <a:ea typeface="Calibri" panose="020F0502020204030204" pitchFamily="34" charset="0"/>
                          <a:cs typeface="Times New Roman" panose="02020603050405020304" pitchFamily="18" charset="0"/>
                        </a:rPr>
                        <a:t>Trial 1. NA</a:t>
                      </a:r>
                      <a:endParaRPr lang="en-US" sz="1200" b="0" i="0" dirty="0">
                        <a:effectLst/>
                        <a:latin typeface="Avenir LT Std 45 Book" panose="020B050202020302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5943600" algn="l"/>
                        </a:tabLst>
                      </a:pPr>
                      <a:r>
                        <a:rPr lang="en-US" sz="1100" b="0" i="0" dirty="0">
                          <a:effectLst/>
                          <a:latin typeface="Avenir LT Std 45 Book" panose="020B0502020203020204" pitchFamily="34" charset="0"/>
                          <a:ea typeface="Calibri" panose="020F0502020204030204" pitchFamily="34" charset="0"/>
                          <a:cs typeface="Times New Roman" panose="02020603050405020304" pitchFamily="18" charset="0"/>
                        </a:rPr>
                        <a:t>Trial 2. NA</a:t>
                      </a:r>
                      <a:endParaRPr lang="en-US" sz="1200" b="0" i="0" dirty="0">
                        <a:effectLst/>
                        <a:latin typeface="Avenir LT Std 45 Book" panose="020B050202020302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5943600" algn="l"/>
                        </a:tabLst>
                      </a:pPr>
                      <a:r>
                        <a:rPr lang="en-US" sz="1100" b="0" i="0" dirty="0">
                          <a:effectLst/>
                          <a:latin typeface="Avenir LT Std 45 Book" panose="020B0502020203020204" pitchFamily="34" charset="0"/>
                          <a:ea typeface="Calibri" panose="020F0502020204030204" pitchFamily="34" charset="0"/>
                          <a:cs typeface="Times New Roman" panose="02020603050405020304" pitchFamily="18" charset="0"/>
                        </a:rPr>
                        <a:t>Trial 3. P</a:t>
                      </a:r>
                      <a:endParaRPr lang="en-US" sz="1200" b="0" i="0" dirty="0">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0" i="0" dirty="0">
                          <a:latin typeface="Avenir LT Std 45 Book" panose="020B0502020203020204" pitchFamily="34" charset="0"/>
                        </a:rPr>
                        <a:t>NA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40863047"/>
                  </a:ext>
                </a:extLst>
              </a:tr>
              <a:tr h="54615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0" i="0" kern="1200" dirty="0">
                          <a:solidFill>
                            <a:schemeClr val="tx1"/>
                          </a:solidFill>
                          <a:effectLst/>
                          <a:latin typeface="Avenir LT Std 45 Book" panose="020B0502020203020204" pitchFamily="34" charset="0"/>
                          <a:ea typeface="+mn-ea"/>
                          <a:cs typeface="+mn-cs"/>
                        </a:rPr>
                        <a:t>7. Look at schedule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tabLst>
                          <a:tab pos="5943600" algn="l"/>
                        </a:tabLst>
                      </a:pPr>
                      <a:r>
                        <a:rPr lang="en-US" sz="1100" b="0" i="0" dirty="0">
                          <a:effectLst/>
                          <a:latin typeface="Avenir LT Std 45 Book" panose="020B0502020203020204" pitchFamily="34" charset="0"/>
                          <a:ea typeface="Calibri" panose="020F0502020204030204" pitchFamily="34" charset="0"/>
                          <a:cs typeface="Times New Roman" panose="02020603050405020304" pitchFamily="18" charset="0"/>
                        </a:rPr>
                        <a:t>Trial 1. P</a:t>
                      </a:r>
                      <a:endParaRPr lang="en-US" sz="1200" b="0" i="0" dirty="0">
                        <a:effectLst/>
                        <a:latin typeface="Avenir LT Std 45 Book" panose="020B050202020302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5943600" algn="l"/>
                        </a:tabLst>
                      </a:pPr>
                      <a:r>
                        <a:rPr lang="en-US" sz="1100" b="0" i="0" dirty="0">
                          <a:effectLst/>
                          <a:latin typeface="Avenir LT Std 45 Book" panose="020B0502020203020204" pitchFamily="34" charset="0"/>
                          <a:ea typeface="Calibri" panose="020F0502020204030204" pitchFamily="34" charset="0"/>
                          <a:cs typeface="Times New Roman" panose="02020603050405020304" pitchFamily="18" charset="0"/>
                        </a:rPr>
                        <a:t>Trial 2. P</a:t>
                      </a:r>
                      <a:endParaRPr lang="en-US" sz="1200" b="0" i="0" dirty="0">
                        <a:effectLst/>
                        <a:latin typeface="Avenir LT Std 45 Book" panose="020B050202020302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5943600" algn="l"/>
                        </a:tabLst>
                      </a:pPr>
                      <a:r>
                        <a:rPr lang="en-US" sz="1100" b="0" i="0" dirty="0">
                          <a:effectLst/>
                          <a:latin typeface="Avenir LT Std 45 Book" panose="020B0502020203020204" pitchFamily="34" charset="0"/>
                          <a:ea typeface="Calibri" panose="020F0502020204030204" pitchFamily="34" charset="0"/>
                          <a:cs typeface="Times New Roman" panose="02020603050405020304" pitchFamily="18" charset="0"/>
                        </a:rPr>
                        <a:t>Trial 3. I</a:t>
                      </a:r>
                      <a:endParaRPr lang="en-US" sz="1200" b="0" i="0" dirty="0">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0" i="0" dirty="0">
                          <a:latin typeface="Avenir LT Std 45 Book" panose="020B0502020203020204" pitchFamily="34" charset="0"/>
                        </a:rPr>
                        <a:t>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27889279"/>
                  </a:ext>
                </a:extLst>
              </a:tr>
              <a:tr h="546151">
                <a:tc>
                  <a:txBody>
                    <a:bodyPr/>
                    <a:lstStyle/>
                    <a:p>
                      <a:r>
                        <a:rPr lang="en-US" sz="1800" b="0" i="0" kern="1200" dirty="0">
                          <a:solidFill>
                            <a:schemeClr val="tx1"/>
                          </a:solidFill>
                          <a:effectLst/>
                          <a:latin typeface="Avenir LT Std 45 Book" panose="020B0502020203020204" pitchFamily="34" charset="0"/>
                          <a:ea typeface="+mn-ea"/>
                          <a:cs typeface="+mn-cs"/>
                        </a:rPr>
                        <a:t>8. Go to next activity on schedule.</a:t>
                      </a:r>
                      <a:r>
                        <a:rPr lang="en-US" b="0" i="0" dirty="0">
                          <a:effectLst/>
                          <a:latin typeface="Avenir LT Std 45 Book" panose="020B0502020203020204" pitchFamily="34" charset="0"/>
                        </a:rPr>
                        <a:t> </a:t>
                      </a:r>
                      <a:endParaRPr lang="en-US" b="0" i="0" dirty="0">
                        <a:latin typeface="Avenir LT Std 45 Book" panose="020B0502020203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tabLst>
                          <a:tab pos="5943600" algn="l"/>
                        </a:tabLst>
                      </a:pPr>
                      <a:r>
                        <a:rPr lang="en-US" sz="1100" b="0" i="0" dirty="0">
                          <a:effectLst/>
                          <a:latin typeface="Avenir LT Std 45 Book" panose="020B0502020203020204" pitchFamily="34" charset="0"/>
                          <a:ea typeface="Calibri" panose="020F0502020204030204" pitchFamily="34" charset="0"/>
                          <a:cs typeface="Times New Roman" panose="02020603050405020304" pitchFamily="18" charset="0"/>
                        </a:rPr>
                        <a:t>Trial 1. NA</a:t>
                      </a:r>
                      <a:endParaRPr lang="en-US" sz="1200" b="0" i="0" dirty="0">
                        <a:effectLst/>
                        <a:latin typeface="Avenir LT Std 45 Book" panose="020B050202020302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5943600" algn="l"/>
                        </a:tabLst>
                      </a:pPr>
                      <a:r>
                        <a:rPr lang="en-US" sz="1100" b="0" i="0" dirty="0">
                          <a:effectLst/>
                          <a:latin typeface="Avenir LT Std 45 Book" panose="020B0502020203020204" pitchFamily="34" charset="0"/>
                          <a:ea typeface="Calibri" panose="020F0502020204030204" pitchFamily="34" charset="0"/>
                          <a:cs typeface="Times New Roman" panose="02020603050405020304" pitchFamily="18" charset="0"/>
                        </a:rPr>
                        <a:t>Trial 2. P</a:t>
                      </a:r>
                      <a:endParaRPr lang="en-US" sz="1200" b="0" i="0" dirty="0">
                        <a:effectLst/>
                        <a:latin typeface="Avenir LT Std 45 Book" panose="020B050202020302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5943600" algn="l"/>
                        </a:tabLst>
                      </a:pPr>
                      <a:r>
                        <a:rPr lang="en-US" sz="1100" b="0" i="0" dirty="0">
                          <a:effectLst/>
                          <a:latin typeface="Avenir LT Std 45 Book" panose="020B0502020203020204" pitchFamily="34" charset="0"/>
                          <a:ea typeface="Calibri" panose="020F0502020204030204" pitchFamily="34" charset="0"/>
                          <a:cs typeface="Times New Roman" panose="02020603050405020304" pitchFamily="18" charset="0"/>
                        </a:rPr>
                        <a:t>Trial 3. P</a:t>
                      </a:r>
                      <a:endParaRPr lang="en-US" sz="1200" b="0" i="0" dirty="0">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0" i="0" dirty="0">
                          <a:latin typeface="Avenir LT Std 45 Book" panose="020B0502020203020204" pitchFamily="34" charset="0"/>
                        </a:rPr>
                        <a:t>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06674899"/>
                  </a:ext>
                </a:extLst>
              </a:tr>
            </a:tbl>
          </a:graphicData>
        </a:graphic>
      </p:graphicFrame>
    </p:spTree>
    <p:extLst>
      <p:ext uri="{BB962C8B-B14F-4D97-AF65-F5344CB8AC3E}">
        <p14:creationId xmlns:p14="http://schemas.microsoft.com/office/powerpoint/2010/main" val="30449541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C66CA-4A3F-0D46-901F-CB79DB8FAD81}"/>
              </a:ext>
            </a:extLst>
          </p:cNvPr>
          <p:cNvSpPr>
            <a:spLocks noGrp="1"/>
          </p:cNvSpPr>
          <p:nvPr>
            <p:ph type="title"/>
          </p:nvPr>
        </p:nvSpPr>
        <p:spPr>
          <a:xfrm>
            <a:off x="589721" y="412376"/>
            <a:ext cx="10972800" cy="692331"/>
          </a:xfrm>
        </p:spPr>
        <p:txBody>
          <a:bodyPr>
            <a:noAutofit/>
          </a:bodyPr>
          <a:lstStyle/>
          <a:p>
            <a:r>
              <a:rPr lang="en-US" dirty="0"/>
              <a:t>Complete Section Five: Baseline Data</a:t>
            </a:r>
          </a:p>
        </p:txBody>
      </p:sp>
      <p:sp>
        <p:nvSpPr>
          <p:cNvPr id="3" name="Content Placeholder 2">
            <a:extLst>
              <a:ext uri="{FF2B5EF4-FFF2-40B4-BE49-F238E27FC236}">
                <a16:creationId xmlns:a16="http://schemas.microsoft.com/office/drawing/2014/main" id="{471B7DBC-715E-1845-ABBC-35E945BFA30A}"/>
              </a:ext>
            </a:extLst>
          </p:cNvPr>
          <p:cNvSpPr>
            <a:spLocks noGrp="1"/>
          </p:cNvSpPr>
          <p:nvPr>
            <p:ph idx="1"/>
          </p:nvPr>
        </p:nvSpPr>
        <p:spPr>
          <a:xfrm>
            <a:off x="788895" y="1240971"/>
            <a:ext cx="10632141" cy="5617029"/>
          </a:xfrm>
        </p:spPr>
        <p:txBody>
          <a:bodyPr>
            <a:noAutofit/>
          </a:bodyPr>
          <a:lstStyle/>
          <a:p>
            <a:r>
              <a:rPr lang="en-US" sz="2800" dirty="0"/>
              <a:t>Review, and if necessary, make final edits to the steps of the task or skill </a:t>
            </a:r>
          </a:p>
          <a:p>
            <a:r>
              <a:rPr lang="en-US" sz="2800" dirty="0"/>
              <a:t>Complete Section five by observing the student in the target environment. </a:t>
            </a:r>
          </a:p>
          <a:p>
            <a:r>
              <a:rPr lang="en-US" sz="2800" dirty="0"/>
              <a:t>Plan at least three opportunities for the youth to engage in the target task in the target environment. </a:t>
            </a:r>
          </a:p>
          <a:p>
            <a:r>
              <a:rPr lang="en-US" sz="2800" dirty="0"/>
              <a:t>Record the success of each step of task in Section Five (independent, with prompts or not able) </a:t>
            </a:r>
          </a:p>
          <a:p>
            <a:r>
              <a:rPr lang="en-US" sz="2800" dirty="0"/>
              <a:t>Add the type of prompt used in prompts were necessary. Average the results of the three opportunities or trial. </a:t>
            </a:r>
          </a:p>
          <a:p>
            <a:r>
              <a:rPr lang="en-US" sz="2800" dirty="0"/>
              <a:t>This is the baseline</a:t>
            </a:r>
          </a:p>
        </p:txBody>
      </p:sp>
    </p:spTree>
    <p:extLst>
      <p:ext uri="{BB962C8B-B14F-4D97-AF65-F5344CB8AC3E}">
        <p14:creationId xmlns:p14="http://schemas.microsoft.com/office/powerpoint/2010/main" val="25290980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79936-295E-B242-B8B8-091EDBDF86DE}"/>
              </a:ext>
            </a:extLst>
          </p:cNvPr>
          <p:cNvSpPr>
            <a:spLocks noGrp="1"/>
          </p:cNvSpPr>
          <p:nvPr>
            <p:ph type="title"/>
          </p:nvPr>
        </p:nvSpPr>
        <p:spPr>
          <a:xfrm>
            <a:off x="622663" y="230821"/>
            <a:ext cx="10972800" cy="1143000"/>
          </a:xfrm>
        </p:spPr>
        <p:txBody>
          <a:bodyPr>
            <a:normAutofit fontScale="90000"/>
          </a:bodyPr>
          <a:lstStyle/>
          <a:p>
            <a:r>
              <a:rPr lang="en-US" dirty="0"/>
              <a:t>Section Six: Progress Monitoring Data &amp; Tools</a:t>
            </a:r>
          </a:p>
        </p:txBody>
      </p:sp>
      <p:sp>
        <p:nvSpPr>
          <p:cNvPr id="10" name="Text Placeholder 9">
            <a:extLst>
              <a:ext uri="{FF2B5EF4-FFF2-40B4-BE49-F238E27FC236}">
                <a16:creationId xmlns:a16="http://schemas.microsoft.com/office/drawing/2014/main" id="{ACD9F3D7-0FA2-524F-A4AB-BCAC0A75FC3E}"/>
              </a:ext>
            </a:extLst>
          </p:cNvPr>
          <p:cNvSpPr>
            <a:spLocks noGrp="1"/>
          </p:cNvSpPr>
          <p:nvPr>
            <p:ph type="body" idx="1"/>
          </p:nvPr>
        </p:nvSpPr>
        <p:spPr>
          <a:xfrm>
            <a:off x="1425744" y="1284174"/>
            <a:ext cx="5386917" cy="639762"/>
          </a:xfrm>
        </p:spPr>
        <p:txBody>
          <a:bodyPr>
            <a:normAutofit/>
          </a:bodyPr>
          <a:lstStyle/>
          <a:p>
            <a:pPr algn="ctr"/>
            <a:r>
              <a:rPr lang="en-US" sz="2800" dirty="0"/>
              <a:t>Version One</a:t>
            </a:r>
          </a:p>
        </p:txBody>
      </p:sp>
      <p:pic>
        <p:nvPicPr>
          <p:cNvPr id="6" name="Content Placeholder 5" descr="Chart with four columns and five rows with space to fill in discussion questions about task being learned." title="Section six worksheet: planning guide worksheet">
            <a:extLst>
              <a:ext uri="{FF2B5EF4-FFF2-40B4-BE49-F238E27FC236}">
                <a16:creationId xmlns:a16="http://schemas.microsoft.com/office/drawing/2014/main" id="{9977EFA9-BEF2-2947-BAD3-4A45B9FC54E3}"/>
              </a:ext>
            </a:extLst>
          </p:cNvPr>
          <p:cNvPicPr>
            <a:picLocks noGrp="1" noChangeAspect="1"/>
          </p:cNvPicPr>
          <p:nvPr>
            <p:ph sz="half" idx="2"/>
          </p:nvPr>
        </p:nvPicPr>
        <p:blipFill rotWithShape="1">
          <a:blip r:embed="rId3" cstate="hqprint">
            <a:extLst>
              <a:ext uri="{28A0092B-C50C-407E-A947-70E740481C1C}">
                <a14:useLocalDpi xmlns:a14="http://schemas.microsoft.com/office/drawing/2010/main"/>
              </a:ext>
            </a:extLst>
          </a:blip>
          <a:srcRect/>
          <a:stretch/>
        </p:blipFill>
        <p:spPr>
          <a:xfrm>
            <a:off x="788927" y="1936375"/>
            <a:ext cx="6683027" cy="2641701"/>
          </a:xfrm>
        </p:spPr>
      </p:pic>
      <p:sp>
        <p:nvSpPr>
          <p:cNvPr id="11" name="Text Placeholder 10">
            <a:extLst>
              <a:ext uri="{FF2B5EF4-FFF2-40B4-BE49-F238E27FC236}">
                <a16:creationId xmlns:a16="http://schemas.microsoft.com/office/drawing/2014/main" id="{DD60840A-2634-AF4E-8A6D-E2ED568E8C7C}"/>
              </a:ext>
            </a:extLst>
          </p:cNvPr>
          <p:cNvSpPr>
            <a:spLocks noGrp="1"/>
          </p:cNvSpPr>
          <p:nvPr>
            <p:ph type="body" sz="quarter" idx="3"/>
          </p:nvPr>
        </p:nvSpPr>
        <p:spPr>
          <a:xfrm>
            <a:off x="6802967" y="1319244"/>
            <a:ext cx="5389033" cy="639762"/>
          </a:xfrm>
        </p:spPr>
        <p:txBody>
          <a:bodyPr>
            <a:normAutofit/>
          </a:bodyPr>
          <a:lstStyle/>
          <a:p>
            <a:pPr algn="ctr"/>
            <a:r>
              <a:rPr lang="en-US" sz="2800" dirty="0"/>
              <a:t>Version Two</a:t>
            </a:r>
          </a:p>
        </p:txBody>
      </p:sp>
      <p:pic>
        <p:nvPicPr>
          <p:cNvPr id="9" name="Content Placeholder 8" descr="Table with three rows and three columns answering question about progress monitoring data and tools.&#10;" title="Section six- Planning Guide Word Document">
            <a:extLst>
              <a:ext uri="{FF2B5EF4-FFF2-40B4-BE49-F238E27FC236}">
                <a16:creationId xmlns:a16="http://schemas.microsoft.com/office/drawing/2014/main" id="{C28BC440-2E67-EC48-8412-B2DAA23219C1}"/>
              </a:ext>
            </a:extLst>
          </p:cNvPr>
          <p:cNvPicPr>
            <a:picLocks noGrp="1" noChangeAspect="1"/>
          </p:cNvPicPr>
          <p:nvPr>
            <p:ph sz="quarter" idx="4"/>
          </p:nvPr>
        </p:nvPicPr>
        <p:blipFill rotWithShape="1">
          <a:blip r:embed="rId4" cstate="hqprint">
            <a:extLst>
              <a:ext uri="{28A0092B-C50C-407E-A947-70E740481C1C}">
                <a14:useLocalDpi xmlns:a14="http://schemas.microsoft.com/office/drawing/2010/main"/>
              </a:ext>
            </a:extLst>
          </a:blip>
          <a:srcRect/>
          <a:stretch/>
        </p:blipFill>
        <p:spPr>
          <a:xfrm>
            <a:off x="7898113" y="2103230"/>
            <a:ext cx="3146405" cy="3964472"/>
          </a:xfrm>
          <a:ln>
            <a:solidFill>
              <a:schemeClr val="tx1"/>
            </a:solidFill>
          </a:ln>
        </p:spPr>
      </p:pic>
    </p:spTree>
    <p:extLst>
      <p:ext uri="{BB962C8B-B14F-4D97-AF65-F5344CB8AC3E}">
        <p14:creationId xmlns:p14="http://schemas.microsoft.com/office/powerpoint/2010/main" val="24340801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90550-3993-EA4C-8569-2D4435103989}"/>
              </a:ext>
            </a:extLst>
          </p:cNvPr>
          <p:cNvSpPr>
            <a:spLocks noGrp="1"/>
          </p:cNvSpPr>
          <p:nvPr>
            <p:ph type="title"/>
          </p:nvPr>
        </p:nvSpPr>
        <p:spPr>
          <a:xfrm>
            <a:off x="717177" y="339320"/>
            <a:ext cx="10972800" cy="558739"/>
          </a:xfrm>
        </p:spPr>
        <p:txBody>
          <a:bodyPr>
            <a:noAutofit/>
          </a:bodyPr>
          <a:lstStyle/>
          <a:p>
            <a:r>
              <a:rPr lang="en-US" dirty="0"/>
              <a:t>Progress Monitoring and Data Collection</a:t>
            </a:r>
          </a:p>
        </p:txBody>
      </p:sp>
      <p:sp>
        <p:nvSpPr>
          <p:cNvPr id="3" name="Content Placeholder 2">
            <a:extLst>
              <a:ext uri="{FF2B5EF4-FFF2-40B4-BE49-F238E27FC236}">
                <a16:creationId xmlns:a16="http://schemas.microsoft.com/office/drawing/2014/main" id="{A7D270F4-D200-304F-8B1A-B86223A6E17D}"/>
              </a:ext>
            </a:extLst>
          </p:cNvPr>
          <p:cNvSpPr>
            <a:spLocks noGrp="1"/>
          </p:cNvSpPr>
          <p:nvPr>
            <p:ph idx="1"/>
          </p:nvPr>
        </p:nvSpPr>
        <p:spPr>
          <a:xfrm>
            <a:off x="519953" y="983848"/>
            <a:ext cx="11062447" cy="5381093"/>
          </a:xfrm>
        </p:spPr>
        <p:txBody>
          <a:bodyPr>
            <a:normAutofit fontScale="92500" lnSpcReduction="10000"/>
          </a:bodyPr>
          <a:lstStyle/>
          <a:p>
            <a:pPr>
              <a:lnSpc>
                <a:spcPct val="120000"/>
              </a:lnSpc>
            </a:pPr>
            <a:r>
              <a:rPr lang="en-US" sz="2800" dirty="0"/>
              <a:t>The focus of Section Six is to define the ongoing progress monitoring</a:t>
            </a:r>
          </a:p>
          <a:p>
            <a:pPr lvl="0">
              <a:lnSpc>
                <a:spcPct val="120000"/>
              </a:lnSpc>
            </a:pPr>
            <a:r>
              <a:rPr lang="en-US" sz="2800" dirty="0"/>
              <a:t>Determine how progress will be measured? </a:t>
            </a:r>
          </a:p>
          <a:p>
            <a:pPr lvl="1">
              <a:lnSpc>
                <a:spcPct val="120000"/>
              </a:lnSpc>
            </a:pPr>
            <a:r>
              <a:rPr lang="en-US" i="1" dirty="0"/>
              <a:t>For the initial plan, it is recommended that both level of independence and accuracy be used as measures of progress monitoring</a:t>
            </a:r>
            <a:r>
              <a:rPr lang="en-US" dirty="0"/>
              <a:t>. </a:t>
            </a:r>
          </a:p>
          <a:p>
            <a:pPr lvl="0">
              <a:lnSpc>
                <a:spcPct val="120000"/>
              </a:lnSpc>
            </a:pPr>
            <a:r>
              <a:rPr lang="en-US" sz="2800" dirty="0"/>
              <a:t>Select data recording tools/methods to monitor ongoing progress. </a:t>
            </a:r>
          </a:p>
          <a:p>
            <a:pPr lvl="1">
              <a:lnSpc>
                <a:spcPct val="120000"/>
              </a:lnSpc>
            </a:pPr>
            <a:r>
              <a:rPr lang="en-US" i="1" dirty="0"/>
              <a:t>It is recommended that the Task Analysis Record be used as one data recording method when determining level of independence and accuracy. </a:t>
            </a:r>
          </a:p>
          <a:p>
            <a:pPr lvl="1">
              <a:lnSpc>
                <a:spcPct val="120000"/>
              </a:lnSpc>
            </a:pPr>
            <a:r>
              <a:rPr lang="en-US" dirty="0"/>
              <a:t>Identify who will collect the data</a:t>
            </a:r>
          </a:p>
          <a:p>
            <a:pPr>
              <a:lnSpc>
                <a:spcPct val="120000"/>
              </a:lnSpc>
            </a:pPr>
            <a:r>
              <a:rPr lang="en-US" sz="2800" dirty="0"/>
              <a:t>Remember, baseline data and ongoing data must be comparable</a:t>
            </a:r>
          </a:p>
          <a:p>
            <a:endParaRPr lang="en-US" dirty="0"/>
          </a:p>
        </p:txBody>
      </p:sp>
    </p:spTree>
    <p:extLst>
      <p:ext uri="{BB962C8B-B14F-4D97-AF65-F5344CB8AC3E}">
        <p14:creationId xmlns:p14="http://schemas.microsoft.com/office/powerpoint/2010/main" val="26286821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F95AD-8EEB-504F-A486-03B12BF066A5}"/>
              </a:ext>
            </a:extLst>
          </p:cNvPr>
          <p:cNvSpPr>
            <a:spLocks noGrp="1"/>
          </p:cNvSpPr>
          <p:nvPr>
            <p:ph type="title"/>
          </p:nvPr>
        </p:nvSpPr>
        <p:spPr/>
        <p:txBody>
          <a:bodyPr/>
          <a:lstStyle/>
          <a:p>
            <a:r>
              <a:rPr lang="en-US" dirty="0"/>
              <a:t>Decisions About Ongoing Data</a:t>
            </a:r>
          </a:p>
        </p:txBody>
      </p:sp>
      <p:sp>
        <p:nvSpPr>
          <p:cNvPr id="3" name="Content Placeholder 2">
            <a:extLst>
              <a:ext uri="{FF2B5EF4-FFF2-40B4-BE49-F238E27FC236}">
                <a16:creationId xmlns:a16="http://schemas.microsoft.com/office/drawing/2014/main" id="{3C32DD8C-784E-9A4F-BD04-5A2E6181FAF0}"/>
              </a:ext>
            </a:extLst>
          </p:cNvPr>
          <p:cNvSpPr>
            <a:spLocks noGrp="1"/>
          </p:cNvSpPr>
          <p:nvPr>
            <p:ph idx="1"/>
          </p:nvPr>
        </p:nvSpPr>
        <p:spPr/>
        <p:txBody>
          <a:bodyPr/>
          <a:lstStyle/>
          <a:p>
            <a:r>
              <a:rPr lang="en-US" dirty="0"/>
              <a:t>Progress may be measured in many ways</a:t>
            </a:r>
          </a:p>
          <a:p>
            <a:pPr lvl="1"/>
            <a:r>
              <a:rPr lang="en-US" dirty="0"/>
              <a:t>Task Analysis will allow teams to follow the </a:t>
            </a:r>
            <a:r>
              <a:rPr lang="en-US" b="1" dirty="0"/>
              <a:t>level of independence</a:t>
            </a:r>
            <a:r>
              <a:rPr lang="en-US" dirty="0"/>
              <a:t> demonstrated when performing the skill </a:t>
            </a:r>
            <a:r>
              <a:rPr lang="en-US" b="1" dirty="0"/>
              <a:t>accurately.</a:t>
            </a:r>
          </a:p>
          <a:p>
            <a:r>
              <a:rPr lang="en-US" dirty="0"/>
              <a:t>Multiple tools may be used to gather data </a:t>
            </a:r>
          </a:p>
          <a:p>
            <a:pPr lvl="1"/>
            <a:r>
              <a:rPr lang="en-US" dirty="0"/>
              <a:t>The Task Analysis record is one tool that can be used to capture progress monitoring data</a:t>
            </a:r>
          </a:p>
          <a:p>
            <a:r>
              <a:rPr lang="en-US" dirty="0"/>
              <a:t>Other tools will be needed for additional information</a:t>
            </a:r>
          </a:p>
        </p:txBody>
      </p:sp>
    </p:spTree>
    <p:extLst>
      <p:ext uri="{BB962C8B-B14F-4D97-AF65-F5344CB8AC3E}">
        <p14:creationId xmlns:p14="http://schemas.microsoft.com/office/powerpoint/2010/main" val="17234020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0B7AE-BA46-F14A-A467-D9A76E2120E8}"/>
              </a:ext>
            </a:extLst>
          </p:cNvPr>
          <p:cNvSpPr>
            <a:spLocks noGrp="1"/>
          </p:cNvSpPr>
          <p:nvPr>
            <p:ph type="title"/>
          </p:nvPr>
        </p:nvSpPr>
        <p:spPr>
          <a:xfrm>
            <a:off x="286871" y="274638"/>
            <a:ext cx="11636187" cy="1143000"/>
          </a:xfrm>
        </p:spPr>
        <p:txBody>
          <a:bodyPr>
            <a:normAutofit/>
          </a:bodyPr>
          <a:lstStyle/>
          <a:p>
            <a:r>
              <a:rPr lang="en-US" sz="4000" dirty="0"/>
              <a:t>Resource to Assist Teams in Progress Monitoring</a:t>
            </a:r>
          </a:p>
        </p:txBody>
      </p:sp>
      <p:sp>
        <p:nvSpPr>
          <p:cNvPr id="3" name="Content Placeholder 2">
            <a:extLst>
              <a:ext uri="{FF2B5EF4-FFF2-40B4-BE49-F238E27FC236}">
                <a16:creationId xmlns:a16="http://schemas.microsoft.com/office/drawing/2014/main" id="{A3901383-560E-0745-B435-F4F45E5B648C}"/>
              </a:ext>
            </a:extLst>
          </p:cNvPr>
          <p:cNvSpPr>
            <a:spLocks noGrp="1"/>
          </p:cNvSpPr>
          <p:nvPr>
            <p:ph idx="1"/>
          </p:nvPr>
        </p:nvSpPr>
        <p:spPr>
          <a:xfrm>
            <a:off x="1057835" y="1600201"/>
            <a:ext cx="5311967" cy="4525963"/>
          </a:xfrm>
        </p:spPr>
        <p:txBody>
          <a:bodyPr/>
          <a:lstStyle/>
          <a:p>
            <a:pPr marL="0" indent="0">
              <a:buNone/>
            </a:pPr>
            <a:r>
              <a:rPr lang="en-US" sz="3600" dirty="0">
                <a:hlinkClick r:id="rId3"/>
              </a:rPr>
              <a:t>Watch a Video </a:t>
            </a:r>
            <a:r>
              <a:rPr lang="en-US" sz="3600" dirty="0"/>
              <a:t>about this data resource </a:t>
            </a:r>
          </a:p>
          <a:p>
            <a:pPr marL="0" indent="0">
              <a:buNone/>
            </a:pPr>
            <a:r>
              <a:rPr lang="en-US" sz="3600" dirty="0"/>
              <a:t>and </a:t>
            </a:r>
          </a:p>
          <a:p>
            <a:pPr marL="0" indent="0">
              <a:buNone/>
            </a:pPr>
            <a:r>
              <a:rPr lang="en-US" sz="3600" dirty="0">
                <a:hlinkClick r:id="rId3"/>
              </a:rPr>
              <a:t>Download</a:t>
            </a:r>
            <a:r>
              <a:rPr lang="en-US" sz="3600" dirty="0"/>
              <a:t> the document </a:t>
            </a:r>
          </a:p>
          <a:p>
            <a:pPr marL="0" indent="0">
              <a:buNone/>
            </a:pPr>
            <a:endParaRPr lang="en-US" dirty="0"/>
          </a:p>
        </p:txBody>
      </p:sp>
      <p:pic>
        <p:nvPicPr>
          <p:cNvPr id="4" name="Picture 3" descr="A cover of the document, includes Resources for a Basic Approach to Collecting Data About Youth Performance" title="Collecting and Analyzing Youth Performance Data manual">
            <a:extLst>
              <a:ext uri="{FF2B5EF4-FFF2-40B4-BE49-F238E27FC236}">
                <a16:creationId xmlns:a16="http://schemas.microsoft.com/office/drawing/2014/main" id="{85528956-7110-114C-99C4-598958EE5D47}"/>
              </a:ext>
            </a:extLst>
          </p:cNvPr>
          <p:cNvPicPr>
            <a:picLocks noChangeAspect="1"/>
          </p:cNvPicPr>
          <p:nvPr/>
        </p:nvPicPr>
        <p:blipFill>
          <a:blip r:embed="rId4"/>
          <a:stretch>
            <a:fillRect/>
          </a:stretch>
        </p:blipFill>
        <p:spPr>
          <a:xfrm>
            <a:off x="6681840" y="1650487"/>
            <a:ext cx="3233125" cy="4184044"/>
          </a:xfrm>
          <a:prstGeom prst="rect">
            <a:avLst/>
          </a:prstGeom>
          <a:ln>
            <a:solidFill>
              <a:schemeClr val="tx1"/>
            </a:solidFill>
          </a:ln>
        </p:spPr>
      </p:pic>
    </p:spTree>
    <p:extLst>
      <p:ext uri="{BB962C8B-B14F-4D97-AF65-F5344CB8AC3E}">
        <p14:creationId xmlns:p14="http://schemas.microsoft.com/office/powerpoint/2010/main" val="18205380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Plan the Type of Data Needed</a:t>
            </a:r>
          </a:p>
        </p:txBody>
      </p:sp>
      <p:sp>
        <p:nvSpPr>
          <p:cNvPr id="3" name="Content Placeholder 2"/>
          <p:cNvSpPr>
            <a:spLocks noGrp="1"/>
          </p:cNvSpPr>
          <p:nvPr>
            <p:ph idx="1"/>
          </p:nvPr>
        </p:nvSpPr>
        <p:spPr/>
        <p:txBody>
          <a:bodyPr>
            <a:normAutofit/>
          </a:bodyPr>
          <a:lstStyle/>
          <a:p>
            <a:r>
              <a:rPr lang="en-US" dirty="0"/>
              <a:t>Templates from “</a:t>
            </a:r>
            <a:r>
              <a:rPr lang="en-US" dirty="0">
                <a:hlinkClick r:id="rId3"/>
              </a:rPr>
              <a:t>Employment First Collecting and Analyzing</a:t>
            </a:r>
            <a:r>
              <a:rPr lang="en-US" dirty="0"/>
              <a:t>”</a:t>
            </a:r>
          </a:p>
          <a:p>
            <a:r>
              <a:rPr lang="en-US" dirty="0"/>
              <a:t>Review these data templates</a:t>
            </a:r>
          </a:p>
          <a:p>
            <a:r>
              <a:rPr lang="en-US" dirty="0"/>
              <a:t>The following two slides identify the types of data and data tools reviewed in the tool</a:t>
            </a:r>
          </a:p>
        </p:txBody>
      </p:sp>
    </p:spTree>
    <p:extLst>
      <p:ext uri="{BB962C8B-B14F-4D97-AF65-F5344CB8AC3E}">
        <p14:creationId xmlns:p14="http://schemas.microsoft.com/office/powerpoint/2010/main" val="9694326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52DB4-FF02-734A-A61A-5BE7CDDE7EEE}"/>
              </a:ext>
            </a:extLst>
          </p:cNvPr>
          <p:cNvSpPr>
            <a:spLocks noGrp="1"/>
          </p:cNvSpPr>
          <p:nvPr>
            <p:ph type="title"/>
          </p:nvPr>
        </p:nvSpPr>
        <p:spPr>
          <a:xfrm>
            <a:off x="621631" y="1035635"/>
            <a:ext cx="10972800" cy="924936"/>
          </a:xfrm>
        </p:spPr>
        <p:txBody>
          <a:bodyPr>
            <a:noAutofit/>
          </a:bodyPr>
          <a:lstStyle/>
          <a:p>
            <a:r>
              <a:rPr lang="en-US" dirty="0"/>
              <a:t>Consider the Type of Data Needed (1)</a:t>
            </a:r>
            <a:br>
              <a:rPr lang="en-US" sz="2000" dirty="0"/>
            </a:br>
            <a:br>
              <a:rPr lang="en-US" sz="2000" dirty="0"/>
            </a:br>
            <a:r>
              <a:rPr lang="en-US" sz="3100" dirty="0"/>
              <a:t>What Measures Will You Use For Your plan?</a:t>
            </a:r>
            <a:br>
              <a:rPr lang="en-US" sz="2000" dirty="0"/>
            </a:br>
            <a:br>
              <a:rPr lang="en-US" sz="2000" dirty="0"/>
            </a:br>
            <a:endParaRPr lang="en-US" sz="2000" dirty="0"/>
          </a:p>
        </p:txBody>
      </p:sp>
      <p:sp>
        <p:nvSpPr>
          <p:cNvPr id="4" name="Content Placeholder 3">
            <a:extLst>
              <a:ext uri="{FF2B5EF4-FFF2-40B4-BE49-F238E27FC236}">
                <a16:creationId xmlns:a16="http://schemas.microsoft.com/office/drawing/2014/main" id="{10A4734C-D803-5342-8C56-B775A59AE37B}"/>
              </a:ext>
            </a:extLst>
          </p:cNvPr>
          <p:cNvSpPr>
            <a:spLocks noGrp="1"/>
          </p:cNvSpPr>
          <p:nvPr>
            <p:ph sz="quarter" idx="14"/>
          </p:nvPr>
        </p:nvSpPr>
        <p:spPr>
          <a:xfrm>
            <a:off x="534865" y="2030615"/>
            <a:ext cx="7840662" cy="493712"/>
          </a:xfrm>
        </p:spPr>
        <p:txBody>
          <a:bodyPr>
            <a:normAutofit fontScale="92500" lnSpcReduction="10000"/>
          </a:bodyPr>
          <a:lstStyle/>
          <a:p>
            <a:r>
              <a:rPr lang="en-US" sz="3000" b="1" dirty="0"/>
              <a:t>Duration</a:t>
            </a:r>
          </a:p>
          <a:p>
            <a:endParaRPr lang="en-US" dirty="0"/>
          </a:p>
        </p:txBody>
      </p:sp>
      <p:sp>
        <p:nvSpPr>
          <p:cNvPr id="7" name="Text Placeholder 6">
            <a:extLst>
              <a:ext uri="{FF2B5EF4-FFF2-40B4-BE49-F238E27FC236}">
                <a16:creationId xmlns:a16="http://schemas.microsoft.com/office/drawing/2014/main" id="{6B4838C9-52E8-684C-9C81-89E9C74C53FA}"/>
              </a:ext>
            </a:extLst>
          </p:cNvPr>
          <p:cNvSpPr>
            <a:spLocks noGrp="1"/>
          </p:cNvSpPr>
          <p:nvPr>
            <p:ph type="body" sz="quarter" idx="17"/>
          </p:nvPr>
        </p:nvSpPr>
        <p:spPr>
          <a:xfrm>
            <a:off x="708287" y="2465722"/>
            <a:ext cx="8209547" cy="513679"/>
          </a:xfrm>
        </p:spPr>
        <p:txBody>
          <a:bodyPr>
            <a:normAutofit lnSpcReduction="10000"/>
          </a:bodyPr>
          <a:lstStyle/>
          <a:p>
            <a:pPr lvl="1"/>
            <a:r>
              <a:rPr lang="en-US" dirty="0"/>
              <a:t>Time. How long does it take to do the task?</a:t>
            </a:r>
          </a:p>
          <a:p>
            <a:endParaRPr lang="en-US" sz="2800" dirty="0"/>
          </a:p>
        </p:txBody>
      </p:sp>
      <p:pic>
        <p:nvPicPr>
          <p:cNvPr id="13" name="Picture Placeholder 12" descr="Shift punch in clock &#10;rectangle shaped analog clock" title="Duration">
            <a:extLst>
              <a:ext uri="{FF2B5EF4-FFF2-40B4-BE49-F238E27FC236}">
                <a16:creationId xmlns:a16="http://schemas.microsoft.com/office/drawing/2014/main" id="{8E5AEFBE-3717-4049-8C27-85806CFAEF46}"/>
              </a:ext>
            </a:extLst>
          </p:cNvPr>
          <p:cNvPicPr>
            <a:picLocks noGrp="1" noChangeAspect="1"/>
          </p:cNvPicPr>
          <p:nvPr>
            <p:ph type="pic" sz="quarter" idx="19"/>
          </p:nvPr>
        </p:nvPicPr>
        <p:blipFill>
          <a:blip r:embed="rId3"/>
          <a:srcRect t="2093" b="2093"/>
          <a:stretch>
            <a:fillRect/>
          </a:stretch>
        </p:blipFill>
        <p:spPr>
          <a:xfrm>
            <a:off x="8650743" y="2264341"/>
            <a:ext cx="1315025" cy="1053808"/>
          </a:xfrm>
        </p:spPr>
      </p:pic>
      <p:sp>
        <p:nvSpPr>
          <p:cNvPr id="3" name="Content Placeholder 2">
            <a:extLst>
              <a:ext uri="{FF2B5EF4-FFF2-40B4-BE49-F238E27FC236}">
                <a16:creationId xmlns:a16="http://schemas.microsoft.com/office/drawing/2014/main" id="{6F526298-B441-8942-8B30-95A767ED5CC0}"/>
              </a:ext>
            </a:extLst>
          </p:cNvPr>
          <p:cNvSpPr>
            <a:spLocks noGrp="1"/>
          </p:cNvSpPr>
          <p:nvPr>
            <p:ph sz="quarter" idx="13"/>
          </p:nvPr>
        </p:nvSpPr>
        <p:spPr>
          <a:xfrm>
            <a:off x="534867" y="3344239"/>
            <a:ext cx="7840662" cy="493712"/>
          </a:xfrm>
        </p:spPr>
        <p:txBody>
          <a:bodyPr>
            <a:normAutofit fontScale="92500" lnSpcReduction="10000"/>
          </a:bodyPr>
          <a:lstStyle/>
          <a:p>
            <a:r>
              <a:rPr lang="en-US" sz="3000" b="1" dirty="0"/>
              <a:t>Intensity</a:t>
            </a:r>
            <a:r>
              <a:rPr lang="en-US" sz="3000" dirty="0"/>
              <a:t> (of target or issue of concern)</a:t>
            </a:r>
          </a:p>
          <a:p>
            <a:endParaRPr lang="en-US" dirty="0"/>
          </a:p>
        </p:txBody>
      </p:sp>
      <p:sp>
        <p:nvSpPr>
          <p:cNvPr id="6" name="Text Placeholder 5">
            <a:extLst>
              <a:ext uri="{FF2B5EF4-FFF2-40B4-BE49-F238E27FC236}">
                <a16:creationId xmlns:a16="http://schemas.microsoft.com/office/drawing/2014/main" id="{78FD891F-B02B-344D-B526-403CB69E31CA}"/>
              </a:ext>
            </a:extLst>
          </p:cNvPr>
          <p:cNvSpPr>
            <a:spLocks noGrp="1"/>
          </p:cNvSpPr>
          <p:nvPr>
            <p:ph type="body" sz="quarter" idx="16"/>
          </p:nvPr>
        </p:nvSpPr>
        <p:spPr>
          <a:xfrm>
            <a:off x="708287" y="3870263"/>
            <a:ext cx="7493821" cy="996189"/>
          </a:xfrm>
        </p:spPr>
        <p:txBody>
          <a:bodyPr vert="horz" lIns="91440" tIns="45720" rIns="91440" bIns="45720" rtlCol="0" anchor="t">
            <a:normAutofit/>
          </a:bodyPr>
          <a:lstStyle/>
          <a:p>
            <a:pPr lvl="1"/>
            <a:r>
              <a:rPr lang="en-US" i="1" dirty="0">
                <a:latin typeface="Avenir LT Std 45 Book"/>
              </a:rPr>
              <a:t>May need to develop an intensity scale for objective measures</a:t>
            </a:r>
          </a:p>
          <a:p>
            <a:endParaRPr lang="en-US" dirty="0"/>
          </a:p>
        </p:txBody>
      </p:sp>
      <p:pic>
        <p:nvPicPr>
          <p:cNvPr id="19" name="Picture Placeholder 18" descr="Two people, black figures, holding hands with arms extended making the &quot;T&quot; shape spelling the word intensity with text as well. " title="Intensity">
            <a:extLst>
              <a:ext uri="{FF2B5EF4-FFF2-40B4-BE49-F238E27FC236}">
                <a16:creationId xmlns:a16="http://schemas.microsoft.com/office/drawing/2014/main" id="{D628B494-BFEC-6947-8408-7F778BD708DD}"/>
              </a:ext>
            </a:extLst>
          </p:cNvPr>
          <p:cNvPicPr>
            <a:picLocks noGrp="1" noChangeAspect="1"/>
          </p:cNvPicPr>
          <p:nvPr>
            <p:ph type="pic" sz="quarter" idx="20"/>
          </p:nvPr>
        </p:nvPicPr>
        <p:blipFill>
          <a:blip r:embed="rId4"/>
          <a:srcRect t="5311" b="5311"/>
          <a:stretch>
            <a:fillRect/>
          </a:stretch>
        </p:blipFill>
        <p:spPr>
          <a:xfrm>
            <a:off x="8175670" y="3461724"/>
            <a:ext cx="2265170" cy="1126444"/>
          </a:xfrm>
        </p:spPr>
      </p:pic>
      <p:sp>
        <p:nvSpPr>
          <p:cNvPr id="5" name="Content Placeholder 4">
            <a:extLst>
              <a:ext uri="{FF2B5EF4-FFF2-40B4-BE49-F238E27FC236}">
                <a16:creationId xmlns:a16="http://schemas.microsoft.com/office/drawing/2014/main" id="{844BE785-D41A-F948-8C42-A0EA2442648C}"/>
              </a:ext>
            </a:extLst>
          </p:cNvPr>
          <p:cNvSpPr>
            <a:spLocks noGrp="1"/>
          </p:cNvSpPr>
          <p:nvPr>
            <p:ph sz="quarter" idx="15"/>
          </p:nvPr>
        </p:nvSpPr>
        <p:spPr>
          <a:xfrm>
            <a:off x="534865" y="4868153"/>
            <a:ext cx="7840662" cy="493712"/>
          </a:xfrm>
        </p:spPr>
        <p:txBody>
          <a:bodyPr>
            <a:normAutofit lnSpcReduction="10000"/>
          </a:bodyPr>
          <a:lstStyle/>
          <a:p>
            <a:r>
              <a:rPr lang="en-US" sz="2800" b="1" dirty="0"/>
              <a:t>Accuracy</a:t>
            </a:r>
          </a:p>
        </p:txBody>
      </p:sp>
      <p:sp>
        <p:nvSpPr>
          <p:cNvPr id="8" name="Text Placeholder 7">
            <a:extLst>
              <a:ext uri="{FF2B5EF4-FFF2-40B4-BE49-F238E27FC236}">
                <a16:creationId xmlns:a16="http://schemas.microsoft.com/office/drawing/2014/main" id="{FE52AEE2-E693-344B-9A91-7B6F9B273595}"/>
              </a:ext>
            </a:extLst>
          </p:cNvPr>
          <p:cNvSpPr>
            <a:spLocks noGrp="1"/>
          </p:cNvSpPr>
          <p:nvPr>
            <p:ph type="body" sz="quarter" idx="18"/>
          </p:nvPr>
        </p:nvSpPr>
        <p:spPr>
          <a:xfrm>
            <a:off x="708286" y="5408080"/>
            <a:ext cx="7493821" cy="598169"/>
          </a:xfrm>
        </p:spPr>
        <p:txBody>
          <a:bodyPr/>
          <a:lstStyle/>
          <a:p>
            <a:pPr lvl="1"/>
            <a:r>
              <a:rPr lang="en-US" dirty="0"/>
              <a:t>How accurately is the task performed?</a:t>
            </a:r>
          </a:p>
          <a:p>
            <a:endParaRPr lang="en-US" dirty="0"/>
          </a:p>
        </p:txBody>
      </p:sp>
      <p:pic>
        <p:nvPicPr>
          <p:cNvPr id="21" name="Picture Placeholder 20" descr="small picture with pencil pointing to center of bullseye" title="Accuracy">
            <a:extLst>
              <a:ext uri="{FF2B5EF4-FFF2-40B4-BE49-F238E27FC236}">
                <a16:creationId xmlns:a16="http://schemas.microsoft.com/office/drawing/2014/main" id="{5AC2C916-A01D-2F46-A61F-F75B1AA9DFE5}"/>
              </a:ext>
            </a:extLst>
          </p:cNvPr>
          <p:cNvPicPr>
            <a:picLocks noGrp="1" noChangeAspect="1"/>
          </p:cNvPicPr>
          <p:nvPr>
            <p:ph type="pic" sz="quarter" idx="21"/>
          </p:nvPr>
        </p:nvPicPr>
        <p:blipFill>
          <a:blip r:embed="rId5"/>
          <a:srcRect t="913" b="913"/>
          <a:stretch>
            <a:fillRect/>
          </a:stretch>
        </p:blipFill>
        <p:spPr>
          <a:xfrm>
            <a:off x="8761416" y="4695477"/>
            <a:ext cx="1314785" cy="1225592"/>
          </a:xfrm>
        </p:spPr>
      </p:pic>
    </p:spTree>
    <p:extLst>
      <p:ext uri="{BB962C8B-B14F-4D97-AF65-F5344CB8AC3E}">
        <p14:creationId xmlns:p14="http://schemas.microsoft.com/office/powerpoint/2010/main" val="36760093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58714-35E0-854C-B8B0-00C757612FE0}"/>
              </a:ext>
            </a:extLst>
          </p:cNvPr>
          <p:cNvSpPr>
            <a:spLocks noGrp="1"/>
          </p:cNvSpPr>
          <p:nvPr>
            <p:ph type="title"/>
          </p:nvPr>
        </p:nvSpPr>
        <p:spPr/>
        <p:txBody>
          <a:bodyPr/>
          <a:lstStyle/>
          <a:p>
            <a:r>
              <a:rPr lang="en-US" dirty="0"/>
              <a:t>Consider the Type of Data Needed (2)</a:t>
            </a:r>
          </a:p>
        </p:txBody>
      </p:sp>
      <p:sp>
        <p:nvSpPr>
          <p:cNvPr id="4" name="Content Placeholder 3">
            <a:extLst>
              <a:ext uri="{FF2B5EF4-FFF2-40B4-BE49-F238E27FC236}">
                <a16:creationId xmlns:a16="http://schemas.microsoft.com/office/drawing/2014/main" id="{325F99C3-84FD-EB47-B1A2-77F85CAAC9FD}"/>
              </a:ext>
            </a:extLst>
          </p:cNvPr>
          <p:cNvSpPr>
            <a:spLocks noGrp="1"/>
          </p:cNvSpPr>
          <p:nvPr>
            <p:ph sz="quarter" idx="14"/>
          </p:nvPr>
        </p:nvSpPr>
        <p:spPr>
          <a:xfrm>
            <a:off x="573741" y="1579125"/>
            <a:ext cx="7405570" cy="493712"/>
          </a:xfrm>
        </p:spPr>
        <p:txBody>
          <a:bodyPr>
            <a:normAutofit lnSpcReduction="10000"/>
          </a:bodyPr>
          <a:lstStyle/>
          <a:p>
            <a:r>
              <a:rPr lang="en-US" sz="2800" b="1" dirty="0"/>
              <a:t>Level of Independence</a:t>
            </a:r>
          </a:p>
          <a:p>
            <a:endParaRPr lang="en-US" dirty="0"/>
          </a:p>
        </p:txBody>
      </p:sp>
      <p:sp>
        <p:nvSpPr>
          <p:cNvPr id="7" name="Text Placeholder 6">
            <a:extLst>
              <a:ext uri="{FF2B5EF4-FFF2-40B4-BE49-F238E27FC236}">
                <a16:creationId xmlns:a16="http://schemas.microsoft.com/office/drawing/2014/main" id="{DF699675-55AA-F94B-8C2E-8DF7A0E20B3B}"/>
              </a:ext>
            </a:extLst>
          </p:cNvPr>
          <p:cNvSpPr>
            <a:spLocks noGrp="1"/>
          </p:cNvSpPr>
          <p:nvPr>
            <p:ph type="body" sz="quarter" idx="17"/>
          </p:nvPr>
        </p:nvSpPr>
        <p:spPr>
          <a:xfrm>
            <a:off x="502023" y="2060765"/>
            <a:ext cx="7818849" cy="1865776"/>
          </a:xfrm>
        </p:spPr>
        <p:txBody>
          <a:bodyPr vert="horz" lIns="91440" tIns="45720" rIns="91440" bIns="45720" rtlCol="0" anchor="t">
            <a:normAutofit fontScale="92500"/>
          </a:bodyPr>
          <a:lstStyle/>
          <a:p>
            <a:pPr lvl="1">
              <a:lnSpc>
                <a:spcPct val="120000"/>
              </a:lnSpc>
            </a:pPr>
            <a:r>
              <a:rPr lang="en-US" dirty="0"/>
              <a:t>What level of support is needed to perform task?</a:t>
            </a:r>
          </a:p>
          <a:p>
            <a:pPr lvl="1">
              <a:lnSpc>
                <a:spcPct val="120000"/>
              </a:lnSpc>
            </a:pPr>
            <a:r>
              <a:rPr lang="en-US" dirty="0">
                <a:latin typeface="Avenir LT Std 45 Book"/>
              </a:rPr>
              <a:t>It is recommended that </a:t>
            </a:r>
            <a:r>
              <a:rPr lang="en-US" i="1" dirty="0">
                <a:latin typeface="Avenir LT Std 45 Book"/>
              </a:rPr>
              <a:t>independence</a:t>
            </a:r>
            <a:r>
              <a:rPr lang="en-US" dirty="0">
                <a:latin typeface="Avenir LT Std 45 Book"/>
              </a:rPr>
              <a:t> be one target of the plan</a:t>
            </a:r>
          </a:p>
          <a:p>
            <a:endParaRPr lang="en-US" dirty="0"/>
          </a:p>
        </p:txBody>
      </p:sp>
      <p:pic>
        <p:nvPicPr>
          <p:cNvPr id="21" name="Picture Placeholder 20" descr="Arrow signs going in opposite directions. Signs say from top to bottom: Independence, autonomy, freedom, self-reliance.&#10;" title="Level of Independence- street sign">
            <a:extLst>
              <a:ext uri="{FF2B5EF4-FFF2-40B4-BE49-F238E27FC236}">
                <a16:creationId xmlns:a16="http://schemas.microsoft.com/office/drawing/2014/main" id="{B970ADF5-7337-994A-A1AE-B76C0F447508}"/>
              </a:ext>
            </a:extLst>
          </p:cNvPr>
          <p:cNvPicPr>
            <a:picLocks noGrp="1" noChangeAspect="1"/>
          </p:cNvPicPr>
          <p:nvPr>
            <p:ph type="pic" sz="quarter" idx="19"/>
          </p:nvPr>
        </p:nvPicPr>
        <p:blipFill>
          <a:blip r:embed="rId3"/>
          <a:srcRect t="423" b="423"/>
          <a:stretch>
            <a:fillRect/>
          </a:stretch>
        </p:blipFill>
        <p:spPr>
          <a:xfrm>
            <a:off x="8590801" y="1928202"/>
            <a:ext cx="2512264" cy="1522296"/>
          </a:xfrm>
        </p:spPr>
      </p:pic>
      <p:sp>
        <p:nvSpPr>
          <p:cNvPr id="3" name="Content Placeholder 2">
            <a:extLst>
              <a:ext uri="{FF2B5EF4-FFF2-40B4-BE49-F238E27FC236}">
                <a16:creationId xmlns:a16="http://schemas.microsoft.com/office/drawing/2014/main" id="{BDDBE7A8-EE2C-9C46-8B09-5B9E30B5ED57}"/>
              </a:ext>
            </a:extLst>
          </p:cNvPr>
          <p:cNvSpPr>
            <a:spLocks noGrp="1"/>
          </p:cNvSpPr>
          <p:nvPr>
            <p:ph sz="quarter" idx="13"/>
          </p:nvPr>
        </p:nvSpPr>
        <p:spPr>
          <a:xfrm>
            <a:off x="448235" y="4062856"/>
            <a:ext cx="7531076" cy="493712"/>
          </a:xfrm>
        </p:spPr>
        <p:txBody>
          <a:bodyPr>
            <a:normAutofit fontScale="92500" lnSpcReduction="10000"/>
          </a:bodyPr>
          <a:lstStyle/>
          <a:p>
            <a:r>
              <a:rPr lang="en-US" sz="3000" b="1" dirty="0"/>
              <a:t>Frequency</a:t>
            </a:r>
            <a:r>
              <a:rPr lang="en-US" sz="3000" dirty="0"/>
              <a:t> of target goal</a:t>
            </a:r>
          </a:p>
          <a:p>
            <a:endParaRPr lang="en-US" dirty="0"/>
          </a:p>
        </p:txBody>
      </p:sp>
      <p:sp>
        <p:nvSpPr>
          <p:cNvPr id="6" name="Text Placeholder 5">
            <a:extLst>
              <a:ext uri="{FF2B5EF4-FFF2-40B4-BE49-F238E27FC236}">
                <a16:creationId xmlns:a16="http://schemas.microsoft.com/office/drawing/2014/main" id="{76FD71CA-0FF4-3E44-BE90-8BAFF9477390}"/>
              </a:ext>
            </a:extLst>
          </p:cNvPr>
          <p:cNvSpPr>
            <a:spLocks noGrp="1"/>
          </p:cNvSpPr>
          <p:nvPr>
            <p:ph type="body" sz="quarter" idx="16"/>
          </p:nvPr>
        </p:nvSpPr>
        <p:spPr>
          <a:xfrm>
            <a:off x="548924" y="4583744"/>
            <a:ext cx="8157623" cy="1179978"/>
          </a:xfrm>
        </p:spPr>
        <p:txBody>
          <a:bodyPr vert="horz" lIns="91440" tIns="45720" rIns="91440" bIns="45720" rtlCol="0" anchor="t">
            <a:normAutofit/>
          </a:bodyPr>
          <a:lstStyle/>
          <a:p>
            <a:pPr lvl="1"/>
            <a:r>
              <a:rPr lang="en-US" sz="2600" dirty="0">
                <a:latin typeface="Avenir LT Std 45 Book"/>
              </a:rPr>
              <a:t>How often is the task done or how often is assistance needed?</a:t>
            </a:r>
          </a:p>
          <a:p>
            <a:pPr marL="0" indent="0">
              <a:buNone/>
            </a:pPr>
            <a:endParaRPr lang="en-US" dirty="0"/>
          </a:p>
        </p:txBody>
      </p:sp>
      <p:pic>
        <p:nvPicPr>
          <p:cNvPr id="23" name="Picture Placeholder 22" descr="colorful number grid in the format of phone grid" title="Frequency of Target goal">
            <a:extLst>
              <a:ext uri="{FF2B5EF4-FFF2-40B4-BE49-F238E27FC236}">
                <a16:creationId xmlns:a16="http://schemas.microsoft.com/office/drawing/2014/main" id="{041A79F6-ED6E-F34B-AA45-887D60A848CA}"/>
              </a:ext>
            </a:extLst>
          </p:cNvPr>
          <p:cNvPicPr>
            <a:picLocks noGrp="1" noChangeAspect="1"/>
          </p:cNvPicPr>
          <p:nvPr>
            <p:ph type="pic" sz="quarter" idx="20"/>
          </p:nvPr>
        </p:nvPicPr>
        <p:blipFill>
          <a:blip r:embed="rId4"/>
          <a:srcRect l="2115" r="2115"/>
          <a:stretch>
            <a:fillRect/>
          </a:stretch>
        </p:blipFill>
        <p:spPr>
          <a:xfrm>
            <a:off x="8590801" y="3955505"/>
            <a:ext cx="1735467" cy="1940533"/>
          </a:xfrm>
        </p:spPr>
      </p:pic>
    </p:spTree>
    <p:extLst>
      <p:ext uri="{BB962C8B-B14F-4D97-AF65-F5344CB8AC3E}">
        <p14:creationId xmlns:p14="http://schemas.microsoft.com/office/powerpoint/2010/main" val="31906875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54EA7-BF91-3C49-81A5-C3DCDE11CF5A}"/>
              </a:ext>
            </a:extLst>
          </p:cNvPr>
          <p:cNvSpPr>
            <a:spLocks noGrp="1"/>
          </p:cNvSpPr>
          <p:nvPr>
            <p:ph type="title"/>
          </p:nvPr>
        </p:nvSpPr>
        <p:spPr/>
        <p:txBody>
          <a:bodyPr>
            <a:normAutofit fontScale="90000"/>
          </a:bodyPr>
          <a:lstStyle/>
          <a:p>
            <a:r>
              <a:rPr lang="en-US" dirty="0"/>
              <a:t>Teaching Skills Using EBP: A Planning Guide</a:t>
            </a:r>
          </a:p>
        </p:txBody>
      </p:sp>
      <p:sp>
        <p:nvSpPr>
          <p:cNvPr id="9" name="Text Placeholder 8">
            <a:extLst>
              <a:ext uri="{FF2B5EF4-FFF2-40B4-BE49-F238E27FC236}">
                <a16:creationId xmlns:a16="http://schemas.microsoft.com/office/drawing/2014/main" id="{FED6F516-A1E4-DD47-AB20-F8BC092C4686}"/>
              </a:ext>
            </a:extLst>
          </p:cNvPr>
          <p:cNvSpPr>
            <a:spLocks noGrp="1"/>
          </p:cNvSpPr>
          <p:nvPr>
            <p:ph type="body" idx="1"/>
          </p:nvPr>
        </p:nvSpPr>
        <p:spPr>
          <a:xfrm>
            <a:off x="609600" y="1205048"/>
            <a:ext cx="5386917" cy="832757"/>
          </a:xfrm>
        </p:spPr>
        <p:txBody>
          <a:bodyPr>
            <a:normAutofit lnSpcReduction="10000"/>
          </a:bodyPr>
          <a:lstStyle/>
          <a:p>
            <a:pPr algn="ctr"/>
            <a:r>
              <a:rPr lang="en-US" b="0" dirty="0"/>
              <a:t>Version One (Handout#4) </a:t>
            </a:r>
          </a:p>
          <a:p>
            <a:pPr algn="ctr"/>
            <a:r>
              <a:rPr lang="en-US" b="0" dirty="0"/>
              <a:t>Table Format</a:t>
            </a:r>
          </a:p>
        </p:txBody>
      </p:sp>
      <p:pic>
        <p:nvPicPr>
          <p:cNvPr id="5" name="Content Placeholder 4" descr="Intro page available for download word document with tables" title="Planning Guide for teaching">
            <a:extLst>
              <a:ext uri="{FF2B5EF4-FFF2-40B4-BE49-F238E27FC236}">
                <a16:creationId xmlns:a16="http://schemas.microsoft.com/office/drawing/2014/main" id="{4FE079E3-4DA0-8F48-9D52-F2256476C3C7}"/>
              </a:ext>
            </a:extLst>
          </p:cNvPr>
          <p:cNvPicPr>
            <a:picLocks noGrp="1" noChangeAspect="1"/>
          </p:cNvPicPr>
          <p:nvPr>
            <p:ph sz="half" idx="2"/>
          </p:nvPr>
        </p:nvPicPr>
        <p:blipFill>
          <a:blip r:embed="rId3"/>
          <a:stretch>
            <a:fillRect/>
          </a:stretch>
        </p:blipFill>
        <p:spPr>
          <a:xfrm>
            <a:off x="746078" y="2086050"/>
            <a:ext cx="5113431" cy="3951288"/>
          </a:xfrm>
          <a:ln>
            <a:solidFill>
              <a:schemeClr val="tx1"/>
            </a:solidFill>
          </a:ln>
        </p:spPr>
      </p:pic>
      <p:sp>
        <p:nvSpPr>
          <p:cNvPr id="11" name="Text Placeholder 10">
            <a:extLst>
              <a:ext uri="{FF2B5EF4-FFF2-40B4-BE49-F238E27FC236}">
                <a16:creationId xmlns:a16="http://schemas.microsoft.com/office/drawing/2014/main" id="{886C34CF-CC2A-624A-976B-1CE39BB4379A}"/>
              </a:ext>
            </a:extLst>
          </p:cNvPr>
          <p:cNvSpPr>
            <a:spLocks noGrp="1"/>
          </p:cNvSpPr>
          <p:nvPr>
            <p:ph type="body" sz="quarter" idx="3"/>
          </p:nvPr>
        </p:nvSpPr>
        <p:spPr>
          <a:xfrm>
            <a:off x="5928360" y="1242318"/>
            <a:ext cx="5623560" cy="730174"/>
          </a:xfrm>
        </p:spPr>
        <p:txBody>
          <a:bodyPr>
            <a:noAutofit/>
          </a:bodyPr>
          <a:lstStyle/>
          <a:p>
            <a:pPr algn="ctr"/>
            <a:r>
              <a:rPr lang="en-US" b="0" dirty="0"/>
              <a:t>Version Two (Handout#5)</a:t>
            </a:r>
          </a:p>
          <a:p>
            <a:pPr algn="ctr"/>
            <a:r>
              <a:rPr lang="en-US" b="0" dirty="0"/>
              <a:t>Text and Tables Best for Screen Readers</a:t>
            </a:r>
          </a:p>
        </p:txBody>
      </p:sp>
      <p:pic>
        <p:nvPicPr>
          <p:cNvPr id="8" name="Content Placeholder 7" descr="Intro page available for download word document" title="Screen reader planning guide">
            <a:extLst>
              <a:ext uri="{FF2B5EF4-FFF2-40B4-BE49-F238E27FC236}">
                <a16:creationId xmlns:a16="http://schemas.microsoft.com/office/drawing/2014/main" id="{FF16135F-1137-2C48-9274-C58B3E31F00B}"/>
              </a:ext>
            </a:extLst>
          </p:cNvPr>
          <p:cNvPicPr>
            <a:picLocks noGrp="1" noChangeAspect="1"/>
          </p:cNvPicPr>
          <p:nvPr>
            <p:ph sz="quarter" idx="4"/>
          </p:nvPr>
        </p:nvPicPr>
        <p:blipFill>
          <a:blip r:embed="rId4" cstate="hqprint">
            <a:extLst>
              <a:ext uri="{28A0092B-C50C-407E-A947-70E740481C1C}">
                <a14:useLocalDpi xmlns:a14="http://schemas.microsoft.com/office/drawing/2010/main"/>
              </a:ext>
            </a:extLst>
          </a:blip>
          <a:stretch>
            <a:fillRect/>
          </a:stretch>
        </p:blipFill>
        <p:spPr>
          <a:xfrm>
            <a:off x="7289769" y="2053391"/>
            <a:ext cx="3228356" cy="3951288"/>
          </a:xfrm>
          <a:ln>
            <a:solidFill>
              <a:schemeClr val="tx1"/>
            </a:solidFill>
          </a:ln>
        </p:spPr>
      </p:pic>
    </p:spTree>
    <p:extLst>
      <p:ext uri="{BB962C8B-B14F-4D97-AF65-F5344CB8AC3E}">
        <p14:creationId xmlns:p14="http://schemas.microsoft.com/office/powerpoint/2010/main" val="38404991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22A10-6A40-0647-B8D1-35E8A91A1A86}"/>
              </a:ext>
            </a:extLst>
          </p:cNvPr>
          <p:cNvSpPr>
            <a:spLocks noGrp="1"/>
          </p:cNvSpPr>
          <p:nvPr>
            <p:ph type="title"/>
          </p:nvPr>
        </p:nvSpPr>
        <p:spPr/>
        <p:txBody>
          <a:bodyPr/>
          <a:lstStyle/>
          <a:p>
            <a:r>
              <a:rPr lang="en-US" dirty="0"/>
              <a:t>Review Section Six Example</a:t>
            </a:r>
          </a:p>
        </p:txBody>
      </p:sp>
      <p:sp>
        <p:nvSpPr>
          <p:cNvPr id="3" name="Content Placeholder 2">
            <a:extLst>
              <a:ext uri="{FF2B5EF4-FFF2-40B4-BE49-F238E27FC236}">
                <a16:creationId xmlns:a16="http://schemas.microsoft.com/office/drawing/2014/main" id="{CF471EA4-D9EF-4A4A-A1C9-35ECD9CA9CF4}"/>
              </a:ext>
            </a:extLst>
          </p:cNvPr>
          <p:cNvSpPr>
            <a:spLocks noGrp="1"/>
          </p:cNvSpPr>
          <p:nvPr>
            <p:ph idx="1"/>
          </p:nvPr>
        </p:nvSpPr>
        <p:spPr/>
        <p:txBody>
          <a:bodyPr/>
          <a:lstStyle/>
          <a:p>
            <a:r>
              <a:rPr lang="en-US" dirty="0"/>
              <a:t>Use the following slide and the downloaded documents to review how the team determined they would measure progress and collect data for Paul’s plan</a:t>
            </a:r>
          </a:p>
          <a:p>
            <a:endParaRPr lang="en-US" dirty="0"/>
          </a:p>
        </p:txBody>
      </p:sp>
    </p:spTree>
    <p:extLst>
      <p:ext uri="{BB962C8B-B14F-4D97-AF65-F5344CB8AC3E}">
        <p14:creationId xmlns:p14="http://schemas.microsoft.com/office/powerpoint/2010/main" val="23945817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1C357-B771-9047-A510-0AE943E39275}"/>
              </a:ext>
            </a:extLst>
          </p:cNvPr>
          <p:cNvSpPr>
            <a:spLocks noGrp="1"/>
          </p:cNvSpPr>
          <p:nvPr>
            <p:ph type="title"/>
          </p:nvPr>
        </p:nvSpPr>
        <p:spPr>
          <a:xfrm>
            <a:off x="609600" y="274638"/>
            <a:ext cx="10972800" cy="765268"/>
          </a:xfrm>
        </p:spPr>
        <p:txBody>
          <a:bodyPr>
            <a:normAutofit/>
          </a:bodyPr>
          <a:lstStyle/>
          <a:p>
            <a:r>
              <a:rPr lang="en-US" dirty="0"/>
              <a:t>Example Section Six</a:t>
            </a:r>
          </a:p>
        </p:txBody>
      </p:sp>
      <p:sp>
        <p:nvSpPr>
          <p:cNvPr id="10" name="Content Placeholder 9">
            <a:extLst>
              <a:ext uri="{FF2B5EF4-FFF2-40B4-BE49-F238E27FC236}">
                <a16:creationId xmlns:a16="http://schemas.microsoft.com/office/drawing/2014/main" id="{C6990E11-C711-404A-B276-71511B345D0D}"/>
              </a:ext>
            </a:extLst>
          </p:cNvPr>
          <p:cNvSpPr>
            <a:spLocks noGrp="1"/>
          </p:cNvSpPr>
          <p:nvPr>
            <p:ph sz="half" idx="1"/>
          </p:nvPr>
        </p:nvSpPr>
        <p:spPr>
          <a:xfrm>
            <a:off x="372140" y="1021977"/>
            <a:ext cx="11534938" cy="1820226"/>
          </a:xfrm>
        </p:spPr>
        <p:txBody>
          <a:bodyPr>
            <a:noAutofit/>
          </a:bodyPr>
          <a:lstStyle/>
          <a:p>
            <a:pPr lvl="0"/>
            <a:r>
              <a:rPr lang="en-US" sz="2500" dirty="0"/>
              <a:t>Several types if data may be useful to collect (Ex: Level of Independence and Accuracy)</a:t>
            </a:r>
          </a:p>
          <a:p>
            <a:pPr lvl="0"/>
            <a:r>
              <a:rPr lang="en-US" sz="2500" dirty="0"/>
              <a:t>Identify who will collect the data</a:t>
            </a:r>
          </a:p>
          <a:p>
            <a:r>
              <a:rPr lang="en-US" sz="2500" dirty="0"/>
              <a:t>Identify the type of data recording tools or methods that will be used to monitor ongoing progress. </a:t>
            </a:r>
          </a:p>
        </p:txBody>
      </p:sp>
      <p:graphicFrame>
        <p:nvGraphicFramePr>
          <p:cNvPr id="8" name="Content Placeholder 7">
            <a:extLst>
              <a:ext uri="{FF2B5EF4-FFF2-40B4-BE49-F238E27FC236}">
                <a16:creationId xmlns:a16="http://schemas.microsoft.com/office/drawing/2014/main" id="{A1DB3760-DE98-3041-97B4-AB06C6493E39}"/>
              </a:ext>
            </a:extLst>
          </p:cNvPr>
          <p:cNvGraphicFramePr>
            <a:graphicFrameLocks noGrp="1"/>
          </p:cNvGraphicFramePr>
          <p:nvPr>
            <p:ph sz="half" idx="2"/>
          </p:nvPr>
        </p:nvGraphicFramePr>
        <p:xfrm>
          <a:off x="536713" y="3314147"/>
          <a:ext cx="11231217" cy="3081274"/>
        </p:xfrm>
        <a:graphic>
          <a:graphicData uri="http://schemas.openxmlformats.org/drawingml/2006/table">
            <a:tbl>
              <a:tblPr firstRow="1" bandRow="1">
                <a:tableStyleId>{5C22544A-7EE6-4342-B048-85BDC9FD1C3A}</a:tableStyleId>
              </a:tblPr>
              <a:tblGrid>
                <a:gridCol w="3260035">
                  <a:extLst>
                    <a:ext uri="{9D8B030D-6E8A-4147-A177-3AD203B41FA5}">
                      <a16:colId xmlns:a16="http://schemas.microsoft.com/office/drawing/2014/main" val="2334325312"/>
                    </a:ext>
                  </a:extLst>
                </a:gridCol>
                <a:gridCol w="4227443">
                  <a:extLst>
                    <a:ext uri="{9D8B030D-6E8A-4147-A177-3AD203B41FA5}">
                      <a16:colId xmlns:a16="http://schemas.microsoft.com/office/drawing/2014/main" val="2821731666"/>
                    </a:ext>
                  </a:extLst>
                </a:gridCol>
                <a:gridCol w="3743739">
                  <a:extLst>
                    <a:ext uri="{9D8B030D-6E8A-4147-A177-3AD203B41FA5}">
                      <a16:colId xmlns:a16="http://schemas.microsoft.com/office/drawing/2014/main" val="178202115"/>
                    </a:ext>
                  </a:extLst>
                </a:gridCol>
              </a:tblGrid>
              <a:tr h="0">
                <a:tc>
                  <a:txBody>
                    <a:bodyPr/>
                    <a:lstStyle/>
                    <a:p>
                      <a:pPr marL="0" marR="0" algn="ctr">
                        <a:lnSpc>
                          <a:spcPct val="115000"/>
                        </a:lnSpc>
                        <a:spcBef>
                          <a:spcPts val="0"/>
                        </a:spcBef>
                        <a:spcAft>
                          <a:spcPts val="0"/>
                        </a:spcAft>
                      </a:pPr>
                      <a:r>
                        <a:rPr lang="en-US" sz="1800" b="1" i="0" dirty="0">
                          <a:effectLst/>
                          <a:latin typeface="Avenir LT Std 45 Book" panose="020B0502020203020204" pitchFamily="34" charset="0"/>
                          <a:ea typeface="Calibri" panose="020F0502020204030204" pitchFamily="34" charset="0"/>
                          <a:cs typeface="Times New Roman" panose="02020603050405020304" pitchFamily="18" charset="0"/>
                        </a:rPr>
                        <a:t>What type of data will be used to determine progress?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algn="ctr">
                        <a:lnSpc>
                          <a:spcPct val="115000"/>
                        </a:lnSpc>
                        <a:spcBef>
                          <a:spcPts val="0"/>
                        </a:spcBef>
                        <a:spcAft>
                          <a:spcPts val="0"/>
                        </a:spcAft>
                      </a:pPr>
                      <a:r>
                        <a:rPr lang="en-US" sz="1800" b="1" i="0" dirty="0">
                          <a:effectLst/>
                          <a:latin typeface="Avenir LT Std 45 Book" panose="020B0502020203020204" pitchFamily="34" charset="0"/>
                          <a:ea typeface="Calibri" panose="020F0502020204030204" pitchFamily="34" charset="0"/>
                          <a:cs typeface="Times New Roman" panose="02020603050405020304" pitchFamily="18" charset="0"/>
                        </a:rPr>
                        <a:t>How often collected and by whom?</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algn="ctr">
                        <a:lnSpc>
                          <a:spcPct val="115000"/>
                        </a:lnSpc>
                        <a:spcBef>
                          <a:spcPts val="0"/>
                        </a:spcBef>
                        <a:spcAft>
                          <a:spcPts val="0"/>
                        </a:spcAft>
                      </a:pPr>
                      <a:r>
                        <a:rPr lang="en-US" sz="1800" b="1" i="0" dirty="0">
                          <a:effectLst/>
                          <a:latin typeface="Avenir LT Std 45 Book" panose="020B0502020203020204" pitchFamily="34" charset="0"/>
                          <a:ea typeface="Calibri" panose="020F0502020204030204" pitchFamily="34" charset="0"/>
                          <a:cs typeface="Times New Roman" panose="02020603050405020304" pitchFamily="18" charset="0"/>
                        </a:rPr>
                        <a:t>What tool or method will be used to record the data?</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2689153913"/>
                  </a:ext>
                </a:extLst>
              </a:tr>
              <a:tr h="1020406">
                <a:tc>
                  <a:txBody>
                    <a:bodyPr/>
                    <a:lstStyle/>
                    <a:p>
                      <a:pPr marL="0" marR="0">
                        <a:spcBef>
                          <a:spcPts val="0"/>
                        </a:spcBef>
                        <a:spcAft>
                          <a:spcPts val="0"/>
                        </a:spcAft>
                      </a:pPr>
                      <a:r>
                        <a:rPr lang="en-US" sz="1800" b="0" i="0" dirty="0">
                          <a:effectLst/>
                          <a:latin typeface="Avenir LT Std 45 Book" panose="020B0502020203020204" pitchFamily="34" charset="0"/>
                          <a:ea typeface="Calibri" panose="020F0502020204030204" pitchFamily="34" charset="0"/>
                          <a:cs typeface="Times New Roman" panose="02020603050405020304" pitchFamily="18" charset="0"/>
                        </a:rPr>
                        <a:t>Independence </a:t>
                      </a:r>
                    </a:p>
                    <a:p>
                      <a:pPr marL="0" marR="0">
                        <a:spcBef>
                          <a:spcPts val="0"/>
                        </a:spcBef>
                        <a:spcAft>
                          <a:spcPts val="0"/>
                        </a:spcAft>
                      </a:pPr>
                      <a:r>
                        <a:rPr lang="en-US" sz="1800" b="0" i="0" dirty="0">
                          <a:effectLst/>
                          <a:latin typeface="Avenir LT Std 45 Book" panose="020B0502020203020204" pitchFamily="34" charset="0"/>
                          <a:ea typeface="Calibri" panose="020F0502020204030204" pitchFamily="34" charset="0"/>
                          <a:cs typeface="Times New Roman" panose="02020603050405020304" pitchFamily="18" charset="0"/>
                        </a:rPr>
                        <a:t>and </a:t>
                      </a:r>
                    </a:p>
                    <a:p>
                      <a:pPr marL="0" marR="0">
                        <a:spcBef>
                          <a:spcPts val="0"/>
                        </a:spcBef>
                        <a:spcAft>
                          <a:spcPts val="0"/>
                        </a:spcAft>
                      </a:pPr>
                      <a:r>
                        <a:rPr lang="en-US" sz="1800" b="0" i="0" dirty="0">
                          <a:effectLst/>
                          <a:latin typeface="Avenir LT Std 45 Book" panose="020B0502020203020204" pitchFamily="34" charset="0"/>
                          <a:ea typeface="Calibri" panose="020F0502020204030204" pitchFamily="34" charset="0"/>
                          <a:cs typeface="Times New Roman" panose="02020603050405020304" pitchFamily="18" charset="0"/>
                        </a:rPr>
                        <a:t>Accuracy</a:t>
                      </a:r>
                    </a:p>
                    <a:p>
                      <a:pPr marL="0" marR="0">
                        <a:lnSpc>
                          <a:spcPct val="115000"/>
                        </a:lnSpc>
                        <a:spcBef>
                          <a:spcPts val="0"/>
                        </a:spcBef>
                        <a:spcAft>
                          <a:spcPts val="0"/>
                        </a:spcAft>
                      </a:pPr>
                      <a:r>
                        <a:rPr lang="en-US" sz="1800" b="0" i="0" dirty="0">
                          <a:effectLst/>
                          <a:latin typeface="Avenir LT Std 45 Book" panose="020B050202020302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800" b="0" i="0" dirty="0">
                          <a:effectLst/>
                          <a:latin typeface="Avenir LT Std 45 Book" panose="020B0502020203020204" pitchFamily="34" charset="0"/>
                          <a:ea typeface="Calibri" panose="020F0502020204030204" pitchFamily="34" charset="0"/>
                          <a:cs typeface="Times New Roman" panose="02020603050405020304" pitchFamily="18" charset="0"/>
                        </a:rPr>
                        <a:t>Tyrell, Jenkins, Cramer will all need to collect data.</a:t>
                      </a:r>
                    </a:p>
                    <a:p>
                      <a:pPr marL="0" marR="0">
                        <a:spcBef>
                          <a:spcPts val="0"/>
                        </a:spcBef>
                        <a:spcAft>
                          <a:spcPts val="0"/>
                        </a:spcAft>
                      </a:pPr>
                      <a:r>
                        <a:rPr lang="en-US" sz="1800" b="0" i="0" dirty="0">
                          <a:effectLst/>
                          <a:latin typeface="Avenir LT Std 45 Book" panose="020B050202020302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b="0" i="0" dirty="0">
                          <a:effectLst/>
                          <a:latin typeface="Avenir LT Std 45 Book" panose="020B0502020203020204" pitchFamily="34" charset="0"/>
                          <a:ea typeface="Calibri" panose="020F0502020204030204" pitchFamily="34" charset="0"/>
                          <a:cs typeface="Times New Roman" panose="02020603050405020304" pitchFamily="18" charset="0"/>
                        </a:rPr>
                        <a:t>Frequency TBD. Initially, we will collect daily</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800" b="0" i="0" dirty="0">
                          <a:effectLst/>
                          <a:latin typeface="Avenir LT Std 45 Book" panose="020B0502020203020204" pitchFamily="34" charset="0"/>
                          <a:ea typeface="Calibri" panose="020F0502020204030204" pitchFamily="34" charset="0"/>
                          <a:cs typeface="Times New Roman" panose="02020603050405020304" pitchFamily="18" charset="0"/>
                        </a:rPr>
                        <a:t>Task Analysis Record</a:t>
                      </a:r>
                    </a:p>
                    <a:p>
                      <a:pPr marL="342900" marR="0" lvl="0" indent="-342900">
                        <a:spcBef>
                          <a:spcPts val="0"/>
                        </a:spcBef>
                        <a:spcAft>
                          <a:spcPts val="0"/>
                        </a:spcAft>
                        <a:buFont typeface="Courier New" panose="02070309020205020404" pitchFamily="49" charset="0"/>
                        <a:buChar char="o"/>
                      </a:pPr>
                      <a:r>
                        <a:rPr lang="en-US" sz="1800" b="0" i="0" dirty="0">
                          <a:effectLst/>
                          <a:latin typeface="Avenir LT Std 45 Book" panose="020B0502020203020204" pitchFamily="34" charset="0"/>
                          <a:ea typeface="Calibri" panose="020F0502020204030204" pitchFamily="34" charset="0"/>
                          <a:cs typeface="Times New Roman" panose="02020603050405020304" pitchFamily="18" charset="0"/>
                        </a:rPr>
                        <a:t>Prompts needed with goal of independence</a:t>
                      </a:r>
                    </a:p>
                    <a:p>
                      <a:pPr marL="342900" marR="0" lvl="0" indent="-342900">
                        <a:spcBef>
                          <a:spcPts val="0"/>
                        </a:spcBef>
                        <a:spcAft>
                          <a:spcPts val="0"/>
                        </a:spcAft>
                        <a:buFont typeface="Courier New" panose="02070309020205020404" pitchFamily="49" charset="0"/>
                        <a:buChar char="o"/>
                      </a:pPr>
                      <a:r>
                        <a:rPr lang="en-US" sz="1800" b="0" i="0" dirty="0">
                          <a:effectLst/>
                          <a:latin typeface="Avenir LT Std 45 Book" panose="020B0502020203020204" pitchFamily="34" charset="0"/>
                          <a:ea typeface="Calibri" panose="020F0502020204030204" pitchFamily="34" charset="0"/>
                          <a:cs typeface="Times New Roman" panose="02020603050405020304" pitchFamily="18" charset="0"/>
                        </a:rPr>
                        <a:t>Ability to complete each step correctly</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29930880"/>
                  </a:ext>
                </a:extLst>
              </a:tr>
              <a:tr h="1006234">
                <a:tc>
                  <a:txBody>
                    <a:bodyPr/>
                    <a:lstStyle/>
                    <a:p>
                      <a:pPr marL="0" marR="0">
                        <a:spcBef>
                          <a:spcPts val="0"/>
                        </a:spcBef>
                        <a:spcAft>
                          <a:spcPts val="0"/>
                        </a:spcAft>
                      </a:pPr>
                      <a:r>
                        <a:rPr lang="en-US" sz="1800" b="0" i="0">
                          <a:effectLst/>
                          <a:latin typeface="Avenir LT Std 45 Book" panose="020B0502020203020204" pitchFamily="34" charset="0"/>
                          <a:ea typeface="Calibri" panose="020F0502020204030204" pitchFamily="34" charset="0"/>
                          <a:cs typeface="Times New Roman" panose="02020603050405020304" pitchFamily="18" charset="0"/>
                        </a:rPr>
                        <a:t>After gaining independence, will monitor frequency (%) of success</a:t>
                      </a:r>
                    </a:p>
                    <a:p>
                      <a:pPr marL="457200" marR="0">
                        <a:spcBef>
                          <a:spcPts val="0"/>
                        </a:spcBef>
                        <a:spcAft>
                          <a:spcPts val="0"/>
                        </a:spcAft>
                      </a:pPr>
                      <a:r>
                        <a:rPr lang="en-US" sz="1800" b="0" i="0">
                          <a:effectLst/>
                          <a:latin typeface="Avenir LT Std 45 Book" panose="020B050202020302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800" b="0" i="0" dirty="0">
                          <a:effectLst/>
                          <a:latin typeface="Avenir LT Std 45 Book" panose="020B0502020203020204" pitchFamily="34" charset="0"/>
                          <a:ea typeface="Calibri" panose="020F0502020204030204" pitchFamily="34" charset="0"/>
                          <a:cs typeface="Times New Roman" panose="02020603050405020304" pitchFamily="18" charset="0"/>
                        </a:rPr>
                        <a:t>Tyrell, Jenkins, Cramer will all need to collect data</a:t>
                      </a:r>
                    </a:p>
                    <a:p>
                      <a:pPr marL="0" marR="0">
                        <a:spcBef>
                          <a:spcPts val="0"/>
                        </a:spcBef>
                        <a:spcAft>
                          <a:spcPts val="0"/>
                        </a:spcAft>
                      </a:pPr>
                      <a:endParaRPr lang="en-US" sz="1800" b="0" i="0" dirty="0">
                        <a:effectLst/>
                        <a:latin typeface="Avenir LT Std 45 Book" panose="020B0502020203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0" i="0" dirty="0">
                          <a:effectLst/>
                          <a:latin typeface="Avenir LT Std 45 Book" panose="020B0502020203020204" pitchFamily="34" charset="0"/>
                          <a:ea typeface="Calibri" panose="020F0502020204030204" pitchFamily="34" charset="0"/>
                          <a:cs typeface="Times New Roman" panose="02020603050405020304" pitchFamily="18" charset="0"/>
                        </a:rPr>
                        <a:t>Frequency TBD</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800" b="0" i="0" dirty="0">
                          <a:effectLst/>
                          <a:latin typeface="Avenir LT Std 45 Book" panose="020B0502020203020204" pitchFamily="34" charset="0"/>
                          <a:ea typeface="Calibri" panose="020F0502020204030204" pitchFamily="34" charset="0"/>
                          <a:cs typeface="Times New Roman" panose="02020603050405020304" pitchFamily="18" charset="0"/>
                        </a:rPr>
                        <a:t>Tally Sheets. </a:t>
                      </a:r>
                    </a:p>
                    <a:p>
                      <a:pPr marL="0" marR="0">
                        <a:spcBef>
                          <a:spcPts val="0"/>
                        </a:spcBef>
                        <a:spcAft>
                          <a:spcPts val="0"/>
                        </a:spcAft>
                      </a:pPr>
                      <a:r>
                        <a:rPr lang="en-US" sz="1800" b="0" i="0" dirty="0">
                          <a:effectLst/>
                          <a:latin typeface="Avenir LT Std 45 Book" panose="020B0502020203020204" pitchFamily="34" charset="0"/>
                          <a:ea typeface="Calibri" panose="020F0502020204030204" pitchFamily="34" charset="0"/>
                          <a:cs typeface="Times New Roman" panose="02020603050405020304" pitchFamily="18" charset="0"/>
                        </a:rPr>
                        <a:t>Number of opportunities available vs. # of successful uses of strategy.</a:t>
                      </a:r>
                    </a:p>
                    <a:p>
                      <a:pPr marL="0" marR="0">
                        <a:spcBef>
                          <a:spcPts val="0"/>
                        </a:spcBef>
                        <a:spcAft>
                          <a:spcPts val="0"/>
                        </a:spcAft>
                      </a:pPr>
                      <a:r>
                        <a:rPr lang="en-US" sz="1800" b="0" i="0" dirty="0">
                          <a:effectLst/>
                          <a:latin typeface="Avenir LT Std 45 Book" panose="020B050202020302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58380050"/>
                  </a:ext>
                </a:extLst>
              </a:tr>
            </a:tbl>
          </a:graphicData>
        </a:graphic>
      </p:graphicFrame>
    </p:spTree>
    <p:extLst>
      <p:ext uri="{BB962C8B-B14F-4D97-AF65-F5344CB8AC3E}">
        <p14:creationId xmlns:p14="http://schemas.microsoft.com/office/powerpoint/2010/main" val="24179777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BF007-7667-4E48-8486-440FA499780F}"/>
              </a:ext>
            </a:extLst>
          </p:cNvPr>
          <p:cNvSpPr>
            <a:spLocks noGrp="1"/>
          </p:cNvSpPr>
          <p:nvPr>
            <p:ph type="title"/>
          </p:nvPr>
        </p:nvSpPr>
        <p:spPr>
          <a:xfrm>
            <a:off x="339969" y="274638"/>
            <a:ext cx="11242431" cy="1143000"/>
          </a:xfrm>
        </p:spPr>
        <p:txBody>
          <a:bodyPr>
            <a:normAutofit/>
          </a:bodyPr>
          <a:lstStyle/>
          <a:p>
            <a:r>
              <a:rPr lang="en-US" sz="4000" dirty="0"/>
              <a:t>Team Discussion: Determine the Data Plan</a:t>
            </a:r>
          </a:p>
        </p:txBody>
      </p:sp>
      <p:sp>
        <p:nvSpPr>
          <p:cNvPr id="3" name="Content Placeholder 2">
            <a:extLst>
              <a:ext uri="{FF2B5EF4-FFF2-40B4-BE49-F238E27FC236}">
                <a16:creationId xmlns:a16="http://schemas.microsoft.com/office/drawing/2014/main" id="{416F5E2C-F39D-4E42-B3B7-953B376E5A0E}"/>
              </a:ext>
            </a:extLst>
          </p:cNvPr>
          <p:cNvSpPr>
            <a:spLocks noGrp="1"/>
          </p:cNvSpPr>
          <p:nvPr>
            <p:ph idx="1"/>
          </p:nvPr>
        </p:nvSpPr>
        <p:spPr/>
        <p:txBody>
          <a:bodyPr/>
          <a:lstStyle/>
          <a:p>
            <a:r>
              <a:rPr lang="en-US" dirty="0"/>
              <a:t>Review the previous slides with examples and resources. </a:t>
            </a:r>
          </a:p>
          <a:p>
            <a:r>
              <a:rPr lang="en-US" dirty="0"/>
              <a:t>Study the information in the resource provided</a:t>
            </a:r>
          </a:p>
          <a:p>
            <a:r>
              <a:rPr lang="en-US" dirty="0"/>
              <a:t>Discuss the type of data that would best monitor the target student and choose a data template(s) to be used to collect that type of data.</a:t>
            </a:r>
          </a:p>
          <a:p>
            <a:r>
              <a:rPr lang="en-US" dirty="0"/>
              <a:t>Complete the remaining information for Section Six, such as, who will collect the data and how often. </a:t>
            </a:r>
          </a:p>
        </p:txBody>
      </p:sp>
    </p:spTree>
    <p:extLst>
      <p:ext uri="{BB962C8B-B14F-4D97-AF65-F5344CB8AC3E}">
        <p14:creationId xmlns:p14="http://schemas.microsoft.com/office/powerpoint/2010/main" val="25166120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C1737-4D03-A549-94D8-E9E80847EBFC}"/>
              </a:ext>
            </a:extLst>
          </p:cNvPr>
          <p:cNvSpPr>
            <a:spLocks noGrp="1"/>
          </p:cNvSpPr>
          <p:nvPr>
            <p:ph type="title"/>
          </p:nvPr>
        </p:nvSpPr>
        <p:spPr>
          <a:xfrm>
            <a:off x="609600" y="274638"/>
            <a:ext cx="10972800" cy="917182"/>
          </a:xfrm>
        </p:spPr>
        <p:txBody>
          <a:bodyPr>
            <a:normAutofit/>
          </a:bodyPr>
          <a:lstStyle/>
          <a:p>
            <a:r>
              <a:rPr lang="en-US" sz="4000" dirty="0"/>
              <a:t>Section Seven: Final Planning</a:t>
            </a:r>
          </a:p>
        </p:txBody>
      </p:sp>
      <p:sp>
        <p:nvSpPr>
          <p:cNvPr id="8" name="Text Placeholder 7">
            <a:extLst>
              <a:ext uri="{FF2B5EF4-FFF2-40B4-BE49-F238E27FC236}">
                <a16:creationId xmlns:a16="http://schemas.microsoft.com/office/drawing/2014/main" id="{7F38BBA0-C4D6-2541-BA4C-A2B30B34FBEE}"/>
              </a:ext>
            </a:extLst>
          </p:cNvPr>
          <p:cNvSpPr>
            <a:spLocks noGrp="1"/>
          </p:cNvSpPr>
          <p:nvPr>
            <p:ph type="body" idx="1"/>
          </p:nvPr>
        </p:nvSpPr>
        <p:spPr>
          <a:xfrm>
            <a:off x="2231136" y="894791"/>
            <a:ext cx="2667134" cy="804151"/>
          </a:xfrm>
        </p:spPr>
        <p:txBody>
          <a:bodyPr>
            <a:normAutofit/>
          </a:bodyPr>
          <a:lstStyle/>
          <a:p>
            <a:r>
              <a:rPr lang="en-US" sz="3200" dirty="0"/>
              <a:t>Version One</a:t>
            </a:r>
          </a:p>
        </p:txBody>
      </p:sp>
      <p:pic>
        <p:nvPicPr>
          <p:cNvPr id="6" name="Content Placeholder 5" descr="Worksheet with four columns and eight rows, complete questions about progressing towards goal. Available for download." title="Section Seven: Final Planning Discussion">
            <a:extLst>
              <a:ext uri="{FF2B5EF4-FFF2-40B4-BE49-F238E27FC236}">
                <a16:creationId xmlns:a16="http://schemas.microsoft.com/office/drawing/2014/main" id="{E6B9D16A-1502-004B-A4CB-35D0AFF569DA}"/>
              </a:ext>
            </a:extLst>
          </p:cNvPr>
          <p:cNvPicPr>
            <a:picLocks noGrp="1" noChangeAspect="1"/>
          </p:cNvPicPr>
          <p:nvPr>
            <p:ph sz="half" idx="2"/>
          </p:nvPr>
        </p:nvPicPr>
        <p:blipFill>
          <a:blip r:embed="rId3"/>
          <a:stretch>
            <a:fillRect/>
          </a:stretch>
        </p:blipFill>
        <p:spPr>
          <a:xfrm>
            <a:off x="987552" y="1698942"/>
            <a:ext cx="5373491" cy="4157142"/>
          </a:xfrm>
          <a:ln>
            <a:solidFill>
              <a:schemeClr val="tx1"/>
            </a:solidFill>
          </a:ln>
        </p:spPr>
      </p:pic>
      <p:sp>
        <p:nvSpPr>
          <p:cNvPr id="9" name="Text Placeholder 8">
            <a:extLst>
              <a:ext uri="{FF2B5EF4-FFF2-40B4-BE49-F238E27FC236}">
                <a16:creationId xmlns:a16="http://schemas.microsoft.com/office/drawing/2014/main" id="{85286946-3C04-1543-8137-850372A969FE}"/>
              </a:ext>
            </a:extLst>
          </p:cNvPr>
          <p:cNvSpPr>
            <a:spLocks noGrp="1"/>
          </p:cNvSpPr>
          <p:nvPr>
            <p:ph type="body" sz="quarter" idx="3"/>
          </p:nvPr>
        </p:nvSpPr>
        <p:spPr>
          <a:xfrm>
            <a:off x="8563386" y="1059180"/>
            <a:ext cx="5389033" cy="639762"/>
          </a:xfrm>
        </p:spPr>
        <p:txBody>
          <a:bodyPr>
            <a:normAutofit/>
          </a:bodyPr>
          <a:lstStyle/>
          <a:p>
            <a:r>
              <a:rPr lang="en-US" sz="3200" dirty="0"/>
              <a:t>Version Two</a:t>
            </a:r>
          </a:p>
        </p:txBody>
      </p:sp>
      <p:pic>
        <p:nvPicPr>
          <p:cNvPr id="12" name="Content Placeholder 11" descr="Word Document with five columns and ten rows, complete questions about progressing towards goal. Available for download" title="ection Seven: Final Planning Discussion">
            <a:extLst>
              <a:ext uri="{FF2B5EF4-FFF2-40B4-BE49-F238E27FC236}">
                <a16:creationId xmlns:a16="http://schemas.microsoft.com/office/drawing/2014/main" id="{0D488DCB-ECFB-DE42-B467-68F4E07D7805}"/>
              </a:ext>
            </a:extLst>
          </p:cNvPr>
          <p:cNvPicPr>
            <a:picLocks noGrp="1" noChangeAspect="1"/>
          </p:cNvPicPr>
          <p:nvPr>
            <p:ph sz="quarter" idx="4"/>
          </p:nvPr>
        </p:nvPicPr>
        <p:blipFill rotWithShape="1">
          <a:blip r:embed="rId4" cstate="hqprint">
            <a:extLst>
              <a:ext uri="{28A0092B-C50C-407E-A947-70E740481C1C}">
                <a14:useLocalDpi xmlns:a14="http://schemas.microsoft.com/office/drawing/2010/main"/>
              </a:ext>
            </a:extLst>
          </a:blip>
          <a:srcRect/>
          <a:stretch/>
        </p:blipFill>
        <p:spPr>
          <a:xfrm>
            <a:off x="7961428" y="1698942"/>
            <a:ext cx="3471093" cy="4396721"/>
          </a:xfrm>
          <a:ln>
            <a:solidFill>
              <a:schemeClr val="tx1"/>
            </a:solidFill>
          </a:ln>
        </p:spPr>
      </p:pic>
    </p:spTree>
    <p:extLst>
      <p:ext uri="{BB962C8B-B14F-4D97-AF65-F5344CB8AC3E}">
        <p14:creationId xmlns:p14="http://schemas.microsoft.com/office/powerpoint/2010/main" val="9667602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3A1D6AB-8609-484E-B6C4-5FF40B8B8EED}"/>
              </a:ext>
            </a:extLst>
          </p:cNvPr>
          <p:cNvSpPr>
            <a:spLocks noGrp="1"/>
          </p:cNvSpPr>
          <p:nvPr>
            <p:ph type="title"/>
          </p:nvPr>
        </p:nvSpPr>
        <p:spPr/>
        <p:txBody>
          <a:bodyPr/>
          <a:lstStyle/>
          <a:p>
            <a:r>
              <a:rPr lang="en-US" dirty="0"/>
              <a:t>Final Planning?</a:t>
            </a:r>
          </a:p>
        </p:txBody>
      </p:sp>
      <p:sp>
        <p:nvSpPr>
          <p:cNvPr id="8" name="Content Placeholder 7">
            <a:extLst>
              <a:ext uri="{FF2B5EF4-FFF2-40B4-BE49-F238E27FC236}">
                <a16:creationId xmlns:a16="http://schemas.microsoft.com/office/drawing/2014/main" id="{4E9418C4-B09F-4F40-B4F6-68904CB63F26}"/>
              </a:ext>
            </a:extLst>
          </p:cNvPr>
          <p:cNvSpPr>
            <a:spLocks noGrp="1"/>
          </p:cNvSpPr>
          <p:nvPr>
            <p:ph idx="1"/>
          </p:nvPr>
        </p:nvSpPr>
        <p:spPr/>
        <p:txBody>
          <a:bodyPr/>
          <a:lstStyle/>
          <a:p>
            <a:pPr marL="0" indent="0" algn="ctr">
              <a:buNone/>
            </a:pPr>
            <a:r>
              <a:rPr lang="en-US" sz="4400" b="1" dirty="0"/>
              <a:t>“The Devil is in the Details!”</a:t>
            </a:r>
          </a:p>
          <a:p>
            <a:r>
              <a:rPr lang="en-US" sz="2800" dirty="0"/>
              <a:t>Although much has been discussed, it is recommended that the team engage in a final discussion surrounding the plan elements, tools, responsibilities and communication. </a:t>
            </a:r>
          </a:p>
          <a:p>
            <a:endParaRPr lang="en-US" sz="2800" dirty="0"/>
          </a:p>
          <a:p>
            <a:r>
              <a:rPr lang="en-US" sz="2800" dirty="0"/>
              <a:t>Guidance for this discussion is included in the Section Seven questions. </a:t>
            </a:r>
          </a:p>
          <a:p>
            <a:endParaRPr lang="en-US" sz="2800" dirty="0"/>
          </a:p>
        </p:txBody>
      </p:sp>
    </p:spTree>
    <p:extLst>
      <p:ext uri="{BB962C8B-B14F-4D97-AF65-F5344CB8AC3E}">
        <p14:creationId xmlns:p14="http://schemas.microsoft.com/office/powerpoint/2010/main" val="40560809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7E77E40-42F0-204E-869A-BB0D100C8FE9}"/>
              </a:ext>
            </a:extLst>
          </p:cNvPr>
          <p:cNvSpPr>
            <a:spLocks noGrp="1"/>
          </p:cNvSpPr>
          <p:nvPr>
            <p:ph type="title"/>
          </p:nvPr>
        </p:nvSpPr>
        <p:spPr/>
        <p:txBody>
          <a:bodyPr/>
          <a:lstStyle/>
          <a:p>
            <a:r>
              <a:rPr lang="en-US" dirty="0"/>
              <a:t>Review Section Seven Example</a:t>
            </a:r>
          </a:p>
        </p:txBody>
      </p:sp>
      <p:sp>
        <p:nvSpPr>
          <p:cNvPr id="8" name="Content Placeholder 7">
            <a:extLst>
              <a:ext uri="{FF2B5EF4-FFF2-40B4-BE49-F238E27FC236}">
                <a16:creationId xmlns:a16="http://schemas.microsoft.com/office/drawing/2014/main" id="{E61AD64D-62D0-E544-A18B-C68A8E8AF8D7}"/>
              </a:ext>
            </a:extLst>
          </p:cNvPr>
          <p:cNvSpPr>
            <a:spLocks noGrp="1"/>
          </p:cNvSpPr>
          <p:nvPr>
            <p:ph idx="1"/>
          </p:nvPr>
        </p:nvSpPr>
        <p:spPr/>
        <p:txBody>
          <a:bodyPr/>
          <a:lstStyle/>
          <a:p>
            <a:r>
              <a:rPr lang="en-US" dirty="0"/>
              <a:t>Locate Section Seven in the plan example and review the items discussed in this section of Paul’s plan. </a:t>
            </a:r>
          </a:p>
          <a:p>
            <a:pPr lvl="1"/>
            <a:r>
              <a:rPr lang="en-US" i="1" dirty="0"/>
              <a:t>Note: While the following slide offers an image of section seven, it is recommended to use one of the example versions as the content may not be easily read from the slide. </a:t>
            </a:r>
          </a:p>
          <a:p>
            <a:endParaRPr lang="en-US" dirty="0"/>
          </a:p>
        </p:txBody>
      </p:sp>
    </p:spTree>
    <p:extLst>
      <p:ext uri="{BB962C8B-B14F-4D97-AF65-F5344CB8AC3E}">
        <p14:creationId xmlns:p14="http://schemas.microsoft.com/office/powerpoint/2010/main" val="6816458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84D04A8A-51CA-1F43-9E18-4F10FC7E7B27}"/>
              </a:ext>
            </a:extLst>
          </p:cNvPr>
          <p:cNvSpPr>
            <a:spLocks noGrp="1"/>
          </p:cNvSpPr>
          <p:nvPr>
            <p:ph type="title"/>
          </p:nvPr>
        </p:nvSpPr>
        <p:spPr/>
        <p:txBody>
          <a:bodyPr>
            <a:normAutofit fontScale="90000"/>
          </a:bodyPr>
          <a:lstStyle/>
          <a:p>
            <a:r>
              <a:rPr lang="en-US" dirty="0"/>
              <a:t>Modify Section Seven to Meet Team Needs</a:t>
            </a:r>
          </a:p>
        </p:txBody>
      </p:sp>
      <p:sp>
        <p:nvSpPr>
          <p:cNvPr id="19" name="Content Placeholder 18">
            <a:extLst>
              <a:ext uri="{FF2B5EF4-FFF2-40B4-BE49-F238E27FC236}">
                <a16:creationId xmlns:a16="http://schemas.microsoft.com/office/drawing/2014/main" id="{63414008-D6CA-414E-8F97-BAFCE77CDEF5}"/>
              </a:ext>
            </a:extLst>
          </p:cNvPr>
          <p:cNvSpPr>
            <a:spLocks noGrp="1"/>
          </p:cNvSpPr>
          <p:nvPr>
            <p:ph sz="half" idx="2"/>
          </p:nvPr>
        </p:nvSpPr>
        <p:spPr>
          <a:xfrm>
            <a:off x="4866341" y="1420907"/>
            <a:ext cx="6680200" cy="4525963"/>
          </a:xfrm>
        </p:spPr>
        <p:txBody>
          <a:bodyPr>
            <a:normAutofit fontScale="92500"/>
          </a:bodyPr>
          <a:lstStyle/>
          <a:p>
            <a:pPr>
              <a:lnSpc>
                <a:spcPct val="110000"/>
              </a:lnSpc>
            </a:pPr>
            <a:r>
              <a:rPr lang="en-US" dirty="0"/>
              <a:t>Teams may use this portion of the Planning Template to assure the details of gathering materials, communicating plans, assuring feasibility and confirming follow up are in place.  </a:t>
            </a:r>
          </a:p>
          <a:p>
            <a:pPr>
              <a:lnSpc>
                <a:spcPct val="110000"/>
              </a:lnSpc>
            </a:pPr>
            <a:r>
              <a:rPr lang="en-US" dirty="0"/>
              <a:t>Although there are labeled columns and prompting questions included, the team should use this space and time in a manner that works best for final team preparations.</a:t>
            </a:r>
          </a:p>
        </p:txBody>
      </p:sp>
      <p:pic>
        <p:nvPicPr>
          <p:cNvPr id="15" name="Content Placeholder 14" descr="Completed worksheet for part seven, two fillable tables to aid in group discussion with questions. Available for download. " title="Section Seven: Final Planning Discussion">
            <a:extLst>
              <a:ext uri="{FF2B5EF4-FFF2-40B4-BE49-F238E27FC236}">
                <a16:creationId xmlns:a16="http://schemas.microsoft.com/office/drawing/2014/main" id="{ED300517-B13F-444A-A431-0655577F1F95}"/>
              </a:ext>
            </a:extLst>
          </p:cNvPr>
          <p:cNvPicPr>
            <a:picLocks noGrp="1" noChangeAspect="1"/>
          </p:cNvPicPr>
          <p:nvPr>
            <p:ph sz="half" idx="1"/>
          </p:nvPr>
        </p:nvPicPr>
        <p:blipFill rotWithShape="1">
          <a:blip r:embed="rId3" cstate="hqprint">
            <a:extLst>
              <a:ext uri="{28A0092B-C50C-407E-A947-70E740481C1C}">
                <a14:useLocalDpi xmlns:a14="http://schemas.microsoft.com/office/drawing/2010/main"/>
              </a:ext>
            </a:extLst>
          </a:blip>
          <a:srcRect/>
          <a:stretch/>
        </p:blipFill>
        <p:spPr>
          <a:xfrm>
            <a:off x="1182305" y="1475313"/>
            <a:ext cx="3509651" cy="4064875"/>
          </a:xfrm>
          <a:ln>
            <a:solidFill>
              <a:schemeClr val="tx1"/>
            </a:solidFill>
          </a:ln>
        </p:spPr>
      </p:pic>
    </p:spTree>
    <p:extLst>
      <p:ext uri="{BB962C8B-B14F-4D97-AF65-F5344CB8AC3E}">
        <p14:creationId xmlns:p14="http://schemas.microsoft.com/office/powerpoint/2010/main" val="39849286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B9BA4-1499-6B49-9E81-98868D3EB916}"/>
              </a:ext>
            </a:extLst>
          </p:cNvPr>
          <p:cNvSpPr>
            <a:spLocks noGrp="1"/>
          </p:cNvSpPr>
          <p:nvPr>
            <p:ph type="title"/>
          </p:nvPr>
        </p:nvSpPr>
        <p:spPr/>
        <p:txBody>
          <a:bodyPr>
            <a:normAutofit fontScale="90000"/>
          </a:bodyPr>
          <a:lstStyle/>
          <a:p>
            <a:r>
              <a:rPr lang="en-US" dirty="0"/>
              <a:t>Complete Section 7: Final Planning Discussion </a:t>
            </a:r>
          </a:p>
        </p:txBody>
      </p:sp>
      <p:sp>
        <p:nvSpPr>
          <p:cNvPr id="3" name="Content Placeholder 2">
            <a:extLst>
              <a:ext uri="{FF2B5EF4-FFF2-40B4-BE49-F238E27FC236}">
                <a16:creationId xmlns:a16="http://schemas.microsoft.com/office/drawing/2014/main" id="{C6D33F8B-6275-1C4F-A772-D36123B492A1}"/>
              </a:ext>
            </a:extLst>
          </p:cNvPr>
          <p:cNvSpPr>
            <a:spLocks noGrp="1"/>
          </p:cNvSpPr>
          <p:nvPr>
            <p:ph idx="1"/>
          </p:nvPr>
        </p:nvSpPr>
        <p:spPr>
          <a:xfrm>
            <a:off x="609600" y="1600201"/>
            <a:ext cx="10972800" cy="4525963"/>
          </a:xfrm>
        </p:spPr>
        <p:txBody>
          <a:bodyPr>
            <a:normAutofit/>
          </a:bodyPr>
          <a:lstStyle/>
          <a:p>
            <a:pPr marL="0" indent="0">
              <a:buNone/>
            </a:pPr>
            <a:r>
              <a:rPr lang="en-US" sz="2800" dirty="0"/>
              <a:t>After review of the blank and completed example for section 7 </a:t>
            </a:r>
          </a:p>
          <a:p>
            <a:r>
              <a:rPr lang="en-US" sz="2800" dirty="0"/>
              <a:t>Meet with the team to fill in the additional information needed for the plan</a:t>
            </a:r>
          </a:p>
          <a:p>
            <a:r>
              <a:rPr lang="en-US" sz="2800" dirty="0"/>
              <a:t>Add dates for the start of implementation, progress monitoring</a:t>
            </a:r>
          </a:p>
          <a:p>
            <a:r>
              <a:rPr lang="en-US" sz="2800" dirty="0"/>
              <a:t>Discuss when and who will review the data collected</a:t>
            </a:r>
          </a:p>
          <a:p>
            <a:r>
              <a:rPr lang="en-US" sz="2800" dirty="0"/>
              <a:t>Make final changes to the plan. Revise steps, add additional prompts or supports or eliminate steps or prompts based on team input</a:t>
            </a:r>
          </a:p>
        </p:txBody>
      </p:sp>
    </p:spTree>
    <p:extLst>
      <p:ext uri="{BB962C8B-B14F-4D97-AF65-F5344CB8AC3E}">
        <p14:creationId xmlns:p14="http://schemas.microsoft.com/office/powerpoint/2010/main" val="39745517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C394E47A-482A-5242-8B72-CB991134326E}"/>
              </a:ext>
            </a:extLst>
          </p:cNvPr>
          <p:cNvSpPr>
            <a:spLocks noGrp="1"/>
          </p:cNvSpPr>
          <p:nvPr>
            <p:ph type="title"/>
          </p:nvPr>
        </p:nvSpPr>
        <p:spPr/>
        <p:txBody>
          <a:bodyPr>
            <a:normAutofit fontScale="90000"/>
          </a:bodyPr>
          <a:lstStyle/>
          <a:p>
            <a:r>
              <a:rPr lang="en-US" dirty="0"/>
              <a:t>Step Eight: Implementation of Teaching Plan</a:t>
            </a:r>
          </a:p>
        </p:txBody>
      </p:sp>
      <p:sp>
        <p:nvSpPr>
          <p:cNvPr id="13" name="Text Placeholder 12">
            <a:extLst>
              <a:ext uri="{FF2B5EF4-FFF2-40B4-BE49-F238E27FC236}">
                <a16:creationId xmlns:a16="http://schemas.microsoft.com/office/drawing/2014/main" id="{80603D79-2A85-C04F-A896-08945BA124C1}"/>
              </a:ext>
            </a:extLst>
          </p:cNvPr>
          <p:cNvSpPr>
            <a:spLocks noGrp="1"/>
          </p:cNvSpPr>
          <p:nvPr>
            <p:ph type="body" idx="1"/>
          </p:nvPr>
        </p:nvSpPr>
        <p:spPr>
          <a:xfrm>
            <a:off x="2295526" y="1289558"/>
            <a:ext cx="2403474" cy="526542"/>
          </a:xfrm>
        </p:spPr>
        <p:txBody>
          <a:bodyPr>
            <a:normAutofit fontScale="92500" lnSpcReduction="20000"/>
          </a:bodyPr>
          <a:lstStyle/>
          <a:p>
            <a:r>
              <a:rPr lang="en-US" sz="2800" dirty="0"/>
              <a:t>Version One</a:t>
            </a:r>
          </a:p>
        </p:txBody>
      </p:sp>
      <p:pic>
        <p:nvPicPr>
          <p:cNvPr id="9" name="Content Placeholder 8" descr="Blank table, available for download. eight columns and 15 rows. " title=" Implementation of the teaching plan and progress monitoring">
            <a:extLst>
              <a:ext uri="{FF2B5EF4-FFF2-40B4-BE49-F238E27FC236}">
                <a16:creationId xmlns:a16="http://schemas.microsoft.com/office/drawing/2014/main" id="{B35AD32F-240F-514B-AF72-477CC4D1E1B4}"/>
              </a:ext>
            </a:extLst>
          </p:cNvPr>
          <p:cNvPicPr>
            <a:picLocks noGrp="1" noChangeAspect="1"/>
          </p:cNvPicPr>
          <p:nvPr>
            <p:ph sz="half" idx="2"/>
          </p:nvPr>
        </p:nvPicPr>
        <p:blipFill>
          <a:blip r:embed="rId3"/>
          <a:stretch>
            <a:fillRect/>
          </a:stretch>
        </p:blipFill>
        <p:spPr>
          <a:xfrm>
            <a:off x="820529" y="1915033"/>
            <a:ext cx="5107405" cy="3951288"/>
          </a:xfrm>
          <a:ln>
            <a:solidFill>
              <a:schemeClr val="tx1"/>
            </a:solidFill>
          </a:ln>
        </p:spPr>
      </p:pic>
      <p:sp>
        <p:nvSpPr>
          <p:cNvPr id="14" name="Text Placeholder 13">
            <a:extLst>
              <a:ext uri="{FF2B5EF4-FFF2-40B4-BE49-F238E27FC236}">
                <a16:creationId xmlns:a16="http://schemas.microsoft.com/office/drawing/2014/main" id="{B9B8B14B-540F-5447-B5C9-0DC86D34D678}"/>
              </a:ext>
            </a:extLst>
          </p:cNvPr>
          <p:cNvSpPr>
            <a:spLocks noGrp="1"/>
          </p:cNvSpPr>
          <p:nvPr>
            <p:ph type="body" sz="quarter" idx="3"/>
          </p:nvPr>
        </p:nvSpPr>
        <p:spPr>
          <a:xfrm>
            <a:off x="7154799" y="1334548"/>
            <a:ext cx="3243263" cy="436562"/>
          </a:xfrm>
        </p:spPr>
        <p:txBody>
          <a:bodyPr>
            <a:normAutofit fontScale="92500" lnSpcReduction="20000"/>
          </a:bodyPr>
          <a:lstStyle/>
          <a:p>
            <a:pPr algn="ctr"/>
            <a:r>
              <a:rPr lang="en-US" sz="2800" dirty="0"/>
              <a:t>Version Two</a:t>
            </a:r>
          </a:p>
        </p:txBody>
      </p:sp>
      <p:pic>
        <p:nvPicPr>
          <p:cNvPr id="18" name="Content Placeholder 17" descr="Word document with blank table eight columns and fifteen rows. Available for download. &#10;" title="Implementation of the teaching plan and progress monitoring">
            <a:extLst>
              <a:ext uri="{FF2B5EF4-FFF2-40B4-BE49-F238E27FC236}">
                <a16:creationId xmlns:a16="http://schemas.microsoft.com/office/drawing/2014/main" id="{A2097AB9-C801-2241-8E40-4F28231F323F}"/>
              </a:ext>
            </a:extLst>
          </p:cNvPr>
          <p:cNvPicPr>
            <a:picLocks noGrp="1" noChangeAspect="1"/>
          </p:cNvPicPr>
          <p:nvPr>
            <p:ph sz="quarter" idx="4"/>
          </p:nvPr>
        </p:nvPicPr>
        <p:blipFill rotWithShape="1">
          <a:blip r:embed="rId4" cstate="hqprint">
            <a:extLst>
              <a:ext uri="{28A0092B-C50C-407E-A947-70E740481C1C}">
                <a14:useLocalDpi xmlns:a14="http://schemas.microsoft.com/office/drawing/2010/main"/>
              </a:ext>
            </a:extLst>
          </a:blip>
          <a:srcRect/>
          <a:stretch/>
        </p:blipFill>
        <p:spPr>
          <a:xfrm>
            <a:off x="7154799" y="1915033"/>
            <a:ext cx="3286124" cy="4260631"/>
          </a:xfrm>
          <a:ln>
            <a:solidFill>
              <a:schemeClr val="tx1"/>
            </a:solidFill>
          </a:ln>
        </p:spPr>
      </p:pic>
    </p:spTree>
    <p:extLst>
      <p:ext uri="{BB962C8B-B14F-4D97-AF65-F5344CB8AC3E}">
        <p14:creationId xmlns:p14="http://schemas.microsoft.com/office/powerpoint/2010/main" val="2423733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55A6782-B025-7146-82EE-8AB78CE3FD35}"/>
              </a:ext>
            </a:extLst>
          </p:cNvPr>
          <p:cNvSpPr>
            <a:spLocks noGrp="1"/>
          </p:cNvSpPr>
          <p:nvPr>
            <p:ph type="title"/>
          </p:nvPr>
        </p:nvSpPr>
        <p:spPr/>
        <p:txBody>
          <a:bodyPr/>
          <a:lstStyle/>
          <a:p>
            <a:r>
              <a:rPr lang="en-US" dirty="0"/>
              <a:t>Section Eight Elements</a:t>
            </a:r>
          </a:p>
        </p:txBody>
      </p:sp>
      <p:sp>
        <p:nvSpPr>
          <p:cNvPr id="8" name="Content Placeholder 7">
            <a:extLst>
              <a:ext uri="{FF2B5EF4-FFF2-40B4-BE49-F238E27FC236}">
                <a16:creationId xmlns:a16="http://schemas.microsoft.com/office/drawing/2014/main" id="{815C406B-7AE5-B54B-A4B4-D81B04AD51F8}"/>
              </a:ext>
            </a:extLst>
          </p:cNvPr>
          <p:cNvSpPr>
            <a:spLocks noGrp="1"/>
          </p:cNvSpPr>
          <p:nvPr>
            <p:ph idx="1"/>
          </p:nvPr>
        </p:nvSpPr>
        <p:spPr/>
        <p:txBody>
          <a:bodyPr/>
          <a:lstStyle/>
          <a:p>
            <a:r>
              <a:rPr lang="en-US" dirty="0"/>
              <a:t>Section Eight captures the steps of implementing the teaching plan for the targeted skill or task.</a:t>
            </a:r>
          </a:p>
          <a:p>
            <a:r>
              <a:rPr lang="en-US" dirty="0"/>
              <a:t>Section Eight includes several elements:</a:t>
            </a:r>
          </a:p>
          <a:p>
            <a:pPr marL="971550" lvl="1" indent="-514350">
              <a:buFont typeface="+mj-lt"/>
              <a:buAutoNum type="arabicPeriod"/>
            </a:pPr>
            <a:r>
              <a:rPr lang="en-US" dirty="0"/>
              <a:t>Steps to complete skill or task</a:t>
            </a:r>
          </a:p>
          <a:p>
            <a:pPr marL="971550" lvl="1" indent="-514350">
              <a:buFont typeface="+mj-lt"/>
              <a:buAutoNum type="arabicPeriod"/>
            </a:pPr>
            <a:r>
              <a:rPr lang="en-US" dirty="0"/>
              <a:t>Prompts planned to be used for teaching each step</a:t>
            </a:r>
          </a:p>
          <a:p>
            <a:pPr marL="971550" lvl="1" indent="-514350">
              <a:buFont typeface="+mj-lt"/>
              <a:buAutoNum type="arabicPeriod"/>
            </a:pPr>
            <a:r>
              <a:rPr lang="en-US" dirty="0"/>
              <a:t>Space to record the data for each trial or opportunity observed as progress monitoring data</a:t>
            </a:r>
          </a:p>
          <a:p>
            <a:pPr marL="971550" lvl="1" indent="-514350">
              <a:buFont typeface="+mj-lt"/>
              <a:buAutoNum type="arabicPeriod"/>
            </a:pPr>
            <a:r>
              <a:rPr lang="en-US" dirty="0"/>
              <a:t>Key for coding the prompts used</a:t>
            </a:r>
          </a:p>
          <a:p>
            <a:endParaRPr lang="en-US" dirty="0"/>
          </a:p>
          <a:p>
            <a:endParaRPr lang="en-US" dirty="0"/>
          </a:p>
        </p:txBody>
      </p:sp>
    </p:spTree>
    <p:extLst>
      <p:ext uri="{BB962C8B-B14F-4D97-AF65-F5344CB8AC3E}">
        <p14:creationId xmlns:p14="http://schemas.microsoft.com/office/powerpoint/2010/main" val="9076179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C1669-1B86-B54F-8896-E26A1FA64D34}"/>
              </a:ext>
            </a:extLst>
          </p:cNvPr>
          <p:cNvSpPr>
            <a:spLocks noGrp="1"/>
          </p:cNvSpPr>
          <p:nvPr>
            <p:ph type="title"/>
          </p:nvPr>
        </p:nvSpPr>
        <p:spPr/>
        <p:txBody>
          <a:bodyPr/>
          <a:lstStyle/>
          <a:p>
            <a:r>
              <a:rPr lang="en-US" dirty="0"/>
              <a:t>Plan for Teaching: Section One and Two</a:t>
            </a:r>
          </a:p>
        </p:txBody>
      </p:sp>
      <p:sp>
        <p:nvSpPr>
          <p:cNvPr id="14" name="Text Placeholder 13">
            <a:extLst>
              <a:ext uri="{FF2B5EF4-FFF2-40B4-BE49-F238E27FC236}">
                <a16:creationId xmlns:a16="http://schemas.microsoft.com/office/drawing/2014/main" id="{3DC91FB0-D377-3644-A099-633953EBBD7C}"/>
              </a:ext>
            </a:extLst>
          </p:cNvPr>
          <p:cNvSpPr>
            <a:spLocks noGrp="1"/>
          </p:cNvSpPr>
          <p:nvPr>
            <p:ph type="body" idx="1"/>
          </p:nvPr>
        </p:nvSpPr>
        <p:spPr>
          <a:xfrm>
            <a:off x="1251284" y="1535113"/>
            <a:ext cx="4745233" cy="639762"/>
          </a:xfrm>
        </p:spPr>
        <p:txBody>
          <a:bodyPr>
            <a:normAutofit/>
          </a:bodyPr>
          <a:lstStyle/>
          <a:p>
            <a:pPr algn="ctr"/>
            <a:r>
              <a:rPr lang="en-US" sz="3200" dirty="0"/>
              <a:t>Version One</a:t>
            </a:r>
          </a:p>
        </p:txBody>
      </p:sp>
      <p:pic>
        <p:nvPicPr>
          <p:cNvPr id="5" name="Content Placeholder 4" descr="Fillable table for team to fill out on student/ consumer to fill out section one and two." title="Fillable form for Planning for Teaching skills using Evidence Based Practices">
            <a:extLst>
              <a:ext uri="{FF2B5EF4-FFF2-40B4-BE49-F238E27FC236}">
                <a16:creationId xmlns:a16="http://schemas.microsoft.com/office/drawing/2014/main" id="{FFD5CEF7-CAD9-A248-A4F7-3BAAA6FE45D9}"/>
              </a:ext>
            </a:extLst>
          </p:cNvPr>
          <p:cNvPicPr>
            <a:picLocks noGrp="1" noChangeAspect="1"/>
          </p:cNvPicPr>
          <p:nvPr>
            <p:ph sz="half" idx="2"/>
          </p:nvPr>
        </p:nvPicPr>
        <p:blipFill>
          <a:blip r:embed="rId3"/>
          <a:stretch>
            <a:fillRect/>
          </a:stretch>
        </p:blipFill>
        <p:spPr>
          <a:xfrm>
            <a:off x="1214312" y="2221854"/>
            <a:ext cx="5107405" cy="3951288"/>
          </a:xfrm>
        </p:spPr>
      </p:pic>
      <p:sp>
        <p:nvSpPr>
          <p:cNvPr id="15" name="Text Placeholder 14">
            <a:extLst>
              <a:ext uri="{FF2B5EF4-FFF2-40B4-BE49-F238E27FC236}">
                <a16:creationId xmlns:a16="http://schemas.microsoft.com/office/drawing/2014/main" id="{2B38D11E-0A58-5F4E-9BFB-879E2C844FDC}"/>
              </a:ext>
            </a:extLst>
          </p:cNvPr>
          <p:cNvSpPr>
            <a:spLocks noGrp="1"/>
          </p:cNvSpPr>
          <p:nvPr>
            <p:ph type="body" sz="quarter" idx="3"/>
          </p:nvPr>
        </p:nvSpPr>
        <p:spPr>
          <a:xfrm>
            <a:off x="6065031" y="1503029"/>
            <a:ext cx="5389033" cy="639762"/>
          </a:xfrm>
        </p:spPr>
        <p:txBody>
          <a:bodyPr>
            <a:normAutofit/>
          </a:bodyPr>
          <a:lstStyle/>
          <a:p>
            <a:pPr algn="ctr"/>
            <a:r>
              <a:rPr lang="en-US" sz="3200" dirty="0"/>
              <a:t>Version Two</a:t>
            </a:r>
          </a:p>
        </p:txBody>
      </p:sp>
      <p:pic>
        <p:nvPicPr>
          <p:cNvPr id="19" name="Content Placeholder 18" descr="Fillable table for team to fill out on student/ consumer section one and two.&#10;" title="Fillable word document for Planning for Teaching skills using Evidence Based Practices">
            <a:extLst>
              <a:ext uri="{FF2B5EF4-FFF2-40B4-BE49-F238E27FC236}">
                <a16:creationId xmlns:a16="http://schemas.microsoft.com/office/drawing/2014/main" id="{13DAC188-D73B-9D46-8792-173586E14E69}"/>
              </a:ext>
            </a:extLst>
          </p:cNvPr>
          <p:cNvPicPr>
            <a:picLocks noGrp="1" noChangeAspect="1"/>
          </p:cNvPicPr>
          <p:nvPr>
            <p:ph sz="quarter" idx="4"/>
          </p:nvPr>
        </p:nvPicPr>
        <p:blipFill rotWithShape="1">
          <a:blip r:embed="rId4">
            <a:extLst>
              <a:ext uri="{28A0092B-C50C-407E-A947-70E740481C1C}">
                <a14:useLocalDpi xmlns:a14="http://schemas.microsoft.com/office/drawing/2010/main"/>
              </a:ext>
            </a:extLst>
          </a:blip>
          <a:srcRect/>
          <a:stretch/>
        </p:blipFill>
        <p:spPr>
          <a:xfrm>
            <a:off x="7303008" y="2267711"/>
            <a:ext cx="2828544" cy="3655943"/>
          </a:xfrm>
          <a:ln>
            <a:solidFill>
              <a:schemeClr val="tx1"/>
            </a:solidFill>
          </a:ln>
        </p:spPr>
      </p:pic>
    </p:spTree>
    <p:extLst>
      <p:ext uri="{BB962C8B-B14F-4D97-AF65-F5344CB8AC3E}">
        <p14:creationId xmlns:p14="http://schemas.microsoft.com/office/powerpoint/2010/main" val="32931483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DD0A2-8CE8-6249-98DB-6E66C2CC99BD}"/>
              </a:ext>
            </a:extLst>
          </p:cNvPr>
          <p:cNvSpPr>
            <a:spLocks noGrp="1"/>
          </p:cNvSpPr>
          <p:nvPr>
            <p:ph type="title"/>
          </p:nvPr>
        </p:nvSpPr>
        <p:spPr/>
        <p:txBody>
          <a:bodyPr/>
          <a:lstStyle/>
          <a:p>
            <a:r>
              <a:rPr lang="en-US" dirty="0"/>
              <a:t>Overview of Section Eight</a:t>
            </a:r>
          </a:p>
        </p:txBody>
      </p:sp>
      <p:sp>
        <p:nvSpPr>
          <p:cNvPr id="4" name="Content Placeholder 3">
            <a:extLst>
              <a:ext uri="{FF2B5EF4-FFF2-40B4-BE49-F238E27FC236}">
                <a16:creationId xmlns:a16="http://schemas.microsoft.com/office/drawing/2014/main" id="{7C8C2E2E-7B9B-8641-A7B5-60F087067349}"/>
              </a:ext>
            </a:extLst>
          </p:cNvPr>
          <p:cNvSpPr>
            <a:spLocks noGrp="1"/>
          </p:cNvSpPr>
          <p:nvPr>
            <p:ph sz="half" idx="1"/>
          </p:nvPr>
        </p:nvSpPr>
        <p:spPr>
          <a:xfrm>
            <a:off x="406400" y="1417638"/>
            <a:ext cx="5555916" cy="4437730"/>
          </a:xfrm>
        </p:spPr>
        <p:txBody>
          <a:bodyPr>
            <a:normAutofit/>
          </a:bodyPr>
          <a:lstStyle/>
          <a:p>
            <a:pPr>
              <a:lnSpc>
                <a:spcPct val="110000"/>
              </a:lnSpc>
            </a:pPr>
            <a:r>
              <a:rPr lang="en-US" dirty="0"/>
              <a:t>Use Paul’s completed example of Section Eight to overview the various components and to understand how to develop and use this section</a:t>
            </a:r>
          </a:p>
          <a:p>
            <a:pPr>
              <a:lnSpc>
                <a:spcPct val="110000"/>
              </a:lnSpc>
            </a:pPr>
            <a:r>
              <a:rPr lang="en-US" dirty="0"/>
              <a:t>The following slides will provide guidance for Section Eight by utilizing Paul’s example</a:t>
            </a:r>
          </a:p>
        </p:txBody>
      </p:sp>
      <p:pic>
        <p:nvPicPr>
          <p:cNvPr id="7" name="Content Placeholder 6" descr="Worksheet with teaching plan and dated results of data collection. Available for download. &#10;" title="Completed Table with examples">
            <a:extLst>
              <a:ext uri="{FF2B5EF4-FFF2-40B4-BE49-F238E27FC236}">
                <a16:creationId xmlns:a16="http://schemas.microsoft.com/office/drawing/2014/main" id="{365037DB-0941-3D43-B32F-BC86CB0E3CC9}"/>
              </a:ext>
            </a:extLst>
          </p:cNvPr>
          <p:cNvPicPr>
            <a:picLocks noGrp="1" noChangeAspect="1"/>
          </p:cNvPicPr>
          <p:nvPr>
            <p:ph sz="half" idx="2"/>
          </p:nvPr>
        </p:nvPicPr>
        <p:blipFill rotWithShape="1">
          <a:blip r:embed="rId3" cstate="hqprint">
            <a:extLst>
              <a:ext uri="{28A0092B-C50C-407E-A947-70E740481C1C}">
                <a14:useLocalDpi xmlns:a14="http://schemas.microsoft.com/office/drawing/2010/main"/>
              </a:ext>
            </a:extLst>
          </a:blip>
          <a:srcRect/>
          <a:stretch/>
        </p:blipFill>
        <p:spPr>
          <a:xfrm>
            <a:off x="6005094" y="1663700"/>
            <a:ext cx="5664153" cy="3672827"/>
          </a:xfrm>
          <a:ln>
            <a:solidFill>
              <a:schemeClr val="tx1"/>
            </a:solidFill>
          </a:ln>
        </p:spPr>
      </p:pic>
    </p:spTree>
    <p:extLst>
      <p:ext uri="{BB962C8B-B14F-4D97-AF65-F5344CB8AC3E}">
        <p14:creationId xmlns:p14="http://schemas.microsoft.com/office/powerpoint/2010/main" val="8890449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55A6782-B025-7146-82EE-8AB78CE3FD35}"/>
              </a:ext>
            </a:extLst>
          </p:cNvPr>
          <p:cNvSpPr>
            <a:spLocks noGrp="1"/>
          </p:cNvSpPr>
          <p:nvPr>
            <p:ph type="title"/>
          </p:nvPr>
        </p:nvSpPr>
        <p:spPr>
          <a:xfrm>
            <a:off x="598967" y="7033"/>
            <a:ext cx="10972800" cy="1143000"/>
          </a:xfrm>
        </p:spPr>
        <p:txBody>
          <a:bodyPr/>
          <a:lstStyle/>
          <a:p>
            <a:r>
              <a:rPr lang="en-US" dirty="0"/>
              <a:t>Review: “Steps”</a:t>
            </a:r>
          </a:p>
        </p:txBody>
      </p:sp>
      <p:pic>
        <p:nvPicPr>
          <p:cNvPr id="10" name="Content Placeholder 9" descr="call out to section 1 on table of completed section 8 based on Paul's case study" title="Steps to complete skill or task">
            <a:extLst>
              <a:ext uri="{FF2B5EF4-FFF2-40B4-BE49-F238E27FC236}">
                <a16:creationId xmlns:a16="http://schemas.microsoft.com/office/drawing/2014/main" id="{6BFE59D7-6C13-3D4D-AC79-BD852BEF9EFF}"/>
              </a:ext>
            </a:extLst>
          </p:cNvPr>
          <p:cNvPicPr>
            <a:picLocks noGrp="1" noChangeAspect="1"/>
          </p:cNvPicPr>
          <p:nvPr>
            <p:ph idx="1"/>
          </p:nvPr>
        </p:nvPicPr>
        <p:blipFill rotWithShape="1">
          <a:blip r:embed="rId3" cstate="hqprint">
            <a:extLst>
              <a:ext uri="{28A0092B-C50C-407E-A947-70E740481C1C}">
                <a14:useLocalDpi xmlns:a14="http://schemas.microsoft.com/office/drawing/2010/main"/>
              </a:ext>
            </a:extLst>
          </a:blip>
          <a:srcRect/>
          <a:stretch/>
        </p:blipFill>
        <p:spPr>
          <a:xfrm>
            <a:off x="839973" y="1150033"/>
            <a:ext cx="10327800" cy="4792764"/>
          </a:xfrm>
        </p:spPr>
      </p:pic>
    </p:spTree>
    <p:extLst>
      <p:ext uri="{BB962C8B-B14F-4D97-AF65-F5344CB8AC3E}">
        <p14:creationId xmlns:p14="http://schemas.microsoft.com/office/powerpoint/2010/main" val="42427561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7C150B6-6321-5D42-83F9-8F32EAB7ABE6}"/>
              </a:ext>
            </a:extLst>
          </p:cNvPr>
          <p:cNvSpPr>
            <a:spLocks noGrp="1"/>
          </p:cNvSpPr>
          <p:nvPr>
            <p:ph type="title"/>
          </p:nvPr>
        </p:nvSpPr>
        <p:spPr>
          <a:xfrm>
            <a:off x="609600" y="643607"/>
            <a:ext cx="10972800" cy="1143000"/>
          </a:xfrm>
        </p:spPr>
        <p:txBody>
          <a:bodyPr>
            <a:normAutofit/>
          </a:bodyPr>
          <a:lstStyle/>
          <a:p>
            <a:r>
              <a:rPr lang="en-US" dirty="0"/>
              <a:t>Task Analysis Identifies Steps </a:t>
            </a:r>
          </a:p>
        </p:txBody>
      </p:sp>
      <p:sp>
        <p:nvSpPr>
          <p:cNvPr id="5" name="Content Placeholder 4">
            <a:extLst>
              <a:ext uri="{FF2B5EF4-FFF2-40B4-BE49-F238E27FC236}">
                <a16:creationId xmlns:a16="http://schemas.microsoft.com/office/drawing/2014/main" id="{8B455158-3AE3-524E-9293-E5853F1D7CC0}"/>
              </a:ext>
            </a:extLst>
          </p:cNvPr>
          <p:cNvSpPr>
            <a:spLocks noGrp="1"/>
          </p:cNvSpPr>
          <p:nvPr>
            <p:ph idx="1"/>
          </p:nvPr>
        </p:nvSpPr>
        <p:spPr>
          <a:xfrm>
            <a:off x="609600" y="1769765"/>
            <a:ext cx="10972800" cy="4136943"/>
          </a:xfrm>
        </p:spPr>
        <p:txBody>
          <a:bodyPr>
            <a:normAutofit/>
          </a:bodyPr>
          <a:lstStyle/>
          <a:p>
            <a:pPr lvl="0"/>
            <a:r>
              <a:rPr lang="en-US" sz="3000" dirty="0"/>
              <a:t>Use the steps identified in Section Five task analysis for the baseline. </a:t>
            </a:r>
          </a:p>
          <a:p>
            <a:pPr lvl="0"/>
            <a:r>
              <a:rPr lang="en-US" sz="3000" dirty="0"/>
              <a:t>Document these as the Plan Steps in the Section Eight table to be taught to the youth to complete the task/skill after reviewing the task analysis.</a:t>
            </a:r>
          </a:p>
          <a:p>
            <a:pPr lvl="0"/>
            <a:r>
              <a:rPr lang="en-US" sz="3000" dirty="0"/>
              <a:t>In some cases, several individual steps may be grouped together as one step </a:t>
            </a:r>
            <a:r>
              <a:rPr lang="en-US" sz="3000" b="1" i="1" dirty="0"/>
              <a:t>if</a:t>
            </a:r>
            <a:r>
              <a:rPr lang="en-US" sz="3000" dirty="0"/>
              <a:t> appropriate for the youth’s skills (see slide 23).</a:t>
            </a:r>
          </a:p>
          <a:p>
            <a:endParaRPr lang="el-GR" dirty="0"/>
          </a:p>
        </p:txBody>
      </p:sp>
    </p:spTree>
    <p:extLst>
      <p:ext uri="{BB962C8B-B14F-4D97-AF65-F5344CB8AC3E}">
        <p14:creationId xmlns:p14="http://schemas.microsoft.com/office/powerpoint/2010/main" val="367626985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FADD1-FEB1-B542-B0E0-DE2159E11874}"/>
              </a:ext>
            </a:extLst>
          </p:cNvPr>
          <p:cNvSpPr>
            <a:spLocks noGrp="1"/>
          </p:cNvSpPr>
          <p:nvPr>
            <p:ph type="title"/>
          </p:nvPr>
        </p:nvSpPr>
        <p:spPr>
          <a:xfrm>
            <a:off x="465221" y="2279900"/>
            <a:ext cx="3128211" cy="1143000"/>
          </a:xfrm>
        </p:spPr>
        <p:txBody>
          <a:bodyPr>
            <a:normAutofit fontScale="90000"/>
          </a:bodyPr>
          <a:lstStyle/>
          <a:p>
            <a:r>
              <a:rPr lang="en-US" dirty="0"/>
              <a:t>Example: Prompt Plan</a:t>
            </a:r>
          </a:p>
        </p:txBody>
      </p:sp>
      <p:pic>
        <p:nvPicPr>
          <p:cNvPr id="5" name="Content Placeholder 4" descr="Highlight prompt used on worksheet. From baseline data, suggests initial prompt." title="Callout for plan for prompt">
            <a:extLst>
              <a:ext uri="{FF2B5EF4-FFF2-40B4-BE49-F238E27FC236}">
                <a16:creationId xmlns:a16="http://schemas.microsoft.com/office/drawing/2014/main" id="{82F6BC36-3FB6-E54A-B6E2-26AAF9203A8D}"/>
              </a:ext>
            </a:extLst>
          </p:cNvPr>
          <p:cNvPicPr>
            <a:picLocks noGrp="1" noChangeAspect="1"/>
          </p:cNvPicPr>
          <p:nvPr>
            <p:ph idx="1"/>
          </p:nvPr>
        </p:nvPicPr>
        <p:blipFill rotWithShape="1">
          <a:blip r:embed="rId3" cstate="hqprint">
            <a:extLst>
              <a:ext uri="{28A0092B-C50C-407E-A947-70E740481C1C}">
                <a14:useLocalDpi xmlns:a14="http://schemas.microsoft.com/office/drawing/2010/main"/>
              </a:ext>
            </a:extLst>
          </a:blip>
          <a:srcRect/>
          <a:stretch/>
        </p:blipFill>
        <p:spPr>
          <a:xfrm>
            <a:off x="3541431" y="802104"/>
            <a:ext cx="8650569" cy="5245770"/>
          </a:xfrm>
        </p:spPr>
      </p:pic>
    </p:spTree>
    <p:extLst>
      <p:ext uri="{BB962C8B-B14F-4D97-AF65-F5344CB8AC3E}">
        <p14:creationId xmlns:p14="http://schemas.microsoft.com/office/powerpoint/2010/main" val="30229133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B602F-4545-3042-A781-4CAD85D2A754}"/>
              </a:ext>
            </a:extLst>
          </p:cNvPr>
          <p:cNvSpPr>
            <a:spLocks noGrp="1"/>
          </p:cNvSpPr>
          <p:nvPr>
            <p:ph type="title"/>
          </p:nvPr>
        </p:nvSpPr>
        <p:spPr/>
        <p:txBody>
          <a:bodyPr>
            <a:normAutofit fontScale="90000"/>
          </a:bodyPr>
          <a:lstStyle/>
          <a:p>
            <a:r>
              <a:rPr lang="en-US" sz="4000" dirty="0"/>
              <a:t>Review: </a:t>
            </a:r>
            <a:br>
              <a:rPr lang="en-US" sz="4000" dirty="0"/>
            </a:br>
            <a:r>
              <a:rPr lang="en-US" sz="4000" dirty="0"/>
              <a:t>“Prompt Plan”</a:t>
            </a:r>
            <a:endParaRPr lang="en-US" sz="3200" dirty="0"/>
          </a:p>
        </p:txBody>
      </p:sp>
      <p:pic>
        <p:nvPicPr>
          <p:cNvPr id="6" name="Content Placeholder 5" descr="Pyramid of prompts with 7 levels, most intrusive prompt at base of pyramid to least intrusive prompt at top of pyramid." title="Prompting Hierarchy">
            <a:extLst>
              <a:ext uri="{FF2B5EF4-FFF2-40B4-BE49-F238E27FC236}">
                <a16:creationId xmlns:a16="http://schemas.microsoft.com/office/drawing/2014/main" id="{A712F96B-69FD-3A47-AB5F-55A4DDF88541}"/>
              </a:ext>
            </a:extLst>
          </p:cNvPr>
          <p:cNvPicPr>
            <a:picLocks noGrp="1" noChangeAspect="1"/>
          </p:cNvPicPr>
          <p:nvPr>
            <p:ph idx="1"/>
          </p:nvPr>
        </p:nvPicPr>
        <p:blipFill>
          <a:blip r:embed="rId3"/>
          <a:stretch>
            <a:fillRect/>
          </a:stretch>
        </p:blipFill>
        <p:spPr>
          <a:xfrm>
            <a:off x="515394" y="1943978"/>
            <a:ext cx="3479800" cy="3441700"/>
          </a:xfrm>
        </p:spPr>
      </p:pic>
      <p:sp>
        <p:nvSpPr>
          <p:cNvPr id="8" name="Content Placeholder 7">
            <a:extLst>
              <a:ext uri="{FF2B5EF4-FFF2-40B4-BE49-F238E27FC236}">
                <a16:creationId xmlns:a16="http://schemas.microsoft.com/office/drawing/2014/main" id="{93B34AC2-A5C5-7C46-810A-9CC306E8000A}"/>
              </a:ext>
            </a:extLst>
          </p:cNvPr>
          <p:cNvSpPr>
            <a:spLocks noGrp="1"/>
          </p:cNvSpPr>
          <p:nvPr>
            <p:ph type="body" sz="half" idx="2"/>
          </p:nvPr>
        </p:nvSpPr>
        <p:spPr>
          <a:xfrm>
            <a:off x="4069976" y="385011"/>
            <a:ext cx="7769097" cy="5853448"/>
          </a:xfrm>
        </p:spPr>
        <p:txBody>
          <a:bodyPr>
            <a:noAutofit/>
          </a:bodyPr>
          <a:lstStyle/>
          <a:p>
            <a:pPr marL="342900" indent="-342900">
              <a:buFont typeface="Arial" panose="020B0604020202020204" pitchFamily="34" charset="0"/>
              <a:buChar char="•"/>
            </a:pPr>
            <a:r>
              <a:rPr lang="en-US" sz="2500" dirty="0"/>
              <a:t>Column Two on Section Eight</a:t>
            </a:r>
          </a:p>
          <a:p>
            <a:pPr marL="342900" indent="-342900">
              <a:buFont typeface="Arial" panose="020B0604020202020204" pitchFamily="34" charset="0"/>
              <a:buChar char="•"/>
            </a:pPr>
            <a:r>
              <a:rPr lang="en-US" sz="2500" dirty="0"/>
              <a:t>Using baseline data, develop a prompt plan based on student baseline response</a:t>
            </a:r>
          </a:p>
          <a:p>
            <a:pPr marL="342900" indent="-342900">
              <a:buFont typeface="Arial" panose="020B0604020202020204" pitchFamily="34" charset="0"/>
              <a:buChar char="•"/>
            </a:pPr>
            <a:r>
              <a:rPr lang="en-US" sz="2500" dirty="0"/>
              <a:t>Consider the effectiveness of the prompt used during the baseline data collection </a:t>
            </a:r>
          </a:p>
          <a:p>
            <a:pPr marL="800100" lvl="1" indent="-342900">
              <a:buFont typeface="Arial" panose="020B0604020202020204" pitchFamily="34" charset="0"/>
              <a:buChar char="•"/>
            </a:pPr>
            <a:r>
              <a:rPr lang="en-US" sz="2500" dirty="0"/>
              <a:t>Did the youth complete the step accurately using the prompt? </a:t>
            </a:r>
          </a:p>
          <a:p>
            <a:pPr marL="342900" indent="-342900">
              <a:buFont typeface="Arial" panose="020B0604020202020204" pitchFamily="34" charset="0"/>
              <a:buChar char="•"/>
            </a:pPr>
            <a:r>
              <a:rPr lang="en-US" sz="2500" dirty="0"/>
              <a:t>Use a prompt hierarchy. Steps that were less accurate during baseline will require “most” prompts and those easily and accurately completed will require “least” or none.</a:t>
            </a:r>
          </a:p>
          <a:p>
            <a:pPr marL="742950" lvl="1" indent="-285750">
              <a:buFont typeface="Arial" panose="020B0604020202020204" pitchFamily="34" charset="0"/>
              <a:buChar char="•"/>
            </a:pPr>
            <a:r>
              <a:rPr lang="en-US" sz="2500" dirty="0"/>
              <a:t>Example: Increase gesture to a verbal or visual support or decrease prompt to gesture instead of a model</a:t>
            </a:r>
          </a:p>
          <a:p>
            <a:endParaRPr lang="en-US" sz="2400" dirty="0"/>
          </a:p>
          <a:p>
            <a:endParaRPr lang="en-US" sz="2400" dirty="0"/>
          </a:p>
          <a:p>
            <a:r>
              <a:rPr lang="en-US" sz="2400" dirty="0"/>
              <a:t> </a:t>
            </a:r>
          </a:p>
        </p:txBody>
      </p:sp>
    </p:spTree>
    <p:extLst>
      <p:ext uri="{BB962C8B-B14F-4D97-AF65-F5344CB8AC3E}">
        <p14:creationId xmlns:p14="http://schemas.microsoft.com/office/powerpoint/2010/main" val="40575493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47A6D-A6EE-5D48-B765-B8EF8B8410A7}"/>
              </a:ext>
            </a:extLst>
          </p:cNvPr>
          <p:cNvSpPr>
            <a:spLocks noGrp="1"/>
          </p:cNvSpPr>
          <p:nvPr>
            <p:ph type="title"/>
          </p:nvPr>
        </p:nvSpPr>
        <p:spPr/>
        <p:txBody>
          <a:bodyPr/>
          <a:lstStyle/>
          <a:p>
            <a:r>
              <a:rPr lang="en-US" dirty="0"/>
              <a:t>Prompt Codes</a:t>
            </a:r>
          </a:p>
        </p:txBody>
      </p:sp>
      <p:sp>
        <p:nvSpPr>
          <p:cNvPr id="3" name="Content Placeholder 2">
            <a:extLst>
              <a:ext uri="{FF2B5EF4-FFF2-40B4-BE49-F238E27FC236}">
                <a16:creationId xmlns:a16="http://schemas.microsoft.com/office/drawing/2014/main" id="{43383222-9F9A-2748-9476-D36C41BFB7F5}"/>
              </a:ext>
            </a:extLst>
          </p:cNvPr>
          <p:cNvSpPr>
            <a:spLocks noGrp="1"/>
          </p:cNvSpPr>
          <p:nvPr>
            <p:ph sz="half" idx="1"/>
          </p:nvPr>
        </p:nvSpPr>
        <p:spPr/>
        <p:txBody>
          <a:bodyPr>
            <a:normAutofit/>
          </a:bodyPr>
          <a:lstStyle/>
          <a:p>
            <a:r>
              <a:rPr lang="en-US" dirty="0"/>
              <a:t>Note the codes used for recoding the prompts</a:t>
            </a:r>
          </a:p>
          <a:p>
            <a:r>
              <a:rPr lang="en-US" dirty="0"/>
              <a:t>A team may choose to use these or create additional or different codes </a:t>
            </a:r>
          </a:p>
          <a:p>
            <a:endParaRPr lang="en-US" dirty="0"/>
          </a:p>
        </p:txBody>
      </p:sp>
      <p:sp>
        <p:nvSpPr>
          <p:cNvPr id="4" name="Content Placeholder 3">
            <a:extLst>
              <a:ext uri="{FF2B5EF4-FFF2-40B4-BE49-F238E27FC236}">
                <a16:creationId xmlns:a16="http://schemas.microsoft.com/office/drawing/2014/main" id="{B0A0D1D4-B860-4248-AD15-6A98EDBB5111}"/>
              </a:ext>
            </a:extLst>
          </p:cNvPr>
          <p:cNvSpPr>
            <a:spLocks noGrp="1"/>
          </p:cNvSpPr>
          <p:nvPr>
            <p:ph sz="half" idx="2"/>
          </p:nvPr>
        </p:nvSpPr>
        <p:spPr/>
        <p:txBody>
          <a:bodyPr>
            <a:normAutofit/>
          </a:bodyPr>
          <a:lstStyle/>
          <a:p>
            <a:r>
              <a:rPr lang="en-US" dirty="0" err="1"/>
              <a:t>Ind</a:t>
            </a:r>
            <a:r>
              <a:rPr lang="en-US" dirty="0"/>
              <a:t>= Independent (no prompt)</a:t>
            </a:r>
          </a:p>
          <a:p>
            <a:r>
              <a:rPr lang="en-US" dirty="0"/>
              <a:t>Ver= Verbal</a:t>
            </a:r>
          </a:p>
          <a:p>
            <a:r>
              <a:rPr lang="en-US" dirty="0"/>
              <a:t>G= Gesture</a:t>
            </a:r>
          </a:p>
          <a:p>
            <a:r>
              <a:rPr lang="en-US" dirty="0"/>
              <a:t>VS= Visual Support</a:t>
            </a:r>
          </a:p>
          <a:p>
            <a:r>
              <a:rPr lang="en-US" dirty="0"/>
              <a:t>P= Physical</a:t>
            </a:r>
          </a:p>
          <a:p>
            <a:r>
              <a:rPr lang="en-US" dirty="0"/>
              <a:t>O= Other (identify)</a:t>
            </a:r>
          </a:p>
          <a:p>
            <a:r>
              <a:rPr lang="en-US" dirty="0"/>
              <a:t>X= Did not complete</a:t>
            </a:r>
          </a:p>
          <a:p>
            <a:endParaRPr lang="en-US" dirty="0"/>
          </a:p>
        </p:txBody>
      </p:sp>
    </p:spTree>
    <p:extLst>
      <p:ext uri="{BB962C8B-B14F-4D97-AF65-F5344CB8AC3E}">
        <p14:creationId xmlns:p14="http://schemas.microsoft.com/office/powerpoint/2010/main" val="23845467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D8DB343-7520-144F-B783-EBC27CDDAB06}"/>
              </a:ext>
            </a:extLst>
          </p:cNvPr>
          <p:cNvSpPr>
            <a:spLocks noGrp="1"/>
          </p:cNvSpPr>
          <p:nvPr>
            <p:ph type="title"/>
          </p:nvPr>
        </p:nvSpPr>
        <p:spPr/>
        <p:txBody>
          <a:bodyPr/>
          <a:lstStyle/>
          <a:p>
            <a:r>
              <a:rPr lang="en-US" dirty="0"/>
              <a:t>Prompts to Support Difficult Steps</a:t>
            </a:r>
          </a:p>
        </p:txBody>
      </p:sp>
      <p:sp>
        <p:nvSpPr>
          <p:cNvPr id="4" name="Content Placeholder 3">
            <a:extLst>
              <a:ext uri="{FF2B5EF4-FFF2-40B4-BE49-F238E27FC236}">
                <a16:creationId xmlns:a16="http://schemas.microsoft.com/office/drawing/2014/main" id="{B12A18F1-5305-BE42-B7FB-1FAA414AFF40}"/>
              </a:ext>
            </a:extLst>
          </p:cNvPr>
          <p:cNvSpPr>
            <a:spLocks noGrp="1"/>
          </p:cNvSpPr>
          <p:nvPr>
            <p:ph sz="half" idx="1"/>
          </p:nvPr>
        </p:nvSpPr>
        <p:spPr>
          <a:xfrm>
            <a:off x="491490" y="1272988"/>
            <a:ext cx="11349990" cy="3783106"/>
          </a:xfrm>
        </p:spPr>
        <p:txBody>
          <a:bodyPr>
            <a:normAutofit fontScale="62500" lnSpcReduction="20000"/>
          </a:bodyPr>
          <a:lstStyle/>
          <a:p>
            <a:pPr>
              <a:lnSpc>
                <a:spcPct val="120000"/>
              </a:lnSpc>
            </a:pPr>
            <a:r>
              <a:rPr lang="en-US" sz="4500" dirty="0"/>
              <a:t>Some steps Paul was ‘not able’ to do when baseline data was collected as he had had no previous support or instruction in those skills</a:t>
            </a:r>
          </a:p>
          <a:p>
            <a:pPr>
              <a:lnSpc>
                <a:spcPct val="120000"/>
              </a:lnSpc>
            </a:pPr>
            <a:r>
              <a:rPr lang="en-US" sz="4500" dirty="0"/>
              <a:t>However, we learned in Section Three that Paul’s plan begins with computer instruction and development of visual supports (5 point scale). Therefore, the team is predicting that Paul will be able to respond to a minimal prompt or perhaps no prompt after this initial instruction.</a:t>
            </a:r>
          </a:p>
          <a:p>
            <a:pPr marL="0" indent="0">
              <a:buNone/>
            </a:pPr>
            <a:endParaRPr lang="en-US" dirty="0"/>
          </a:p>
        </p:txBody>
      </p:sp>
      <p:pic>
        <p:nvPicPr>
          <p:cNvPr id="11" name="Content Placeholder 10" descr="Data table completed on task for learned skill by Paul. Available for download." title="Steps 3 &amp; 4 to teach skill/task/ activity">
            <a:extLst>
              <a:ext uri="{FF2B5EF4-FFF2-40B4-BE49-F238E27FC236}">
                <a16:creationId xmlns:a16="http://schemas.microsoft.com/office/drawing/2014/main" id="{F165DBE4-5C1E-1945-92E6-404BA11DE193}"/>
              </a:ext>
            </a:extLst>
          </p:cNvPr>
          <p:cNvPicPr>
            <a:picLocks noGrp="1" noChangeAspect="1"/>
          </p:cNvPicPr>
          <p:nvPr>
            <p:ph sz="half" idx="2"/>
          </p:nvPr>
        </p:nvPicPr>
        <p:blipFill>
          <a:blip r:embed="rId3"/>
          <a:stretch>
            <a:fillRect/>
          </a:stretch>
        </p:blipFill>
        <p:spPr>
          <a:xfrm>
            <a:off x="473561" y="5291440"/>
            <a:ext cx="11073964" cy="996157"/>
          </a:xfrm>
          <a:ln>
            <a:solidFill>
              <a:schemeClr val="tx1"/>
            </a:solidFill>
          </a:ln>
        </p:spPr>
      </p:pic>
    </p:spTree>
    <p:extLst>
      <p:ext uri="{BB962C8B-B14F-4D97-AF65-F5344CB8AC3E}">
        <p14:creationId xmlns:p14="http://schemas.microsoft.com/office/powerpoint/2010/main" val="9877888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7C150B6-6321-5D42-83F9-8F32EAB7ABE6}"/>
              </a:ext>
            </a:extLst>
          </p:cNvPr>
          <p:cNvSpPr>
            <a:spLocks noGrp="1"/>
          </p:cNvSpPr>
          <p:nvPr>
            <p:ph type="title"/>
          </p:nvPr>
        </p:nvSpPr>
        <p:spPr/>
        <p:txBody>
          <a:bodyPr>
            <a:normAutofit/>
          </a:bodyPr>
          <a:lstStyle/>
          <a:p>
            <a:r>
              <a:rPr lang="en-US" dirty="0"/>
              <a:t>Review: Progress Monitoring </a:t>
            </a:r>
          </a:p>
        </p:txBody>
      </p:sp>
      <p:sp>
        <p:nvSpPr>
          <p:cNvPr id="7" name="Content Placeholder 6">
            <a:extLst>
              <a:ext uri="{FF2B5EF4-FFF2-40B4-BE49-F238E27FC236}">
                <a16:creationId xmlns:a16="http://schemas.microsoft.com/office/drawing/2014/main" id="{B2F3B8CD-B77D-3C43-8415-F5C45EAB933A}"/>
              </a:ext>
            </a:extLst>
          </p:cNvPr>
          <p:cNvSpPr>
            <a:spLocks noGrp="1"/>
          </p:cNvSpPr>
          <p:nvPr>
            <p:ph idx="1"/>
          </p:nvPr>
        </p:nvSpPr>
        <p:spPr/>
        <p:txBody>
          <a:bodyPr>
            <a:normAutofit/>
          </a:bodyPr>
          <a:lstStyle/>
          <a:p>
            <a:r>
              <a:rPr lang="en-US" dirty="0"/>
              <a:t>Record skill development using the Progress Monitoring portion of Section Eight</a:t>
            </a:r>
          </a:p>
          <a:p>
            <a:r>
              <a:rPr lang="en-US" dirty="0"/>
              <a:t>For each observed opportunity, record the type of prompt provided, no prompt (Ind.), or not completed (NA)</a:t>
            </a:r>
          </a:p>
          <a:p>
            <a:r>
              <a:rPr lang="en-US" dirty="0"/>
              <a:t>Prompts used in the first opportunities should begin with the planned prompts and gradually move to a different type of prompt as needed. </a:t>
            </a:r>
          </a:p>
          <a:p>
            <a:endParaRPr lang="en-US" dirty="0"/>
          </a:p>
        </p:txBody>
      </p:sp>
    </p:spTree>
    <p:extLst>
      <p:ext uri="{BB962C8B-B14F-4D97-AF65-F5344CB8AC3E}">
        <p14:creationId xmlns:p14="http://schemas.microsoft.com/office/powerpoint/2010/main" val="368581456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7B8DAF3-0935-DC4B-9868-75B8934CA9D6}"/>
              </a:ext>
            </a:extLst>
          </p:cNvPr>
          <p:cNvSpPr>
            <a:spLocks noGrp="1"/>
          </p:cNvSpPr>
          <p:nvPr>
            <p:ph type="title"/>
          </p:nvPr>
        </p:nvSpPr>
        <p:spPr/>
        <p:txBody>
          <a:bodyPr/>
          <a:lstStyle/>
          <a:p>
            <a:r>
              <a:rPr lang="en-US" dirty="0"/>
              <a:t>Example: Progress Monitoring</a:t>
            </a:r>
          </a:p>
        </p:txBody>
      </p:sp>
      <p:sp>
        <p:nvSpPr>
          <p:cNvPr id="6" name="Content Placeholder 5">
            <a:extLst>
              <a:ext uri="{FF2B5EF4-FFF2-40B4-BE49-F238E27FC236}">
                <a16:creationId xmlns:a16="http://schemas.microsoft.com/office/drawing/2014/main" id="{B068FE0C-AFEB-3042-8F74-FF2462336BEA}"/>
              </a:ext>
            </a:extLst>
          </p:cNvPr>
          <p:cNvSpPr>
            <a:spLocks noGrp="1"/>
          </p:cNvSpPr>
          <p:nvPr>
            <p:ph sz="half" idx="2"/>
          </p:nvPr>
        </p:nvSpPr>
        <p:spPr>
          <a:xfrm>
            <a:off x="4780547" y="1417638"/>
            <a:ext cx="7052930" cy="4988480"/>
          </a:xfrm>
        </p:spPr>
        <p:txBody>
          <a:bodyPr>
            <a:normAutofit lnSpcReduction="10000"/>
          </a:bodyPr>
          <a:lstStyle/>
          <a:p>
            <a:pPr>
              <a:lnSpc>
                <a:spcPct val="120000"/>
              </a:lnSpc>
            </a:pPr>
            <a:r>
              <a:rPr lang="en-US" dirty="0"/>
              <a:t>Record the date for each teaching opportunity at the top of the column</a:t>
            </a:r>
          </a:p>
          <a:p>
            <a:pPr>
              <a:lnSpc>
                <a:spcPct val="120000"/>
              </a:lnSpc>
            </a:pPr>
            <a:r>
              <a:rPr lang="en-US" dirty="0"/>
              <a:t>In the same column, record the type of prompt used to complete each step and the progress. </a:t>
            </a:r>
          </a:p>
          <a:p>
            <a:pPr>
              <a:lnSpc>
                <a:spcPct val="120000"/>
              </a:lnSpc>
            </a:pPr>
            <a:r>
              <a:rPr lang="en-US" dirty="0"/>
              <a:t>Prompts should change as the student receives more instruction and becomes independent or when prompts such as a visual support may become long term support. </a:t>
            </a:r>
          </a:p>
        </p:txBody>
      </p:sp>
      <p:pic>
        <p:nvPicPr>
          <p:cNvPr id="8" name="Content Placeholder 7" descr="Completed Worksheet with data collected at baseline and six trails recorded with date and prompt." title="Completed worksheet for progress monitoring">
            <a:extLst>
              <a:ext uri="{FF2B5EF4-FFF2-40B4-BE49-F238E27FC236}">
                <a16:creationId xmlns:a16="http://schemas.microsoft.com/office/drawing/2014/main" id="{D9D1ED80-41C2-2B44-AD90-A486CD94D0C0}"/>
              </a:ext>
            </a:extLst>
          </p:cNvPr>
          <p:cNvPicPr>
            <a:picLocks noGrp="1" noChangeAspect="1"/>
          </p:cNvPicPr>
          <p:nvPr>
            <p:ph sz="half" idx="1"/>
          </p:nvPr>
        </p:nvPicPr>
        <p:blipFill rotWithShape="1">
          <a:blip r:embed="rId2" cstate="hqprint">
            <a:extLst>
              <a:ext uri="{28A0092B-C50C-407E-A947-70E740481C1C}">
                <a14:useLocalDpi xmlns:a14="http://schemas.microsoft.com/office/drawing/2010/main"/>
              </a:ext>
            </a:extLst>
          </a:blip>
          <a:srcRect/>
          <a:stretch/>
        </p:blipFill>
        <p:spPr>
          <a:xfrm>
            <a:off x="612124" y="1665903"/>
            <a:ext cx="4168423" cy="4344670"/>
          </a:xfrm>
        </p:spPr>
      </p:pic>
    </p:spTree>
    <p:extLst>
      <p:ext uri="{BB962C8B-B14F-4D97-AF65-F5344CB8AC3E}">
        <p14:creationId xmlns:p14="http://schemas.microsoft.com/office/powerpoint/2010/main" val="348148243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7B8DAF3-0935-DC4B-9868-75B8934CA9D6}"/>
              </a:ext>
            </a:extLst>
          </p:cNvPr>
          <p:cNvSpPr>
            <a:spLocks noGrp="1"/>
          </p:cNvSpPr>
          <p:nvPr>
            <p:ph type="title"/>
          </p:nvPr>
        </p:nvSpPr>
        <p:spPr/>
        <p:txBody>
          <a:bodyPr/>
          <a:lstStyle/>
          <a:p>
            <a:r>
              <a:rPr lang="en-US" dirty="0"/>
              <a:t>Fading Prompts</a:t>
            </a:r>
          </a:p>
        </p:txBody>
      </p:sp>
      <p:sp>
        <p:nvSpPr>
          <p:cNvPr id="6" name="Content Placeholder 5">
            <a:extLst>
              <a:ext uri="{FF2B5EF4-FFF2-40B4-BE49-F238E27FC236}">
                <a16:creationId xmlns:a16="http://schemas.microsoft.com/office/drawing/2014/main" id="{B068FE0C-AFEB-3042-8F74-FF2462336BEA}"/>
              </a:ext>
            </a:extLst>
          </p:cNvPr>
          <p:cNvSpPr>
            <a:spLocks noGrp="1"/>
          </p:cNvSpPr>
          <p:nvPr>
            <p:ph sz="half" idx="2"/>
          </p:nvPr>
        </p:nvSpPr>
        <p:spPr>
          <a:xfrm>
            <a:off x="5422233" y="1417639"/>
            <a:ext cx="6618876" cy="5146124"/>
          </a:xfrm>
        </p:spPr>
        <p:txBody>
          <a:bodyPr>
            <a:normAutofit/>
          </a:bodyPr>
          <a:lstStyle/>
          <a:p>
            <a:r>
              <a:rPr lang="en-US" sz="3000" dirty="0"/>
              <a:t>Remember to think long term about fading prompts </a:t>
            </a:r>
          </a:p>
          <a:p>
            <a:pPr lvl="1"/>
            <a:r>
              <a:rPr lang="en-US" sz="2800" dirty="0"/>
              <a:t>Review Session on Chaining and Prompting</a:t>
            </a:r>
          </a:p>
          <a:p>
            <a:r>
              <a:rPr lang="en-US" sz="3000" dirty="0"/>
              <a:t>Consider the use of technology to support the youth </a:t>
            </a:r>
          </a:p>
          <a:p>
            <a:r>
              <a:rPr lang="en-US" sz="3000" dirty="0"/>
              <a:t>Example: a timer and picture sequence on a phone to move through the steps correctly.</a:t>
            </a:r>
          </a:p>
          <a:p>
            <a:endParaRPr lang="en-US" dirty="0"/>
          </a:p>
        </p:txBody>
      </p:sp>
      <p:pic>
        <p:nvPicPr>
          <p:cNvPr id="8" name="Content Placeholder 7" descr="Completed Worksheet with data collected at baseline and six trails recorded with date and prompt.&#10;" title="Completed worksheet for progress monitoring">
            <a:extLst>
              <a:ext uri="{FF2B5EF4-FFF2-40B4-BE49-F238E27FC236}">
                <a16:creationId xmlns:a16="http://schemas.microsoft.com/office/drawing/2014/main" id="{D9D1ED80-41C2-2B44-AD90-A486CD94D0C0}"/>
              </a:ext>
            </a:extLst>
          </p:cNvPr>
          <p:cNvPicPr>
            <a:picLocks noGrp="1" noChangeAspect="1"/>
          </p:cNvPicPr>
          <p:nvPr>
            <p:ph sz="half" idx="1"/>
          </p:nvPr>
        </p:nvPicPr>
        <p:blipFill rotWithShape="1">
          <a:blip r:embed="rId3" cstate="hqprint">
            <a:extLst>
              <a:ext uri="{28A0092B-C50C-407E-A947-70E740481C1C}">
                <a14:useLocalDpi xmlns:a14="http://schemas.microsoft.com/office/drawing/2010/main"/>
              </a:ext>
            </a:extLst>
          </a:blip>
          <a:srcRect/>
          <a:stretch/>
        </p:blipFill>
        <p:spPr>
          <a:xfrm>
            <a:off x="372527" y="1417639"/>
            <a:ext cx="4713316" cy="4912602"/>
          </a:xfrm>
        </p:spPr>
      </p:pic>
    </p:spTree>
    <p:extLst>
      <p:ext uri="{BB962C8B-B14F-4D97-AF65-F5344CB8AC3E}">
        <p14:creationId xmlns:p14="http://schemas.microsoft.com/office/powerpoint/2010/main" val="39113528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DE23BE0-7897-8241-AC92-6698EE52760F}"/>
              </a:ext>
            </a:extLst>
          </p:cNvPr>
          <p:cNvSpPr>
            <a:spLocks noGrp="1"/>
          </p:cNvSpPr>
          <p:nvPr>
            <p:ph type="title"/>
          </p:nvPr>
        </p:nvSpPr>
        <p:spPr/>
        <p:txBody>
          <a:bodyPr/>
          <a:lstStyle/>
          <a:p>
            <a:r>
              <a:rPr lang="en-US" dirty="0"/>
              <a:t>Section One: Student Profile</a:t>
            </a:r>
          </a:p>
        </p:txBody>
      </p:sp>
      <p:sp>
        <p:nvSpPr>
          <p:cNvPr id="8" name="Content Placeholder 7">
            <a:extLst>
              <a:ext uri="{FF2B5EF4-FFF2-40B4-BE49-F238E27FC236}">
                <a16:creationId xmlns:a16="http://schemas.microsoft.com/office/drawing/2014/main" id="{A244D4CF-FF4C-D84C-90CC-D2EA8B6101E2}"/>
              </a:ext>
            </a:extLst>
          </p:cNvPr>
          <p:cNvSpPr>
            <a:spLocks noGrp="1"/>
          </p:cNvSpPr>
          <p:nvPr>
            <p:ph idx="1"/>
          </p:nvPr>
        </p:nvSpPr>
        <p:spPr/>
        <p:txBody>
          <a:bodyPr/>
          <a:lstStyle/>
          <a:p>
            <a:r>
              <a:rPr lang="en-US" dirty="0"/>
              <a:t>The plan begins with a focus on the person. </a:t>
            </a:r>
          </a:p>
          <a:p>
            <a:r>
              <a:rPr lang="en-US" dirty="0"/>
              <a:t>Teams review, discuss and record the student information available and discuss the youth’s PINS</a:t>
            </a:r>
          </a:p>
          <a:p>
            <a:pPr lvl="1"/>
            <a:r>
              <a:rPr lang="en-US" dirty="0"/>
              <a:t>Preferences</a:t>
            </a:r>
          </a:p>
          <a:p>
            <a:pPr lvl="1"/>
            <a:r>
              <a:rPr lang="en-US" dirty="0"/>
              <a:t>Interests</a:t>
            </a:r>
          </a:p>
          <a:p>
            <a:pPr lvl="1"/>
            <a:r>
              <a:rPr lang="en-US" dirty="0"/>
              <a:t>Needs</a:t>
            </a:r>
          </a:p>
          <a:p>
            <a:pPr lvl="1"/>
            <a:r>
              <a:rPr lang="en-US" dirty="0"/>
              <a:t>Skills/Strengths</a:t>
            </a:r>
          </a:p>
          <a:p>
            <a:r>
              <a:rPr lang="en-US" dirty="0"/>
              <a:t>Teams will select EBPs that match the youth’s profile</a:t>
            </a:r>
          </a:p>
          <a:p>
            <a:endParaRPr lang="en-US" dirty="0"/>
          </a:p>
        </p:txBody>
      </p:sp>
    </p:spTree>
    <p:extLst>
      <p:ext uri="{BB962C8B-B14F-4D97-AF65-F5344CB8AC3E}">
        <p14:creationId xmlns:p14="http://schemas.microsoft.com/office/powerpoint/2010/main" val="32394039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236B0-02DE-6745-B8A4-671D05A42C4B}"/>
              </a:ext>
            </a:extLst>
          </p:cNvPr>
          <p:cNvSpPr>
            <a:spLocks noGrp="1"/>
          </p:cNvSpPr>
          <p:nvPr>
            <p:ph type="title"/>
          </p:nvPr>
        </p:nvSpPr>
        <p:spPr>
          <a:xfrm>
            <a:off x="448235" y="1117319"/>
            <a:ext cx="2545976" cy="1143000"/>
          </a:xfrm>
        </p:spPr>
        <p:txBody>
          <a:bodyPr>
            <a:noAutofit/>
          </a:bodyPr>
          <a:lstStyle/>
          <a:p>
            <a:r>
              <a:rPr lang="en-US" b="1" dirty="0"/>
              <a:t>Adding </a:t>
            </a:r>
            <a:br>
              <a:rPr lang="en-US" b="1" dirty="0"/>
            </a:br>
            <a:r>
              <a:rPr lang="en-US" b="1" dirty="0"/>
              <a:t>Brief Notes</a:t>
            </a:r>
          </a:p>
        </p:txBody>
      </p:sp>
      <p:sp>
        <p:nvSpPr>
          <p:cNvPr id="4" name="Content Placeholder 3">
            <a:extLst>
              <a:ext uri="{FF2B5EF4-FFF2-40B4-BE49-F238E27FC236}">
                <a16:creationId xmlns:a16="http://schemas.microsoft.com/office/drawing/2014/main" id="{D5198CD9-659D-8F4D-9884-071CA08E93C8}"/>
              </a:ext>
            </a:extLst>
          </p:cNvPr>
          <p:cNvSpPr>
            <a:spLocks noGrp="1"/>
          </p:cNvSpPr>
          <p:nvPr>
            <p:ph sz="half" idx="2"/>
          </p:nvPr>
        </p:nvSpPr>
        <p:spPr>
          <a:xfrm>
            <a:off x="322730" y="2868706"/>
            <a:ext cx="11452176" cy="3245223"/>
          </a:xfrm>
        </p:spPr>
        <p:txBody>
          <a:bodyPr>
            <a:normAutofit/>
          </a:bodyPr>
          <a:lstStyle/>
          <a:p>
            <a:r>
              <a:rPr lang="en-US" dirty="0"/>
              <a:t>Adding a few words to explain the situation can assist in review and modifications.</a:t>
            </a:r>
          </a:p>
          <a:p>
            <a:r>
              <a:rPr lang="en-US" dirty="0"/>
              <a:t>In Paul’s example he was unable to complete many steps during his first opportunity with the plan. </a:t>
            </a:r>
          </a:p>
          <a:p>
            <a:r>
              <a:rPr lang="en-US" dirty="0"/>
              <a:t>It is noted that he, “Became anxious and started to pace, left the area. Did not complete.”</a:t>
            </a:r>
          </a:p>
          <a:p>
            <a:endParaRPr lang="en-US" dirty="0"/>
          </a:p>
        </p:txBody>
      </p:sp>
      <p:pic>
        <p:nvPicPr>
          <p:cNvPr id="10" name="Content Placeholder 9" descr="Completed Worksheet with data collected at baseline and six trails recorded with date and prompt." title="Completed worksheet for progress monitoring">
            <a:extLst>
              <a:ext uri="{FF2B5EF4-FFF2-40B4-BE49-F238E27FC236}">
                <a16:creationId xmlns:a16="http://schemas.microsoft.com/office/drawing/2014/main" id="{996F5EF0-06E6-2942-9DAE-E7DA228A4EB1}"/>
              </a:ext>
            </a:extLst>
          </p:cNvPr>
          <p:cNvPicPr>
            <a:picLocks noGrp="1" noChangeAspect="1"/>
          </p:cNvPicPr>
          <p:nvPr>
            <p:ph sz="half" idx="1"/>
          </p:nvPr>
        </p:nvPicPr>
        <p:blipFill rotWithShape="1">
          <a:blip r:embed="rId3">
            <a:extLst>
              <a:ext uri="{28A0092B-C50C-407E-A947-70E740481C1C}">
                <a14:useLocalDpi xmlns:a14="http://schemas.microsoft.com/office/drawing/2010/main"/>
              </a:ext>
            </a:extLst>
          </a:blip>
          <a:srcRect t="49783" b="12656"/>
          <a:stretch/>
        </p:blipFill>
        <p:spPr>
          <a:xfrm>
            <a:off x="3173504" y="663388"/>
            <a:ext cx="7871013" cy="2026024"/>
          </a:xfrm>
          <a:ln>
            <a:solidFill>
              <a:schemeClr val="tx1"/>
            </a:solidFill>
          </a:ln>
        </p:spPr>
      </p:pic>
    </p:spTree>
    <p:extLst>
      <p:ext uri="{BB962C8B-B14F-4D97-AF65-F5344CB8AC3E}">
        <p14:creationId xmlns:p14="http://schemas.microsoft.com/office/powerpoint/2010/main" val="102936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5A5B965-8413-9E45-A093-E381F7A801A8}"/>
              </a:ext>
            </a:extLst>
          </p:cNvPr>
          <p:cNvSpPr>
            <a:spLocks noGrp="1"/>
          </p:cNvSpPr>
          <p:nvPr>
            <p:ph type="title"/>
          </p:nvPr>
        </p:nvSpPr>
        <p:spPr/>
        <p:txBody>
          <a:bodyPr>
            <a:normAutofit fontScale="90000"/>
          </a:bodyPr>
          <a:lstStyle/>
          <a:p>
            <a:r>
              <a:rPr lang="en-US" dirty="0"/>
              <a:t>Complete Section Eight and Begin Teaching</a:t>
            </a:r>
          </a:p>
        </p:txBody>
      </p:sp>
      <p:sp>
        <p:nvSpPr>
          <p:cNvPr id="5" name="Content Placeholder 4">
            <a:extLst>
              <a:ext uri="{FF2B5EF4-FFF2-40B4-BE49-F238E27FC236}">
                <a16:creationId xmlns:a16="http://schemas.microsoft.com/office/drawing/2014/main" id="{11FEFD9A-108B-B445-8DE3-92C3AA7FC862}"/>
              </a:ext>
            </a:extLst>
          </p:cNvPr>
          <p:cNvSpPr>
            <a:spLocks noGrp="1"/>
          </p:cNvSpPr>
          <p:nvPr>
            <p:ph idx="1"/>
          </p:nvPr>
        </p:nvSpPr>
        <p:spPr/>
        <p:txBody>
          <a:bodyPr/>
          <a:lstStyle/>
          <a:p>
            <a:r>
              <a:rPr lang="en-US" dirty="0"/>
              <a:t>After the baseline data is reviewed, the plan may require changes, additions or reduction of steps. </a:t>
            </a:r>
          </a:p>
          <a:p>
            <a:r>
              <a:rPr lang="en-US" dirty="0"/>
              <a:t>Determine the type of initial prompt for each step and record in column two </a:t>
            </a:r>
          </a:p>
          <a:p>
            <a:r>
              <a:rPr lang="en-US" dirty="0"/>
              <a:t>Designated team members(s) use the plan to begin instruction and record the results in the progress monitoring section on the right side of the form.</a:t>
            </a:r>
          </a:p>
          <a:p>
            <a:r>
              <a:rPr lang="en-US" dirty="0"/>
              <a:t>Team members confirm meeting date to review progress</a:t>
            </a:r>
          </a:p>
          <a:p>
            <a:endParaRPr lang="en-US" dirty="0"/>
          </a:p>
        </p:txBody>
      </p:sp>
    </p:spTree>
    <p:extLst>
      <p:ext uri="{BB962C8B-B14F-4D97-AF65-F5344CB8AC3E}">
        <p14:creationId xmlns:p14="http://schemas.microsoft.com/office/powerpoint/2010/main" val="8524169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B24E5-492D-D747-9150-F631500A1308}"/>
              </a:ext>
            </a:extLst>
          </p:cNvPr>
          <p:cNvSpPr>
            <a:spLocks noGrp="1"/>
          </p:cNvSpPr>
          <p:nvPr>
            <p:ph type="title"/>
          </p:nvPr>
        </p:nvSpPr>
        <p:spPr/>
        <p:txBody>
          <a:bodyPr>
            <a:normAutofit/>
          </a:bodyPr>
          <a:lstStyle/>
          <a:p>
            <a:r>
              <a:rPr lang="en-US" dirty="0"/>
              <a:t>Follow Up for Share Out of Teams</a:t>
            </a:r>
          </a:p>
        </p:txBody>
      </p:sp>
      <p:sp>
        <p:nvSpPr>
          <p:cNvPr id="3" name="Content Placeholder 2">
            <a:extLst>
              <a:ext uri="{FF2B5EF4-FFF2-40B4-BE49-F238E27FC236}">
                <a16:creationId xmlns:a16="http://schemas.microsoft.com/office/drawing/2014/main" id="{7AD554C6-5C4C-D742-892C-3C379DA28E55}"/>
              </a:ext>
            </a:extLst>
          </p:cNvPr>
          <p:cNvSpPr>
            <a:spLocks noGrp="1"/>
          </p:cNvSpPr>
          <p:nvPr>
            <p:ph idx="1"/>
          </p:nvPr>
        </p:nvSpPr>
        <p:spPr/>
        <p:txBody>
          <a:bodyPr/>
          <a:lstStyle/>
          <a:p>
            <a:r>
              <a:rPr lang="en-US" dirty="0"/>
              <a:t>Teams now continue to implement the plan, provide instruction using the selected evidence based practices and collect data.</a:t>
            </a:r>
          </a:p>
          <a:p>
            <a:r>
              <a:rPr lang="en-US" dirty="0"/>
              <a:t>Teams will meet on the following date to share progress on the result of plan implementation: </a:t>
            </a:r>
          </a:p>
        </p:txBody>
      </p:sp>
    </p:spTree>
    <p:extLst>
      <p:ext uri="{BB962C8B-B14F-4D97-AF65-F5344CB8AC3E}">
        <p14:creationId xmlns:p14="http://schemas.microsoft.com/office/powerpoint/2010/main" val="19211350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35B79-CF08-C34B-AF9B-D57F652713F6}"/>
              </a:ext>
            </a:extLst>
          </p:cNvPr>
          <p:cNvSpPr>
            <a:spLocks noGrp="1"/>
          </p:cNvSpPr>
          <p:nvPr>
            <p:ph type="title"/>
          </p:nvPr>
        </p:nvSpPr>
        <p:spPr>
          <a:xfrm>
            <a:off x="304800" y="251012"/>
            <a:ext cx="10972800" cy="652641"/>
          </a:xfrm>
        </p:spPr>
        <p:txBody>
          <a:bodyPr>
            <a:noAutofit/>
          </a:bodyPr>
          <a:lstStyle/>
          <a:p>
            <a:r>
              <a:rPr lang="en-US" sz="4000" b="1" dirty="0"/>
              <a:t>Team Presentation Guidelines</a:t>
            </a:r>
            <a:endParaRPr lang="en-US" sz="4000" dirty="0"/>
          </a:p>
        </p:txBody>
      </p:sp>
      <p:sp>
        <p:nvSpPr>
          <p:cNvPr id="3" name="Content Placeholder 2">
            <a:extLst>
              <a:ext uri="{FF2B5EF4-FFF2-40B4-BE49-F238E27FC236}">
                <a16:creationId xmlns:a16="http://schemas.microsoft.com/office/drawing/2014/main" id="{ACF0B4C7-8998-EC4C-A2CB-3F15EBBC1986}"/>
              </a:ext>
            </a:extLst>
          </p:cNvPr>
          <p:cNvSpPr>
            <a:spLocks noGrp="1"/>
          </p:cNvSpPr>
          <p:nvPr>
            <p:ph sz="half" idx="1"/>
          </p:nvPr>
        </p:nvSpPr>
        <p:spPr>
          <a:xfrm>
            <a:off x="352781" y="1047088"/>
            <a:ext cx="4317360" cy="5473523"/>
          </a:xfrm>
        </p:spPr>
        <p:txBody>
          <a:bodyPr>
            <a:normAutofit/>
          </a:bodyPr>
          <a:lstStyle/>
          <a:p>
            <a:r>
              <a:rPr lang="en-US" sz="2600" dirty="0"/>
              <a:t>Teams plan a ten minute presentation to share results of plan development and implementation</a:t>
            </a:r>
          </a:p>
          <a:p>
            <a:r>
              <a:rPr lang="en-US" sz="2600" dirty="0"/>
              <a:t>Develop a 6-slide PowerPoint presentation to share highlights of plan implementation </a:t>
            </a:r>
          </a:p>
          <a:p>
            <a:r>
              <a:rPr lang="en-US" sz="2600" dirty="0"/>
              <a:t>Presentation to cover the bulleted items.</a:t>
            </a:r>
          </a:p>
        </p:txBody>
      </p:sp>
      <p:sp>
        <p:nvSpPr>
          <p:cNvPr id="4" name="Content Placeholder 3">
            <a:extLst>
              <a:ext uri="{FF2B5EF4-FFF2-40B4-BE49-F238E27FC236}">
                <a16:creationId xmlns:a16="http://schemas.microsoft.com/office/drawing/2014/main" id="{0410B877-D719-8B48-B929-D04202082EA4}"/>
              </a:ext>
            </a:extLst>
          </p:cNvPr>
          <p:cNvSpPr>
            <a:spLocks noGrp="1"/>
          </p:cNvSpPr>
          <p:nvPr>
            <p:ph sz="half" idx="2"/>
          </p:nvPr>
        </p:nvSpPr>
        <p:spPr>
          <a:xfrm>
            <a:off x="4823011" y="1147482"/>
            <a:ext cx="7069995" cy="5568498"/>
          </a:xfrm>
        </p:spPr>
        <p:txBody>
          <a:bodyPr>
            <a:noAutofit/>
          </a:bodyPr>
          <a:lstStyle/>
          <a:p>
            <a:pPr>
              <a:buFont typeface="Wingdings" pitchFamily="2" charset="2"/>
              <a:buChar char="§"/>
            </a:pPr>
            <a:r>
              <a:rPr lang="en-US" sz="2600" dirty="0"/>
              <a:t>Identified skill to be developed/goal</a:t>
            </a:r>
          </a:p>
          <a:p>
            <a:pPr>
              <a:buFont typeface="Wingdings" pitchFamily="2" charset="2"/>
              <a:buChar char="§"/>
            </a:pPr>
            <a:r>
              <a:rPr lang="en-US" sz="2600" dirty="0"/>
              <a:t>Current skill level/baseline</a:t>
            </a:r>
          </a:p>
          <a:p>
            <a:pPr>
              <a:buFont typeface="Wingdings" pitchFamily="2" charset="2"/>
              <a:buChar char="§"/>
            </a:pPr>
            <a:r>
              <a:rPr lang="en-US" sz="2600" dirty="0"/>
              <a:t>EBP practice(s) used </a:t>
            </a:r>
          </a:p>
          <a:p>
            <a:pPr>
              <a:buFont typeface="Wingdings" pitchFamily="2" charset="2"/>
              <a:buChar char="§"/>
            </a:pPr>
            <a:r>
              <a:rPr lang="en-US" sz="2600" dirty="0"/>
              <a:t>Steps used/task analysis (section 4)</a:t>
            </a:r>
          </a:p>
          <a:p>
            <a:pPr>
              <a:buFont typeface="Wingdings" pitchFamily="2" charset="2"/>
              <a:buChar char="§"/>
            </a:pPr>
            <a:r>
              <a:rPr lang="en-US" sz="2600" dirty="0"/>
              <a:t>Progress monitoring, data collection including prompting and reinforcement</a:t>
            </a:r>
          </a:p>
          <a:p>
            <a:pPr>
              <a:buFont typeface="Wingdings" pitchFamily="2" charset="2"/>
              <a:buChar char="§"/>
            </a:pPr>
            <a:r>
              <a:rPr lang="en-US" sz="2600" dirty="0"/>
              <a:t>Outcomes/results from use of evidence based practice</a:t>
            </a:r>
          </a:p>
          <a:p>
            <a:pPr>
              <a:buFont typeface="Wingdings" pitchFamily="2" charset="2"/>
              <a:buChar char="§"/>
            </a:pPr>
            <a:r>
              <a:rPr lang="en-US" sz="2600" dirty="0"/>
              <a:t>Revisions to the plan based on your data</a:t>
            </a:r>
          </a:p>
          <a:p>
            <a:pPr>
              <a:buFont typeface="Wingdings" pitchFamily="2" charset="2"/>
              <a:buChar char="§"/>
            </a:pPr>
            <a:r>
              <a:rPr lang="en-US" sz="2600" dirty="0"/>
              <a:t>Reflections: What would you do differently, how to continue to use plan/EBP</a:t>
            </a:r>
          </a:p>
          <a:p>
            <a:endParaRPr lang="en-US" sz="2600" dirty="0"/>
          </a:p>
        </p:txBody>
      </p:sp>
    </p:spTree>
    <p:extLst>
      <p:ext uri="{BB962C8B-B14F-4D97-AF65-F5344CB8AC3E}">
        <p14:creationId xmlns:p14="http://schemas.microsoft.com/office/powerpoint/2010/main" val="335288709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8BD5042-AF5A-7245-9CF6-B1828D23E52A}"/>
              </a:ext>
            </a:extLst>
          </p:cNvPr>
          <p:cNvSpPr>
            <a:spLocks noGrp="1"/>
          </p:cNvSpPr>
          <p:nvPr>
            <p:ph type="title"/>
          </p:nvPr>
        </p:nvSpPr>
        <p:spPr/>
        <p:txBody>
          <a:bodyPr/>
          <a:lstStyle/>
          <a:p>
            <a:r>
              <a:rPr lang="en-US" dirty="0"/>
              <a:t>Additional Plan Example</a:t>
            </a:r>
          </a:p>
        </p:txBody>
      </p:sp>
      <p:sp>
        <p:nvSpPr>
          <p:cNvPr id="6" name="Content Placeholder 5">
            <a:extLst>
              <a:ext uri="{FF2B5EF4-FFF2-40B4-BE49-F238E27FC236}">
                <a16:creationId xmlns:a16="http://schemas.microsoft.com/office/drawing/2014/main" id="{241D15E6-7E8C-D243-8055-78B121AE4B6E}"/>
              </a:ext>
            </a:extLst>
          </p:cNvPr>
          <p:cNvSpPr>
            <a:spLocks noGrp="1"/>
          </p:cNvSpPr>
          <p:nvPr>
            <p:ph idx="1"/>
          </p:nvPr>
        </p:nvSpPr>
        <p:spPr/>
        <p:txBody>
          <a:bodyPr/>
          <a:lstStyle/>
          <a:p>
            <a:r>
              <a:rPr lang="en-US" dirty="0"/>
              <a:t>An additional completed case study example is available to assist teams through the process of developing a plan</a:t>
            </a:r>
          </a:p>
          <a:p>
            <a:r>
              <a:rPr lang="en-US" dirty="0"/>
              <a:t>This case study of </a:t>
            </a:r>
            <a:r>
              <a:rPr lang="en-US" b="1" dirty="0"/>
              <a:t>Kristen</a:t>
            </a:r>
            <a:r>
              <a:rPr lang="en-US" dirty="0"/>
              <a:t> reflects a plan to build a specific vocational skill. </a:t>
            </a:r>
          </a:p>
          <a:p>
            <a:r>
              <a:rPr lang="en-US" dirty="0"/>
              <a:t>The steps of the process are the same, however the content of the plan is very different from Paul’s plan</a:t>
            </a:r>
          </a:p>
          <a:p>
            <a:r>
              <a:rPr lang="en-US" dirty="0"/>
              <a:t>Download this example from the session webpage</a:t>
            </a:r>
          </a:p>
          <a:p>
            <a:endParaRPr lang="en-US" dirty="0"/>
          </a:p>
        </p:txBody>
      </p:sp>
    </p:spTree>
    <p:extLst>
      <p:ext uri="{BB962C8B-B14F-4D97-AF65-F5344CB8AC3E}">
        <p14:creationId xmlns:p14="http://schemas.microsoft.com/office/powerpoint/2010/main" val="339611913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E95EC-2994-0B4F-8B6B-5F8FD4C56103}"/>
              </a:ext>
            </a:extLst>
          </p:cNvPr>
          <p:cNvSpPr>
            <a:spLocks noGrp="1"/>
          </p:cNvSpPr>
          <p:nvPr>
            <p:ph type="title"/>
          </p:nvPr>
        </p:nvSpPr>
        <p:spPr/>
        <p:txBody>
          <a:bodyPr/>
          <a:lstStyle/>
          <a:p>
            <a:r>
              <a:rPr lang="en-US" dirty="0">
                <a:latin typeface="Avenir LT Std 45 Book"/>
              </a:rPr>
              <a:t>Certificate of Completion</a:t>
            </a:r>
            <a:endParaRPr lang="en-US" dirty="0"/>
          </a:p>
        </p:txBody>
      </p:sp>
      <p:sp>
        <p:nvSpPr>
          <p:cNvPr id="3" name="Content Placeholder 2">
            <a:extLst>
              <a:ext uri="{FF2B5EF4-FFF2-40B4-BE49-F238E27FC236}">
                <a16:creationId xmlns:a16="http://schemas.microsoft.com/office/drawing/2014/main" id="{04A3131D-24D8-0F4D-B883-07AA9E1B7026}"/>
              </a:ext>
            </a:extLst>
          </p:cNvPr>
          <p:cNvSpPr>
            <a:spLocks noGrp="1"/>
          </p:cNvSpPr>
          <p:nvPr>
            <p:ph idx="1"/>
          </p:nvPr>
        </p:nvSpPr>
        <p:spPr/>
        <p:txBody>
          <a:bodyPr vert="horz" lIns="91440" tIns="45720" rIns="91440" bIns="45720" rtlCol="0" anchor="t">
            <a:normAutofit/>
          </a:bodyPr>
          <a:lstStyle/>
          <a:p>
            <a:pPr>
              <a:spcBef>
                <a:spcPts val="0"/>
              </a:spcBef>
            </a:pPr>
            <a:r>
              <a:rPr lang="en-US">
                <a:latin typeface="Avenir LT Std 45 Book"/>
              </a:rPr>
              <a:t>Please take a few minutes to complete a short </a:t>
            </a:r>
            <a:r>
              <a:rPr lang="en-US">
                <a:latin typeface="Avenir LT Std 45 Book"/>
                <a:hlinkClick r:id="rId2"/>
              </a:rPr>
              <a:t>eight-question survey.</a:t>
            </a:r>
            <a:r>
              <a:rPr lang="en-US">
                <a:latin typeface="Avenir LT Std 45 Book"/>
              </a:rPr>
              <a:t> </a:t>
            </a:r>
          </a:p>
          <a:p>
            <a:pPr>
              <a:spcBef>
                <a:spcPts val="0"/>
              </a:spcBef>
            </a:pPr>
            <a:r>
              <a:rPr lang="en-US" dirty="0">
                <a:latin typeface="Avenir LT Std 45 Book"/>
              </a:rPr>
              <a:t>Response to the survey with 75% accuracy allows the learner to download a certificate of completion for the session.</a:t>
            </a:r>
          </a:p>
          <a:p>
            <a:endParaRPr lang="en-US" dirty="0"/>
          </a:p>
          <a:p>
            <a:endParaRPr lang="en-US" dirty="0"/>
          </a:p>
        </p:txBody>
      </p:sp>
    </p:spTree>
    <p:extLst>
      <p:ext uri="{BB962C8B-B14F-4D97-AF65-F5344CB8AC3E}">
        <p14:creationId xmlns:p14="http://schemas.microsoft.com/office/powerpoint/2010/main" val="34077435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07282-CBA9-474F-9B4B-2E85EC5F8BF3}"/>
              </a:ext>
            </a:extLst>
          </p:cNvPr>
          <p:cNvSpPr>
            <a:spLocks noGrp="1"/>
          </p:cNvSpPr>
          <p:nvPr>
            <p:ph type="title"/>
          </p:nvPr>
        </p:nvSpPr>
        <p:spPr/>
        <p:txBody>
          <a:bodyPr>
            <a:noAutofit/>
          </a:bodyPr>
          <a:lstStyle/>
          <a:p>
            <a:pPr algn="l"/>
            <a:r>
              <a:rPr lang="en-US" b="1" i="1" dirty="0"/>
              <a:t>Example:</a:t>
            </a:r>
            <a:r>
              <a:rPr lang="en-US" b="1" dirty="0"/>
              <a:t> Paul Section One</a:t>
            </a:r>
          </a:p>
        </p:txBody>
      </p:sp>
      <p:sp>
        <p:nvSpPr>
          <p:cNvPr id="4" name="Content Placeholder 3">
            <a:extLst>
              <a:ext uri="{FF2B5EF4-FFF2-40B4-BE49-F238E27FC236}">
                <a16:creationId xmlns:a16="http://schemas.microsoft.com/office/drawing/2014/main" id="{4C401119-1EE4-0B4C-8417-5A3EB39C1797}"/>
              </a:ext>
            </a:extLst>
          </p:cNvPr>
          <p:cNvSpPr>
            <a:spLocks noGrp="1"/>
          </p:cNvSpPr>
          <p:nvPr>
            <p:ph idx="1"/>
          </p:nvPr>
        </p:nvSpPr>
        <p:spPr>
          <a:xfrm>
            <a:off x="609600" y="1237129"/>
            <a:ext cx="10972800" cy="5325036"/>
          </a:xfrm>
        </p:spPr>
        <p:txBody>
          <a:bodyPr>
            <a:normAutofit fontScale="55000" lnSpcReduction="20000"/>
          </a:bodyPr>
          <a:lstStyle/>
          <a:p>
            <a:pPr>
              <a:lnSpc>
                <a:spcPct val="120000"/>
              </a:lnSpc>
            </a:pPr>
            <a:r>
              <a:rPr lang="en-US" sz="4500" b="1" dirty="0"/>
              <a:t>Preferences :</a:t>
            </a:r>
            <a:r>
              <a:rPr lang="en-US" sz="4500" dirty="0"/>
              <a:t> Prefers routine in his schedule. Responds well to hands-on activities and learning instead of a lecture style classroom instruction </a:t>
            </a:r>
          </a:p>
          <a:p>
            <a:pPr lvl="0">
              <a:lnSpc>
                <a:spcPct val="120000"/>
              </a:lnSpc>
            </a:pPr>
            <a:r>
              <a:rPr lang="en-US" sz="4500" b="1" dirty="0"/>
              <a:t>Interests: </a:t>
            </a:r>
            <a:r>
              <a:rPr lang="en-US" sz="4500" dirty="0"/>
              <a:t>Very interested in machine operation. Shows intense interest in use of the computer</a:t>
            </a:r>
          </a:p>
          <a:p>
            <a:pPr lvl="0">
              <a:lnSpc>
                <a:spcPct val="120000"/>
              </a:lnSpc>
            </a:pPr>
            <a:r>
              <a:rPr lang="en-US" sz="4500" b="1" dirty="0"/>
              <a:t>Strengths/Skills: </a:t>
            </a:r>
            <a:r>
              <a:rPr lang="en-US" sz="4500" dirty="0"/>
              <a:t>Great with technology. Works well on the computer and attends to computer. Academic strength is math and geography. Demonstrates basic social skills in familiar environments</a:t>
            </a:r>
          </a:p>
          <a:p>
            <a:pPr lvl="0">
              <a:lnSpc>
                <a:spcPct val="120000"/>
              </a:lnSpc>
            </a:pPr>
            <a:r>
              <a:rPr lang="en-US" sz="4500" b="1" dirty="0"/>
              <a:t>Needs: </a:t>
            </a:r>
            <a:r>
              <a:rPr lang="en-US" sz="4500" dirty="0"/>
              <a:t> Reading skills are well below grade level. Struggles with unstructured settings and requires 1:1 monitoring and assistance in all unstructured situations as he is prone to becoming upset and will try to lash out verbally at others or run from the building. Paul is unsure how to deal with unpredictable social interactions and how to comfortably get out of the situation when he feels himself getting upset.</a:t>
            </a:r>
          </a:p>
          <a:p>
            <a:pPr marL="0" indent="0">
              <a:lnSpc>
                <a:spcPct val="120000"/>
              </a:lnSpc>
              <a:buNone/>
            </a:pPr>
            <a:endParaRPr lang="en-US" sz="2400" dirty="0"/>
          </a:p>
        </p:txBody>
      </p:sp>
    </p:spTree>
    <p:extLst>
      <p:ext uri="{BB962C8B-B14F-4D97-AF65-F5344CB8AC3E}">
        <p14:creationId xmlns:p14="http://schemas.microsoft.com/office/powerpoint/2010/main" val="16542132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DE23BE0-7897-8241-AC92-6698EE52760F}"/>
              </a:ext>
            </a:extLst>
          </p:cNvPr>
          <p:cNvSpPr>
            <a:spLocks noGrp="1"/>
          </p:cNvSpPr>
          <p:nvPr>
            <p:ph type="title"/>
          </p:nvPr>
        </p:nvSpPr>
        <p:spPr/>
        <p:txBody>
          <a:bodyPr/>
          <a:lstStyle/>
          <a:p>
            <a:r>
              <a:rPr lang="en-US" dirty="0"/>
              <a:t>Section Two: Skill Development</a:t>
            </a:r>
          </a:p>
        </p:txBody>
      </p:sp>
      <p:sp>
        <p:nvSpPr>
          <p:cNvPr id="8" name="Content Placeholder 7">
            <a:extLst>
              <a:ext uri="{FF2B5EF4-FFF2-40B4-BE49-F238E27FC236}">
                <a16:creationId xmlns:a16="http://schemas.microsoft.com/office/drawing/2014/main" id="{A244D4CF-FF4C-D84C-90CC-D2EA8B6101E2}"/>
              </a:ext>
            </a:extLst>
          </p:cNvPr>
          <p:cNvSpPr>
            <a:spLocks noGrp="1"/>
          </p:cNvSpPr>
          <p:nvPr>
            <p:ph idx="1"/>
          </p:nvPr>
        </p:nvSpPr>
        <p:spPr/>
        <p:txBody>
          <a:bodyPr/>
          <a:lstStyle/>
          <a:p>
            <a:r>
              <a:rPr lang="en-US" dirty="0"/>
              <a:t>After discussing the profile in section one, the focus moves to skill development needed.</a:t>
            </a:r>
          </a:p>
          <a:p>
            <a:r>
              <a:rPr lang="en-US" dirty="0"/>
              <a:t>Teams identify a skill that the youth needs to learn or master that will improve outcomes in adult life, including employment outcomes. </a:t>
            </a:r>
          </a:p>
          <a:p>
            <a:r>
              <a:rPr lang="en-US" dirty="0"/>
              <a:t>Some targeted skills may be vocational; however, other important skills are social and emotional regulation. </a:t>
            </a:r>
          </a:p>
          <a:p>
            <a:endParaRPr lang="en-US" dirty="0"/>
          </a:p>
          <a:p>
            <a:endParaRPr lang="en-US" dirty="0"/>
          </a:p>
        </p:txBody>
      </p:sp>
    </p:spTree>
    <p:extLst>
      <p:ext uri="{BB962C8B-B14F-4D97-AF65-F5344CB8AC3E}">
        <p14:creationId xmlns:p14="http://schemas.microsoft.com/office/powerpoint/2010/main" val="37671086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DE23BE0-7897-8241-AC92-6698EE52760F}"/>
              </a:ext>
            </a:extLst>
          </p:cNvPr>
          <p:cNvSpPr>
            <a:spLocks noGrp="1"/>
          </p:cNvSpPr>
          <p:nvPr>
            <p:ph type="title"/>
          </p:nvPr>
        </p:nvSpPr>
        <p:spPr/>
        <p:txBody>
          <a:bodyPr/>
          <a:lstStyle/>
          <a:p>
            <a:r>
              <a:rPr lang="en-US" dirty="0"/>
              <a:t>Section Two: Current Ability</a:t>
            </a:r>
          </a:p>
        </p:txBody>
      </p:sp>
      <p:sp>
        <p:nvSpPr>
          <p:cNvPr id="8" name="Content Placeholder 7">
            <a:extLst>
              <a:ext uri="{FF2B5EF4-FFF2-40B4-BE49-F238E27FC236}">
                <a16:creationId xmlns:a16="http://schemas.microsoft.com/office/drawing/2014/main" id="{A244D4CF-FF4C-D84C-90CC-D2EA8B6101E2}"/>
              </a:ext>
            </a:extLst>
          </p:cNvPr>
          <p:cNvSpPr>
            <a:spLocks noGrp="1"/>
          </p:cNvSpPr>
          <p:nvPr>
            <p:ph idx="1"/>
          </p:nvPr>
        </p:nvSpPr>
        <p:spPr/>
        <p:txBody>
          <a:bodyPr/>
          <a:lstStyle/>
          <a:p>
            <a:r>
              <a:rPr lang="en-US" dirty="0"/>
              <a:t>When targeting the skills needed, the team discusses what is known about the youth’s </a:t>
            </a:r>
            <a:r>
              <a:rPr lang="en-US" b="1" dirty="0"/>
              <a:t>current ability</a:t>
            </a:r>
            <a:r>
              <a:rPr lang="en-US" dirty="0"/>
              <a:t> to perform the targeted skill. </a:t>
            </a:r>
          </a:p>
          <a:p>
            <a:r>
              <a:rPr lang="en-US" dirty="0"/>
              <a:t>Baseline will be collected in Step Five, however an early discussion helps the team consider the extent of instruction and practice that may be necessary</a:t>
            </a:r>
          </a:p>
          <a:p>
            <a:r>
              <a:rPr lang="en-US" dirty="0"/>
              <a:t>If no reasonable estimate of current skill is available, the team should note that in section two. </a:t>
            </a:r>
          </a:p>
          <a:p>
            <a:endParaRPr lang="en-US" dirty="0"/>
          </a:p>
          <a:p>
            <a:endParaRPr lang="en-US" dirty="0"/>
          </a:p>
        </p:txBody>
      </p:sp>
    </p:spTree>
    <p:extLst>
      <p:ext uri="{BB962C8B-B14F-4D97-AF65-F5344CB8AC3E}">
        <p14:creationId xmlns:p14="http://schemas.microsoft.com/office/powerpoint/2010/main" val="10117395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7. Plan for Teach Part One" id="{8580ED8B-8235-CB4D-B99D-700E0BD5E326}" vid="{6649564F-2002-CE48-A827-B52CF8DCEBB5}"/>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7. Plan for Teach Part One" id="{8580ED8B-8235-CB4D-B99D-700E0BD5E326}" vid="{430C7D96-2360-CC42-99F0-3DFA0B461D0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2DF82EBCCA6434C8B24CE25C74949B6" ma:contentTypeVersion="6" ma:contentTypeDescription="Create a new document." ma:contentTypeScope="" ma:versionID="eab6bc8a728de050be0dbd7c7080b458">
  <xsd:schema xmlns:xsd="http://www.w3.org/2001/XMLSchema" xmlns:xs="http://www.w3.org/2001/XMLSchema" xmlns:p="http://schemas.microsoft.com/office/2006/metadata/properties" xmlns:ns2="a57ec7f8-8b67-4735-931f-8ffdcef4b5a3" xmlns:ns3="5cf0b33e-1905-47e5-996b-0077f99af4d6" targetNamespace="http://schemas.microsoft.com/office/2006/metadata/properties" ma:root="true" ma:fieldsID="bd08061a09b2e09a726ae9ec8fa268b9" ns2:_="" ns3:_="">
    <xsd:import namespace="a57ec7f8-8b67-4735-931f-8ffdcef4b5a3"/>
    <xsd:import namespace="5cf0b33e-1905-47e5-996b-0077f99af4d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57ec7f8-8b67-4735-931f-8ffdcef4b5a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cf0b33e-1905-47e5-996b-0077f99af4d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3C5F225-5E8A-4DCA-AB8B-4C6EE78B4C3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57ec7f8-8b67-4735-931f-8ffdcef4b5a3"/>
    <ds:schemaRef ds:uri="5cf0b33e-1905-47e5-996b-0077f99af4d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0505FBA-1413-471F-AC95-2F0E8B858E77}">
  <ds:schemaRefs>
    <ds:schemaRef ds:uri="http://schemas.microsoft.com/sharepoint/v3/contenttype/forms"/>
  </ds:schemaRefs>
</ds:datastoreItem>
</file>

<file path=customXml/itemProps3.xml><?xml version="1.0" encoding="utf-8"?>
<ds:datastoreItem xmlns:ds="http://schemas.openxmlformats.org/officeDocument/2006/customXml" ds:itemID="{8513ABC5-9B0B-4D24-863E-887A50460F9A}">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Office Theme</Template>
  <TotalTime>16215</TotalTime>
  <Words>6639</Words>
  <Application>Microsoft Office PowerPoint</Application>
  <PresentationFormat>Widescreen</PresentationFormat>
  <Paragraphs>485</Paragraphs>
  <Slides>65</Slides>
  <Notes>52</Notes>
  <HiddenSlides>0</HiddenSlides>
  <MMClips>1</MMClips>
  <ScaleCrop>false</ScaleCrop>
  <HeadingPairs>
    <vt:vector size="4" baseType="variant">
      <vt:variant>
        <vt:lpstr>Theme</vt:lpstr>
      </vt:variant>
      <vt:variant>
        <vt:i4>2</vt:i4>
      </vt:variant>
      <vt:variant>
        <vt:lpstr>Slide Titles</vt:lpstr>
      </vt:variant>
      <vt:variant>
        <vt:i4>65</vt:i4>
      </vt:variant>
    </vt:vector>
  </HeadingPairs>
  <TitlesOfParts>
    <vt:vector size="67" baseType="lpstr">
      <vt:lpstr>Office Theme</vt:lpstr>
      <vt:lpstr>1_Office Theme</vt:lpstr>
      <vt:lpstr>“What Works for Work”</vt:lpstr>
      <vt:lpstr>Introduction and Overview of Plan to Teach Skills Using EBP</vt:lpstr>
      <vt:lpstr>Key Points for Plan to Teach Skills with EBP</vt:lpstr>
      <vt:lpstr>Teaching Skills Using EBP: A Planning Guide</vt:lpstr>
      <vt:lpstr>Plan for Teaching: Section One and Two</vt:lpstr>
      <vt:lpstr>Section One: Student Profile</vt:lpstr>
      <vt:lpstr>Example: Paul Section One</vt:lpstr>
      <vt:lpstr>Section Two: Skill Development</vt:lpstr>
      <vt:lpstr>Section Two: Current Ability</vt:lpstr>
      <vt:lpstr>Example: Paul Section Two</vt:lpstr>
      <vt:lpstr>Team Time!</vt:lpstr>
      <vt:lpstr>Section Three</vt:lpstr>
      <vt:lpstr>Section Three: Evidence Based Practices</vt:lpstr>
      <vt:lpstr>Section Three Discussion</vt:lpstr>
      <vt:lpstr>Review Section Three Example</vt:lpstr>
      <vt:lpstr>Example Paul: Section Three</vt:lpstr>
      <vt:lpstr>Example Paul: Section Three (1)</vt:lpstr>
      <vt:lpstr>Example Paul: Section Three (2)</vt:lpstr>
      <vt:lpstr>Example Paul: Section Three (3)</vt:lpstr>
      <vt:lpstr>Complete Section Three</vt:lpstr>
      <vt:lpstr>Section Four: Task Analysis</vt:lpstr>
      <vt:lpstr>Section Four Considerations</vt:lpstr>
      <vt:lpstr>Example: “Gather Supplies”</vt:lpstr>
      <vt:lpstr>Review Section Four Example</vt:lpstr>
      <vt:lpstr>Example: Section Four</vt:lpstr>
      <vt:lpstr>Complete Section Four: Task Analysis</vt:lpstr>
      <vt:lpstr>Section 5: Baseline Data</vt:lpstr>
      <vt:lpstr>Baseline Data Overview (1)</vt:lpstr>
      <vt:lpstr>Baseline Data Overview (2)</vt:lpstr>
      <vt:lpstr>Review Section Five Example</vt:lpstr>
      <vt:lpstr>Example: Section 5</vt:lpstr>
      <vt:lpstr>Complete Section Five: Baseline Data</vt:lpstr>
      <vt:lpstr>Section Six: Progress Monitoring Data &amp; Tools</vt:lpstr>
      <vt:lpstr>Progress Monitoring and Data Collection</vt:lpstr>
      <vt:lpstr>Decisions About Ongoing Data</vt:lpstr>
      <vt:lpstr>Resource to Assist Teams in Progress Monitoring</vt:lpstr>
      <vt:lpstr>Plan the Type of Data Needed</vt:lpstr>
      <vt:lpstr>Consider the Type of Data Needed (1)  What Measures Will You Use For Your plan?  </vt:lpstr>
      <vt:lpstr>Consider the Type of Data Needed (2)</vt:lpstr>
      <vt:lpstr>Review Section Six Example</vt:lpstr>
      <vt:lpstr>Example Section Six</vt:lpstr>
      <vt:lpstr>Team Discussion: Determine the Data Plan</vt:lpstr>
      <vt:lpstr>Section Seven: Final Planning</vt:lpstr>
      <vt:lpstr>Final Planning?</vt:lpstr>
      <vt:lpstr>Review Section Seven Example</vt:lpstr>
      <vt:lpstr>Modify Section Seven to Meet Team Needs</vt:lpstr>
      <vt:lpstr>Complete Section 7: Final Planning Discussion </vt:lpstr>
      <vt:lpstr>Step Eight: Implementation of Teaching Plan</vt:lpstr>
      <vt:lpstr>Section Eight Elements</vt:lpstr>
      <vt:lpstr>Overview of Section Eight</vt:lpstr>
      <vt:lpstr>Review: “Steps”</vt:lpstr>
      <vt:lpstr>Task Analysis Identifies Steps </vt:lpstr>
      <vt:lpstr>Example: Prompt Plan</vt:lpstr>
      <vt:lpstr>Review:  “Prompt Plan”</vt:lpstr>
      <vt:lpstr>Prompt Codes</vt:lpstr>
      <vt:lpstr>Prompts to Support Difficult Steps</vt:lpstr>
      <vt:lpstr>Review: Progress Monitoring </vt:lpstr>
      <vt:lpstr>Example: Progress Monitoring</vt:lpstr>
      <vt:lpstr>Fading Prompts</vt:lpstr>
      <vt:lpstr>Adding  Brief Notes</vt:lpstr>
      <vt:lpstr>Complete Section Eight and Begin Teaching</vt:lpstr>
      <vt:lpstr>Follow Up for Share Out of Teams</vt:lpstr>
      <vt:lpstr>Team Presentation Guidelines</vt:lpstr>
      <vt:lpstr>Additional Plan Example</vt:lpstr>
      <vt:lpstr>Certificate of Completion</vt:lpstr>
    </vt:vector>
  </TitlesOfParts>
  <Manager/>
  <Company>OCALI</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Creating a Plan for Teaching Skills Using Evidence Based Practices </dc:title>
  <dc:subject/>
  <dc:creator>Staff OCALI Lifespan Transition Center</dc:creator>
  <cp:keywords>Plan for teaching skills, evidence based practices</cp:keywords>
  <dc:description>Materials developed for What Works for Work grant, through the Ohio Developmental Disabilities council resources guidance on Evidence Based Practices</dc:description>
  <cp:lastModifiedBy>Chris Filler</cp:lastModifiedBy>
  <cp:revision>200</cp:revision>
  <cp:lastPrinted>2018-06-12T19:49:25Z</cp:lastPrinted>
  <dcterms:created xsi:type="dcterms:W3CDTF">2018-07-01T12:15:52Z</dcterms:created>
  <dcterms:modified xsi:type="dcterms:W3CDTF">2022-01-04T17:45:27Z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0x01010022DF82EBCCA6434C8B24CE25C74949B6</vt:lpwstr>
  </property>
</Properties>
</file>