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0"/>
  </p:notesMasterIdLst>
  <p:sldIdLst>
    <p:sldId id="310" r:id="rId5"/>
    <p:sldId id="260" r:id="rId6"/>
    <p:sldId id="311" r:id="rId7"/>
    <p:sldId id="261" r:id="rId8"/>
    <p:sldId id="313" r:id="rId9"/>
    <p:sldId id="314" r:id="rId10"/>
    <p:sldId id="315" r:id="rId11"/>
    <p:sldId id="316" r:id="rId12"/>
    <p:sldId id="317" r:id="rId13"/>
    <p:sldId id="350" r:id="rId14"/>
    <p:sldId id="318" r:id="rId15"/>
    <p:sldId id="262" r:id="rId16"/>
    <p:sldId id="375" r:id="rId17"/>
    <p:sldId id="326" r:id="rId18"/>
    <p:sldId id="343" r:id="rId19"/>
    <p:sldId id="332" r:id="rId20"/>
    <p:sldId id="333" r:id="rId21"/>
    <p:sldId id="334" r:id="rId22"/>
    <p:sldId id="335" r:id="rId23"/>
    <p:sldId id="331" r:id="rId24"/>
    <p:sldId id="344" r:id="rId25"/>
    <p:sldId id="337" r:id="rId26"/>
    <p:sldId id="338" r:id="rId27"/>
    <p:sldId id="339" r:id="rId28"/>
    <p:sldId id="340" r:id="rId29"/>
    <p:sldId id="341" r:id="rId30"/>
    <p:sldId id="342" r:id="rId31"/>
    <p:sldId id="345" r:id="rId32"/>
    <p:sldId id="308" r:id="rId33"/>
    <p:sldId id="346" r:id="rId34"/>
    <p:sldId id="347" r:id="rId35"/>
    <p:sldId id="348" r:id="rId36"/>
    <p:sldId id="267" r:id="rId37"/>
    <p:sldId id="268" r:id="rId38"/>
    <p:sldId id="349" r:id="rId39"/>
    <p:sldId id="269" r:id="rId40"/>
    <p:sldId id="371" r:id="rId41"/>
    <p:sldId id="271" r:id="rId42"/>
    <p:sldId id="376" r:id="rId43"/>
    <p:sldId id="353" r:id="rId44"/>
    <p:sldId id="372" r:id="rId45"/>
    <p:sldId id="354" r:id="rId46"/>
    <p:sldId id="378" r:id="rId47"/>
    <p:sldId id="355" r:id="rId48"/>
    <p:sldId id="278" r:id="rId49"/>
    <p:sldId id="356" r:id="rId50"/>
    <p:sldId id="282" r:id="rId51"/>
    <p:sldId id="283" r:id="rId52"/>
    <p:sldId id="357" r:id="rId53"/>
    <p:sldId id="286" r:id="rId54"/>
    <p:sldId id="358" r:id="rId55"/>
    <p:sldId id="359" r:id="rId56"/>
    <p:sldId id="360" r:id="rId57"/>
    <p:sldId id="288" r:id="rId58"/>
    <p:sldId id="373" r:id="rId59"/>
    <p:sldId id="361" r:id="rId60"/>
    <p:sldId id="385" r:id="rId61"/>
    <p:sldId id="379" r:id="rId62"/>
    <p:sldId id="380" r:id="rId63"/>
    <p:sldId id="381" r:id="rId64"/>
    <p:sldId id="382" r:id="rId65"/>
    <p:sldId id="384" r:id="rId66"/>
    <p:sldId id="383" r:id="rId67"/>
    <p:sldId id="386" r:id="rId68"/>
    <p:sldId id="362" r:id="rId69"/>
    <p:sldId id="364" r:id="rId70"/>
    <p:sldId id="363" r:id="rId71"/>
    <p:sldId id="365" r:id="rId72"/>
    <p:sldId id="298" r:id="rId73"/>
    <p:sldId id="366" r:id="rId74"/>
    <p:sldId id="368" r:id="rId75"/>
    <p:sldId id="367" r:id="rId76"/>
    <p:sldId id="309" r:id="rId77"/>
    <p:sldId id="369" r:id="rId78"/>
    <p:sldId id="370"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004EF7-DB0A-CB46-A4A9-A7886604679A}" v="14" dt="2021-10-22T16:39:24.126"/>
    <p1510:client id="{D05738B3-518F-34F9-58E2-25DF4B55E420}" v="2" dt="2021-11-02T15:18:53.7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98"/>
    <p:restoredTop sz="60204"/>
  </p:normalViewPr>
  <p:slideViewPr>
    <p:cSldViewPr snapToGrid="0" snapToObjects="1">
      <p:cViewPr varScale="1">
        <p:scale>
          <a:sx n="70" d="100"/>
          <a:sy n="70" d="100"/>
        </p:scale>
        <p:origin x="400" y="176"/>
      </p:cViewPr>
      <p:guideLst/>
    </p:cSldViewPr>
  </p:slideViewPr>
  <p:notesTextViewPr>
    <p:cViewPr>
      <p:scale>
        <a:sx n="130" d="100"/>
        <a:sy n="13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a Allen" userId="S::jenna_allen@ocali.org::63fbe083-e6c6-4b49-9fa9-4985f4e51761" providerId="AD" clId="Web-{D05738B3-518F-34F9-58E2-25DF4B55E420}"/>
    <pc:docChg chg="modSld">
      <pc:chgData name="Jenna Allen" userId="S::jenna_allen@ocali.org::63fbe083-e6c6-4b49-9fa9-4985f4e51761" providerId="AD" clId="Web-{D05738B3-518F-34F9-58E2-25DF4B55E420}" dt="2021-11-02T15:18:53.730" v="1" actId="20577"/>
      <pc:docMkLst>
        <pc:docMk/>
      </pc:docMkLst>
      <pc:sldChg chg="modSp">
        <pc:chgData name="Jenna Allen" userId="S::jenna_allen@ocali.org::63fbe083-e6c6-4b49-9fa9-4985f4e51761" providerId="AD" clId="Web-{D05738B3-518F-34F9-58E2-25DF4B55E420}" dt="2021-11-02T15:18:53.730" v="1" actId="20577"/>
        <pc:sldMkLst>
          <pc:docMk/>
          <pc:sldMk cId="3940543489" sldId="379"/>
        </pc:sldMkLst>
        <pc:spChg chg="mod">
          <ac:chgData name="Jenna Allen" userId="S::jenna_allen@ocali.org::63fbe083-e6c6-4b49-9fa9-4985f4e51761" providerId="AD" clId="Web-{D05738B3-518F-34F9-58E2-25DF4B55E420}" dt="2021-11-02T15:18:53.730" v="1" actId="20577"/>
          <ac:spMkLst>
            <pc:docMk/>
            <pc:sldMk cId="3940543489" sldId="379"/>
            <ac:spMk id="17" creationId="{7123497C-2DEE-0F4F-961B-9E7EDADDAB09}"/>
          </ac:spMkLst>
        </pc:spChg>
      </pc:sldChg>
    </pc:docChg>
  </pc:docChgLst>
  <pc:docChgLst>
    <pc:chgData name="Jenna Allen" userId="63fbe083-e6c6-4b49-9fa9-4985f4e51761" providerId="ADAL" clId="{AE004EF7-DB0A-CB46-A4A9-A7886604679A}"/>
    <pc:docChg chg="undo custSel modSld">
      <pc:chgData name="Jenna Allen" userId="63fbe083-e6c6-4b49-9fa9-4985f4e51761" providerId="ADAL" clId="{AE004EF7-DB0A-CB46-A4A9-A7886604679A}" dt="2021-10-22T17:36:01.932" v="2038" actId="20577"/>
      <pc:docMkLst>
        <pc:docMk/>
      </pc:docMkLst>
      <pc:sldChg chg="modSp mod">
        <pc:chgData name="Jenna Allen" userId="63fbe083-e6c6-4b49-9fa9-4985f4e51761" providerId="ADAL" clId="{AE004EF7-DB0A-CB46-A4A9-A7886604679A}" dt="2021-10-14T18:45:13.700" v="2" actId="20577"/>
        <pc:sldMkLst>
          <pc:docMk/>
          <pc:sldMk cId="2398644337" sldId="260"/>
        </pc:sldMkLst>
        <pc:spChg chg="mod">
          <ac:chgData name="Jenna Allen" userId="63fbe083-e6c6-4b49-9fa9-4985f4e51761" providerId="ADAL" clId="{AE004EF7-DB0A-CB46-A4A9-A7886604679A}" dt="2021-10-14T18:45:13.700" v="2" actId="20577"/>
          <ac:spMkLst>
            <pc:docMk/>
            <pc:sldMk cId="2398644337" sldId="260"/>
            <ac:spMk id="3" creationId="{00000000-0000-0000-0000-000000000000}"/>
          </ac:spMkLst>
        </pc:spChg>
      </pc:sldChg>
      <pc:sldChg chg="addSp delSp modSp mod modClrScheme chgLayout modNotesTx">
        <pc:chgData name="Jenna Allen" userId="63fbe083-e6c6-4b49-9fa9-4985f4e51761" providerId="ADAL" clId="{AE004EF7-DB0A-CB46-A4A9-A7886604679A}" dt="2021-10-18T18:29:40.984" v="1649" actId="962"/>
        <pc:sldMkLst>
          <pc:docMk/>
          <pc:sldMk cId="1264039508" sldId="269"/>
        </pc:sldMkLst>
        <pc:spChg chg="mod">
          <ac:chgData name="Jenna Allen" userId="63fbe083-e6c6-4b49-9fa9-4985f4e51761" providerId="ADAL" clId="{AE004EF7-DB0A-CB46-A4A9-A7886604679A}" dt="2021-10-18T18:20:38.321" v="605" actId="20577"/>
          <ac:spMkLst>
            <pc:docMk/>
            <pc:sldMk cId="1264039508" sldId="269"/>
            <ac:spMk id="2" creationId="{00000000-0000-0000-0000-000000000000}"/>
          </ac:spMkLst>
        </pc:spChg>
        <pc:spChg chg="add del mod">
          <ac:chgData name="Jenna Allen" userId="63fbe083-e6c6-4b49-9fa9-4985f4e51761" providerId="ADAL" clId="{AE004EF7-DB0A-CB46-A4A9-A7886604679A}" dt="2021-10-18T14:04:02.823" v="11" actId="478"/>
          <ac:spMkLst>
            <pc:docMk/>
            <pc:sldMk cId="1264039508" sldId="269"/>
            <ac:spMk id="4" creationId="{68DFB487-CA64-6D44-A480-7AD52A2F7A21}"/>
          </ac:spMkLst>
        </pc:spChg>
        <pc:spChg chg="mod ord">
          <ac:chgData name="Jenna Allen" userId="63fbe083-e6c6-4b49-9fa9-4985f4e51761" providerId="ADAL" clId="{AE004EF7-DB0A-CB46-A4A9-A7886604679A}" dt="2021-10-18T18:15:02.453" v="497" actId="20577"/>
          <ac:spMkLst>
            <pc:docMk/>
            <pc:sldMk cId="1264039508" sldId="269"/>
            <ac:spMk id="5" creationId="{621ED567-FD24-544B-8538-9460AA2901B5}"/>
          </ac:spMkLst>
        </pc:spChg>
        <pc:spChg chg="add del mod">
          <ac:chgData name="Jenna Allen" userId="63fbe083-e6c6-4b49-9fa9-4985f4e51761" providerId="ADAL" clId="{AE004EF7-DB0A-CB46-A4A9-A7886604679A}" dt="2021-10-18T14:04:11.011" v="14" actId="478"/>
          <ac:spMkLst>
            <pc:docMk/>
            <pc:sldMk cId="1264039508" sldId="269"/>
            <ac:spMk id="9" creationId="{3C5C5E0E-C68A-364A-90F5-054B2343FB1A}"/>
          </ac:spMkLst>
        </pc:spChg>
        <pc:spChg chg="add del mod">
          <ac:chgData name="Jenna Allen" userId="63fbe083-e6c6-4b49-9fa9-4985f4e51761" providerId="ADAL" clId="{AE004EF7-DB0A-CB46-A4A9-A7886604679A}" dt="2021-10-18T15:01:34.100" v="486" actId="26606"/>
          <ac:spMkLst>
            <pc:docMk/>
            <pc:sldMk cId="1264039508" sldId="269"/>
            <ac:spMk id="16" creationId="{476D201C-B22C-47CA-B4BF-97F22171E130}"/>
          </ac:spMkLst>
        </pc:spChg>
        <pc:picChg chg="del">
          <ac:chgData name="Jenna Allen" userId="63fbe083-e6c6-4b49-9fa9-4985f4e51761" providerId="ADAL" clId="{AE004EF7-DB0A-CB46-A4A9-A7886604679A}" dt="2021-10-18T14:03:52.753" v="9" actId="478"/>
          <ac:picMkLst>
            <pc:docMk/>
            <pc:sldMk cId="1264039508" sldId="269"/>
            <ac:picMk id="7" creationId="{522FB948-2705-0248-B4CA-9DF570BFBD06}"/>
          </ac:picMkLst>
        </pc:picChg>
        <pc:picChg chg="del">
          <ac:chgData name="Jenna Allen" userId="63fbe083-e6c6-4b49-9fa9-4985f4e51761" providerId="ADAL" clId="{AE004EF7-DB0A-CB46-A4A9-A7886604679A}" dt="2021-10-18T14:04:05.133" v="12" actId="478"/>
          <ac:picMkLst>
            <pc:docMk/>
            <pc:sldMk cId="1264039508" sldId="269"/>
            <ac:picMk id="8" creationId="{13310113-44F3-144B-BEBE-134E8C6B0D18}"/>
          </ac:picMkLst>
        </pc:picChg>
        <pc:picChg chg="add mod">
          <ac:chgData name="Jenna Allen" userId="63fbe083-e6c6-4b49-9fa9-4985f4e51761" providerId="ADAL" clId="{AE004EF7-DB0A-CB46-A4A9-A7886604679A}" dt="2021-10-18T18:24:11.848" v="751" actId="962"/>
          <ac:picMkLst>
            <pc:docMk/>
            <pc:sldMk cId="1264039508" sldId="269"/>
            <ac:picMk id="11" creationId="{A42A1EC5-1B4E-DE45-9E75-567B57C81EDA}"/>
          </ac:picMkLst>
        </pc:picChg>
        <pc:picChg chg="add mod">
          <ac:chgData name="Jenna Allen" userId="63fbe083-e6c6-4b49-9fa9-4985f4e51761" providerId="ADAL" clId="{AE004EF7-DB0A-CB46-A4A9-A7886604679A}" dt="2021-10-18T18:29:40.984" v="1649" actId="962"/>
          <ac:picMkLst>
            <pc:docMk/>
            <pc:sldMk cId="1264039508" sldId="269"/>
            <ac:picMk id="13" creationId="{E9C85BAE-FEAB-9B41-8769-C275B4A6BA96}"/>
          </ac:picMkLst>
        </pc:picChg>
      </pc:sldChg>
      <pc:sldChg chg="modSp mod">
        <pc:chgData name="Jenna Allen" userId="63fbe083-e6c6-4b49-9fa9-4985f4e51761" providerId="ADAL" clId="{AE004EF7-DB0A-CB46-A4A9-A7886604679A}" dt="2021-10-22T16:14:59.975" v="1662" actId="14100"/>
        <pc:sldMkLst>
          <pc:docMk/>
          <pc:sldMk cId="866634715" sldId="282"/>
        </pc:sldMkLst>
        <pc:picChg chg="mod">
          <ac:chgData name="Jenna Allen" userId="63fbe083-e6c6-4b49-9fa9-4985f4e51761" providerId="ADAL" clId="{AE004EF7-DB0A-CB46-A4A9-A7886604679A}" dt="2021-10-22T16:14:59.975" v="1662" actId="14100"/>
          <ac:picMkLst>
            <pc:docMk/>
            <pc:sldMk cId="866634715" sldId="282"/>
            <ac:picMk id="8" creationId="{807685F9-F73C-F945-A8FE-C0709813F0FA}"/>
          </ac:picMkLst>
        </pc:picChg>
      </pc:sldChg>
      <pc:sldChg chg="modSp mod modNotesTx">
        <pc:chgData name="Jenna Allen" userId="63fbe083-e6c6-4b49-9fa9-4985f4e51761" providerId="ADAL" clId="{AE004EF7-DB0A-CB46-A4A9-A7886604679A}" dt="2021-10-22T16:39:28.503" v="1677" actId="20577"/>
        <pc:sldMkLst>
          <pc:docMk/>
          <pc:sldMk cId="2182076401" sldId="286"/>
        </pc:sldMkLst>
        <pc:spChg chg="mod">
          <ac:chgData name="Jenna Allen" userId="63fbe083-e6c6-4b49-9fa9-4985f4e51761" providerId="ADAL" clId="{AE004EF7-DB0A-CB46-A4A9-A7886604679A}" dt="2021-10-22T16:35:50.602" v="1676" actId="313"/>
          <ac:spMkLst>
            <pc:docMk/>
            <pc:sldMk cId="2182076401" sldId="286"/>
            <ac:spMk id="6" creationId="{F35490D3-2D70-B240-8BF0-CD5ED2730CE2}"/>
          </ac:spMkLst>
        </pc:spChg>
      </pc:sldChg>
      <pc:sldChg chg="modSp mod">
        <pc:chgData name="Jenna Allen" userId="63fbe083-e6c6-4b49-9fa9-4985f4e51761" providerId="ADAL" clId="{AE004EF7-DB0A-CB46-A4A9-A7886604679A}" dt="2021-10-22T17:33:29.676" v="2037" actId="20577"/>
        <pc:sldMkLst>
          <pc:docMk/>
          <pc:sldMk cId="906877044" sldId="309"/>
        </pc:sldMkLst>
        <pc:spChg chg="mod">
          <ac:chgData name="Jenna Allen" userId="63fbe083-e6c6-4b49-9fa9-4985f4e51761" providerId="ADAL" clId="{AE004EF7-DB0A-CB46-A4A9-A7886604679A}" dt="2021-10-22T17:33:29.676" v="2037" actId="20577"/>
          <ac:spMkLst>
            <pc:docMk/>
            <pc:sldMk cId="906877044" sldId="309"/>
            <ac:spMk id="3" creationId="{AC26DE7D-5353-0145-B94F-073140B900BB}"/>
          </ac:spMkLst>
        </pc:spChg>
      </pc:sldChg>
      <pc:sldChg chg="modNotesTx">
        <pc:chgData name="Jenna Allen" userId="63fbe083-e6c6-4b49-9fa9-4985f4e51761" providerId="ADAL" clId="{AE004EF7-DB0A-CB46-A4A9-A7886604679A}" dt="2021-10-14T19:29:56.293" v="4" actId="20577"/>
        <pc:sldMkLst>
          <pc:docMk/>
          <pc:sldMk cId="4041514171" sldId="316"/>
        </pc:sldMkLst>
      </pc:sldChg>
      <pc:sldChg chg="modSp mod">
        <pc:chgData name="Jenna Allen" userId="63fbe083-e6c6-4b49-9fa9-4985f4e51761" providerId="ADAL" clId="{AE004EF7-DB0A-CB46-A4A9-A7886604679A}" dt="2021-10-14T19:31:25.009" v="6" actId="1076"/>
        <pc:sldMkLst>
          <pc:docMk/>
          <pc:sldMk cId="3587191033" sldId="317"/>
        </pc:sldMkLst>
        <pc:spChg chg="mod">
          <ac:chgData name="Jenna Allen" userId="63fbe083-e6c6-4b49-9fa9-4985f4e51761" providerId="ADAL" clId="{AE004EF7-DB0A-CB46-A4A9-A7886604679A}" dt="2021-10-14T19:31:20.165" v="5" actId="1076"/>
          <ac:spMkLst>
            <pc:docMk/>
            <pc:sldMk cId="3587191033" sldId="317"/>
            <ac:spMk id="9" creationId="{2AE467D2-09A0-144F-A934-5B46DD782490}"/>
          </ac:spMkLst>
        </pc:spChg>
        <pc:spChg chg="mod">
          <ac:chgData name="Jenna Allen" userId="63fbe083-e6c6-4b49-9fa9-4985f4e51761" providerId="ADAL" clId="{AE004EF7-DB0A-CB46-A4A9-A7886604679A}" dt="2021-10-14T19:31:25.009" v="6" actId="1076"/>
          <ac:spMkLst>
            <pc:docMk/>
            <pc:sldMk cId="3587191033" sldId="317"/>
            <ac:spMk id="10" creationId="{2AC0DFE4-D984-644D-9E1C-C89E7B383DEB}"/>
          </ac:spMkLst>
        </pc:spChg>
      </pc:sldChg>
      <pc:sldChg chg="modSp mod">
        <pc:chgData name="Jenna Allen" userId="63fbe083-e6c6-4b49-9fa9-4985f4e51761" providerId="ADAL" clId="{AE004EF7-DB0A-CB46-A4A9-A7886604679A}" dt="2021-10-22T16:04:21.446" v="1659" actId="20577"/>
        <pc:sldMkLst>
          <pc:docMk/>
          <pc:sldMk cId="3507892510" sldId="354"/>
        </pc:sldMkLst>
        <pc:spChg chg="mod">
          <ac:chgData name="Jenna Allen" userId="63fbe083-e6c6-4b49-9fa9-4985f4e51761" providerId="ADAL" clId="{AE004EF7-DB0A-CB46-A4A9-A7886604679A}" dt="2021-10-22T16:04:21.446" v="1659" actId="20577"/>
          <ac:spMkLst>
            <pc:docMk/>
            <pc:sldMk cId="3507892510" sldId="354"/>
            <ac:spMk id="6" creationId="{9419DBC6-3F6D-8E4D-94C5-3ADCE09DB362}"/>
          </ac:spMkLst>
        </pc:spChg>
      </pc:sldChg>
      <pc:sldChg chg="addSp delSp modSp mod">
        <pc:chgData name="Jenna Allen" userId="63fbe083-e6c6-4b49-9fa9-4985f4e51761" providerId="ADAL" clId="{AE004EF7-DB0A-CB46-A4A9-A7886604679A}" dt="2021-10-22T16:34:21.764" v="1673" actId="962"/>
        <pc:sldMkLst>
          <pc:docMk/>
          <pc:sldMk cId="2301857324" sldId="357"/>
        </pc:sldMkLst>
        <pc:spChg chg="add del mod">
          <ac:chgData name="Jenna Allen" userId="63fbe083-e6c6-4b49-9fa9-4985f4e51761" providerId="ADAL" clId="{AE004EF7-DB0A-CB46-A4A9-A7886604679A}" dt="2021-10-22T16:33:18.852" v="1664" actId="931"/>
          <ac:spMkLst>
            <pc:docMk/>
            <pc:sldMk cId="2301857324" sldId="357"/>
            <ac:spMk id="3" creationId="{5F413E47-85E8-D24D-85EB-99CB95D2512F}"/>
          </ac:spMkLst>
        </pc:spChg>
        <pc:picChg chg="add mod">
          <ac:chgData name="Jenna Allen" userId="63fbe083-e6c6-4b49-9fa9-4985f4e51761" providerId="ADAL" clId="{AE004EF7-DB0A-CB46-A4A9-A7886604679A}" dt="2021-10-22T16:34:21.764" v="1673" actId="962"/>
          <ac:picMkLst>
            <pc:docMk/>
            <pc:sldMk cId="2301857324" sldId="357"/>
            <ac:picMk id="6" creationId="{9F669100-B4A3-EC4E-A402-54D48325532F}"/>
          </ac:picMkLst>
        </pc:picChg>
        <pc:picChg chg="del">
          <ac:chgData name="Jenna Allen" userId="63fbe083-e6c6-4b49-9fa9-4985f4e51761" providerId="ADAL" clId="{AE004EF7-DB0A-CB46-A4A9-A7886604679A}" dt="2021-10-22T16:32:20.398" v="1663" actId="21"/>
          <ac:picMkLst>
            <pc:docMk/>
            <pc:sldMk cId="2301857324" sldId="357"/>
            <ac:picMk id="9" creationId="{0C10425A-4149-D84F-B09F-801D571959A9}"/>
          </ac:picMkLst>
        </pc:picChg>
      </pc:sldChg>
      <pc:sldChg chg="modSp mod">
        <pc:chgData name="Jenna Allen" userId="63fbe083-e6c6-4b49-9fa9-4985f4e51761" providerId="ADAL" clId="{AE004EF7-DB0A-CB46-A4A9-A7886604679A}" dt="2021-10-22T16:40:05.136" v="1681" actId="20577"/>
        <pc:sldMkLst>
          <pc:docMk/>
          <pc:sldMk cId="2536680897" sldId="358"/>
        </pc:sldMkLst>
        <pc:spChg chg="mod">
          <ac:chgData name="Jenna Allen" userId="63fbe083-e6c6-4b49-9fa9-4985f4e51761" providerId="ADAL" clId="{AE004EF7-DB0A-CB46-A4A9-A7886604679A}" dt="2021-10-22T16:39:58.360" v="1680" actId="20577"/>
          <ac:spMkLst>
            <pc:docMk/>
            <pc:sldMk cId="2536680897" sldId="358"/>
            <ac:spMk id="3" creationId="{00000000-0000-0000-0000-000000000000}"/>
          </ac:spMkLst>
        </pc:spChg>
        <pc:spChg chg="mod">
          <ac:chgData name="Jenna Allen" userId="63fbe083-e6c6-4b49-9fa9-4985f4e51761" providerId="ADAL" clId="{AE004EF7-DB0A-CB46-A4A9-A7886604679A}" dt="2021-10-22T16:40:05.136" v="1681" actId="20577"/>
          <ac:spMkLst>
            <pc:docMk/>
            <pc:sldMk cId="2536680897" sldId="358"/>
            <ac:spMk id="4" creationId="{00000000-0000-0000-0000-000000000000}"/>
          </ac:spMkLst>
        </pc:spChg>
      </pc:sldChg>
      <pc:sldChg chg="modSp mod">
        <pc:chgData name="Jenna Allen" userId="63fbe083-e6c6-4b49-9fa9-4985f4e51761" providerId="ADAL" clId="{AE004EF7-DB0A-CB46-A4A9-A7886604679A}" dt="2021-10-22T16:43:49.507" v="1688" actId="14100"/>
        <pc:sldMkLst>
          <pc:docMk/>
          <pc:sldMk cId="1619279401" sldId="359"/>
        </pc:sldMkLst>
        <pc:spChg chg="mod">
          <ac:chgData name="Jenna Allen" userId="63fbe083-e6c6-4b49-9fa9-4985f4e51761" providerId="ADAL" clId="{AE004EF7-DB0A-CB46-A4A9-A7886604679A}" dt="2021-10-22T16:43:44.056" v="1687" actId="14100"/>
          <ac:spMkLst>
            <pc:docMk/>
            <pc:sldMk cId="1619279401" sldId="359"/>
            <ac:spMk id="3" creationId="{221A47E0-0C7A-5644-B241-071904EFDC6E}"/>
          </ac:spMkLst>
        </pc:spChg>
        <pc:spChg chg="mod">
          <ac:chgData name="Jenna Allen" userId="63fbe083-e6c6-4b49-9fa9-4985f4e51761" providerId="ADAL" clId="{AE004EF7-DB0A-CB46-A4A9-A7886604679A}" dt="2021-10-22T16:43:49.507" v="1688" actId="14100"/>
          <ac:spMkLst>
            <pc:docMk/>
            <pc:sldMk cId="1619279401" sldId="359"/>
            <ac:spMk id="4" creationId="{999B0158-22B7-BA49-89DC-C408BCEBFC0E}"/>
          </ac:spMkLst>
        </pc:spChg>
      </pc:sldChg>
      <pc:sldChg chg="modSp mod">
        <pc:chgData name="Jenna Allen" userId="63fbe083-e6c6-4b49-9fa9-4985f4e51761" providerId="ADAL" clId="{AE004EF7-DB0A-CB46-A4A9-A7886604679A}" dt="2021-10-22T16:53:47.369" v="1800" actId="20577"/>
        <pc:sldMkLst>
          <pc:docMk/>
          <pc:sldMk cId="3514600051" sldId="361"/>
        </pc:sldMkLst>
        <pc:spChg chg="mod">
          <ac:chgData name="Jenna Allen" userId="63fbe083-e6c6-4b49-9fa9-4985f4e51761" providerId="ADAL" clId="{AE004EF7-DB0A-CB46-A4A9-A7886604679A}" dt="2021-10-22T16:53:47.369" v="1800" actId="20577"/>
          <ac:spMkLst>
            <pc:docMk/>
            <pc:sldMk cId="3514600051" sldId="361"/>
            <ac:spMk id="6" creationId="{96A29D9B-3786-E849-BCE2-BB5C89D8B506}"/>
          </ac:spMkLst>
        </pc:spChg>
        <pc:spChg chg="mod">
          <ac:chgData name="Jenna Allen" userId="63fbe083-e6c6-4b49-9fa9-4985f4e51761" providerId="ADAL" clId="{AE004EF7-DB0A-CB46-A4A9-A7886604679A}" dt="2021-10-22T16:53:04.559" v="1739" actId="2711"/>
          <ac:spMkLst>
            <pc:docMk/>
            <pc:sldMk cId="3514600051" sldId="361"/>
            <ac:spMk id="8" creationId="{8E5059F4-DFA6-AF43-9A1D-4C2C98F60A23}"/>
          </ac:spMkLst>
        </pc:spChg>
      </pc:sldChg>
      <pc:sldChg chg="modSp mod">
        <pc:chgData name="Jenna Allen" userId="63fbe083-e6c6-4b49-9fa9-4985f4e51761" providerId="ADAL" clId="{AE004EF7-DB0A-CB46-A4A9-A7886604679A}" dt="2021-10-22T17:18:08.285" v="2032" actId="20577"/>
        <pc:sldMkLst>
          <pc:docMk/>
          <pc:sldMk cId="2645477363" sldId="364"/>
        </pc:sldMkLst>
        <pc:spChg chg="mod">
          <ac:chgData name="Jenna Allen" userId="63fbe083-e6c6-4b49-9fa9-4985f4e51761" providerId="ADAL" clId="{AE004EF7-DB0A-CB46-A4A9-A7886604679A}" dt="2021-10-22T17:18:08.285" v="2032" actId="20577"/>
          <ac:spMkLst>
            <pc:docMk/>
            <pc:sldMk cId="2645477363" sldId="364"/>
            <ac:spMk id="5" creationId="{343BF815-5F65-5945-A659-A87AFA6C39C7}"/>
          </ac:spMkLst>
        </pc:spChg>
      </pc:sldChg>
      <pc:sldChg chg="modNotesTx">
        <pc:chgData name="Jenna Allen" userId="63fbe083-e6c6-4b49-9fa9-4985f4e51761" providerId="ADAL" clId="{AE004EF7-DB0A-CB46-A4A9-A7886604679A}" dt="2021-10-22T17:19:59.281" v="2033" actId="20577"/>
        <pc:sldMkLst>
          <pc:docMk/>
          <pc:sldMk cId="3094832056" sldId="365"/>
        </pc:sldMkLst>
      </pc:sldChg>
      <pc:sldChg chg="modNotesTx">
        <pc:chgData name="Jenna Allen" userId="63fbe083-e6c6-4b49-9fa9-4985f4e51761" providerId="ADAL" clId="{AE004EF7-DB0A-CB46-A4A9-A7886604679A}" dt="2021-10-22T17:27:12.212" v="2036" actId="20577"/>
        <pc:sldMkLst>
          <pc:docMk/>
          <pc:sldMk cId="2364218727" sldId="367"/>
        </pc:sldMkLst>
      </pc:sldChg>
      <pc:sldChg chg="modNotesTx">
        <pc:chgData name="Jenna Allen" userId="63fbe083-e6c6-4b49-9fa9-4985f4e51761" providerId="ADAL" clId="{AE004EF7-DB0A-CB46-A4A9-A7886604679A}" dt="2021-10-22T17:25:59.932" v="2035" actId="20577"/>
        <pc:sldMkLst>
          <pc:docMk/>
          <pc:sldMk cId="3305275143" sldId="368"/>
        </pc:sldMkLst>
      </pc:sldChg>
      <pc:sldChg chg="modSp mod">
        <pc:chgData name="Jenna Allen" userId="63fbe083-e6c6-4b49-9fa9-4985f4e51761" providerId="ADAL" clId="{AE004EF7-DB0A-CB46-A4A9-A7886604679A}" dt="2021-10-22T17:36:01.932" v="2038" actId="20577"/>
        <pc:sldMkLst>
          <pc:docMk/>
          <pc:sldMk cId="3468594736" sldId="370"/>
        </pc:sldMkLst>
        <pc:spChg chg="mod">
          <ac:chgData name="Jenna Allen" userId="63fbe083-e6c6-4b49-9fa9-4985f4e51761" providerId="ADAL" clId="{AE004EF7-DB0A-CB46-A4A9-A7886604679A}" dt="2021-10-22T17:36:01.932" v="2038" actId="20577"/>
          <ac:spMkLst>
            <pc:docMk/>
            <pc:sldMk cId="3468594736" sldId="370"/>
            <ac:spMk id="3" creationId="{AC26DE7D-5353-0145-B94F-073140B900BB}"/>
          </ac:spMkLst>
        </pc:spChg>
      </pc:sldChg>
      <pc:sldChg chg="modNotesTx">
        <pc:chgData name="Jenna Allen" userId="63fbe083-e6c6-4b49-9fa9-4985f4e51761" providerId="ADAL" clId="{AE004EF7-DB0A-CB46-A4A9-A7886604679A}" dt="2021-10-22T16:03:58.601" v="1656" actId="20577"/>
        <pc:sldMkLst>
          <pc:docMk/>
          <pc:sldMk cId="2062155650" sldId="372"/>
        </pc:sldMkLst>
      </pc:sldChg>
      <pc:sldChg chg="modSp mod">
        <pc:chgData name="Jenna Allen" userId="63fbe083-e6c6-4b49-9fa9-4985f4e51761" providerId="ADAL" clId="{AE004EF7-DB0A-CB46-A4A9-A7886604679A}" dt="2021-10-22T16:46:52.667" v="1733" actId="962"/>
        <pc:sldMkLst>
          <pc:docMk/>
          <pc:sldMk cId="2367204653" sldId="373"/>
        </pc:sldMkLst>
        <pc:spChg chg="mod">
          <ac:chgData name="Jenna Allen" userId="63fbe083-e6c6-4b49-9fa9-4985f4e51761" providerId="ADAL" clId="{AE004EF7-DB0A-CB46-A4A9-A7886604679A}" dt="2021-10-22T16:46:11.203" v="1703" actId="313"/>
          <ac:spMkLst>
            <pc:docMk/>
            <pc:sldMk cId="2367204653" sldId="373"/>
            <ac:spMk id="4" creationId="{93CC38AC-9613-7140-A8A4-8C8AC63F8660}"/>
          </ac:spMkLst>
        </pc:spChg>
        <pc:picChg chg="mod">
          <ac:chgData name="Jenna Allen" userId="63fbe083-e6c6-4b49-9fa9-4985f4e51761" providerId="ADAL" clId="{AE004EF7-DB0A-CB46-A4A9-A7886604679A}" dt="2021-10-22T16:46:52.667" v="1733" actId="962"/>
          <ac:picMkLst>
            <pc:docMk/>
            <pc:sldMk cId="2367204653" sldId="373"/>
            <ac:picMk id="8" creationId="{625F0061-A84A-AB42-BF11-773A4E5B807D}"/>
          </ac:picMkLst>
        </pc:picChg>
      </pc:sldChg>
      <pc:sldChg chg="modNotesTx">
        <pc:chgData name="Jenna Allen" userId="63fbe083-e6c6-4b49-9fa9-4985f4e51761" providerId="ADAL" clId="{AE004EF7-DB0A-CB46-A4A9-A7886604679A}" dt="2021-10-22T15:36:47.672" v="1655" actId="20577"/>
        <pc:sldMkLst>
          <pc:docMk/>
          <pc:sldMk cId="2197767676" sldId="376"/>
        </pc:sldMkLst>
      </pc:sldChg>
      <pc:sldChg chg="modSp mod">
        <pc:chgData name="Jenna Allen" userId="63fbe083-e6c6-4b49-9fa9-4985f4e51761" providerId="ADAL" clId="{AE004EF7-DB0A-CB46-A4A9-A7886604679A}" dt="2021-10-22T17:04:00.344" v="1950" actId="20577"/>
        <pc:sldMkLst>
          <pc:docMk/>
          <pc:sldMk cId="3940543489" sldId="379"/>
        </pc:sldMkLst>
        <pc:spChg chg="mod">
          <ac:chgData name="Jenna Allen" userId="63fbe083-e6c6-4b49-9fa9-4985f4e51761" providerId="ADAL" clId="{AE004EF7-DB0A-CB46-A4A9-A7886604679A}" dt="2021-10-22T17:04:00.344" v="1950" actId="20577"/>
          <ac:spMkLst>
            <pc:docMk/>
            <pc:sldMk cId="3940543489" sldId="379"/>
            <ac:spMk id="17" creationId="{7123497C-2DEE-0F4F-961B-9E7EDADDAB09}"/>
          </ac:spMkLst>
        </pc:spChg>
        <pc:picChg chg="mod">
          <ac:chgData name="Jenna Allen" userId="63fbe083-e6c6-4b49-9fa9-4985f4e51761" providerId="ADAL" clId="{AE004EF7-DB0A-CB46-A4A9-A7886604679A}" dt="2021-10-22T17:02:00.434" v="1890" actId="962"/>
          <ac:picMkLst>
            <pc:docMk/>
            <pc:sldMk cId="3940543489" sldId="379"/>
            <ac:picMk id="12" creationId="{6782C68E-D77E-A545-8A9A-9757383E40E4}"/>
          </ac:picMkLst>
        </pc:picChg>
      </pc:sldChg>
      <pc:sldChg chg="modSp mod">
        <pc:chgData name="Jenna Allen" userId="63fbe083-e6c6-4b49-9fa9-4985f4e51761" providerId="ADAL" clId="{AE004EF7-DB0A-CB46-A4A9-A7886604679A}" dt="2021-10-22T17:04:29.627" v="1951" actId="20577"/>
        <pc:sldMkLst>
          <pc:docMk/>
          <pc:sldMk cId="4018749810" sldId="380"/>
        </pc:sldMkLst>
        <pc:spChg chg="mod">
          <ac:chgData name="Jenna Allen" userId="63fbe083-e6c6-4b49-9fa9-4985f4e51761" providerId="ADAL" clId="{AE004EF7-DB0A-CB46-A4A9-A7886604679A}" dt="2021-10-22T17:04:29.627" v="1951" actId="20577"/>
          <ac:spMkLst>
            <pc:docMk/>
            <pc:sldMk cId="4018749810" sldId="380"/>
            <ac:spMk id="8" creationId="{880A397C-F2F1-5942-B2FC-3B8697B1888A}"/>
          </ac:spMkLst>
        </pc:spChg>
      </pc:sldChg>
      <pc:sldChg chg="modSp mod">
        <pc:chgData name="Jenna Allen" userId="63fbe083-e6c6-4b49-9fa9-4985f4e51761" providerId="ADAL" clId="{AE004EF7-DB0A-CB46-A4A9-A7886604679A}" dt="2021-10-22T17:09:29.124" v="1970" actId="20577"/>
        <pc:sldMkLst>
          <pc:docMk/>
          <pc:sldMk cId="4186073605" sldId="381"/>
        </pc:sldMkLst>
        <pc:graphicFrameChg chg="modGraphic">
          <ac:chgData name="Jenna Allen" userId="63fbe083-e6c6-4b49-9fa9-4985f4e51761" providerId="ADAL" clId="{AE004EF7-DB0A-CB46-A4A9-A7886604679A}" dt="2021-10-22T17:09:29.124" v="1970" actId="20577"/>
          <ac:graphicFrameMkLst>
            <pc:docMk/>
            <pc:sldMk cId="4186073605" sldId="381"/>
            <ac:graphicFrameMk id="9" creationId="{C2832F7D-31AB-284F-8114-CD21036A2C42}"/>
          </ac:graphicFrameMkLst>
        </pc:graphicFrameChg>
      </pc:sldChg>
      <pc:sldChg chg="modSp mod">
        <pc:chgData name="Jenna Allen" userId="63fbe083-e6c6-4b49-9fa9-4985f4e51761" providerId="ADAL" clId="{AE004EF7-DB0A-CB46-A4A9-A7886604679A}" dt="2021-10-22T17:10:36.671" v="1971" actId="20577"/>
        <pc:sldMkLst>
          <pc:docMk/>
          <pc:sldMk cId="1860815399" sldId="382"/>
        </pc:sldMkLst>
        <pc:spChg chg="mod">
          <ac:chgData name="Jenna Allen" userId="63fbe083-e6c6-4b49-9fa9-4985f4e51761" providerId="ADAL" clId="{AE004EF7-DB0A-CB46-A4A9-A7886604679A}" dt="2021-10-22T17:10:36.671" v="1971" actId="20577"/>
          <ac:spMkLst>
            <pc:docMk/>
            <pc:sldMk cId="1860815399" sldId="382"/>
            <ac:spMk id="8" creationId="{880A397C-F2F1-5942-B2FC-3B8697B1888A}"/>
          </ac:spMkLst>
        </pc:spChg>
      </pc:sldChg>
      <pc:sldChg chg="modSp mod">
        <pc:chgData name="Jenna Allen" userId="63fbe083-e6c6-4b49-9fa9-4985f4e51761" providerId="ADAL" clId="{AE004EF7-DB0A-CB46-A4A9-A7886604679A}" dt="2021-10-22T17:12:44.796" v="1976" actId="20577"/>
        <pc:sldMkLst>
          <pc:docMk/>
          <pc:sldMk cId="2097709146" sldId="383"/>
        </pc:sldMkLst>
        <pc:spChg chg="mod">
          <ac:chgData name="Jenna Allen" userId="63fbe083-e6c6-4b49-9fa9-4985f4e51761" providerId="ADAL" clId="{AE004EF7-DB0A-CB46-A4A9-A7886604679A}" dt="2021-10-22T17:12:44.796" v="1976" actId="20577"/>
          <ac:spMkLst>
            <pc:docMk/>
            <pc:sldMk cId="2097709146" sldId="383"/>
            <ac:spMk id="8" creationId="{880A397C-F2F1-5942-B2FC-3B8697B1888A}"/>
          </ac:spMkLst>
        </pc:spChg>
      </pc:sldChg>
      <pc:sldChg chg="modSp mod">
        <pc:chgData name="Jenna Allen" userId="63fbe083-e6c6-4b49-9fa9-4985f4e51761" providerId="ADAL" clId="{AE004EF7-DB0A-CB46-A4A9-A7886604679A}" dt="2021-10-22T16:54:56.986" v="1801" actId="20577"/>
        <pc:sldMkLst>
          <pc:docMk/>
          <pc:sldMk cId="307445287" sldId="385"/>
        </pc:sldMkLst>
        <pc:spChg chg="mod">
          <ac:chgData name="Jenna Allen" userId="63fbe083-e6c6-4b49-9fa9-4985f4e51761" providerId="ADAL" clId="{AE004EF7-DB0A-CB46-A4A9-A7886604679A}" dt="2021-10-22T16:54:56.986" v="1801" actId="20577"/>
          <ac:spMkLst>
            <pc:docMk/>
            <pc:sldMk cId="307445287" sldId="385"/>
            <ac:spMk id="3" creationId="{ACEB50D7-6A5A-074F-B73D-5258AA56563E}"/>
          </ac:spMkLst>
        </pc:spChg>
      </pc:sldChg>
      <pc:sldChg chg="modSp mod">
        <pc:chgData name="Jenna Allen" userId="63fbe083-e6c6-4b49-9fa9-4985f4e51761" providerId="ADAL" clId="{AE004EF7-DB0A-CB46-A4A9-A7886604679A}" dt="2021-10-22T17:15:17.049" v="2031" actId="20577"/>
        <pc:sldMkLst>
          <pc:docMk/>
          <pc:sldMk cId="2517437841" sldId="386"/>
        </pc:sldMkLst>
        <pc:spChg chg="mod">
          <ac:chgData name="Jenna Allen" userId="63fbe083-e6c6-4b49-9fa9-4985f4e51761" providerId="ADAL" clId="{AE004EF7-DB0A-CB46-A4A9-A7886604679A}" dt="2021-10-22T17:15:17.049" v="2031" actId="20577"/>
          <ac:spMkLst>
            <pc:docMk/>
            <pc:sldMk cId="2517437841" sldId="386"/>
            <ac:spMk id="8" creationId="{880A397C-F2F1-5942-B2FC-3B8697B1888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61B037-737D-0B4C-986F-42B52FB0819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CF559193-6D35-884B-B779-0D9A59FBAC0A}">
      <dgm:prSet phldrT="[Text]" custT="1"/>
      <dgm:spPr/>
      <dgm:t>
        <a:bodyPr/>
        <a:lstStyle/>
        <a:p>
          <a:r>
            <a:rPr lang="en-US" sz="2800" dirty="0"/>
            <a:t>Self Monitoring should only be used with skills that the person already possesses and the deficit is in the individual's performance of the skill. </a:t>
          </a:r>
        </a:p>
      </dgm:t>
    </dgm:pt>
    <dgm:pt modelId="{21D2FC83-4389-BA4A-A090-A7A52D35850A}" type="parTrans" cxnId="{4A688733-8093-6F4A-9A33-7330CEB8C56A}">
      <dgm:prSet/>
      <dgm:spPr/>
      <dgm:t>
        <a:bodyPr/>
        <a:lstStyle/>
        <a:p>
          <a:endParaRPr lang="en-US"/>
        </a:p>
      </dgm:t>
    </dgm:pt>
    <dgm:pt modelId="{B2DCCCF5-D718-C243-A90C-11C6C8F44201}" type="sibTrans" cxnId="{4A688733-8093-6F4A-9A33-7330CEB8C56A}">
      <dgm:prSet/>
      <dgm:spPr/>
      <dgm:t>
        <a:bodyPr/>
        <a:lstStyle/>
        <a:p>
          <a:endParaRPr lang="en-US"/>
        </a:p>
      </dgm:t>
    </dgm:pt>
    <dgm:pt modelId="{40AB369A-895C-064D-93ED-4E8985A6756F}">
      <dgm:prSet phldrT="[Text]" custT="1"/>
      <dgm:spPr/>
      <dgm:t>
        <a:bodyPr/>
        <a:lstStyle/>
        <a:p>
          <a:r>
            <a:rPr lang="en-US" sz="4000" b="1" i="1" dirty="0"/>
            <a:t>So How Do I Know? </a:t>
          </a:r>
        </a:p>
      </dgm:t>
    </dgm:pt>
    <dgm:pt modelId="{0A51376C-5EE2-4148-9FAB-803A36319F5A}" type="parTrans" cxnId="{29FD3F13-D5A4-284C-B9C1-04FBFC1155EB}">
      <dgm:prSet/>
      <dgm:spPr/>
      <dgm:t>
        <a:bodyPr/>
        <a:lstStyle/>
        <a:p>
          <a:endParaRPr lang="en-US"/>
        </a:p>
      </dgm:t>
    </dgm:pt>
    <dgm:pt modelId="{9D930859-20DF-004F-BD7F-5BC1C1CC158D}" type="sibTrans" cxnId="{29FD3F13-D5A4-284C-B9C1-04FBFC1155EB}">
      <dgm:prSet/>
      <dgm:spPr/>
      <dgm:t>
        <a:bodyPr/>
        <a:lstStyle/>
        <a:p>
          <a:endParaRPr lang="en-US"/>
        </a:p>
      </dgm:t>
    </dgm:pt>
    <dgm:pt modelId="{19CC503A-82C6-A74D-8974-675C7F013C01}" type="pres">
      <dgm:prSet presAssocID="{D861B037-737D-0B4C-986F-42B52FB08197}" presName="compositeShape" presStyleCnt="0">
        <dgm:presLayoutVars>
          <dgm:chMax val="2"/>
          <dgm:dir/>
          <dgm:resizeHandles val="exact"/>
        </dgm:presLayoutVars>
      </dgm:prSet>
      <dgm:spPr/>
    </dgm:pt>
    <dgm:pt modelId="{8B006530-7287-CD46-A3F3-7FC5821DA2DD}" type="pres">
      <dgm:prSet presAssocID="{D861B037-737D-0B4C-986F-42B52FB08197}" presName="ribbon" presStyleLbl="node1" presStyleIdx="0" presStyleCnt="1" custScaleY="131392" custLinFactNeighborY="-599"/>
      <dgm:spPr/>
      <dgm:extLst>
        <a:ext uri="{E40237B7-FDA0-4F09-8148-C483321AD2D9}">
          <dgm14:cNvPr xmlns:dgm14="http://schemas.microsoft.com/office/drawing/2010/diagram" id="0" name="" descr="Self Monitoring is for people that already posses the skill. How do I know ?" title="Smart Art Double Arrow"/>
        </a:ext>
      </dgm:extLst>
    </dgm:pt>
    <dgm:pt modelId="{C23B86DB-623F-9D42-B55B-00F9D87B2E91}" type="pres">
      <dgm:prSet presAssocID="{D861B037-737D-0B4C-986F-42B52FB08197}" presName="leftArrowText" presStyleLbl="node1" presStyleIdx="0" presStyleCnt="1" custScaleX="108357">
        <dgm:presLayoutVars>
          <dgm:chMax val="0"/>
          <dgm:bulletEnabled val="1"/>
        </dgm:presLayoutVars>
      </dgm:prSet>
      <dgm:spPr/>
    </dgm:pt>
    <dgm:pt modelId="{41485889-826E-FC4A-ACF7-33F66E0CAB64}" type="pres">
      <dgm:prSet presAssocID="{D861B037-737D-0B4C-986F-42B52FB08197}" presName="rightArrowText" presStyleLbl="node1" presStyleIdx="0" presStyleCnt="1">
        <dgm:presLayoutVars>
          <dgm:chMax val="0"/>
          <dgm:bulletEnabled val="1"/>
        </dgm:presLayoutVars>
      </dgm:prSet>
      <dgm:spPr/>
    </dgm:pt>
  </dgm:ptLst>
  <dgm:cxnLst>
    <dgm:cxn modelId="{29FD3F13-D5A4-284C-B9C1-04FBFC1155EB}" srcId="{D861B037-737D-0B4C-986F-42B52FB08197}" destId="{40AB369A-895C-064D-93ED-4E8985A6756F}" srcOrd="1" destOrd="0" parTransId="{0A51376C-5EE2-4148-9FAB-803A36319F5A}" sibTransId="{9D930859-20DF-004F-BD7F-5BC1C1CC158D}"/>
    <dgm:cxn modelId="{DFFBC920-710B-C34B-8BF6-EF709490290B}" type="presOf" srcId="{D861B037-737D-0B4C-986F-42B52FB08197}" destId="{19CC503A-82C6-A74D-8974-675C7F013C01}" srcOrd="0" destOrd="0" presId="urn:microsoft.com/office/officeart/2005/8/layout/arrow6"/>
    <dgm:cxn modelId="{33C2AE22-362E-F84D-BD4F-6019C7D23667}" type="presOf" srcId="{40AB369A-895C-064D-93ED-4E8985A6756F}" destId="{41485889-826E-FC4A-ACF7-33F66E0CAB64}" srcOrd="0" destOrd="0" presId="urn:microsoft.com/office/officeart/2005/8/layout/arrow6"/>
    <dgm:cxn modelId="{4A688733-8093-6F4A-9A33-7330CEB8C56A}" srcId="{D861B037-737D-0B4C-986F-42B52FB08197}" destId="{CF559193-6D35-884B-B779-0D9A59FBAC0A}" srcOrd="0" destOrd="0" parTransId="{21D2FC83-4389-BA4A-A090-A7A52D35850A}" sibTransId="{B2DCCCF5-D718-C243-A90C-11C6C8F44201}"/>
    <dgm:cxn modelId="{E3EA5CAF-CF62-8E4A-ADFC-ED5BC465A18E}" type="presOf" srcId="{CF559193-6D35-884B-B779-0D9A59FBAC0A}" destId="{C23B86DB-623F-9D42-B55B-00F9D87B2E91}" srcOrd="0" destOrd="0" presId="urn:microsoft.com/office/officeart/2005/8/layout/arrow6"/>
    <dgm:cxn modelId="{D7ECF9AB-DFEA-E445-A64D-D0888055238D}" type="presParOf" srcId="{19CC503A-82C6-A74D-8974-675C7F013C01}" destId="{8B006530-7287-CD46-A3F3-7FC5821DA2DD}" srcOrd="0" destOrd="0" presId="urn:microsoft.com/office/officeart/2005/8/layout/arrow6"/>
    <dgm:cxn modelId="{5BC78BBC-95C6-C346-8F2C-2303370A29DC}" type="presParOf" srcId="{19CC503A-82C6-A74D-8974-675C7F013C01}" destId="{C23B86DB-623F-9D42-B55B-00F9D87B2E91}" srcOrd="1" destOrd="0" presId="urn:microsoft.com/office/officeart/2005/8/layout/arrow6"/>
    <dgm:cxn modelId="{C36DFAA8-7895-354A-8987-5BB240346BA9}" type="presParOf" srcId="{19CC503A-82C6-A74D-8974-675C7F013C01}" destId="{41485889-826E-FC4A-ACF7-33F66E0CAB64}"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06530-7287-CD46-A3F3-7FC5821DA2DD}">
      <dsp:nvSpPr>
        <dsp:cNvPr id="0" name=""/>
        <dsp:cNvSpPr/>
      </dsp:nvSpPr>
      <dsp:spPr>
        <a:xfrm>
          <a:off x="0" y="-587902"/>
          <a:ext cx="11734799" cy="6167435"/>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3B86DB-623F-9D42-B55B-00F9D87B2E91}">
      <dsp:nvSpPr>
        <dsp:cNvPr id="0" name=""/>
        <dsp:cNvSpPr/>
      </dsp:nvSpPr>
      <dsp:spPr>
        <a:xfrm>
          <a:off x="1246364" y="970291"/>
          <a:ext cx="4196107" cy="230002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Self Monitoring should only be used with skills that the person already possesses and the deficit is in the individual's performance of the skill. </a:t>
          </a:r>
        </a:p>
      </dsp:txBody>
      <dsp:txXfrm>
        <a:off x="1246364" y="970291"/>
        <a:ext cx="4196107" cy="2300020"/>
      </dsp:txXfrm>
    </dsp:sp>
    <dsp:sp modelId="{41485889-826E-FC4A-ACF7-33F66E0CAB64}">
      <dsp:nvSpPr>
        <dsp:cNvPr id="0" name=""/>
        <dsp:cNvSpPr/>
      </dsp:nvSpPr>
      <dsp:spPr>
        <a:xfrm>
          <a:off x="5867399" y="1721318"/>
          <a:ext cx="4576572" cy="230002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2240" rIns="0" bIns="152400" numCol="1" spcCol="1270" anchor="ctr" anchorCtr="0">
          <a:noAutofit/>
        </a:bodyPr>
        <a:lstStyle/>
        <a:p>
          <a:pPr marL="0" lvl="0" indent="0" algn="ctr" defTabSz="1778000">
            <a:lnSpc>
              <a:spcPct val="90000"/>
            </a:lnSpc>
            <a:spcBef>
              <a:spcPct val="0"/>
            </a:spcBef>
            <a:spcAft>
              <a:spcPct val="35000"/>
            </a:spcAft>
            <a:buNone/>
          </a:pPr>
          <a:r>
            <a:rPr lang="en-US" sz="4000" b="1" i="1" kern="1200" dirty="0"/>
            <a:t>So How Do I Know? </a:t>
          </a:r>
        </a:p>
      </dsp:txBody>
      <dsp:txXfrm>
        <a:off x="5867399" y="1721318"/>
        <a:ext cx="4576572" cy="2300020"/>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583A2-E35A-6342-94B9-346C2E016D7D}"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1D09A8-E861-354D-80D0-C383E933156E}" type="slidenum">
              <a:rPr lang="en-US" smtClean="0"/>
              <a:t>‹#›</a:t>
            </a:fld>
            <a:endParaRPr lang="en-US"/>
          </a:p>
        </p:txBody>
      </p:sp>
    </p:spTree>
    <p:extLst>
      <p:ext uri="{BB962C8B-B14F-4D97-AF65-F5344CB8AC3E}">
        <p14:creationId xmlns:p14="http://schemas.microsoft.com/office/powerpoint/2010/main" val="116685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utismpdc.fpg.unc.edu/sites/autismpdc.fpg.unc.edu/files/imce/documents/Self-management-Complete-10-2010.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ocali.org/project/resource_gallery_of_interventions/page/5_point_scal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F2BE5-1A7C-314E-8E2B-4CF34327625F}" type="slidenum">
              <a:rPr lang="en-US" smtClean="0"/>
              <a:t>1</a:t>
            </a:fld>
            <a:endParaRPr lang="en-US"/>
          </a:p>
        </p:txBody>
      </p:sp>
    </p:spTree>
    <p:extLst>
      <p:ext uri="{BB962C8B-B14F-4D97-AF65-F5344CB8AC3E}">
        <p14:creationId xmlns:p14="http://schemas.microsoft.com/office/powerpoint/2010/main" val="3743694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handout #2, Self-Management Plan template. </a:t>
            </a:r>
            <a:r>
              <a:rPr lang="en-US" dirty="0"/>
              <a:t>Participants will review this document found on the session 5 webpage in handout documents. Take time to locate the document and be prepared to review the document using the next several slides. </a:t>
            </a:r>
            <a:r>
              <a:rPr lang="en-US" sz="1200" kern="1200" dirty="0">
                <a:solidFill>
                  <a:schemeClr val="tx1"/>
                </a:solidFill>
                <a:effectLst/>
                <a:latin typeface="+mn-lt"/>
                <a:ea typeface="+mn-ea"/>
                <a:cs typeface="+mn-cs"/>
              </a:rPr>
              <a:t>The following three slides describe the content and background information needed for an effective plan.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7ECEF8-3857-8F48-A9DC-397932BA67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8442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through the slide to explain each step. Have the participants read the description of each step from the template as the facilitator makes a brief statement about each step using the information on the template. Prime the group that the next slide will offer an example. </a:t>
            </a:r>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13</a:t>
            </a:fld>
            <a:endParaRPr lang="en-US"/>
          </a:p>
        </p:txBody>
      </p:sp>
    </p:spTree>
    <p:extLst>
      <p:ext uri="{BB962C8B-B14F-4D97-AF65-F5344CB8AC3E}">
        <p14:creationId xmlns:p14="http://schemas.microsoft.com/office/powerpoint/2010/main" val="378104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14</a:t>
            </a:fld>
            <a:endParaRPr lang="en-US"/>
          </a:p>
        </p:txBody>
      </p:sp>
    </p:spTree>
    <p:extLst>
      <p:ext uri="{BB962C8B-B14F-4D97-AF65-F5344CB8AC3E}">
        <p14:creationId xmlns:p14="http://schemas.microsoft.com/office/powerpoint/2010/main" val="86420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15</a:t>
            </a:fld>
            <a:endParaRPr lang="en-US"/>
          </a:p>
        </p:txBody>
      </p:sp>
    </p:spTree>
    <p:extLst>
      <p:ext uri="{BB962C8B-B14F-4D97-AF65-F5344CB8AC3E}">
        <p14:creationId xmlns:p14="http://schemas.microsoft.com/office/powerpoint/2010/main" val="542526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17</a:t>
            </a:fld>
            <a:endParaRPr lang="en-US"/>
          </a:p>
        </p:txBody>
      </p:sp>
    </p:spTree>
    <p:extLst>
      <p:ext uri="{BB962C8B-B14F-4D97-AF65-F5344CB8AC3E}">
        <p14:creationId xmlns:p14="http://schemas.microsoft.com/office/powerpoint/2010/main" val="3011121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19</a:t>
            </a:fld>
            <a:endParaRPr lang="en-US"/>
          </a:p>
        </p:txBody>
      </p:sp>
    </p:spTree>
    <p:extLst>
      <p:ext uri="{BB962C8B-B14F-4D97-AF65-F5344CB8AC3E}">
        <p14:creationId xmlns:p14="http://schemas.microsoft.com/office/powerpoint/2010/main" val="2069183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20</a:t>
            </a:fld>
            <a:endParaRPr lang="en-US"/>
          </a:p>
        </p:txBody>
      </p:sp>
    </p:spTree>
    <p:extLst>
      <p:ext uri="{BB962C8B-B14F-4D97-AF65-F5344CB8AC3E}">
        <p14:creationId xmlns:p14="http://schemas.microsoft.com/office/powerpoint/2010/main" val="3923419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23</a:t>
            </a:fld>
            <a:endParaRPr lang="en-US"/>
          </a:p>
        </p:txBody>
      </p:sp>
    </p:spTree>
    <p:extLst>
      <p:ext uri="{BB962C8B-B14F-4D97-AF65-F5344CB8AC3E}">
        <p14:creationId xmlns:p14="http://schemas.microsoft.com/office/powerpoint/2010/main" val="2337564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26</a:t>
            </a:fld>
            <a:endParaRPr lang="en-US"/>
          </a:p>
        </p:txBody>
      </p:sp>
    </p:spTree>
    <p:extLst>
      <p:ext uri="{BB962C8B-B14F-4D97-AF65-F5344CB8AC3E}">
        <p14:creationId xmlns:p14="http://schemas.microsoft.com/office/powerpoint/2010/main" val="3119070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27</a:t>
            </a:fld>
            <a:endParaRPr lang="en-US"/>
          </a:p>
        </p:txBody>
      </p:sp>
    </p:spTree>
    <p:extLst>
      <p:ext uri="{BB962C8B-B14F-4D97-AF65-F5344CB8AC3E}">
        <p14:creationId xmlns:p14="http://schemas.microsoft.com/office/powerpoint/2010/main" val="42449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self monitoring strategies</a:t>
            </a:r>
            <a:r>
              <a:rPr lang="en-US" baseline="0" dirty="0"/>
              <a:t> use visual supports.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7ECEF8-3857-8F48-A9DC-397932BA67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9087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link for the NPDC Self Management PDF checklist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solidFill>
                  <a:prstClr val="black"/>
                </a:solidFill>
                <a:latin typeface="+mn-lt"/>
                <a:hlinkClick r:id="rId3"/>
              </a:rPr>
              <a:t>https://autismpdc.fpg.unc.edu/sites/autismpdc.fpg.unc.edu/files/imce/documents/Self-management-Complete-10-2010.pdf</a:t>
            </a:r>
            <a:r>
              <a:rPr lang="en-US" b="1" dirty="0">
                <a:solidFill>
                  <a:prstClr val="black"/>
                </a:solidFill>
                <a:latin typeface="+mn-lt"/>
              </a:rPr>
              <a:t>  </a:t>
            </a:r>
            <a:endParaRPr lang="en-US"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mn-lt"/>
              </a:rPr>
              <a:t>The activity included in this slide is to generate discussion and ideas regarding he practical use of the tool. Is it necessary every time a plan is developed and implemented? What situations would warrant the use of the checklist. Which would not? Could it be used as a training tool?</a:t>
            </a:r>
          </a:p>
        </p:txBody>
      </p:sp>
      <p:sp>
        <p:nvSpPr>
          <p:cNvPr id="4" name="Slide Number Placeholder 3"/>
          <p:cNvSpPr>
            <a:spLocks noGrp="1"/>
          </p:cNvSpPr>
          <p:nvPr>
            <p:ph type="sldNum" sz="quarter" idx="10"/>
          </p:nvPr>
        </p:nvSpPr>
        <p:spPr/>
        <p:txBody>
          <a:bodyPr/>
          <a:lstStyle/>
          <a:p>
            <a:fld id="{DB1D09A8-E861-354D-80D0-C383E933156E}" type="slidenum">
              <a:rPr lang="en-US" smtClean="0"/>
              <a:t>28</a:t>
            </a:fld>
            <a:endParaRPr lang="en-US"/>
          </a:p>
        </p:txBody>
      </p:sp>
    </p:spTree>
    <p:extLst>
      <p:ext uri="{BB962C8B-B14F-4D97-AF65-F5344CB8AC3E}">
        <p14:creationId xmlns:p14="http://schemas.microsoft.com/office/powerpoint/2010/main" val="535430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30</a:t>
            </a:fld>
            <a:endParaRPr lang="en-US"/>
          </a:p>
        </p:txBody>
      </p:sp>
    </p:spTree>
    <p:extLst>
      <p:ext uri="{BB962C8B-B14F-4D97-AF65-F5344CB8AC3E}">
        <p14:creationId xmlns:p14="http://schemas.microsoft.com/office/powerpoint/2010/main" val="956480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only a few types of visual supports that could be included in a self management plan. Session 9 focuses on visual supports and reviews additional visual supports. </a:t>
            </a:r>
          </a:p>
        </p:txBody>
      </p:sp>
      <p:sp>
        <p:nvSpPr>
          <p:cNvPr id="4" name="Slide Number Placeholder 3"/>
          <p:cNvSpPr>
            <a:spLocks noGrp="1"/>
          </p:cNvSpPr>
          <p:nvPr>
            <p:ph type="sldNum" sz="quarter" idx="10"/>
          </p:nvPr>
        </p:nvSpPr>
        <p:spPr/>
        <p:txBody>
          <a:bodyPr/>
          <a:lstStyle/>
          <a:p>
            <a:fld id="{DB1D09A8-E861-354D-80D0-C383E933156E}" type="slidenum">
              <a:rPr lang="en-US" smtClean="0"/>
              <a:t>31</a:t>
            </a:fld>
            <a:endParaRPr lang="en-US"/>
          </a:p>
        </p:txBody>
      </p:sp>
    </p:spTree>
    <p:extLst>
      <p:ext uri="{BB962C8B-B14F-4D97-AF65-F5344CB8AC3E}">
        <p14:creationId xmlns:p14="http://schemas.microsoft.com/office/powerpoint/2010/main" val="3237725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image of the surgical checklist on this slide is to remind that visual supports are used in many situations where self-monitoring is critical. The following examples are more likely to address issues of youth leaning basic self management skills related to emotions, social skills and task completion.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Slides 33-60  are examples of different visual supports that can be used for self-monitoring and self-management. Facilitators and viewers may be familiar with some of these tools and may be able to share experiences using these with students or other sources for these visual supports.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1D09A8-E861-354D-80D0-C383E933156E}" type="slidenum">
              <a:rPr lang="en-US" smtClean="0"/>
              <a:t>32</a:t>
            </a:fld>
            <a:endParaRPr lang="en-US"/>
          </a:p>
        </p:txBody>
      </p:sp>
    </p:spTree>
    <p:extLst>
      <p:ext uri="{BB962C8B-B14F-4D97-AF65-F5344CB8AC3E}">
        <p14:creationId xmlns:p14="http://schemas.microsoft.com/office/powerpoint/2010/main" val="3271122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one of the self management strategies is this? Self instruction—youth uses this to tell himself</a:t>
            </a:r>
            <a:r>
              <a:rPr lang="en-US" baseline="0" dirty="0"/>
              <a:t> what to do then follows through.</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9568DD-3073-9E4E-A842-384830441D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8690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Although this is for a work situation, many youth would respond to this ’adult world’ visual as it relates to activities that may be of interest and reflects on the adult outcomes of work.  Discuss how you might adapt this support idea for a goal of being emotionally safe and ready to work or socialize with others. </a:t>
            </a:r>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35</a:t>
            </a:fld>
            <a:endParaRPr lang="en-US"/>
          </a:p>
        </p:txBody>
      </p:sp>
    </p:spTree>
    <p:extLst>
      <p:ext uri="{BB962C8B-B14F-4D97-AF65-F5344CB8AC3E}">
        <p14:creationId xmlns:p14="http://schemas.microsoft.com/office/powerpoint/2010/main" val="2667605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Both apps are available for Android and iOS. </a:t>
            </a:r>
          </a:p>
          <a:p>
            <a:endParaRPr lang="en-US" dirty="0"/>
          </a:p>
          <a:p>
            <a:r>
              <a:rPr lang="en-US" dirty="0"/>
              <a:t>The Mood Meter: https://</a:t>
            </a:r>
            <a:r>
              <a:rPr lang="en-US" dirty="0" err="1"/>
              <a:t>moodmeterapp.com</a:t>
            </a:r>
            <a:r>
              <a:rPr lang="en-US" dirty="0"/>
              <a:t>/</a:t>
            </a:r>
          </a:p>
          <a:p>
            <a:endParaRPr lang="en-US" dirty="0"/>
          </a:p>
          <a:p>
            <a:r>
              <a:rPr lang="en-US" dirty="0"/>
              <a:t>Mindshift CBT: https://</a:t>
            </a:r>
            <a:r>
              <a:rPr lang="en-US" dirty="0" err="1"/>
              <a:t>www.anxietycanada.com</a:t>
            </a:r>
            <a:r>
              <a:rPr lang="en-US" dirty="0"/>
              <a:t>/resources/</a:t>
            </a:r>
            <a:r>
              <a:rPr lang="en-US" dirty="0" err="1"/>
              <a:t>mindshift-cbt</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6FC9D2-EF08-C449-8541-B0D91D62F3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3370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each of these examples, the youth checks off or gives himself a token or star for completing a step towards the entire task. At the end of each task is the identified reinforcement. </a:t>
            </a:r>
          </a:p>
        </p:txBody>
      </p:sp>
      <p:sp>
        <p:nvSpPr>
          <p:cNvPr id="4" name="Slide Number Placeholder 3"/>
          <p:cNvSpPr>
            <a:spLocks noGrp="1"/>
          </p:cNvSpPr>
          <p:nvPr>
            <p:ph type="sldNum" sz="quarter" idx="10"/>
          </p:nvPr>
        </p:nvSpPr>
        <p:spPr/>
        <p:txBody>
          <a:bodyPr/>
          <a:lstStyle/>
          <a:p>
            <a:fld id="{DB1D09A8-E861-354D-80D0-C383E933156E}" type="slidenum">
              <a:rPr lang="en-US" smtClean="0"/>
              <a:t>37</a:t>
            </a:fld>
            <a:endParaRPr lang="en-US"/>
          </a:p>
        </p:txBody>
      </p:sp>
    </p:spTree>
    <p:extLst>
      <p:ext uri="{BB962C8B-B14F-4D97-AF65-F5344CB8AC3E}">
        <p14:creationId xmlns:p14="http://schemas.microsoft.com/office/powerpoint/2010/main" val="3982283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strategy</a:t>
            </a:r>
            <a:r>
              <a:rPr lang="en-US" baseline="0" dirty="0"/>
              <a:t> is this---self-evaluation compares progress to an established goal and is reinforced for success.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9568DD-3073-9E4E-A842-384830441D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7456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may wish to pose the question to the group about the goal definition. The first definition “Waited for the teacher to finish talking before responding” is generally considered a clear and understandable definition. The next definition that is called out is, “Used the appropriate tone of voice”. Using the word “appropriate” is not clear unless it has been further defined and agreed upon by the youth and the team.  The final statement in the shape draws attention to the use of the rating scale as a motivator. Some youth may be motivated just knowing they did the best! Others would need the number to equate to a motivating reinforcement. </a:t>
            </a:r>
          </a:p>
          <a:p>
            <a:endParaRPr lang="en-US" dirty="0"/>
          </a:p>
          <a:p>
            <a:r>
              <a:rPr lang="en-US" dirty="0"/>
              <a:t>Link for </a:t>
            </a:r>
            <a:r>
              <a:rPr lang="en-US" dirty="0" err="1"/>
              <a:t>JobTIPS</a:t>
            </a:r>
            <a:r>
              <a:rPr lang="en-US" dirty="0"/>
              <a:t> Website:</a:t>
            </a:r>
          </a:p>
          <a:p>
            <a:r>
              <a:rPr lang="en-US" dirty="0"/>
              <a:t>http://www.do2learn.com/</a:t>
            </a:r>
            <a:r>
              <a:rPr lang="en-US" dirty="0" err="1"/>
              <a:t>JobTIPS</a:t>
            </a:r>
            <a:r>
              <a:rPr lang="en-US" dirty="0"/>
              <a:t>/</a:t>
            </a:r>
            <a:r>
              <a:rPr lang="en-US" dirty="0" err="1"/>
              <a:t>index.html</a:t>
            </a:r>
            <a:endParaRPr lang="en-US" dirty="0"/>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39</a:t>
            </a:fld>
            <a:endParaRPr lang="en-US"/>
          </a:p>
        </p:txBody>
      </p:sp>
    </p:spTree>
    <p:extLst>
      <p:ext uri="{BB962C8B-B14F-4D97-AF65-F5344CB8AC3E}">
        <p14:creationId xmlns:p14="http://schemas.microsoft.com/office/powerpoint/2010/main" val="552815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Introduces the Self-Monitoring/ Self-Management pages from the Evidence Based Transition Practices, Handout #1. Facilitators and viewers can review this content. </a:t>
            </a:r>
            <a:r>
              <a:rPr lang="en-US" dirty="0"/>
              <a:t>The document may be downloaded from the What Works for Work website or from the Ohio Employment First website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ohioemploymentfirst.org</a:t>
            </a:r>
            <a:r>
              <a:rPr lang="en-US" dirty="0"/>
              <a:t>/</a:t>
            </a:r>
            <a:r>
              <a:rPr lang="en-US" dirty="0" err="1"/>
              <a:t>up_doc</a:t>
            </a:r>
            <a:r>
              <a:rPr lang="en-US" dirty="0"/>
              <a:t>/evidence_based_practices_for_transition_youth_-_</a:t>
            </a:r>
            <a:r>
              <a:rPr lang="en-US" dirty="0" err="1"/>
              <a:t>accessible.pdf</a:t>
            </a:r>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3</a:t>
            </a:fld>
            <a:endParaRPr lang="en-US"/>
          </a:p>
        </p:txBody>
      </p:sp>
    </p:spTree>
    <p:extLst>
      <p:ext uri="{BB962C8B-B14F-4D97-AF65-F5344CB8AC3E}">
        <p14:creationId xmlns:p14="http://schemas.microsoft.com/office/powerpoint/2010/main" val="3812225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first strategy to explore in this section. It can be adapted for many situations and goals. </a:t>
            </a:r>
            <a:r>
              <a:rPr lang="en-US" sz="1200" kern="1200" dirty="0">
                <a:solidFill>
                  <a:schemeClr val="tx1"/>
                </a:solidFill>
                <a:effectLst/>
                <a:latin typeface="+mn-lt"/>
                <a:ea typeface="+mn-ea"/>
                <a:cs typeface="+mn-cs"/>
              </a:rPr>
              <a:t>Both books on this slide can be borrowed from the OCALI Lending Library: https://</a:t>
            </a:r>
            <a:r>
              <a:rPr lang="en-US" sz="1200" kern="1200" dirty="0" err="1">
                <a:solidFill>
                  <a:schemeClr val="tx1"/>
                </a:solidFill>
                <a:effectLst/>
                <a:latin typeface="+mn-lt"/>
                <a:ea typeface="+mn-ea"/>
                <a:cs typeface="+mn-cs"/>
              </a:rPr>
              <a:t>www.ocali.org</a:t>
            </a:r>
            <a:r>
              <a:rPr lang="en-US" sz="1200" kern="1200" dirty="0">
                <a:solidFill>
                  <a:schemeClr val="tx1"/>
                </a:solidFill>
                <a:effectLst/>
                <a:latin typeface="+mn-lt"/>
                <a:ea typeface="+mn-ea"/>
                <a:cs typeface="+mn-cs"/>
              </a:rPr>
              <a:t>/project/</a:t>
            </a:r>
            <a:r>
              <a:rPr lang="en-US" sz="1200" kern="1200" dirty="0" err="1">
                <a:solidFill>
                  <a:schemeClr val="tx1"/>
                </a:solidFill>
                <a:effectLst/>
                <a:latin typeface="+mn-lt"/>
                <a:ea typeface="+mn-ea"/>
                <a:cs typeface="+mn-cs"/>
              </a:rPr>
              <a:t>lending_library</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41</a:t>
            </a:fld>
            <a:endParaRPr lang="en-US"/>
          </a:p>
        </p:txBody>
      </p:sp>
    </p:spTree>
    <p:extLst>
      <p:ext uri="{BB962C8B-B14F-4D97-AF65-F5344CB8AC3E}">
        <p14:creationId xmlns:p14="http://schemas.microsoft.com/office/powerpoint/2010/main" val="3510622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Sometimes the description column and the What to do column are combined into one column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43</a:t>
            </a:fld>
            <a:endParaRPr lang="en-US"/>
          </a:p>
        </p:txBody>
      </p:sp>
    </p:spTree>
    <p:extLst>
      <p:ext uri="{BB962C8B-B14F-4D97-AF65-F5344CB8AC3E}">
        <p14:creationId xmlns:p14="http://schemas.microsoft.com/office/powerpoint/2010/main" val="1969523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examples, as well as other examples and interventions are found on the OCALI website in the Autism Center. https://</a:t>
            </a:r>
            <a:r>
              <a:rPr lang="en-US" dirty="0" err="1"/>
              <a:t>www.ocali.org</a:t>
            </a:r>
            <a:r>
              <a:rPr lang="en-US" dirty="0"/>
              <a:t>/project/</a:t>
            </a:r>
            <a:r>
              <a:rPr lang="en-US" dirty="0" err="1"/>
              <a:t>resource_gallery_of_interventions</a:t>
            </a:r>
            <a:br>
              <a:rPr lang="en-US" dirty="0"/>
            </a:br>
            <a:endParaRPr lang="en-US" dirty="0"/>
          </a:p>
          <a:p>
            <a:r>
              <a:rPr lang="en-US" dirty="0"/>
              <a:t>link for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https://www.ocali.org/project/resource_gallery_of_interventions/page/5_point_scale</a:t>
            </a:r>
            <a:endParaRPr lang="en-US" sz="1200" dirty="0"/>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44</a:t>
            </a:fld>
            <a:endParaRPr lang="en-US"/>
          </a:p>
        </p:txBody>
      </p:sp>
    </p:spTree>
    <p:extLst>
      <p:ext uri="{BB962C8B-B14F-4D97-AF65-F5344CB8AC3E}">
        <p14:creationId xmlns:p14="http://schemas.microsoft.com/office/powerpoint/2010/main" val="46429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ease of reading, this slide is available in the downloads of this session as a single page handout. </a:t>
            </a:r>
          </a:p>
        </p:txBody>
      </p:sp>
      <p:sp>
        <p:nvSpPr>
          <p:cNvPr id="4" name="Slide Number Placeholder 3"/>
          <p:cNvSpPr>
            <a:spLocks noGrp="1"/>
          </p:cNvSpPr>
          <p:nvPr>
            <p:ph type="sldNum" sz="quarter" idx="10"/>
          </p:nvPr>
        </p:nvSpPr>
        <p:spPr/>
        <p:txBody>
          <a:bodyPr/>
          <a:lstStyle/>
          <a:p>
            <a:fld id="{DB1D09A8-E861-354D-80D0-C383E933156E}" type="slidenum">
              <a:rPr lang="en-US" smtClean="0"/>
              <a:t>45</a:t>
            </a:fld>
            <a:endParaRPr lang="en-US"/>
          </a:p>
        </p:txBody>
      </p:sp>
    </p:spTree>
    <p:extLst>
      <p:ext uri="{BB962C8B-B14F-4D97-AF65-F5344CB8AC3E}">
        <p14:creationId xmlns:p14="http://schemas.microsoft.com/office/powerpoint/2010/main" val="1984110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 the participants that the supervisor and support team need to teach Jim how to use the tool and then it becomes a tool for self instruction and self monitoring</a:t>
            </a:r>
          </a:p>
          <a:p>
            <a:endParaRPr lang="en-US" dirty="0"/>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46</a:t>
            </a:fld>
            <a:endParaRPr lang="en-US"/>
          </a:p>
        </p:txBody>
      </p:sp>
    </p:spTree>
    <p:extLst>
      <p:ext uri="{BB962C8B-B14F-4D97-AF65-F5344CB8AC3E}">
        <p14:creationId xmlns:p14="http://schemas.microsoft.com/office/powerpoint/2010/main" val="312856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9568DD-3073-9E4E-A842-384830441D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1729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person would respond better to pictures or photographs or emojis, those can be added instead of words. </a:t>
            </a:r>
          </a:p>
        </p:txBody>
      </p:sp>
      <p:sp>
        <p:nvSpPr>
          <p:cNvPr id="4" name="Slide Number Placeholder 3"/>
          <p:cNvSpPr>
            <a:spLocks noGrp="1"/>
          </p:cNvSpPr>
          <p:nvPr>
            <p:ph type="sldNum" sz="quarter" idx="10"/>
          </p:nvPr>
        </p:nvSpPr>
        <p:spPr/>
        <p:txBody>
          <a:bodyPr/>
          <a:lstStyle/>
          <a:p>
            <a:fld id="{DB1D09A8-E861-354D-80D0-C383E933156E}" type="slidenum">
              <a:rPr lang="en-US" smtClean="0"/>
              <a:t>49</a:t>
            </a:fld>
            <a:endParaRPr lang="en-US"/>
          </a:p>
        </p:txBody>
      </p:sp>
    </p:spTree>
    <p:extLst>
      <p:ext uri="{BB962C8B-B14F-4D97-AF65-F5344CB8AC3E}">
        <p14:creationId xmlns:p14="http://schemas.microsoft.com/office/powerpoint/2010/main" val="1814477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book can be borrowed from the OCALI Lending Library: https://</a:t>
            </a:r>
            <a:r>
              <a:rPr lang="en-US" sz="1200" kern="1200" dirty="0" err="1">
                <a:solidFill>
                  <a:schemeClr val="tx1"/>
                </a:solidFill>
                <a:effectLst/>
                <a:latin typeface="+mn-lt"/>
                <a:ea typeface="+mn-ea"/>
                <a:cs typeface="+mn-cs"/>
              </a:rPr>
              <a:t>www.ocali.org</a:t>
            </a:r>
            <a:r>
              <a:rPr lang="en-US" sz="1200" kern="1200" dirty="0">
                <a:solidFill>
                  <a:schemeClr val="tx1"/>
                </a:solidFill>
                <a:effectLst/>
                <a:latin typeface="+mn-lt"/>
                <a:ea typeface="+mn-ea"/>
                <a:cs typeface="+mn-cs"/>
              </a:rPr>
              <a:t>/project/</a:t>
            </a:r>
            <a:r>
              <a:rPr lang="en-US" sz="1200" kern="1200" dirty="0" err="1">
                <a:solidFill>
                  <a:schemeClr val="tx1"/>
                </a:solidFill>
                <a:effectLst/>
                <a:latin typeface="+mn-lt"/>
                <a:ea typeface="+mn-ea"/>
                <a:cs typeface="+mn-cs"/>
              </a:rPr>
              <a:t>lending_library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50</a:t>
            </a:fld>
            <a:endParaRPr lang="en-US"/>
          </a:p>
        </p:txBody>
      </p:sp>
    </p:spTree>
    <p:extLst>
      <p:ext uri="{BB962C8B-B14F-4D97-AF65-F5344CB8AC3E}">
        <p14:creationId xmlns:p14="http://schemas.microsoft.com/office/powerpoint/2010/main" val="882762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slide shows Gigi’s Power Card</a:t>
            </a:r>
          </a:p>
        </p:txBody>
      </p:sp>
      <p:sp>
        <p:nvSpPr>
          <p:cNvPr id="4" name="Slide Number Placeholder 3"/>
          <p:cNvSpPr>
            <a:spLocks noGrp="1"/>
          </p:cNvSpPr>
          <p:nvPr>
            <p:ph type="sldNum" sz="quarter" idx="10"/>
          </p:nvPr>
        </p:nvSpPr>
        <p:spPr/>
        <p:txBody>
          <a:bodyPr/>
          <a:lstStyle/>
          <a:p>
            <a:fld id="{DB1D09A8-E861-354D-80D0-C383E933156E}" type="slidenum">
              <a:rPr lang="en-US" smtClean="0"/>
              <a:t>52</a:t>
            </a:fld>
            <a:endParaRPr lang="en-US"/>
          </a:p>
        </p:txBody>
      </p:sp>
    </p:spTree>
    <p:extLst>
      <p:ext uri="{BB962C8B-B14F-4D97-AF65-F5344CB8AC3E}">
        <p14:creationId xmlns:p14="http://schemas.microsoft.com/office/powerpoint/2010/main" val="987224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53</a:t>
            </a:fld>
            <a:endParaRPr lang="en-US"/>
          </a:p>
        </p:txBody>
      </p:sp>
    </p:spTree>
    <p:extLst>
      <p:ext uri="{BB962C8B-B14F-4D97-AF65-F5344CB8AC3E}">
        <p14:creationId xmlns:p14="http://schemas.microsoft.com/office/powerpoint/2010/main" val="772862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Self-Management plans should include each of the five identified components. In some cases it is helpful to separate Self Evaluation into two distinct components. One component would be for the youth to compare his progress to a goal. The other component would then be the reinforcement. </a:t>
            </a:r>
          </a:p>
        </p:txBody>
      </p:sp>
      <p:sp>
        <p:nvSpPr>
          <p:cNvPr id="4" name="Slide Number Placeholder 3"/>
          <p:cNvSpPr>
            <a:spLocks noGrp="1"/>
          </p:cNvSpPr>
          <p:nvPr>
            <p:ph type="sldNum" sz="quarter" idx="10"/>
          </p:nvPr>
        </p:nvSpPr>
        <p:spPr/>
        <p:txBody>
          <a:bodyPr/>
          <a:lstStyle/>
          <a:p>
            <a:fld id="{DB1D09A8-E861-354D-80D0-C383E933156E}" type="slidenum">
              <a:rPr lang="en-US" smtClean="0"/>
              <a:t>5</a:t>
            </a:fld>
            <a:endParaRPr lang="en-US"/>
          </a:p>
        </p:txBody>
      </p:sp>
    </p:spTree>
    <p:extLst>
      <p:ext uri="{BB962C8B-B14F-4D97-AF65-F5344CB8AC3E}">
        <p14:creationId xmlns:p14="http://schemas.microsoft.com/office/powerpoint/2010/main" val="3308721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strategy that allows the individual and the team to explore all the aspects of the situation before choosing the strategy that will be used </a:t>
            </a:r>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56</a:t>
            </a:fld>
            <a:endParaRPr lang="en-US"/>
          </a:p>
        </p:txBody>
      </p:sp>
    </p:spTree>
    <p:extLst>
      <p:ext uri="{BB962C8B-B14F-4D97-AF65-F5344CB8AC3E}">
        <p14:creationId xmlns:p14="http://schemas.microsoft.com/office/powerpoint/2010/main" val="3980622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knowledge on the SOCCSS method</a:t>
            </a:r>
          </a:p>
        </p:txBody>
      </p:sp>
      <p:sp>
        <p:nvSpPr>
          <p:cNvPr id="4" name="Slide Number Placeholder 3"/>
          <p:cNvSpPr>
            <a:spLocks noGrp="1"/>
          </p:cNvSpPr>
          <p:nvPr>
            <p:ph type="sldNum" sz="quarter" idx="10"/>
          </p:nvPr>
        </p:nvSpPr>
        <p:spPr/>
        <p:txBody>
          <a:bodyPr/>
          <a:lstStyle/>
          <a:p>
            <a:fld id="{DB1D09A8-E861-354D-80D0-C383E933156E}" type="slidenum">
              <a:rPr lang="en-US" smtClean="0"/>
              <a:t>57</a:t>
            </a:fld>
            <a:endParaRPr lang="en-US"/>
          </a:p>
        </p:txBody>
      </p:sp>
    </p:spTree>
    <p:extLst>
      <p:ext uri="{BB962C8B-B14F-4D97-AF65-F5344CB8AC3E}">
        <p14:creationId xmlns:p14="http://schemas.microsoft.com/office/powerpoint/2010/main" val="1503544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Slides 58- 64 provide the team or individual with further knowledge for assisting youth and adults to use a step-by-step problem-solving  process for thinking through choice making and the choices and consequences for making a decisions. </a:t>
            </a:r>
          </a:p>
          <a:p>
            <a:endParaRPr lang="en-US" dirty="0"/>
          </a:p>
          <a:p>
            <a:r>
              <a:rPr lang="en-US" dirty="0"/>
              <a:t>SOCCSS worksheet link directly to OCALI Resource Gallery:</a:t>
            </a:r>
          </a:p>
          <a:p>
            <a:r>
              <a:rPr lang="en-US" dirty="0"/>
              <a:t>https://</a:t>
            </a:r>
            <a:r>
              <a:rPr lang="en-US" dirty="0" err="1"/>
              <a:t>www.ocali.org</a:t>
            </a:r>
            <a:r>
              <a:rPr lang="en-US" dirty="0"/>
              <a:t>/project/</a:t>
            </a:r>
            <a:r>
              <a:rPr lang="en-US" dirty="0" err="1"/>
              <a:t>resource_gallery_of_interventions</a:t>
            </a:r>
            <a:r>
              <a:rPr lang="en-US" dirty="0"/>
              <a:t>/page/</a:t>
            </a:r>
            <a:r>
              <a:rPr lang="en-US" dirty="0" err="1"/>
              <a:t>soccss</a:t>
            </a:r>
            <a:endParaRPr lang="en-US" dirty="0"/>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58</a:t>
            </a:fld>
            <a:endParaRPr lang="en-US"/>
          </a:p>
        </p:txBody>
      </p:sp>
    </p:spTree>
    <p:extLst>
      <p:ext uri="{BB962C8B-B14F-4D97-AF65-F5344CB8AC3E}">
        <p14:creationId xmlns:p14="http://schemas.microsoft.com/office/powerpoint/2010/main" val="900724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Slides 58- 64 provide the team or individual with further knowledge for assisting youth and adults to use a step-by-step problem-solving  process for thinking through choice making and the choices and consequences for making a decisions. </a:t>
            </a:r>
          </a:p>
          <a:p>
            <a:endParaRPr lang="en-US" dirty="0"/>
          </a:p>
          <a:p>
            <a:r>
              <a:rPr lang="en-US" dirty="0"/>
              <a:t>SOCCSS worksheet link directly to OCALI Resource Gallery:</a:t>
            </a:r>
          </a:p>
          <a:p>
            <a:r>
              <a:rPr lang="en-US" dirty="0"/>
              <a:t>https://</a:t>
            </a:r>
            <a:r>
              <a:rPr lang="en-US" dirty="0" err="1"/>
              <a:t>www.ocali.org</a:t>
            </a:r>
            <a:r>
              <a:rPr lang="en-US" dirty="0"/>
              <a:t>/project/</a:t>
            </a:r>
            <a:r>
              <a:rPr lang="en-US" dirty="0" err="1"/>
              <a:t>resource_gallery_of_interventions</a:t>
            </a:r>
            <a:r>
              <a:rPr lang="en-US" dirty="0"/>
              <a:t>/page/</a:t>
            </a:r>
            <a:r>
              <a:rPr lang="en-US" dirty="0" err="1"/>
              <a:t>soccss</a:t>
            </a:r>
            <a:endParaRPr lang="en-US" dirty="0"/>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59</a:t>
            </a:fld>
            <a:endParaRPr lang="en-US"/>
          </a:p>
        </p:txBody>
      </p:sp>
    </p:spTree>
    <p:extLst>
      <p:ext uri="{BB962C8B-B14F-4D97-AF65-F5344CB8AC3E}">
        <p14:creationId xmlns:p14="http://schemas.microsoft.com/office/powerpoint/2010/main" val="1206884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60</a:t>
            </a:fld>
            <a:endParaRPr lang="en-US"/>
          </a:p>
        </p:txBody>
      </p:sp>
    </p:spTree>
    <p:extLst>
      <p:ext uri="{BB962C8B-B14F-4D97-AF65-F5344CB8AC3E}">
        <p14:creationId xmlns:p14="http://schemas.microsoft.com/office/powerpoint/2010/main" val="3424204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Slides 58- 64 provide the team or individual with further knowledge for assisting youth and adults to use a step-by-step problem-solving  process for thinking through choice making and the choices and consequences for making a decisions. </a:t>
            </a:r>
          </a:p>
          <a:p>
            <a:endParaRPr lang="en-US" dirty="0"/>
          </a:p>
          <a:p>
            <a:r>
              <a:rPr lang="en-US" dirty="0"/>
              <a:t>SOCCSS worksheet link directly to OCALI Resource Gallery:</a:t>
            </a:r>
          </a:p>
          <a:p>
            <a:r>
              <a:rPr lang="en-US" dirty="0"/>
              <a:t>https://</a:t>
            </a:r>
            <a:r>
              <a:rPr lang="en-US" dirty="0" err="1"/>
              <a:t>www.ocali.org</a:t>
            </a:r>
            <a:r>
              <a:rPr lang="en-US" dirty="0"/>
              <a:t>/project/</a:t>
            </a:r>
            <a:r>
              <a:rPr lang="en-US" dirty="0" err="1"/>
              <a:t>resource_gallery_of_interventions</a:t>
            </a:r>
            <a:r>
              <a:rPr lang="en-US" dirty="0"/>
              <a:t>/page/</a:t>
            </a:r>
            <a:r>
              <a:rPr lang="en-US" dirty="0" err="1"/>
              <a:t>soccss</a:t>
            </a:r>
            <a:endParaRPr lang="en-US" dirty="0"/>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61</a:t>
            </a:fld>
            <a:endParaRPr lang="en-US"/>
          </a:p>
        </p:txBody>
      </p:sp>
    </p:spTree>
    <p:extLst>
      <p:ext uri="{BB962C8B-B14F-4D97-AF65-F5344CB8AC3E}">
        <p14:creationId xmlns:p14="http://schemas.microsoft.com/office/powerpoint/2010/main" val="22300158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Slides 58- 64 provide the team or individual with further knowledge for assisting youth and adults to use a step-by-step problem-solving  process for thinking through choice making and the choices and consequences for making a decisions. </a:t>
            </a:r>
          </a:p>
          <a:p>
            <a:endParaRPr lang="en-US" dirty="0"/>
          </a:p>
          <a:p>
            <a:r>
              <a:rPr lang="en-US" dirty="0"/>
              <a:t>SOCCSS worksheet link directly to OCALI Resource Gallery:</a:t>
            </a:r>
          </a:p>
          <a:p>
            <a:r>
              <a:rPr lang="en-US" dirty="0"/>
              <a:t>https://</a:t>
            </a:r>
            <a:r>
              <a:rPr lang="en-US" dirty="0" err="1"/>
              <a:t>www.ocali.org</a:t>
            </a:r>
            <a:r>
              <a:rPr lang="en-US" dirty="0"/>
              <a:t>/project/</a:t>
            </a:r>
            <a:r>
              <a:rPr lang="en-US" dirty="0" err="1"/>
              <a:t>resource_gallery_of_interventions</a:t>
            </a:r>
            <a:r>
              <a:rPr lang="en-US" dirty="0"/>
              <a:t>/page/</a:t>
            </a:r>
            <a:r>
              <a:rPr lang="en-US" dirty="0" err="1"/>
              <a:t>soccss</a:t>
            </a:r>
            <a:endParaRPr lang="en-US" dirty="0"/>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62</a:t>
            </a:fld>
            <a:endParaRPr lang="en-US"/>
          </a:p>
        </p:txBody>
      </p:sp>
    </p:spTree>
    <p:extLst>
      <p:ext uri="{BB962C8B-B14F-4D97-AF65-F5344CB8AC3E}">
        <p14:creationId xmlns:p14="http://schemas.microsoft.com/office/powerpoint/2010/main" val="4178600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Slides 58- 64 provide the team or individual with further knowledge for assisting youth and adults to use a step-by-step problem-solving  process for thinking through choice making and the choices and consequences for making a decisions. </a:t>
            </a:r>
          </a:p>
          <a:p>
            <a:endParaRPr lang="en-US" dirty="0"/>
          </a:p>
          <a:p>
            <a:r>
              <a:rPr lang="en-US" dirty="0"/>
              <a:t>SOCCSS worksheet link directly to OCALI Resource Gallery:</a:t>
            </a:r>
          </a:p>
          <a:p>
            <a:r>
              <a:rPr lang="en-US" dirty="0"/>
              <a:t>https://</a:t>
            </a:r>
            <a:r>
              <a:rPr lang="en-US" dirty="0" err="1"/>
              <a:t>www.ocali.org</a:t>
            </a:r>
            <a:r>
              <a:rPr lang="en-US" dirty="0"/>
              <a:t>/project/</a:t>
            </a:r>
            <a:r>
              <a:rPr lang="en-US" dirty="0" err="1"/>
              <a:t>resource_gallery_of_interventions</a:t>
            </a:r>
            <a:r>
              <a:rPr lang="en-US" dirty="0"/>
              <a:t>/page/</a:t>
            </a:r>
            <a:r>
              <a:rPr lang="en-US" dirty="0" err="1"/>
              <a:t>soccss</a:t>
            </a:r>
            <a:endParaRPr lang="en-US" dirty="0"/>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63</a:t>
            </a:fld>
            <a:endParaRPr lang="en-US"/>
          </a:p>
        </p:txBody>
      </p:sp>
    </p:spTree>
    <p:extLst>
      <p:ext uri="{BB962C8B-B14F-4D97-AF65-F5344CB8AC3E}">
        <p14:creationId xmlns:p14="http://schemas.microsoft.com/office/powerpoint/2010/main" val="3556390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Slides 58- 64 provide the team or individual with further knowledge for assisting youth and adults to use a step-by-step problem-solving process for thinking through choice making and the choices and consequences for making a decisions. </a:t>
            </a:r>
          </a:p>
          <a:p>
            <a:endParaRPr lang="en-US" dirty="0"/>
          </a:p>
          <a:p>
            <a:r>
              <a:rPr lang="en-US" dirty="0"/>
              <a:t>SOCCSS worksheet link directly to OCALI Resource Gallery:</a:t>
            </a:r>
          </a:p>
          <a:p>
            <a:r>
              <a:rPr lang="en-US" dirty="0"/>
              <a:t>https://</a:t>
            </a:r>
            <a:r>
              <a:rPr lang="en-US" dirty="0" err="1"/>
              <a:t>www.ocali.org</a:t>
            </a:r>
            <a:r>
              <a:rPr lang="en-US" dirty="0"/>
              <a:t>/project/</a:t>
            </a:r>
            <a:r>
              <a:rPr lang="en-US" dirty="0" err="1"/>
              <a:t>resource_gallery_of_interventions</a:t>
            </a:r>
            <a:r>
              <a:rPr lang="en-US" dirty="0"/>
              <a:t>/page/</a:t>
            </a:r>
            <a:r>
              <a:rPr lang="en-US" dirty="0" err="1"/>
              <a:t>soccss</a:t>
            </a:r>
            <a:endParaRPr lang="en-US" dirty="0"/>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64</a:t>
            </a:fld>
            <a:endParaRPr lang="en-US"/>
          </a:p>
        </p:txBody>
      </p:sp>
    </p:spTree>
    <p:extLst>
      <p:ext uri="{BB962C8B-B14F-4D97-AF65-F5344CB8AC3E}">
        <p14:creationId xmlns:p14="http://schemas.microsoft.com/office/powerpoint/2010/main" val="1998663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66</a:t>
            </a:fld>
            <a:endParaRPr lang="en-US"/>
          </a:p>
        </p:txBody>
      </p:sp>
    </p:spTree>
    <p:extLst>
      <p:ext uri="{BB962C8B-B14F-4D97-AF65-F5344CB8AC3E}">
        <p14:creationId xmlns:p14="http://schemas.microsoft.com/office/powerpoint/2010/main" val="3072888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may ask the participants, “Have you ever been in a situation where you have been asked to do something you are not able to do? How did that make you feel?” Have you ever had that same experience with a student?” Ask the participants to do a brief “Think-Pair-Share”. This means: Think for a minute about the question. Pair with the person next to you and discuss your thought. Share one idea with the group. </a:t>
            </a:r>
          </a:p>
        </p:txBody>
      </p:sp>
      <p:sp>
        <p:nvSpPr>
          <p:cNvPr id="4" name="Slide Number Placeholder 3"/>
          <p:cNvSpPr>
            <a:spLocks noGrp="1"/>
          </p:cNvSpPr>
          <p:nvPr>
            <p:ph type="sldNum" sz="quarter" idx="10"/>
          </p:nvPr>
        </p:nvSpPr>
        <p:spPr/>
        <p:txBody>
          <a:bodyPr/>
          <a:lstStyle/>
          <a:p>
            <a:fld id="{DB1D09A8-E861-354D-80D0-C383E933156E}" type="slidenum">
              <a:rPr lang="en-US" smtClean="0"/>
              <a:t>6</a:t>
            </a:fld>
            <a:endParaRPr lang="en-US"/>
          </a:p>
        </p:txBody>
      </p:sp>
    </p:spTree>
    <p:extLst>
      <p:ext uri="{BB962C8B-B14F-4D97-AF65-F5344CB8AC3E}">
        <p14:creationId xmlns:p14="http://schemas.microsoft.com/office/powerpoint/2010/main" val="35840778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Autopsy Worksheet can be found on the OCALI Resource Gallery for download and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www.ocali.org</a:t>
            </a:r>
            <a:r>
              <a:rPr lang="en-US" sz="1200" kern="1200" dirty="0">
                <a:solidFill>
                  <a:schemeClr val="tx1"/>
                </a:solidFill>
                <a:effectLst/>
                <a:latin typeface="+mn-lt"/>
                <a:ea typeface="+mn-ea"/>
                <a:cs typeface="+mn-cs"/>
              </a:rPr>
              <a:t>/project/</a:t>
            </a:r>
            <a:r>
              <a:rPr lang="en-US" sz="1200" kern="1200" dirty="0" err="1">
                <a:solidFill>
                  <a:schemeClr val="tx1"/>
                </a:solidFill>
                <a:effectLst/>
                <a:latin typeface="+mn-lt"/>
                <a:ea typeface="+mn-ea"/>
                <a:cs typeface="+mn-cs"/>
              </a:rPr>
              <a:t>resource_gallery_of_interventions</a:t>
            </a:r>
            <a:r>
              <a:rPr lang="en-US" sz="1200" kern="1200" dirty="0">
                <a:solidFill>
                  <a:schemeClr val="tx1"/>
                </a:solidFill>
                <a:effectLst/>
                <a:latin typeface="+mn-lt"/>
                <a:ea typeface="+mn-ea"/>
                <a:cs typeface="+mn-cs"/>
              </a:rPr>
              <a:t>/page/</a:t>
            </a:r>
            <a:r>
              <a:rPr lang="en-US" sz="1200" kern="1200" dirty="0" err="1">
                <a:solidFill>
                  <a:schemeClr val="tx1"/>
                </a:solidFill>
                <a:effectLst/>
                <a:latin typeface="+mn-lt"/>
                <a:ea typeface="+mn-ea"/>
                <a:cs typeface="+mn-cs"/>
              </a:rPr>
              <a:t>social_autopsy</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67</a:t>
            </a:fld>
            <a:endParaRPr lang="en-US"/>
          </a:p>
        </p:txBody>
      </p:sp>
    </p:spTree>
    <p:extLst>
      <p:ext uri="{BB962C8B-B14F-4D97-AF65-F5344CB8AC3E}">
        <p14:creationId xmlns:p14="http://schemas.microsoft.com/office/powerpoint/2010/main" val="890399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short video of Mickey that can be used with the written case study. It is optional. See next slide for information on how to access the video. </a:t>
            </a:r>
          </a:p>
        </p:txBody>
      </p:sp>
      <p:sp>
        <p:nvSpPr>
          <p:cNvPr id="4" name="Slide Number Placeholder 3"/>
          <p:cNvSpPr>
            <a:spLocks noGrp="1"/>
          </p:cNvSpPr>
          <p:nvPr>
            <p:ph type="sldNum" sz="quarter" idx="5"/>
          </p:nvPr>
        </p:nvSpPr>
        <p:spPr/>
        <p:txBody>
          <a:bodyPr/>
          <a:lstStyle/>
          <a:p>
            <a:fld id="{DB1D09A8-E861-354D-80D0-C383E933156E}" type="slidenum">
              <a:rPr lang="en-US" smtClean="0"/>
              <a:t>68</a:t>
            </a:fld>
            <a:endParaRPr lang="en-US"/>
          </a:p>
        </p:txBody>
      </p:sp>
    </p:spTree>
    <p:extLst>
      <p:ext uri="{BB962C8B-B14F-4D97-AF65-F5344CB8AC3E}">
        <p14:creationId xmlns:p14="http://schemas.microsoft.com/office/powerpoint/2010/main" val="30872310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of the video provides a ‘face’ for Mickey and can generate more discussion and ideas. The activity is more effective with use of the video.  However, it is not necessary in order to complete the activity. </a:t>
            </a:r>
          </a:p>
        </p:txBody>
      </p:sp>
      <p:sp>
        <p:nvSpPr>
          <p:cNvPr id="4" name="Slide Number Placeholder 3"/>
          <p:cNvSpPr>
            <a:spLocks noGrp="1"/>
          </p:cNvSpPr>
          <p:nvPr>
            <p:ph type="sldNum" sz="quarter" idx="10"/>
          </p:nvPr>
        </p:nvSpPr>
        <p:spPr/>
        <p:txBody>
          <a:bodyPr/>
          <a:lstStyle/>
          <a:p>
            <a:fld id="{DB1D09A8-E861-354D-80D0-C383E933156E}" type="slidenum">
              <a:rPr lang="en-US" smtClean="0"/>
              <a:t>69</a:t>
            </a:fld>
            <a:endParaRPr lang="en-US"/>
          </a:p>
        </p:txBody>
      </p:sp>
    </p:spTree>
    <p:extLst>
      <p:ext uri="{BB962C8B-B14F-4D97-AF65-F5344CB8AC3E}">
        <p14:creationId xmlns:p14="http://schemas.microsoft.com/office/powerpoint/2010/main" val="647940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should allow 15-30 minutes for groups to complete the plan. </a:t>
            </a:r>
          </a:p>
        </p:txBody>
      </p:sp>
      <p:sp>
        <p:nvSpPr>
          <p:cNvPr id="4" name="Slide Number Placeholder 3"/>
          <p:cNvSpPr>
            <a:spLocks noGrp="1"/>
          </p:cNvSpPr>
          <p:nvPr>
            <p:ph type="sldNum" sz="quarter" idx="10"/>
          </p:nvPr>
        </p:nvSpPr>
        <p:spPr/>
        <p:txBody>
          <a:bodyPr/>
          <a:lstStyle/>
          <a:p>
            <a:fld id="{DB1D09A8-E861-354D-80D0-C383E933156E}" type="slidenum">
              <a:rPr lang="en-US" smtClean="0"/>
              <a:t>70</a:t>
            </a:fld>
            <a:endParaRPr lang="en-US"/>
          </a:p>
        </p:txBody>
      </p:sp>
    </p:spTree>
    <p:extLst>
      <p:ext uri="{BB962C8B-B14F-4D97-AF65-F5344CB8AC3E}">
        <p14:creationId xmlns:p14="http://schemas.microsoft.com/office/powerpoint/2010/main" val="32738458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Download the completed example for Mickey from the session 5 webpage. Facilitator to guide the group in the </a:t>
            </a:r>
            <a:r>
              <a:rPr lang="en-US" sz="1200" kern="1200" dirty="0">
                <a:solidFill>
                  <a:schemeClr val="tx1"/>
                </a:solidFill>
                <a:effectLst/>
                <a:latin typeface="+mn-lt"/>
                <a:ea typeface="+mn-ea"/>
                <a:cs typeface="+mn-cs"/>
              </a:rPr>
              <a:t>activity and discussion of completing a self-management plan using case study as a team or as a single viewer. Watch video and use Handout #2 Self-Management Plan and Handout #3 Case Study and Handout #4 Task Analysis.</a:t>
            </a:r>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71</a:t>
            </a:fld>
            <a:endParaRPr lang="en-US"/>
          </a:p>
        </p:txBody>
      </p:sp>
    </p:spTree>
    <p:extLst>
      <p:ext uri="{BB962C8B-B14F-4D97-AF65-F5344CB8AC3E}">
        <p14:creationId xmlns:p14="http://schemas.microsoft.com/office/powerpoint/2010/main" val="8401070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next few slides direct the participants in the application of Self-Management planning to the school and community. Facilitators can review the completed self-management plans as a follow-up activity in a subsequent session. Single viewers can solicit feedback from colleagues and ask for team support in developing and implementing in their setting.</a:t>
            </a:r>
          </a:p>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72</a:t>
            </a:fld>
            <a:endParaRPr lang="en-US"/>
          </a:p>
        </p:txBody>
      </p:sp>
    </p:spTree>
    <p:extLst>
      <p:ext uri="{BB962C8B-B14F-4D97-AF65-F5344CB8AC3E}">
        <p14:creationId xmlns:p14="http://schemas.microsoft.com/office/powerpoint/2010/main" val="278775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next slide there are several guiding questions that can help a team decide if the skill is one that should be targeted for self-monitoring. </a:t>
            </a:r>
          </a:p>
        </p:txBody>
      </p:sp>
      <p:sp>
        <p:nvSpPr>
          <p:cNvPr id="4" name="Slide Number Placeholder 3"/>
          <p:cNvSpPr>
            <a:spLocks noGrp="1"/>
          </p:cNvSpPr>
          <p:nvPr>
            <p:ph type="sldNum" sz="quarter" idx="10"/>
          </p:nvPr>
        </p:nvSpPr>
        <p:spPr/>
        <p:txBody>
          <a:bodyPr/>
          <a:lstStyle/>
          <a:p>
            <a:fld id="{DB1D09A8-E861-354D-80D0-C383E933156E}" type="slidenum">
              <a:rPr lang="en-US" smtClean="0"/>
              <a:t>7</a:t>
            </a:fld>
            <a:endParaRPr lang="en-US"/>
          </a:p>
        </p:txBody>
      </p:sp>
    </p:spTree>
    <p:extLst>
      <p:ext uri="{BB962C8B-B14F-4D97-AF65-F5344CB8AC3E}">
        <p14:creationId xmlns:p14="http://schemas.microsoft.com/office/powerpoint/2010/main" val="374661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in the handouts for this session is a one page tool based on these six questions that a team may use when determining what to target in a self-monitoring plan and if the target is appropriate for the youth.  </a:t>
            </a:r>
          </a:p>
        </p:txBody>
      </p:sp>
      <p:sp>
        <p:nvSpPr>
          <p:cNvPr id="4" name="Slide Number Placeholder 3"/>
          <p:cNvSpPr>
            <a:spLocks noGrp="1"/>
          </p:cNvSpPr>
          <p:nvPr>
            <p:ph type="sldNum" sz="quarter" idx="10"/>
          </p:nvPr>
        </p:nvSpPr>
        <p:spPr/>
        <p:txBody>
          <a:bodyPr/>
          <a:lstStyle/>
          <a:p>
            <a:fld id="{DB1D09A8-E861-354D-80D0-C383E933156E}" type="slidenum">
              <a:rPr lang="en-US" smtClean="0"/>
              <a:t>8</a:t>
            </a:fld>
            <a:endParaRPr lang="en-US"/>
          </a:p>
        </p:txBody>
      </p:sp>
    </p:spTree>
    <p:extLst>
      <p:ext uri="{BB962C8B-B14F-4D97-AF65-F5344CB8AC3E}">
        <p14:creationId xmlns:p14="http://schemas.microsoft.com/office/powerpoint/2010/main" val="1959432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facilitator may pause and ask the participants to consider the six questions offered on slide 8 and the suggestion that all answers must be “yes” in order to move forward. Do they understand why all must be in place? If not, a short discussion may be helpful to assure that the foundational understanding is shared by the group. </a:t>
            </a:r>
          </a:p>
        </p:txBody>
      </p:sp>
      <p:sp>
        <p:nvSpPr>
          <p:cNvPr id="4" name="Slide Number Placeholder 3"/>
          <p:cNvSpPr>
            <a:spLocks noGrp="1"/>
          </p:cNvSpPr>
          <p:nvPr>
            <p:ph type="sldNum" sz="quarter" idx="10"/>
          </p:nvPr>
        </p:nvSpPr>
        <p:spPr/>
        <p:txBody>
          <a:bodyPr/>
          <a:lstStyle/>
          <a:p>
            <a:fld id="{DB1D09A8-E861-354D-80D0-C383E933156E}" type="slidenum">
              <a:rPr lang="en-US" smtClean="0"/>
              <a:t>9</a:t>
            </a:fld>
            <a:endParaRPr lang="en-US"/>
          </a:p>
        </p:txBody>
      </p:sp>
    </p:spTree>
    <p:extLst>
      <p:ext uri="{BB962C8B-B14F-4D97-AF65-F5344CB8AC3E}">
        <p14:creationId xmlns:p14="http://schemas.microsoft.com/office/powerpoint/2010/main" val="240463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D09A8-E861-354D-80D0-C383E933156E}" type="slidenum">
              <a:rPr lang="en-US" smtClean="0"/>
              <a:t>11</a:t>
            </a:fld>
            <a:endParaRPr lang="en-US"/>
          </a:p>
        </p:txBody>
      </p:sp>
    </p:spTree>
    <p:extLst>
      <p:ext uri="{BB962C8B-B14F-4D97-AF65-F5344CB8AC3E}">
        <p14:creationId xmlns:p14="http://schemas.microsoft.com/office/powerpoint/2010/main" val="3009162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11/2/2021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9" name="Picture 8">
            <a:extLst>
              <a:ext uri="{FF2B5EF4-FFF2-40B4-BE49-F238E27FC236}">
                <a16:creationId xmlns:a16="http://schemas.microsoft.com/office/drawing/2014/main" id="{096CB9E9-F5AE-5844-B7C4-7CE638EFC1F3}"/>
              </a:ext>
            </a:extLst>
          </p:cNvPr>
          <p:cNvPicPr>
            <a:picLocks noChangeAspect="1"/>
          </p:cNvPicPr>
          <p:nvPr userDrawn="1"/>
        </p:nvPicPr>
        <p:blipFill>
          <a:blip r:embed="rId2"/>
          <a:stretch>
            <a:fillRect/>
          </a:stretch>
        </p:blipFill>
        <p:spPr>
          <a:xfrm>
            <a:off x="468924" y="502746"/>
            <a:ext cx="5611014" cy="915745"/>
          </a:xfrm>
          <a:prstGeom prst="rect">
            <a:avLst/>
          </a:prstGeom>
        </p:spPr>
      </p:pic>
      <p:pic>
        <p:nvPicPr>
          <p:cNvPr id="10" name="Picture 9">
            <a:extLst>
              <a:ext uri="{FF2B5EF4-FFF2-40B4-BE49-F238E27FC236}">
                <a16:creationId xmlns:a16="http://schemas.microsoft.com/office/drawing/2014/main" id="{087BCEC7-D9AB-FC47-AF21-530DF375EE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1262" y="5372432"/>
            <a:ext cx="3038500" cy="1168654"/>
          </a:xfrm>
          <a:prstGeom prst="rect">
            <a:avLst/>
          </a:prstGeom>
        </p:spPr>
      </p:pic>
    </p:spTree>
    <p:extLst>
      <p:ext uri="{BB962C8B-B14F-4D97-AF65-F5344CB8AC3E}">
        <p14:creationId xmlns:p14="http://schemas.microsoft.com/office/powerpoint/2010/main" val="2387951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11/2/2021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0312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11/2/2021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6">
            <a:extLst>
              <a:ext uri="{FF2B5EF4-FFF2-40B4-BE49-F238E27FC236}">
                <a16:creationId xmlns:a16="http://schemas.microsoft.com/office/drawing/2014/main" id="{E85105D0-2AE9-BE40-B9CF-4E15ACD17BA8}"/>
              </a:ext>
            </a:extLst>
          </p:cNvPr>
          <p:cNvPicPr>
            <a:picLocks noChangeAspect="1"/>
          </p:cNvPicPr>
          <p:nvPr userDrawn="1"/>
        </p:nvPicPr>
        <p:blipFill>
          <a:blip r:embed="rId2"/>
          <a:stretch>
            <a:fillRect/>
          </a:stretch>
        </p:blipFill>
        <p:spPr>
          <a:xfrm>
            <a:off x="256652" y="6027581"/>
            <a:ext cx="3074376" cy="501753"/>
          </a:xfrm>
          <a:prstGeom prst="rect">
            <a:avLst/>
          </a:prstGeom>
        </p:spPr>
      </p:pic>
      <p:pic>
        <p:nvPicPr>
          <p:cNvPr id="8" name="Picture 7">
            <a:extLst>
              <a:ext uri="{FF2B5EF4-FFF2-40B4-BE49-F238E27FC236}">
                <a16:creationId xmlns:a16="http://schemas.microsoft.com/office/drawing/2014/main" id="{E6EFF7F4-C864-054F-B3CA-007A7B3257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29575" y="5884428"/>
            <a:ext cx="1664849" cy="640327"/>
          </a:xfrm>
          <a:prstGeom prst="rect">
            <a:avLst/>
          </a:prstGeom>
        </p:spPr>
      </p:pic>
      <p:sp>
        <p:nvSpPr>
          <p:cNvPr id="10" name="Content Placeholder 9">
            <a:extLst>
              <a:ext uri="{FF2B5EF4-FFF2-40B4-BE49-F238E27FC236}">
                <a16:creationId xmlns:a16="http://schemas.microsoft.com/office/drawing/2014/main" id="{6A1CB7BE-D561-D947-A488-6271F02C8867}"/>
              </a:ext>
            </a:extLst>
          </p:cNvPr>
          <p:cNvSpPr>
            <a:spLocks noGrp="1"/>
          </p:cNvSpPr>
          <p:nvPr>
            <p:ph sz="quarter" idx="13"/>
          </p:nvPr>
        </p:nvSpPr>
        <p:spPr>
          <a:xfrm>
            <a:off x="609600" y="1649413"/>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FC62DA53-46E2-B645-8F89-8B96B44CE6FC}"/>
              </a:ext>
            </a:extLst>
          </p:cNvPr>
          <p:cNvSpPr>
            <a:spLocks noGrp="1"/>
          </p:cNvSpPr>
          <p:nvPr>
            <p:ph sz="quarter" idx="14"/>
          </p:nvPr>
        </p:nvSpPr>
        <p:spPr>
          <a:xfrm>
            <a:off x="158258" y="3950004"/>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3683D597-BC2D-A54C-923D-DF4656D41F2B}"/>
              </a:ext>
            </a:extLst>
          </p:cNvPr>
          <p:cNvSpPr>
            <a:spLocks noGrp="1"/>
          </p:cNvSpPr>
          <p:nvPr>
            <p:ph sz="quarter" idx="15"/>
          </p:nvPr>
        </p:nvSpPr>
        <p:spPr>
          <a:xfrm>
            <a:off x="3419475" y="1365093"/>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a:extLst>
              <a:ext uri="{FF2B5EF4-FFF2-40B4-BE49-F238E27FC236}">
                <a16:creationId xmlns:a16="http://schemas.microsoft.com/office/drawing/2014/main" id="{875FCF97-B067-954F-B64F-D466EF99F4A8}"/>
              </a:ext>
            </a:extLst>
          </p:cNvPr>
          <p:cNvSpPr>
            <a:spLocks noGrp="1"/>
          </p:cNvSpPr>
          <p:nvPr>
            <p:ph sz="quarter" idx="16"/>
          </p:nvPr>
        </p:nvSpPr>
        <p:spPr>
          <a:xfrm>
            <a:off x="625366" y="3012314"/>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9">
            <a:extLst>
              <a:ext uri="{FF2B5EF4-FFF2-40B4-BE49-F238E27FC236}">
                <a16:creationId xmlns:a16="http://schemas.microsoft.com/office/drawing/2014/main" id="{EB1AE815-D635-6B4E-956E-DD1E5E8F6A4E}"/>
              </a:ext>
            </a:extLst>
          </p:cNvPr>
          <p:cNvSpPr>
            <a:spLocks noGrp="1"/>
          </p:cNvSpPr>
          <p:nvPr>
            <p:ph sz="quarter" idx="17"/>
          </p:nvPr>
        </p:nvSpPr>
        <p:spPr>
          <a:xfrm>
            <a:off x="1701635" y="3438536"/>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9">
            <a:extLst>
              <a:ext uri="{FF2B5EF4-FFF2-40B4-BE49-F238E27FC236}">
                <a16:creationId xmlns:a16="http://schemas.microsoft.com/office/drawing/2014/main" id="{38E882E0-2C23-CC49-8BAB-4E9AB9AEFBBC}"/>
              </a:ext>
            </a:extLst>
          </p:cNvPr>
          <p:cNvSpPr>
            <a:spLocks noGrp="1"/>
          </p:cNvSpPr>
          <p:nvPr>
            <p:ph sz="quarter" idx="18"/>
          </p:nvPr>
        </p:nvSpPr>
        <p:spPr>
          <a:xfrm>
            <a:off x="3189288" y="1951206"/>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9">
            <a:extLst>
              <a:ext uri="{FF2B5EF4-FFF2-40B4-BE49-F238E27FC236}">
                <a16:creationId xmlns:a16="http://schemas.microsoft.com/office/drawing/2014/main" id="{9D139867-6FE9-1649-A402-F6819650B202}"/>
              </a:ext>
            </a:extLst>
          </p:cNvPr>
          <p:cNvSpPr>
            <a:spLocks noGrp="1"/>
          </p:cNvSpPr>
          <p:nvPr>
            <p:ph sz="quarter" idx="19"/>
          </p:nvPr>
        </p:nvSpPr>
        <p:spPr>
          <a:xfrm>
            <a:off x="4475162" y="3655578"/>
            <a:ext cx="2720975" cy="22288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9">
            <a:extLst>
              <a:ext uri="{FF2B5EF4-FFF2-40B4-BE49-F238E27FC236}">
                <a16:creationId xmlns:a16="http://schemas.microsoft.com/office/drawing/2014/main" id="{A041A8EE-D87C-BC4E-BA19-9B2BAF0DF886}"/>
              </a:ext>
            </a:extLst>
          </p:cNvPr>
          <p:cNvSpPr>
            <a:spLocks noGrp="1"/>
          </p:cNvSpPr>
          <p:nvPr>
            <p:ph sz="quarter" idx="20"/>
          </p:nvPr>
        </p:nvSpPr>
        <p:spPr>
          <a:xfrm>
            <a:off x="6445250" y="2324111"/>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D63A6012-D0CE-8D4D-8638-31496FC5364C}"/>
              </a:ext>
            </a:extLst>
          </p:cNvPr>
          <p:cNvSpPr>
            <a:spLocks noGrp="1"/>
          </p:cNvSpPr>
          <p:nvPr>
            <p:ph sz="quarter" idx="21"/>
          </p:nvPr>
        </p:nvSpPr>
        <p:spPr>
          <a:xfrm>
            <a:off x="9471025" y="2106613"/>
            <a:ext cx="2720975"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20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11/2/2021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85967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11/2/2021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6">
            <a:extLst>
              <a:ext uri="{FF2B5EF4-FFF2-40B4-BE49-F238E27FC236}">
                <a16:creationId xmlns:a16="http://schemas.microsoft.com/office/drawing/2014/main" id="{8229278F-C94E-A147-A5CC-B288A12CE73E}"/>
              </a:ext>
            </a:extLst>
          </p:cNvPr>
          <p:cNvPicPr>
            <a:picLocks noChangeAspect="1"/>
          </p:cNvPicPr>
          <p:nvPr userDrawn="1"/>
        </p:nvPicPr>
        <p:blipFill>
          <a:blip r:embed="rId2"/>
          <a:stretch>
            <a:fillRect/>
          </a:stretch>
        </p:blipFill>
        <p:spPr>
          <a:xfrm>
            <a:off x="256652" y="6027581"/>
            <a:ext cx="3074376" cy="501753"/>
          </a:xfrm>
          <a:prstGeom prst="rect">
            <a:avLst/>
          </a:prstGeom>
        </p:spPr>
      </p:pic>
      <p:pic>
        <p:nvPicPr>
          <p:cNvPr id="8" name="Picture 7">
            <a:extLst>
              <a:ext uri="{FF2B5EF4-FFF2-40B4-BE49-F238E27FC236}">
                <a16:creationId xmlns:a16="http://schemas.microsoft.com/office/drawing/2014/main" id="{00448917-E8AD-2941-8C79-4B919C6677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29575" y="5884428"/>
            <a:ext cx="1664849" cy="640327"/>
          </a:xfrm>
          <a:prstGeom prst="rect">
            <a:avLst/>
          </a:prstGeom>
        </p:spPr>
      </p:pic>
    </p:spTree>
    <p:extLst>
      <p:ext uri="{BB962C8B-B14F-4D97-AF65-F5344CB8AC3E}">
        <p14:creationId xmlns:p14="http://schemas.microsoft.com/office/powerpoint/2010/main" val="3752334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11/2/2021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6">
            <a:extLst>
              <a:ext uri="{FF2B5EF4-FFF2-40B4-BE49-F238E27FC236}">
                <a16:creationId xmlns:a16="http://schemas.microsoft.com/office/drawing/2014/main" id="{E3895BF5-3FF7-4543-A98B-A9C2998C4929}"/>
              </a:ext>
            </a:extLst>
          </p:cNvPr>
          <p:cNvPicPr>
            <a:picLocks noChangeAspect="1"/>
          </p:cNvPicPr>
          <p:nvPr userDrawn="1"/>
        </p:nvPicPr>
        <p:blipFill>
          <a:blip r:embed="rId2"/>
          <a:stretch>
            <a:fillRect/>
          </a:stretch>
        </p:blipFill>
        <p:spPr>
          <a:xfrm>
            <a:off x="256652" y="6027581"/>
            <a:ext cx="3074376" cy="501753"/>
          </a:xfrm>
          <a:prstGeom prst="rect">
            <a:avLst/>
          </a:prstGeom>
        </p:spPr>
      </p:pic>
      <p:pic>
        <p:nvPicPr>
          <p:cNvPr id="8" name="Picture 7">
            <a:extLst>
              <a:ext uri="{FF2B5EF4-FFF2-40B4-BE49-F238E27FC236}">
                <a16:creationId xmlns:a16="http://schemas.microsoft.com/office/drawing/2014/main" id="{26875EF5-359B-E84E-8F4B-9DE4968A1F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29575" y="5884428"/>
            <a:ext cx="1664849" cy="640327"/>
          </a:xfrm>
          <a:prstGeom prst="rect">
            <a:avLst/>
          </a:prstGeom>
        </p:spPr>
      </p:pic>
    </p:spTree>
    <p:extLst>
      <p:ext uri="{BB962C8B-B14F-4D97-AF65-F5344CB8AC3E}">
        <p14:creationId xmlns:p14="http://schemas.microsoft.com/office/powerpoint/2010/main" val="356475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11/2/2021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8" name="Picture 7">
            <a:extLst>
              <a:ext uri="{FF2B5EF4-FFF2-40B4-BE49-F238E27FC236}">
                <a16:creationId xmlns:a16="http://schemas.microsoft.com/office/drawing/2014/main" id="{31D28A78-2EC5-604B-8F26-4DB23264F395}"/>
              </a:ext>
            </a:extLst>
          </p:cNvPr>
          <p:cNvPicPr>
            <a:picLocks noChangeAspect="1"/>
          </p:cNvPicPr>
          <p:nvPr userDrawn="1"/>
        </p:nvPicPr>
        <p:blipFill>
          <a:blip r:embed="rId2"/>
          <a:stretch>
            <a:fillRect/>
          </a:stretch>
        </p:blipFill>
        <p:spPr>
          <a:xfrm>
            <a:off x="256652" y="6027581"/>
            <a:ext cx="3074376" cy="501753"/>
          </a:xfrm>
          <a:prstGeom prst="rect">
            <a:avLst/>
          </a:prstGeom>
        </p:spPr>
      </p:pic>
      <p:pic>
        <p:nvPicPr>
          <p:cNvPr id="9" name="Picture 8">
            <a:extLst>
              <a:ext uri="{FF2B5EF4-FFF2-40B4-BE49-F238E27FC236}">
                <a16:creationId xmlns:a16="http://schemas.microsoft.com/office/drawing/2014/main" id="{F1857824-C9D2-1D44-A498-17580E1F19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29575" y="5884428"/>
            <a:ext cx="1664849" cy="640327"/>
          </a:xfrm>
          <a:prstGeom prst="rect">
            <a:avLst/>
          </a:prstGeom>
        </p:spPr>
      </p:pic>
      <p:sp>
        <p:nvSpPr>
          <p:cNvPr id="11" name="Content Placeholder 10">
            <a:extLst>
              <a:ext uri="{FF2B5EF4-FFF2-40B4-BE49-F238E27FC236}">
                <a16:creationId xmlns:a16="http://schemas.microsoft.com/office/drawing/2014/main" id="{F689E56C-57C3-5044-AC1B-8EBE02AF147F}"/>
              </a:ext>
            </a:extLst>
          </p:cNvPr>
          <p:cNvSpPr>
            <a:spLocks noGrp="1"/>
          </p:cNvSpPr>
          <p:nvPr>
            <p:ph sz="quarter" idx="13"/>
          </p:nvPr>
        </p:nvSpPr>
        <p:spPr>
          <a:xfrm>
            <a:off x="1363663" y="4624388"/>
            <a:ext cx="3432175" cy="22336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494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11/2/2021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10" name="Picture 9">
            <a:extLst>
              <a:ext uri="{FF2B5EF4-FFF2-40B4-BE49-F238E27FC236}">
                <a16:creationId xmlns:a16="http://schemas.microsoft.com/office/drawing/2014/main" id="{ABCBCFC9-CFCB-8645-B53E-A41210FC69C4}"/>
              </a:ext>
            </a:extLst>
          </p:cNvPr>
          <p:cNvPicPr>
            <a:picLocks noChangeAspect="1"/>
          </p:cNvPicPr>
          <p:nvPr userDrawn="1"/>
        </p:nvPicPr>
        <p:blipFill>
          <a:blip r:embed="rId2"/>
          <a:stretch>
            <a:fillRect/>
          </a:stretch>
        </p:blipFill>
        <p:spPr>
          <a:xfrm>
            <a:off x="256652" y="6027581"/>
            <a:ext cx="3074376" cy="501753"/>
          </a:xfrm>
          <a:prstGeom prst="rect">
            <a:avLst/>
          </a:prstGeom>
        </p:spPr>
      </p:pic>
      <p:pic>
        <p:nvPicPr>
          <p:cNvPr id="11" name="Picture 10">
            <a:extLst>
              <a:ext uri="{FF2B5EF4-FFF2-40B4-BE49-F238E27FC236}">
                <a16:creationId xmlns:a16="http://schemas.microsoft.com/office/drawing/2014/main" id="{85840119-192B-E941-8C49-2FDD7876CE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29575" y="5884428"/>
            <a:ext cx="1664849" cy="640327"/>
          </a:xfrm>
          <a:prstGeom prst="rect">
            <a:avLst/>
          </a:prstGeom>
        </p:spPr>
      </p:pic>
    </p:spTree>
    <p:extLst>
      <p:ext uri="{BB962C8B-B14F-4D97-AF65-F5344CB8AC3E}">
        <p14:creationId xmlns:p14="http://schemas.microsoft.com/office/powerpoint/2010/main" val="3598210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11/2/2021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6" name="Picture 5">
            <a:extLst>
              <a:ext uri="{FF2B5EF4-FFF2-40B4-BE49-F238E27FC236}">
                <a16:creationId xmlns:a16="http://schemas.microsoft.com/office/drawing/2014/main" id="{155692C1-B74C-344F-A558-354E5D5CECB6}"/>
              </a:ext>
            </a:extLst>
          </p:cNvPr>
          <p:cNvPicPr>
            <a:picLocks noChangeAspect="1"/>
          </p:cNvPicPr>
          <p:nvPr userDrawn="1"/>
        </p:nvPicPr>
        <p:blipFill>
          <a:blip r:embed="rId2"/>
          <a:stretch>
            <a:fillRect/>
          </a:stretch>
        </p:blipFill>
        <p:spPr>
          <a:xfrm>
            <a:off x="256652" y="6027581"/>
            <a:ext cx="3074376" cy="501753"/>
          </a:xfrm>
          <a:prstGeom prst="rect">
            <a:avLst/>
          </a:prstGeom>
        </p:spPr>
      </p:pic>
      <p:pic>
        <p:nvPicPr>
          <p:cNvPr id="7" name="Picture 6">
            <a:extLst>
              <a:ext uri="{FF2B5EF4-FFF2-40B4-BE49-F238E27FC236}">
                <a16:creationId xmlns:a16="http://schemas.microsoft.com/office/drawing/2014/main" id="{31A5AC91-C839-0B43-86C3-7181B7366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29575" y="5884428"/>
            <a:ext cx="1664849" cy="640327"/>
          </a:xfrm>
          <a:prstGeom prst="rect">
            <a:avLst/>
          </a:prstGeom>
        </p:spPr>
      </p:pic>
      <p:sp>
        <p:nvSpPr>
          <p:cNvPr id="11" name="Content Placeholder 10">
            <a:extLst>
              <a:ext uri="{FF2B5EF4-FFF2-40B4-BE49-F238E27FC236}">
                <a16:creationId xmlns:a16="http://schemas.microsoft.com/office/drawing/2014/main" id="{79559A88-7981-1144-A659-2729520FB64D}"/>
              </a:ext>
            </a:extLst>
          </p:cNvPr>
          <p:cNvSpPr>
            <a:spLocks noGrp="1"/>
          </p:cNvSpPr>
          <p:nvPr>
            <p:ph sz="quarter" idx="13"/>
          </p:nvPr>
        </p:nvSpPr>
        <p:spPr>
          <a:xfrm>
            <a:off x="1362075" y="1417638"/>
            <a:ext cx="1644650" cy="969962"/>
          </a:xfrm>
        </p:spPr>
        <p:style>
          <a:lnRef idx="2">
            <a:schemeClr val="accent1"/>
          </a:lnRef>
          <a:fillRef idx="1">
            <a:schemeClr val="lt1"/>
          </a:fillRef>
          <a:effectRef idx="0">
            <a:schemeClr val="accent1"/>
          </a:effectRef>
          <a:fontRef idx="minor">
            <a:schemeClr val="dk1"/>
          </a:fontRef>
        </p:style>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759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11/2/2021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6F6456FE-6577-084B-BEFA-F592EF0F0D2D}"/>
              </a:ext>
            </a:extLst>
          </p:cNvPr>
          <p:cNvPicPr>
            <a:picLocks noChangeAspect="1"/>
          </p:cNvPicPr>
          <p:nvPr userDrawn="1"/>
        </p:nvPicPr>
        <p:blipFill>
          <a:blip r:embed="rId2"/>
          <a:stretch>
            <a:fillRect/>
          </a:stretch>
        </p:blipFill>
        <p:spPr>
          <a:xfrm>
            <a:off x="256652" y="6027581"/>
            <a:ext cx="3074376" cy="501753"/>
          </a:xfrm>
          <a:prstGeom prst="rect">
            <a:avLst/>
          </a:prstGeom>
        </p:spPr>
      </p:pic>
      <p:pic>
        <p:nvPicPr>
          <p:cNvPr id="6" name="Picture 5">
            <a:extLst>
              <a:ext uri="{FF2B5EF4-FFF2-40B4-BE49-F238E27FC236}">
                <a16:creationId xmlns:a16="http://schemas.microsoft.com/office/drawing/2014/main" id="{EDFF58F7-2227-D44D-BFE7-E88FA10F18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29575" y="5884428"/>
            <a:ext cx="1664849" cy="640327"/>
          </a:xfrm>
          <a:prstGeom prst="rect">
            <a:avLst/>
          </a:prstGeom>
        </p:spPr>
      </p:pic>
    </p:spTree>
    <p:extLst>
      <p:ext uri="{BB962C8B-B14F-4D97-AF65-F5344CB8AC3E}">
        <p14:creationId xmlns:p14="http://schemas.microsoft.com/office/powerpoint/2010/main" val="3030070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11/2/2021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8" name="Picture 7">
            <a:extLst>
              <a:ext uri="{FF2B5EF4-FFF2-40B4-BE49-F238E27FC236}">
                <a16:creationId xmlns:a16="http://schemas.microsoft.com/office/drawing/2014/main" id="{D65478FD-0673-E741-83D9-12D4924A3706}"/>
              </a:ext>
            </a:extLst>
          </p:cNvPr>
          <p:cNvPicPr>
            <a:picLocks noChangeAspect="1"/>
          </p:cNvPicPr>
          <p:nvPr userDrawn="1"/>
        </p:nvPicPr>
        <p:blipFill>
          <a:blip r:embed="rId2"/>
          <a:stretch>
            <a:fillRect/>
          </a:stretch>
        </p:blipFill>
        <p:spPr>
          <a:xfrm>
            <a:off x="256652" y="6027581"/>
            <a:ext cx="3074376" cy="501753"/>
          </a:xfrm>
          <a:prstGeom prst="rect">
            <a:avLst/>
          </a:prstGeom>
        </p:spPr>
      </p:pic>
      <p:pic>
        <p:nvPicPr>
          <p:cNvPr id="9" name="Picture 8">
            <a:extLst>
              <a:ext uri="{FF2B5EF4-FFF2-40B4-BE49-F238E27FC236}">
                <a16:creationId xmlns:a16="http://schemas.microsoft.com/office/drawing/2014/main" id="{1F74BE08-90BE-0049-8ED6-B0CE61CEE1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29575" y="5884428"/>
            <a:ext cx="1664849" cy="640327"/>
          </a:xfrm>
          <a:prstGeom prst="rect">
            <a:avLst/>
          </a:prstGeom>
        </p:spPr>
      </p:pic>
      <p:sp>
        <p:nvSpPr>
          <p:cNvPr id="11" name="Content Placeholder 10">
            <a:extLst>
              <a:ext uri="{FF2B5EF4-FFF2-40B4-BE49-F238E27FC236}">
                <a16:creationId xmlns:a16="http://schemas.microsoft.com/office/drawing/2014/main" id="{4ED4E616-72AC-4241-9C2B-CDAE4D3FCF1F}"/>
              </a:ext>
            </a:extLst>
          </p:cNvPr>
          <p:cNvSpPr>
            <a:spLocks noGrp="1"/>
          </p:cNvSpPr>
          <p:nvPr>
            <p:ph sz="quarter" idx="13"/>
          </p:nvPr>
        </p:nvSpPr>
        <p:spPr>
          <a:xfrm>
            <a:off x="8737600" y="3836988"/>
            <a:ext cx="3163888" cy="2884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930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315476-DE66-2C4C-9B9C-B151E2467F8B}" type="datetimeFigureOut">
              <a:rPr lang="en-US" smtClean="0">
                <a:solidFill>
                  <a:prstClr val="black">
                    <a:tint val="75000"/>
                  </a:prstClr>
                </a:solidFill>
                <a:latin typeface="Calibri"/>
              </a:rPr>
              <a:pPr/>
              <a:t>11/2/2021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5406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15476-DE66-2C4C-9B9C-B151E2467F8B}" type="datetimeFigureOut">
              <a:rPr lang="en-US" smtClean="0">
                <a:solidFill>
                  <a:prstClr val="black">
                    <a:tint val="75000"/>
                  </a:prstClr>
                </a:solidFill>
                <a:latin typeface="Calibri"/>
              </a:rPr>
              <a:pPr/>
              <a:t>11/2/2021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737601"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8A23B-81EC-6248-96E7-9E2BCBB51A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7697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1" r:id="rId12"/>
  </p:sldLayoutIdLst>
  <p:txStyles>
    <p:titleStyle>
      <a:lvl1pPr algn="ctr" defTabSz="457200" rtl="0" eaLnBrk="1" latinLnBrk="0" hangingPunct="1">
        <a:spcBef>
          <a:spcPct val="0"/>
        </a:spcBef>
        <a:buNone/>
        <a:defRPr sz="4400" b="0" i="0" kern="1200">
          <a:solidFill>
            <a:schemeClr val="tx1"/>
          </a:solidFill>
          <a:latin typeface="Avenir LT Std 45 Book" panose="020B0502020203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venir LT Std 45 Book" panose="020B050202020302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venir LT Std 45 Book" panose="020B050202020302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venir LT Std 45 Book" panose="020B0502020203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venir LT Std 45 Book" panose="020B05020202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nul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nul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nul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nul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nul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nul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nul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nul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nul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nul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nul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nul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4.(nul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nul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nul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nul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autismpdc.fpg.unc.edu/sites/autismpdc.fpg.unc.edu/files/imce/documents/Self-management-Complete-10-2010.pdf"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hyperlink" Target="http://www.do2learn.com/JobTIPS/index.html"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library.ocali.org/4DACTION/SimpleSearch/BookBag=T819GRE10PAMXZ833/keyword/a%205%20is%20against%20the%20law"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hyperlink" Target="http://library.ocali.org/4DACTION/SimpleSearch/Bookbag=T819GRE10PAMXZ357/?simpleSearchType=easy&amp;searchTerm=the+incredible+5+point+scale&amp;x=0&amp;y=0" TargetMode="Externa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hyperlink" Target="https://www.ocali.org/project/resource_gallery_of_interventions/page/5_point_scale"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5.(nul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library.ocali.org/4DACTION/SimpleSearch/Bookbag=T819K8HJ13KEZS728/?simpleSearchType=easy&amp;searchTerm=Power+Cards&amp;x=0&amp;y=0"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ocali.org/project/resource_gallery_of_interventions/page/soccss"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hyperlink" Target="https://www.ocali.org/project/resource_gallery_of_interventions/page/soccss"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www.ocali.org/project/resource_gallery_of_interventions/page/soccss"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hyperlink" Target="https://www.ocali.org/project/resource_gallery_of_interventions/page/soccss"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hyperlink" Target="https://www.ocali.org/project/resource_gallery_of_interventions/page/soccss"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hyperlink" Target="https://www.ocali.org/project/resource_gallery_of_interventions/page/soccss"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ocali.org/project/resource_gallery_of_interventions/page/soccss" TargetMode="Externa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ocali.org/project/resource_gallery_of_interventions/page/social_autopsy"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s://www.ocali.org/project/wwfw-request-video"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gseuphsdlibrary.files.wordpress.com/2013/03/step-by-step.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4B5C1A-35B4-C74B-BE68-32956E3449A1}"/>
              </a:ext>
            </a:extLst>
          </p:cNvPr>
          <p:cNvSpPr>
            <a:spLocks noGrp="1"/>
          </p:cNvSpPr>
          <p:nvPr>
            <p:ph type="ctrTitle"/>
          </p:nvPr>
        </p:nvSpPr>
        <p:spPr>
          <a:xfrm>
            <a:off x="720360" y="0"/>
            <a:ext cx="10184706" cy="2970318"/>
          </a:xfrm>
        </p:spPr>
        <p:txBody>
          <a:bodyPr>
            <a:normAutofit/>
          </a:bodyPr>
          <a:lstStyle/>
          <a:p>
            <a:br>
              <a:rPr lang="en-US" sz="5400" b="1" dirty="0">
                <a:latin typeface="Avenir LT Std 55 Roman" panose="020B0503020203020204" pitchFamily="34" charset="0"/>
              </a:rPr>
            </a:br>
            <a:r>
              <a:rPr lang="en-US" sz="5400" b="1" dirty="0">
                <a:latin typeface="Avenir LT Std 55 Roman" panose="020B0503020203020204" pitchFamily="34" charset="0"/>
              </a:rPr>
              <a:t>“What Works for Work”</a:t>
            </a:r>
            <a:endParaRPr lang="en-US" sz="5400" dirty="0"/>
          </a:p>
        </p:txBody>
      </p:sp>
      <p:sp>
        <p:nvSpPr>
          <p:cNvPr id="4" name="Subtitle 3">
            <a:extLst>
              <a:ext uri="{FF2B5EF4-FFF2-40B4-BE49-F238E27FC236}">
                <a16:creationId xmlns:a16="http://schemas.microsoft.com/office/drawing/2014/main" id="{B0EBF35D-4970-6A48-9A9C-6BCDB5FBA9A9}"/>
              </a:ext>
            </a:extLst>
          </p:cNvPr>
          <p:cNvSpPr>
            <a:spLocks noGrp="1"/>
          </p:cNvSpPr>
          <p:nvPr>
            <p:ph type="subTitle" idx="1"/>
          </p:nvPr>
        </p:nvSpPr>
        <p:spPr>
          <a:xfrm>
            <a:off x="1456267" y="2970318"/>
            <a:ext cx="9615358" cy="2451864"/>
          </a:xfrm>
        </p:spPr>
        <p:txBody>
          <a:bodyPr>
            <a:normAutofit fontScale="70000" lnSpcReduction="20000"/>
          </a:bodyPr>
          <a:lstStyle/>
          <a:p>
            <a:r>
              <a:rPr lang="en-US" sz="7700" b="1" dirty="0">
                <a:solidFill>
                  <a:schemeClr val="tx1"/>
                </a:solidFill>
              </a:rPr>
              <a:t>Session 5: </a:t>
            </a:r>
          </a:p>
          <a:p>
            <a:r>
              <a:rPr lang="en-US" sz="7700" b="1" dirty="0">
                <a:solidFill>
                  <a:schemeClr val="tx1"/>
                </a:solidFill>
              </a:rPr>
              <a:t>Self-Monitoring and Self Management</a:t>
            </a:r>
            <a:endParaRPr lang="en-US" sz="4500" dirty="0">
              <a:solidFill>
                <a:schemeClr val="tx1"/>
              </a:solidFill>
            </a:endParaRPr>
          </a:p>
          <a:p>
            <a:endParaRPr lang="en-US" dirty="0"/>
          </a:p>
        </p:txBody>
      </p:sp>
    </p:spTree>
    <p:extLst>
      <p:ext uri="{BB962C8B-B14F-4D97-AF65-F5344CB8AC3E}">
        <p14:creationId xmlns:p14="http://schemas.microsoft.com/office/powerpoint/2010/main" val="1893411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5D1349-4166-DA42-89F4-5A5E6715ED58}"/>
              </a:ext>
            </a:extLst>
          </p:cNvPr>
          <p:cNvSpPr>
            <a:spLocks noGrp="1"/>
          </p:cNvSpPr>
          <p:nvPr>
            <p:ph type="title"/>
          </p:nvPr>
        </p:nvSpPr>
        <p:spPr/>
        <p:txBody>
          <a:bodyPr/>
          <a:lstStyle/>
          <a:p>
            <a:r>
              <a:rPr lang="en-US" dirty="0"/>
              <a:t>Checklist </a:t>
            </a:r>
          </a:p>
        </p:txBody>
      </p:sp>
      <p:sp>
        <p:nvSpPr>
          <p:cNvPr id="10" name="Content Placeholder 9">
            <a:extLst>
              <a:ext uri="{FF2B5EF4-FFF2-40B4-BE49-F238E27FC236}">
                <a16:creationId xmlns:a16="http://schemas.microsoft.com/office/drawing/2014/main" id="{ABBC5839-C038-8944-A9C8-86F0B79AABB4}"/>
              </a:ext>
            </a:extLst>
          </p:cNvPr>
          <p:cNvSpPr>
            <a:spLocks noGrp="1"/>
          </p:cNvSpPr>
          <p:nvPr>
            <p:ph sz="half" idx="1"/>
          </p:nvPr>
        </p:nvSpPr>
        <p:spPr/>
        <p:txBody>
          <a:bodyPr/>
          <a:lstStyle/>
          <a:p>
            <a:r>
              <a:rPr lang="en-US" dirty="0"/>
              <a:t>Use this simple checklist as a guide to determining if the skill or behavior selected for self-monitoring/self-management is appropriate for the person.</a:t>
            </a:r>
          </a:p>
          <a:p>
            <a:r>
              <a:rPr lang="en-US" dirty="0"/>
              <a:t>Download the checklist from the Session Five webpage. </a:t>
            </a:r>
          </a:p>
        </p:txBody>
      </p:sp>
      <p:pic>
        <p:nvPicPr>
          <p:cNvPr id="13" name="Content Placeholder 12" descr="Worksheet has six yes or no questions to consider when teaching students to Self- Monitor. Avaliable for download." title="Questions to Determine if Self- Monitoring is an Appropriate Intervention">
            <a:extLst>
              <a:ext uri="{FF2B5EF4-FFF2-40B4-BE49-F238E27FC236}">
                <a16:creationId xmlns:a16="http://schemas.microsoft.com/office/drawing/2014/main" id="{932564BA-BA32-1C41-AA2E-66D66375F56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575" b="9850"/>
          <a:stretch/>
        </p:blipFill>
        <p:spPr>
          <a:xfrm>
            <a:off x="6165272" y="1336963"/>
            <a:ext cx="3808377" cy="4656069"/>
          </a:xfrm>
          <a:ln>
            <a:solidFill>
              <a:schemeClr val="tx1"/>
            </a:solidFill>
          </a:ln>
        </p:spPr>
      </p:pic>
    </p:spTree>
    <p:extLst>
      <p:ext uri="{BB962C8B-B14F-4D97-AF65-F5344CB8AC3E}">
        <p14:creationId xmlns:p14="http://schemas.microsoft.com/office/powerpoint/2010/main" val="3126993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02D5D2-A2F9-E642-BE9F-A51431194E02}"/>
              </a:ext>
            </a:extLst>
          </p:cNvPr>
          <p:cNvSpPr>
            <a:spLocks noGrp="1"/>
          </p:cNvSpPr>
          <p:nvPr>
            <p:ph type="ctrTitle"/>
          </p:nvPr>
        </p:nvSpPr>
        <p:spPr>
          <a:xfrm>
            <a:off x="936172" y="2478778"/>
            <a:ext cx="10363200" cy="1470025"/>
          </a:xfrm>
        </p:spPr>
        <p:txBody>
          <a:bodyPr/>
          <a:lstStyle/>
          <a:p>
            <a:r>
              <a:rPr lang="en-US" dirty="0"/>
              <a:t>Creating the Self Management/            Self-Monitoring Plan</a:t>
            </a:r>
          </a:p>
        </p:txBody>
      </p:sp>
    </p:spTree>
    <p:extLst>
      <p:ext uri="{BB962C8B-B14F-4D97-AF65-F5344CB8AC3E}">
        <p14:creationId xmlns:p14="http://schemas.microsoft.com/office/powerpoint/2010/main" val="1527778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43DBB1-E038-7F4E-93A9-F20ECE711C8E}"/>
              </a:ext>
            </a:extLst>
          </p:cNvPr>
          <p:cNvSpPr>
            <a:spLocks noGrp="1"/>
          </p:cNvSpPr>
          <p:nvPr>
            <p:ph type="title"/>
          </p:nvPr>
        </p:nvSpPr>
        <p:spPr>
          <a:xfrm>
            <a:off x="609607" y="273049"/>
            <a:ext cx="4011084" cy="2535465"/>
          </a:xfrm>
        </p:spPr>
        <p:txBody>
          <a:bodyPr>
            <a:normAutofit/>
          </a:bodyPr>
          <a:lstStyle/>
          <a:p>
            <a:r>
              <a:rPr lang="en-US" sz="3600" dirty="0"/>
              <a:t>The Self Management Plan Template</a:t>
            </a:r>
          </a:p>
        </p:txBody>
      </p:sp>
      <p:pic>
        <p:nvPicPr>
          <p:cNvPr id="8" name="Content Placeholder 7" descr="5 questions fill-in the blank format on the left-hand side. Right hand side of worksheet has group planning space." title="Self Management Plan Worksheet">
            <a:extLst>
              <a:ext uri="{FF2B5EF4-FFF2-40B4-BE49-F238E27FC236}">
                <a16:creationId xmlns:a16="http://schemas.microsoft.com/office/drawing/2014/main" id="{0AA20E5B-B4C1-5945-B453-CE16A0A027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95687" y="425450"/>
            <a:ext cx="4522860" cy="5853113"/>
          </a:xfrm>
          <a:ln>
            <a:solidFill>
              <a:schemeClr val="tx1"/>
            </a:solidFill>
          </a:ln>
        </p:spPr>
      </p:pic>
      <p:sp>
        <p:nvSpPr>
          <p:cNvPr id="6" name="Text Placeholder 5">
            <a:extLst>
              <a:ext uri="{FF2B5EF4-FFF2-40B4-BE49-F238E27FC236}">
                <a16:creationId xmlns:a16="http://schemas.microsoft.com/office/drawing/2014/main" id="{2437C9BE-51F1-F54A-89F2-1B658CB6F55C}"/>
              </a:ext>
            </a:extLst>
          </p:cNvPr>
          <p:cNvSpPr>
            <a:spLocks noGrp="1"/>
          </p:cNvSpPr>
          <p:nvPr>
            <p:ph type="body" sz="half" idx="2"/>
          </p:nvPr>
        </p:nvSpPr>
        <p:spPr>
          <a:xfrm>
            <a:off x="609607" y="3352006"/>
            <a:ext cx="4011084" cy="4580395"/>
          </a:xfrm>
        </p:spPr>
        <p:txBody>
          <a:bodyPr>
            <a:normAutofit/>
          </a:bodyPr>
          <a:lstStyle/>
          <a:p>
            <a:r>
              <a:rPr lang="en-US" sz="3600" dirty="0"/>
              <a:t>Handout #2</a:t>
            </a:r>
          </a:p>
        </p:txBody>
      </p:sp>
    </p:spTree>
    <p:extLst>
      <p:ext uri="{BB962C8B-B14F-4D97-AF65-F5344CB8AC3E}">
        <p14:creationId xmlns:p14="http://schemas.microsoft.com/office/powerpoint/2010/main" val="3832941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4E59EB0-8718-D34A-AE11-405DEEF7F9B1}"/>
              </a:ext>
            </a:extLst>
          </p:cNvPr>
          <p:cNvSpPr>
            <a:spLocks noGrp="1"/>
          </p:cNvSpPr>
          <p:nvPr>
            <p:ph sz="quarter" idx="20"/>
          </p:nvPr>
        </p:nvSpPr>
        <p:spPr>
          <a:xfrm>
            <a:off x="9107566" y="3440670"/>
            <a:ext cx="2946984" cy="1751387"/>
          </a:xfrm>
        </p:spPr>
        <p:txBody>
          <a:bodyPr/>
          <a:lstStyle/>
          <a:p>
            <a:pPr marL="0" indent="0">
              <a:buNone/>
            </a:pPr>
            <a:r>
              <a:rPr lang="en-US" b="1" dirty="0"/>
              <a:t>Components of the Plan</a:t>
            </a:r>
            <a:endParaRPr lang="en-US" dirty="0"/>
          </a:p>
        </p:txBody>
      </p:sp>
      <p:pic>
        <p:nvPicPr>
          <p:cNvPr id="25" name="Content Placeholder 24" descr="5 questions fill-in the blank format on the left-hand side. Right hand side of worksheet has group planning space." title="Self Management Plan">
            <a:extLst>
              <a:ext uri="{FF2B5EF4-FFF2-40B4-BE49-F238E27FC236}">
                <a16:creationId xmlns:a16="http://schemas.microsoft.com/office/drawing/2014/main" id="{56DFCB81-FA12-EB4C-B8A4-16D780D61D40}"/>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3038003" y="-24763"/>
            <a:ext cx="5778972" cy="6840419"/>
          </a:xfrm>
        </p:spPr>
      </p:pic>
      <p:pic>
        <p:nvPicPr>
          <p:cNvPr id="13" name="Content Placeholder 12" descr="Goal Setting" title="Step 1">
            <a:extLst>
              <a:ext uri="{FF2B5EF4-FFF2-40B4-BE49-F238E27FC236}">
                <a16:creationId xmlns:a16="http://schemas.microsoft.com/office/drawing/2014/main" id="{AB4666ED-F7A0-E141-B946-B0C60660B94C}"/>
              </a:ext>
            </a:extLst>
          </p:cNvPr>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503664" y="540522"/>
            <a:ext cx="2720975" cy="952489"/>
          </a:xfrm>
        </p:spPr>
      </p:pic>
      <p:pic>
        <p:nvPicPr>
          <p:cNvPr id="15" name="Content Placeholder 14" descr="Action Steps" title="Step 2">
            <a:extLst>
              <a:ext uri="{FF2B5EF4-FFF2-40B4-BE49-F238E27FC236}">
                <a16:creationId xmlns:a16="http://schemas.microsoft.com/office/drawing/2014/main" id="{29261FFB-462E-E74F-9AAC-877A769BEFF7}"/>
              </a:ext>
            </a:extLst>
          </p:cNvPr>
          <p:cNvPicPr>
            <a:picLocks noGrp="1" noChangeAspect="1"/>
          </p:cNvPicPr>
          <p:nvPr>
            <p:ph sz="quarter" idx="16"/>
          </p:nvPr>
        </p:nvPicPr>
        <p:blipFill>
          <a:blip r:embed="rId5">
            <a:extLst>
              <a:ext uri="{28A0092B-C50C-407E-A947-70E740481C1C}">
                <a14:useLocalDpi xmlns:a14="http://schemas.microsoft.com/office/drawing/2010/main" val="0"/>
              </a:ext>
            </a:extLst>
          </a:blip>
          <a:stretch>
            <a:fillRect/>
          </a:stretch>
        </p:blipFill>
        <p:spPr>
          <a:xfrm>
            <a:off x="324086" y="1832174"/>
            <a:ext cx="2713917" cy="1153549"/>
          </a:xfrm>
        </p:spPr>
      </p:pic>
      <p:pic>
        <p:nvPicPr>
          <p:cNvPr id="17" name="Content Placeholder 16" descr="Self Evaluation Method" title="Step 3">
            <a:extLst>
              <a:ext uri="{FF2B5EF4-FFF2-40B4-BE49-F238E27FC236}">
                <a16:creationId xmlns:a16="http://schemas.microsoft.com/office/drawing/2014/main" id="{E31125F1-961D-394F-BEDE-D21ACF4F4F31}"/>
              </a:ext>
            </a:extLst>
          </p:cNvPr>
          <p:cNvPicPr>
            <a:picLocks noGrp="1" noChangeAspect="1"/>
          </p:cNvPicPr>
          <p:nvPr>
            <p:ph sz="quarter" idx="14"/>
          </p:nvPr>
        </p:nvPicPr>
        <p:blipFill>
          <a:blip r:embed="rId6">
            <a:extLst>
              <a:ext uri="{28A0092B-C50C-407E-A947-70E740481C1C}">
                <a14:useLocalDpi xmlns:a14="http://schemas.microsoft.com/office/drawing/2010/main" val="0"/>
              </a:ext>
            </a:extLst>
          </a:blip>
          <a:stretch>
            <a:fillRect/>
          </a:stretch>
        </p:blipFill>
        <p:spPr>
          <a:xfrm>
            <a:off x="447600" y="3506429"/>
            <a:ext cx="2720975" cy="1179518"/>
          </a:xfrm>
        </p:spPr>
      </p:pic>
      <p:pic>
        <p:nvPicPr>
          <p:cNvPr id="19" name="Content Placeholder 18" descr="Reinforcement Method" title="Step 4">
            <a:extLst>
              <a:ext uri="{FF2B5EF4-FFF2-40B4-BE49-F238E27FC236}">
                <a16:creationId xmlns:a16="http://schemas.microsoft.com/office/drawing/2014/main" id="{2611C045-A28E-4B42-978B-762FE8FAB7AB}"/>
              </a:ext>
            </a:extLst>
          </p:cNvPr>
          <p:cNvPicPr>
            <a:picLocks noGrp="1" noChangeAspect="1"/>
          </p:cNvPicPr>
          <p:nvPr>
            <p:ph sz="quarter" idx="17"/>
          </p:nvPr>
        </p:nvPicPr>
        <p:blipFill>
          <a:blip r:embed="rId7">
            <a:extLst>
              <a:ext uri="{28A0092B-C50C-407E-A947-70E740481C1C}">
                <a14:useLocalDpi xmlns:a14="http://schemas.microsoft.com/office/drawing/2010/main" val="0"/>
              </a:ext>
            </a:extLst>
          </a:blip>
          <a:stretch>
            <a:fillRect/>
          </a:stretch>
        </p:blipFill>
        <p:spPr>
          <a:xfrm>
            <a:off x="428041" y="4805007"/>
            <a:ext cx="2720975" cy="1302347"/>
          </a:xfrm>
        </p:spPr>
      </p:pic>
      <p:pic>
        <p:nvPicPr>
          <p:cNvPr id="21" name="Content Placeholder 20" descr="self instruction supports and strategies" title="Step 5">
            <a:extLst>
              <a:ext uri="{FF2B5EF4-FFF2-40B4-BE49-F238E27FC236}">
                <a16:creationId xmlns:a16="http://schemas.microsoft.com/office/drawing/2014/main" id="{F14FF22D-2720-4E44-8540-AD7AD245F8A4}"/>
              </a:ext>
            </a:extLst>
          </p:cNvPr>
          <p:cNvPicPr>
            <a:picLocks noGrp="1" noChangeAspect="1"/>
          </p:cNvPicPr>
          <p:nvPr>
            <p:ph sz="quarter" idx="18"/>
          </p:nvPr>
        </p:nvPicPr>
        <p:blipFill>
          <a:blip r:embed="rId8">
            <a:extLst>
              <a:ext uri="{28A0092B-C50C-407E-A947-70E740481C1C}">
                <a14:useLocalDpi xmlns:a14="http://schemas.microsoft.com/office/drawing/2010/main" val="0"/>
              </a:ext>
            </a:extLst>
          </a:blip>
          <a:stretch>
            <a:fillRect/>
          </a:stretch>
        </p:blipFill>
        <p:spPr>
          <a:xfrm>
            <a:off x="6241295" y="4805007"/>
            <a:ext cx="2720975" cy="1820802"/>
          </a:xfrm>
        </p:spPr>
      </p:pic>
      <p:pic>
        <p:nvPicPr>
          <p:cNvPr id="23" name="Content Placeholder 22" descr="Teaching Plan" title="Step 6">
            <a:extLst>
              <a:ext uri="{FF2B5EF4-FFF2-40B4-BE49-F238E27FC236}">
                <a16:creationId xmlns:a16="http://schemas.microsoft.com/office/drawing/2014/main" id="{CF4BBE97-7253-4C4D-BA04-6002B30038C9}"/>
              </a:ext>
            </a:extLst>
          </p:cNvPr>
          <p:cNvPicPr>
            <a:picLocks noGrp="1" noChangeAspect="1"/>
          </p:cNvPicPr>
          <p:nvPr>
            <p:ph sz="quarter" idx="19"/>
          </p:nvPr>
        </p:nvPicPr>
        <p:blipFill>
          <a:blip r:embed="rId9">
            <a:extLst>
              <a:ext uri="{28A0092B-C50C-407E-A947-70E740481C1C}">
                <a14:useLocalDpi xmlns:a14="http://schemas.microsoft.com/office/drawing/2010/main" val="0"/>
              </a:ext>
            </a:extLst>
          </a:blip>
          <a:stretch>
            <a:fillRect/>
          </a:stretch>
        </p:blipFill>
        <p:spPr>
          <a:xfrm>
            <a:off x="8528993" y="909723"/>
            <a:ext cx="2720975" cy="1844903"/>
          </a:xfrm>
        </p:spPr>
      </p:pic>
    </p:spTree>
    <p:extLst>
      <p:ext uri="{BB962C8B-B14F-4D97-AF65-F5344CB8AC3E}">
        <p14:creationId xmlns:p14="http://schemas.microsoft.com/office/powerpoint/2010/main" val="1164343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A68-B220-0B40-8AAE-98BACD00F77E}"/>
              </a:ext>
            </a:extLst>
          </p:cNvPr>
          <p:cNvSpPr>
            <a:spLocks noGrp="1"/>
          </p:cNvSpPr>
          <p:nvPr>
            <p:ph type="title"/>
          </p:nvPr>
        </p:nvSpPr>
        <p:spPr>
          <a:xfrm>
            <a:off x="-2441124" y="182110"/>
            <a:ext cx="10537372" cy="1143000"/>
          </a:xfrm>
        </p:spPr>
        <p:txBody>
          <a:bodyPr/>
          <a:lstStyle/>
          <a:p>
            <a:r>
              <a:rPr lang="en-US" dirty="0"/>
              <a:t>Example Plan One</a:t>
            </a:r>
          </a:p>
        </p:txBody>
      </p:sp>
      <p:sp>
        <p:nvSpPr>
          <p:cNvPr id="6" name="Content Placeholder 5">
            <a:extLst>
              <a:ext uri="{FF2B5EF4-FFF2-40B4-BE49-F238E27FC236}">
                <a16:creationId xmlns:a16="http://schemas.microsoft.com/office/drawing/2014/main" id="{C963FB8E-E141-F24C-8A58-BD7EC66ADD8A}"/>
              </a:ext>
            </a:extLst>
          </p:cNvPr>
          <p:cNvSpPr>
            <a:spLocks noGrp="1"/>
          </p:cNvSpPr>
          <p:nvPr>
            <p:ph sz="half" idx="2"/>
          </p:nvPr>
        </p:nvSpPr>
        <p:spPr>
          <a:xfrm>
            <a:off x="613228" y="2792188"/>
            <a:ext cx="5210628" cy="1785256"/>
          </a:xfrm>
        </p:spPr>
        <p:txBody>
          <a:bodyPr>
            <a:normAutofit/>
          </a:bodyPr>
          <a:lstStyle/>
          <a:p>
            <a:pPr marL="0" indent="0">
              <a:buNone/>
            </a:pPr>
            <a:r>
              <a:rPr lang="en-US" sz="4400" b="1" i="1" dirty="0"/>
              <a:t>Weight Loss Self Management Plan</a:t>
            </a:r>
          </a:p>
        </p:txBody>
      </p:sp>
      <p:pic>
        <p:nvPicPr>
          <p:cNvPr id="4" name="Content Placeholder 3" descr="Plan for individual as well as for the team to assist youth or adult to make a plan in a 5 step process.&#10;" title="Self-Management Plan Worksheet">
            <a:extLst>
              <a:ext uri="{FF2B5EF4-FFF2-40B4-BE49-F238E27FC236}">
                <a16:creationId xmlns:a16="http://schemas.microsoft.com/office/drawing/2014/main" id="{A8A5669A-600A-5043-8B10-A63A1BB75A2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787240" y="459696"/>
            <a:ext cx="4152901" cy="5374342"/>
          </a:xfrm>
          <a:ln>
            <a:solidFill>
              <a:schemeClr val="tx1"/>
            </a:solidFill>
          </a:ln>
        </p:spPr>
      </p:pic>
    </p:spTree>
    <p:extLst>
      <p:ext uri="{BB962C8B-B14F-4D97-AF65-F5344CB8AC3E}">
        <p14:creationId xmlns:p14="http://schemas.microsoft.com/office/powerpoint/2010/main" val="3640907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A68-B220-0B40-8AAE-98BACD00F77E}"/>
              </a:ext>
            </a:extLst>
          </p:cNvPr>
          <p:cNvSpPr>
            <a:spLocks noGrp="1"/>
          </p:cNvSpPr>
          <p:nvPr>
            <p:ph type="title"/>
          </p:nvPr>
        </p:nvSpPr>
        <p:spPr>
          <a:xfrm>
            <a:off x="631371" y="296410"/>
            <a:ext cx="5355772" cy="1143000"/>
          </a:xfrm>
        </p:spPr>
        <p:txBody>
          <a:bodyPr/>
          <a:lstStyle/>
          <a:p>
            <a:pPr algn="l"/>
            <a:r>
              <a:rPr lang="en-US" dirty="0"/>
              <a:t>Goal</a:t>
            </a:r>
          </a:p>
        </p:txBody>
      </p:sp>
      <p:sp>
        <p:nvSpPr>
          <p:cNvPr id="6" name="Content Placeholder 5">
            <a:extLst>
              <a:ext uri="{FF2B5EF4-FFF2-40B4-BE49-F238E27FC236}">
                <a16:creationId xmlns:a16="http://schemas.microsoft.com/office/drawing/2014/main" id="{C963FB8E-E141-F24C-8A58-BD7EC66ADD8A}"/>
              </a:ext>
            </a:extLst>
          </p:cNvPr>
          <p:cNvSpPr>
            <a:spLocks noGrp="1"/>
          </p:cNvSpPr>
          <p:nvPr>
            <p:ph sz="half" idx="2"/>
          </p:nvPr>
        </p:nvSpPr>
        <p:spPr>
          <a:xfrm>
            <a:off x="602343" y="1621978"/>
            <a:ext cx="4361543" cy="4525963"/>
          </a:xfrm>
        </p:spPr>
        <p:txBody>
          <a:bodyPr>
            <a:normAutofit/>
          </a:bodyPr>
          <a:lstStyle/>
          <a:p>
            <a:pPr marL="0" indent="0">
              <a:buNone/>
            </a:pPr>
            <a:r>
              <a:rPr lang="en-US" sz="3600" b="1" i="1" dirty="0"/>
              <a:t>I am going to lose 15 pounds</a:t>
            </a:r>
          </a:p>
        </p:txBody>
      </p:sp>
      <p:pic>
        <p:nvPicPr>
          <p:cNvPr id="4" name="Content Placeholder 3" descr="Call out to section one for the individual stating their goal. " title="Self-Management Plan Worksheet">
            <a:extLst>
              <a:ext uri="{FF2B5EF4-FFF2-40B4-BE49-F238E27FC236}">
                <a16:creationId xmlns:a16="http://schemas.microsoft.com/office/drawing/2014/main" id="{A8A5669A-600A-5043-8B10-A63A1BB75A2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682342" y="907818"/>
            <a:ext cx="4049182" cy="5240118"/>
          </a:xfrm>
          <a:ln>
            <a:solidFill>
              <a:schemeClr val="tx1"/>
            </a:solidFill>
          </a:ln>
        </p:spPr>
      </p:pic>
      <p:sp>
        <p:nvSpPr>
          <p:cNvPr id="9" name="Notched Right Arrow 8" descr="alt=&quot;&quot;" title="alt=&quot;&quot;">
            <a:extLst>
              <a:ext uri="{FF2B5EF4-FFF2-40B4-BE49-F238E27FC236}">
                <a16:creationId xmlns:a16="http://schemas.microsoft.com/office/drawing/2014/main" id="{08BDFB81-6213-B64E-B497-494AFD3C93F7}"/>
              </a:ext>
            </a:extLst>
          </p:cNvPr>
          <p:cNvSpPr/>
          <p:nvPr/>
        </p:nvSpPr>
        <p:spPr>
          <a:xfrm>
            <a:off x="5007427" y="1589314"/>
            <a:ext cx="978408" cy="484632"/>
          </a:xfrm>
          <a:prstGeom prst="notched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2338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A68-B220-0B40-8AAE-98BACD00F77E}"/>
              </a:ext>
            </a:extLst>
          </p:cNvPr>
          <p:cNvSpPr>
            <a:spLocks noGrp="1"/>
          </p:cNvSpPr>
          <p:nvPr>
            <p:ph type="title"/>
          </p:nvPr>
        </p:nvSpPr>
        <p:spPr>
          <a:xfrm>
            <a:off x="631371" y="296410"/>
            <a:ext cx="5355772" cy="1143000"/>
          </a:xfrm>
        </p:spPr>
        <p:txBody>
          <a:bodyPr/>
          <a:lstStyle/>
          <a:p>
            <a:pPr algn="l"/>
            <a:r>
              <a:rPr lang="en-US" dirty="0"/>
              <a:t>Action Steps</a:t>
            </a:r>
          </a:p>
        </p:txBody>
      </p:sp>
      <p:sp>
        <p:nvSpPr>
          <p:cNvPr id="6" name="Content Placeholder 5">
            <a:extLst>
              <a:ext uri="{FF2B5EF4-FFF2-40B4-BE49-F238E27FC236}">
                <a16:creationId xmlns:a16="http://schemas.microsoft.com/office/drawing/2014/main" id="{C963FB8E-E141-F24C-8A58-BD7EC66ADD8A}"/>
              </a:ext>
            </a:extLst>
          </p:cNvPr>
          <p:cNvSpPr>
            <a:spLocks noGrp="1"/>
          </p:cNvSpPr>
          <p:nvPr>
            <p:ph sz="half" idx="2"/>
          </p:nvPr>
        </p:nvSpPr>
        <p:spPr>
          <a:xfrm>
            <a:off x="602343" y="1360721"/>
            <a:ext cx="5014686" cy="4525963"/>
          </a:xfrm>
        </p:spPr>
        <p:txBody>
          <a:bodyPr>
            <a:normAutofit fontScale="92500"/>
          </a:bodyPr>
          <a:lstStyle/>
          <a:p>
            <a:pPr fontAlgn="base">
              <a:lnSpc>
                <a:spcPct val="120000"/>
              </a:lnSpc>
            </a:pPr>
            <a:r>
              <a:rPr lang="en-US" sz="3600" b="1" i="1" dirty="0"/>
              <a:t>Eat more veggies/Fruit for dessert​</a:t>
            </a:r>
          </a:p>
          <a:p>
            <a:pPr fontAlgn="base">
              <a:lnSpc>
                <a:spcPct val="120000"/>
              </a:lnSpc>
            </a:pPr>
            <a:r>
              <a:rPr lang="en-US" sz="3600" b="1" i="1" dirty="0"/>
              <a:t>Stop going to fast food restaurants for lunch​</a:t>
            </a:r>
          </a:p>
          <a:p>
            <a:pPr fontAlgn="base">
              <a:lnSpc>
                <a:spcPct val="120000"/>
              </a:lnSpc>
            </a:pPr>
            <a:r>
              <a:rPr lang="en-US" sz="3600" b="1" i="1" dirty="0"/>
              <a:t>3 mile walks/5 times a week​</a:t>
            </a:r>
          </a:p>
        </p:txBody>
      </p:sp>
      <p:pic>
        <p:nvPicPr>
          <p:cNvPr id="4" name="Content Placeholder 3" descr="Call out to section 2 for individual to create action steps to reach their personal goal. " title="Self-Management Plan Worksheet">
            <a:extLst>
              <a:ext uri="{FF2B5EF4-FFF2-40B4-BE49-F238E27FC236}">
                <a16:creationId xmlns:a16="http://schemas.microsoft.com/office/drawing/2014/main" id="{A8A5669A-600A-5043-8B10-A63A1BB75A2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08914" y="929589"/>
            <a:ext cx="4049182" cy="5240118"/>
          </a:xfrm>
          <a:ln>
            <a:solidFill>
              <a:schemeClr val="tx1"/>
            </a:solidFill>
          </a:ln>
        </p:spPr>
      </p:pic>
      <p:sp>
        <p:nvSpPr>
          <p:cNvPr id="9" name="Notched Right Arrow 8" descr="alt=&quot;&quot;" title="alt=&quot;&quot;">
            <a:extLst>
              <a:ext uri="{FF2B5EF4-FFF2-40B4-BE49-F238E27FC236}">
                <a16:creationId xmlns:a16="http://schemas.microsoft.com/office/drawing/2014/main" id="{08BDFB81-6213-B64E-B497-494AFD3C93F7}"/>
              </a:ext>
            </a:extLst>
          </p:cNvPr>
          <p:cNvSpPr/>
          <p:nvPr/>
        </p:nvSpPr>
        <p:spPr>
          <a:xfrm>
            <a:off x="5312227" y="2677885"/>
            <a:ext cx="978408" cy="484632"/>
          </a:xfrm>
          <a:prstGeom prst="notched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209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A68-B220-0B40-8AAE-98BACD00F77E}"/>
              </a:ext>
            </a:extLst>
          </p:cNvPr>
          <p:cNvSpPr>
            <a:spLocks noGrp="1"/>
          </p:cNvSpPr>
          <p:nvPr>
            <p:ph type="title"/>
          </p:nvPr>
        </p:nvSpPr>
        <p:spPr>
          <a:xfrm>
            <a:off x="631371" y="296410"/>
            <a:ext cx="5355772" cy="1143000"/>
          </a:xfrm>
        </p:spPr>
        <p:txBody>
          <a:bodyPr>
            <a:normAutofit fontScale="90000"/>
          </a:bodyPr>
          <a:lstStyle/>
          <a:p>
            <a:pPr algn="l"/>
            <a:r>
              <a:rPr lang="en-US" dirty="0"/>
              <a:t>Self Monitoring/Self Evaluation Method</a:t>
            </a:r>
          </a:p>
        </p:txBody>
      </p:sp>
      <p:sp>
        <p:nvSpPr>
          <p:cNvPr id="6" name="Content Placeholder 5">
            <a:extLst>
              <a:ext uri="{FF2B5EF4-FFF2-40B4-BE49-F238E27FC236}">
                <a16:creationId xmlns:a16="http://schemas.microsoft.com/office/drawing/2014/main" id="{C963FB8E-E141-F24C-8A58-BD7EC66ADD8A}"/>
              </a:ext>
            </a:extLst>
          </p:cNvPr>
          <p:cNvSpPr>
            <a:spLocks noGrp="1"/>
          </p:cNvSpPr>
          <p:nvPr>
            <p:ph sz="half" idx="2"/>
          </p:nvPr>
        </p:nvSpPr>
        <p:spPr>
          <a:xfrm>
            <a:off x="602343" y="1621978"/>
            <a:ext cx="5080000" cy="4525963"/>
          </a:xfrm>
        </p:spPr>
        <p:txBody>
          <a:bodyPr>
            <a:normAutofit fontScale="92500"/>
          </a:bodyPr>
          <a:lstStyle/>
          <a:p>
            <a:pPr marL="742950" indent="-742950" fontAlgn="base">
              <a:lnSpc>
                <a:spcPct val="120000"/>
              </a:lnSpc>
              <a:buFont typeface="+mj-lt"/>
              <a:buAutoNum type="arabicPeriod"/>
            </a:pPr>
            <a:r>
              <a:rPr lang="en-US" sz="3600" b="1" i="1" dirty="0"/>
              <a:t>Weigh myself now in the morning​</a:t>
            </a:r>
          </a:p>
          <a:p>
            <a:pPr marL="742950" indent="-742950" fontAlgn="base">
              <a:lnSpc>
                <a:spcPct val="120000"/>
              </a:lnSpc>
              <a:buFont typeface="+mj-lt"/>
              <a:buAutoNum type="arabicPeriod"/>
            </a:pPr>
            <a:r>
              <a:rPr lang="en-US" sz="3600" b="1" i="1" dirty="0"/>
              <a:t>Weigh myself every other day in the morning​</a:t>
            </a:r>
          </a:p>
          <a:p>
            <a:pPr marL="742950" indent="-742950" fontAlgn="base">
              <a:lnSpc>
                <a:spcPct val="120000"/>
              </a:lnSpc>
              <a:buFont typeface="+mj-lt"/>
              <a:buAutoNum type="arabicPeriod"/>
            </a:pPr>
            <a:r>
              <a:rPr lang="en-US" sz="3600" b="1" i="1" dirty="0"/>
              <a:t>Keep a daily journal​</a:t>
            </a:r>
          </a:p>
          <a:p>
            <a:pPr marL="0" indent="0">
              <a:buNone/>
            </a:pPr>
            <a:endParaRPr lang="en-US" sz="3600" b="1" i="1" dirty="0"/>
          </a:p>
        </p:txBody>
      </p:sp>
      <p:pic>
        <p:nvPicPr>
          <p:cNvPr id="4" name="Content Placeholder 3" descr="Call out to section 3 for individual to consider self-monitoring and self-evaluation methods to reach their personal goal." title="Self-Management Plan Worksheet">
            <a:extLst>
              <a:ext uri="{FF2B5EF4-FFF2-40B4-BE49-F238E27FC236}">
                <a16:creationId xmlns:a16="http://schemas.microsoft.com/office/drawing/2014/main" id="{A8A5669A-600A-5043-8B10-A63A1BB75A2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965371" y="864276"/>
            <a:ext cx="4049182" cy="5240118"/>
          </a:xfrm>
          <a:ln>
            <a:solidFill>
              <a:schemeClr val="tx1"/>
            </a:solidFill>
          </a:ln>
        </p:spPr>
      </p:pic>
      <p:sp>
        <p:nvSpPr>
          <p:cNvPr id="9" name="Notched Right Arrow 8" descr="alt=&quot;&quot;" title="alt=&quot;&quot;">
            <a:extLst>
              <a:ext uri="{FF2B5EF4-FFF2-40B4-BE49-F238E27FC236}">
                <a16:creationId xmlns:a16="http://schemas.microsoft.com/office/drawing/2014/main" id="{08BDFB81-6213-B64E-B497-494AFD3C93F7}"/>
              </a:ext>
            </a:extLst>
          </p:cNvPr>
          <p:cNvSpPr/>
          <p:nvPr/>
        </p:nvSpPr>
        <p:spPr>
          <a:xfrm>
            <a:off x="5225141" y="3331028"/>
            <a:ext cx="978408" cy="484632"/>
          </a:xfrm>
          <a:prstGeom prst="notched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378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A68-B220-0B40-8AAE-98BACD00F77E}"/>
              </a:ext>
            </a:extLst>
          </p:cNvPr>
          <p:cNvSpPr>
            <a:spLocks noGrp="1"/>
          </p:cNvSpPr>
          <p:nvPr>
            <p:ph type="title"/>
          </p:nvPr>
        </p:nvSpPr>
        <p:spPr>
          <a:xfrm>
            <a:off x="631371" y="296410"/>
            <a:ext cx="5355772" cy="1143000"/>
          </a:xfrm>
        </p:spPr>
        <p:txBody>
          <a:bodyPr>
            <a:noAutofit/>
          </a:bodyPr>
          <a:lstStyle/>
          <a:p>
            <a:pPr>
              <a:lnSpc>
                <a:spcPct val="120000"/>
              </a:lnSpc>
            </a:pPr>
            <a:r>
              <a:rPr lang="en-US" sz="3600" dirty="0"/>
              <a:t>Reinforcement Method</a:t>
            </a:r>
          </a:p>
        </p:txBody>
      </p:sp>
      <p:sp>
        <p:nvSpPr>
          <p:cNvPr id="6" name="Content Placeholder 5">
            <a:extLst>
              <a:ext uri="{FF2B5EF4-FFF2-40B4-BE49-F238E27FC236}">
                <a16:creationId xmlns:a16="http://schemas.microsoft.com/office/drawing/2014/main" id="{C963FB8E-E141-F24C-8A58-BD7EC66ADD8A}"/>
              </a:ext>
            </a:extLst>
          </p:cNvPr>
          <p:cNvSpPr>
            <a:spLocks noGrp="1"/>
          </p:cNvSpPr>
          <p:nvPr>
            <p:ph sz="half" idx="2"/>
          </p:nvPr>
        </p:nvSpPr>
        <p:spPr>
          <a:xfrm>
            <a:off x="602343" y="1262744"/>
            <a:ext cx="4666343" cy="4885198"/>
          </a:xfrm>
        </p:spPr>
        <p:txBody>
          <a:bodyPr>
            <a:normAutofit fontScale="92500" lnSpcReduction="20000"/>
          </a:bodyPr>
          <a:lstStyle/>
          <a:p>
            <a:pPr marL="514350" indent="-514350">
              <a:lnSpc>
                <a:spcPct val="120000"/>
              </a:lnSpc>
              <a:buFont typeface="+mj-lt"/>
              <a:buAutoNum type="arabicPeriod"/>
            </a:pPr>
            <a:r>
              <a:rPr lang="en-US" b="1" i="1" dirty="0"/>
              <a:t>After the first 5 pounds I will go to lunch with my friends and get dessert</a:t>
            </a:r>
          </a:p>
          <a:p>
            <a:pPr marL="514350" indent="-514350">
              <a:lnSpc>
                <a:spcPct val="120000"/>
              </a:lnSpc>
              <a:buFont typeface="+mj-lt"/>
              <a:buAutoNum type="arabicPeriod"/>
            </a:pPr>
            <a:r>
              <a:rPr lang="en-US" b="1" i="1" dirty="0"/>
              <a:t>After the first 10 pounds, I will buy a new pair of pants</a:t>
            </a:r>
          </a:p>
          <a:p>
            <a:pPr marL="514350" indent="-514350">
              <a:lnSpc>
                <a:spcPct val="120000"/>
              </a:lnSpc>
              <a:buFont typeface="+mj-lt"/>
              <a:buAutoNum type="arabicPeriod"/>
            </a:pPr>
            <a:r>
              <a:rPr lang="en-US" b="1" i="1" dirty="0"/>
              <a:t>After 15 pounds I will buy that size 6 dress I have been eyeing and go to my high school class reunion</a:t>
            </a:r>
          </a:p>
        </p:txBody>
      </p:sp>
      <p:pic>
        <p:nvPicPr>
          <p:cNvPr id="4" name="Content Placeholder 3" descr="Call out to section 4 for individual to create a reinforcement to reach their personal goal.&#10;" title="Self-Management Plan Worksheet">
            <a:extLst>
              <a:ext uri="{FF2B5EF4-FFF2-40B4-BE49-F238E27FC236}">
                <a16:creationId xmlns:a16="http://schemas.microsoft.com/office/drawing/2014/main" id="{A8A5669A-600A-5043-8B10-A63A1BB75A2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56513" y="1038447"/>
            <a:ext cx="4049182" cy="5240118"/>
          </a:xfrm>
          <a:ln>
            <a:solidFill>
              <a:schemeClr val="tx1"/>
            </a:solidFill>
          </a:ln>
        </p:spPr>
      </p:pic>
      <p:sp>
        <p:nvSpPr>
          <p:cNvPr id="9" name="Notched Right Arrow 8" descr="alt=&quot;&quot;" title="alt=&quot;&quot;">
            <a:extLst>
              <a:ext uri="{FF2B5EF4-FFF2-40B4-BE49-F238E27FC236}">
                <a16:creationId xmlns:a16="http://schemas.microsoft.com/office/drawing/2014/main" id="{08BDFB81-6213-B64E-B497-494AFD3C93F7}"/>
              </a:ext>
            </a:extLst>
          </p:cNvPr>
          <p:cNvSpPr/>
          <p:nvPr/>
        </p:nvSpPr>
        <p:spPr>
          <a:xfrm>
            <a:off x="5050970" y="4071257"/>
            <a:ext cx="978408" cy="484632"/>
          </a:xfrm>
          <a:prstGeom prst="notched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253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A68-B220-0B40-8AAE-98BACD00F77E}"/>
              </a:ext>
            </a:extLst>
          </p:cNvPr>
          <p:cNvSpPr>
            <a:spLocks noGrp="1"/>
          </p:cNvSpPr>
          <p:nvPr>
            <p:ph type="title"/>
          </p:nvPr>
        </p:nvSpPr>
        <p:spPr>
          <a:xfrm>
            <a:off x="631371" y="296410"/>
            <a:ext cx="5355772" cy="1143000"/>
          </a:xfrm>
        </p:spPr>
        <p:txBody>
          <a:bodyPr>
            <a:noAutofit/>
          </a:bodyPr>
          <a:lstStyle/>
          <a:p>
            <a:pPr algn="l"/>
            <a:r>
              <a:rPr lang="en-US" sz="3600" dirty="0"/>
              <a:t>Self Instruction Supports and Strategies</a:t>
            </a:r>
          </a:p>
        </p:txBody>
      </p:sp>
      <p:sp>
        <p:nvSpPr>
          <p:cNvPr id="6" name="Content Placeholder 5">
            <a:extLst>
              <a:ext uri="{FF2B5EF4-FFF2-40B4-BE49-F238E27FC236}">
                <a16:creationId xmlns:a16="http://schemas.microsoft.com/office/drawing/2014/main" id="{C963FB8E-E141-F24C-8A58-BD7EC66ADD8A}"/>
              </a:ext>
            </a:extLst>
          </p:cNvPr>
          <p:cNvSpPr>
            <a:spLocks noGrp="1"/>
          </p:cNvSpPr>
          <p:nvPr>
            <p:ph sz="half" idx="2"/>
          </p:nvPr>
        </p:nvSpPr>
        <p:spPr>
          <a:xfrm>
            <a:off x="602343" y="1937657"/>
            <a:ext cx="4862286" cy="4101429"/>
          </a:xfrm>
        </p:spPr>
        <p:txBody>
          <a:bodyPr>
            <a:normAutofit/>
          </a:bodyPr>
          <a:lstStyle/>
          <a:p>
            <a:pPr fontAlgn="base"/>
            <a:r>
              <a:rPr lang="en-US" sz="3600" b="1" i="1" dirty="0"/>
              <a:t>Read the ‘You can do it” Blog​</a:t>
            </a:r>
          </a:p>
          <a:p>
            <a:pPr fontAlgn="base"/>
            <a:r>
              <a:rPr lang="en-US" sz="3600" b="1" i="1" dirty="0"/>
              <a:t>Scale​ </a:t>
            </a:r>
          </a:p>
          <a:p>
            <a:pPr fontAlgn="base"/>
            <a:r>
              <a:rPr lang="en-US" sz="3600" b="1" i="1" dirty="0"/>
              <a:t>Reminder notes on the fridge​</a:t>
            </a:r>
          </a:p>
        </p:txBody>
      </p:sp>
      <p:pic>
        <p:nvPicPr>
          <p:cNvPr id="4" name="Content Placeholder 3" descr="Call out to section 5 for individual to consider self-instructions and supports to reach their personal goal.&#10;" title="Self-Management Plan Worksheet-">
            <a:extLst>
              <a:ext uri="{FF2B5EF4-FFF2-40B4-BE49-F238E27FC236}">
                <a16:creationId xmlns:a16="http://schemas.microsoft.com/office/drawing/2014/main" id="{A8A5669A-600A-5043-8B10-A63A1BB75A2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78284" y="886047"/>
            <a:ext cx="4049182" cy="5240118"/>
          </a:xfrm>
          <a:ln>
            <a:solidFill>
              <a:schemeClr val="tx1"/>
            </a:solidFill>
          </a:ln>
        </p:spPr>
      </p:pic>
      <p:sp>
        <p:nvSpPr>
          <p:cNvPr id="9" name="Notched Right Arrow 8" descr="alt=&quot;&quot;">
            <a:extLst>
              <a:ext uri="{FF2B5EF4-FFF2-40B4-BE49-F238E27FC236}">
                <a16:creationId xmlns:a16="http://schemas.microsoft.com/office/drawing/2014/main" id="{08BDFB81-6213-B64E-B497-494AFD3C93F7}"/>
              </a:ext>
            </a:extLst>
          </p:cNvPr>
          <p:cNvSpPr/>
          <p:nvPr/>
        </p:nvSpPr>
        <p:spPr>
          <a:xfrm>
            <a:off x="5007427" y="5377542"/>
            <a:ext cx="978408" cy="484632"/>
          </a:xfrm>
          <a:prstGeom prst="notched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1186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Self Monitoring/Self Management</a:t>
            </a:r>
          </a:p>
        </p:txBody>
      </p:sp>
      <p:sp>
        <p:nvSpPr>
          <p:cNvPr id="3" name="Content Placeholder 2"/>
          <p:cNvSpPr>
            <a:spLocks noGrp="1"/>
          </p:cNvSpPr>
          <p:nvPr>
            <p:ph idx="1"/>
          </p:nvPr>
        </p:nvSpPr>
        <p:spPr/>
        <p:txBody>
          <a:bodyPr/>
          <a:lstStyle/>
          <a:p>
            <a:r>
              <a:rPr lang="en-US" dirty="0"/>
              <a:t>Self-Monitoring and Self-Management Interventions provide youth the strategies to become less dependent on ‘in-person’ assistance, such as aides and coaches. </a:t>
            </a:r>
          </a:p>
          <a:p>
            <a:r>
              <a:rPr lang="en-US" dirty="0"/>
              <a:t>Such strategies provide youth with skills to become aware of their own needs and level of performance.</a:t>
            </a:r>
          </a:p>
        </p:txBody>
      </p:sp>
    </p:spTree>
    <p:extLst>
      <p:ext uri="{BB962C8B-B14F-4D97-AF65-F5344CB8AC3E}">
        <p14:creationId xmlns:p14="http://schemas.microsoft.com/office/powerpoint/2010/main" val="2398644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A68-B220-0B40-8AAE-98BACD00F77E}"/>
              </a:ext>
            </a:extLst>
          </p:cNvPr>
          <p:cNvSpPr>
            <a:spLocks noGrp="1"/>
          </p:cNvSpPr>
          <p:nvPr>
            <p:ph type="title"/>
          </p:nvPr>
        </p:nvSpPr>
        <p:spPr>
          <a:xfrm>
            <a:off x="6030686" y="274638"/>
            <a:ext cx="5551714" cy="1143000"/>
          </a:xfrm>
        </p:spPr>
        <p:txBody>
          <a:bodyPr/>
          <a:lstStyle/>
          <a:p>
            <a:pPr algn="l"/>
            <a:r>
              <a:rPr lang="en-US" dirty="0"/>
              <a:t>Teaching Plan</a:t>
            </a:r>
          </a:p>
        </p:txBody>
      </p:sp>
      <p:sp>
        <p:nvSpPr>
          <p:cNvPr id="6" name="Content Placeholder 5">
            <a:extLst>
              <a:ext uri="{FF2B5EF4-FFF2-40B4-BE49-F238E27FC236}">
                <a16:creationId xmlns:a16="http://schemas.microsoft.com/office/drawing/2014/main" id="{C963FB8E-E141-F24C-8A58-BD7EC66ADD8A}"/>
              </a:ext>
            </a:extLst>
          </p:cNvPr>
          <p:cNvSpPr>
            <a:spLocks noGrp="1"/>
          </p:cNvSpPr>
          <p:nvPr>
            <p:ph sz="half" idx="2"/>
          </p:nvPr>
        </p:nvSpPr>
        <p:spPr/>
        <p:txBody>
          <a:bodyPr>
            <a:normAutofit/>
          </a:bodyPr>
          <a:lstStyle/>
          <a:p>
            <a:pPr marL="0" indent="0" fontAlgn="base">
              <a:buNone/>
            </a:pPr>
            <a:r>
              <a:rPr lang="en-US" sz="3200" b="1" i="1" dirty="0"/>
              <a:t>Team Support</a:t>
            </a:r>
          </a:p>
          <a:p>
            <a:pPr fontAlgn="base"/>
            <a:r>
              <a:rPr lang="en-US" sz="3200" b="1" i="1" dirty="0"/>
              <a:t>Weight control class at the Natatorium​</a:t>
            </a:r>
          </a:p>
          <a:p>
            <a:pPr fontAlgn="base"/>
            <a:r>
              <a:rPr lang="en-US" sz="3200" b="1" i="1" dirty="0"/>
              <a:t>Discussion with my physician</a:t>
            </a:r>
          </a:p>
          <a:p>
            <a:pPr marL="0" indent="0">
              <a:buNone/>
            </a:pPr>
            <a:endParaRPr lang="en-US" sz="3600" b="1" i="1" dirty="0"/>
          </a:p>
        </p:txBody>
      </p:sp>
      <p:pic>
        <p:nvPicPr>
          <p:cNvPr id="4" name="Content Placeholder 3" descr="Call out to the right of worksheet, How the team will teach and support individual to learn the self- management plan.&#10;" title="Self-Management Plan Worksheet">
            <a:extLst>
              <a:ext uri="{FF2B5EF4-FFF2-40B4-BE49-F238E27FC236}">
                <a16:creationId xmlns:a16="http://schemas.microsoft.com/office/drawing/2014/main" id="{A8A5669A-600A-5043-8B10-A63A1BB75A2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15143" y="559475"/>
            <a:ext cx="4049182" cy="5240118"/>
          </a:xfrm>
          <a:ln>
            <a:solidFill>
              <a:schemeClr val="tx1"/>
            </a:solidFill>
          </a:ln>
        </p:spPr>
      </p:pic>
      <p:sp>
        <p:nvSpPr>
          <p:cNvPr id="9" name="Notched Right Arrow 8" descr="alt=&quot;&quot;">
            <a:extLst>
              <a:ext uri="{FF2B5EF4-FFF2-40B4-BE49-F238E27FC236}">
                <a16:creationId xmlns:a16="http://schemas.microsoft.com/office/drawing/2014/main" id="{08BDFB81-6213-B64E-B497-494AFD3C93F7}"/>
              </a:ext>
            </a:extLst>
          </p:cNvPr>
          <p:cNvSpPr/>
          <p:nvPr/>
        </p:nvSpPr>
        <p:spPr>
          <a:xfrm rot="10800000">
            <a:off x="4920341" y="2046512"/>
            <a:ext cx="978408" cy="484632"/>
          </a:xfrm>
          <a:prstGeom prst="notched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316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A68-B220-0B40-8AAE-98BACD00F77E}"/>
              </a:ext>
            </a:extLst>
          </p:cNvPr>
          <p:cNvSpPr>
            <a:spLocks noGrp="1"/>
          </p:cNvSpPr>
          <p:nvPr>
            <p:ph type="title"/>
          </p:nvPr>
        </p:nvSpPr>
        <p:spPr>
          <a:xfrm>
            <a:off x="631371" y="296410"/>
            <a:ext cx="10537372" cy="1143000"/>
          </a:xfrm>
        </p:spPr>
        <p:txBody>
          <a:bodyPr/>
          <a:lstStyle/>
          <a:p>
            <a:r>
              <a:rPr lang="en-US" dirty="0"/>
              <a:t>Example Plan Two</a:t>
            </a:r>
          </a:p>
        </p:txBody>
      </p:sp>
      <p:sp>
        <p:nvSpPr>
          <p:cNvPr id="6" name="Content Placeholder 5">
            <a:extLst>
              <a:ext uri="{FF2B5EF4-FFF2-40B4-BE49-F238E27FC236}">
                <a16:creationId xmlns:a16="http://schemas.microsoft.com/office/drawing/2014/main" id="{C963FB8E-E141-F24C-8A58-BD7EC66ADD8A}"/>
              </a:ext>
            </a:extLst>
          </p:cNvPr>
          <p:cNvSpPr>
            <a:spLocks noGrp="1"/>
          </p:cNvSpPr>
          <p:nvPr>
            <p:ph sz="half" idx="2"/>
          </p:nvPr>
        </p:nvSpPr>
        <p:spPr>
          <a:xfrm>
            <a:off x="645886" y="2612573"/>
            <a:ext cx="5210628" cy="2133598"/>
          </a:xfrm>
        </p:spPr>
        <p:txBody>
          <a:bodyPr>
            <a:normAutofit fontScale="85000" lnSpcReduction="10000"/>
          </a:bodyPr>
          <a:lstStyle/>
          <a:p>
            <a:pPr marL="0" indent="0">
              <a:buNone/>
            </a:pPr>
            <a:r>
              <a:rPr lang="en-US" sz="5400" b="1" i="1" dirty="0"/>
              <a:t>Remaining Calm Self-Management Plan</a:t>
            </a:r>
          </a:p>
        </p:txBody>
      </p:sp>
      <p:pic>
        <p:nvPicPr>
          <p:cNvPr id="4" name="Content Placeholder 3" descr="Plan for individual as well as for the team to assist youth or adult to plan in a 5-step process." title="Self-Management Plan Worksheet">
            <a:extLst>
              <a:ext uri="{FF2B5EF4-FFF2-40B4-BE49-F238E27FC236}">
                <a16:creationId xmlns:a16="http://schemas.microsoft.com/office/drawing/2014/main" id="{A8A5669A-600A-5043-8B10-A63A1BB75A2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17770" y="1741714"/>
            <a:ext cx="3438454" cy="4449764"/>
          </a:xfrm>
          <a:ln>
            <a:solidFill>
              <a:schemeClr val="tx1"/>
            </a:solidFill>
          </a:ln>
        </p:spPr>
      </p:pic>
    </p:spTree>
    <p:extLst>
      <p:ext uri="{BB962C8B-B14F-4D97-AF65-F5344CB8AC3E}">
        <p14:creationId xmlns:p14="http://schemas.microsoft.com/office/powerpoint/2010/main" val="1894291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A68-B220-0B40-8AAE-98BACD00F77E}"/>
              </a:ext>
            </a:extLst>
          </p:cNvPr>
          <p:cNvSpPr>
            <a:spLocks noGrp="1"/>
          </p:cNvSpPr>
          <p:nvPr>
            <p:ph type="title"/>
          </p:nvPr>
        </p:nvSpPr>
        <p:spPr>
          <a:xfrm>
            <a:off x="631371" y="296410"/>
            <a:ext cx="5355772" cy="1143000"/>
          </a:xfrm>
        </p:spPr>
        <p:txBody>
          <a:bodyPr>
            <a:normAutofit/>
          </a:bodyPr>
          <a:lstStyle/>
          <a:p>
            <a:pPr algn="l"/>
            <a:r>
              <a:rPr lang="en-US" sz="4800" dirty="0"/>
              <a:t>Goal</a:t>
            </a:r>
          </a:p>
        </p:txBody>
      </p:sp>
      <p:sp>
        <p:nvSpPr>
          <p:cNvPr id="6" name="Content Placeholder 5">
            <a:extLst>
              <a:ext uri="{FF2B5EF4-FFF2-40B4-BE49-F238E27FC236}">
                <a16:creationId xmlns:a16="http://schemas.microsoft.com/office/drawing/2014/main" id="{C963FB8E-E141-F24C-8A58-BD7EC66ADD8A}"/>
              </a:ext>
            </a:extLst>
          </p:cNvPr>
          <p:cNvSpPr>
            <a:spLocks noGrp="1"/>
          </p:cNvSpPr>
          <p:nvPr>
            <p:ph sz="half" idx="2"/>
          </p:nvPr>
        </p:nvSpPr>
        <p:spPr>
          <a:xfrm>
            <a:off x="602343" y="1317178"/>
            <a:ext cx="4753428" cy="4525963"/>
          </a:xfrm>
        </p:spPr>
        <p:txBody>
          <a:bodyPr>
            <a:normAutofit/>
          </a:bodyPr>
          <a:lstStyle/>
          <a:p>
            <a:r>
              <a:rPr lang="en-US" sz="3600" b="1" i="1" dirty="0"/>
              <a:t>I am going to control my anger. </a:t>
            </a:r>
          </a:p>
          <a:p>
            <a:r>
              <a:rPr lang="en-US" sz="3600" b="1" i="1" dirty="0"/>
              <a:t>I will remain calm on the outside.</a:t>
            </a:r>
          </a:p>
        </p:txBody>
      </p:sp>
      <p:pic>
        <p:nvPicPr>
          <p:cNvPr id="4" name="Content Placeholder 3" descr="Call out to section one, for the individual selecting their goal.&#10;" title="Self-Management Plan Worksheet">
            <a:extLst>
              <a:ext uri="{FF2B5EF4-FFF2-40B4-BE49-F238E27FC236}">
                <a16:creationId xmlns:a16="http://schemas.microsoft.com/office/drawing/2014/main" id="{A8A5669A-600A-5043-8B10-A63A1BB75A2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985835" y="757459"/>
            <a:ext cx="4049182" cy="5240118"/>
          </a:xfrm>
          <a:ln>
            <a:solidFill>
              <a:schemeClr val="tx1"/>
            </a:solidFill>
          </a:ln>
        </p:spPr>
      </p:pic>
      <p:sp>
        <p:nvSpPr>
          <p:cNvPr id="9" name="Notched Right Arrow 8" descr="alt=&quot;&quot;" title="alt=&quot;&quot;">
            <a:extLst>
              <a:ext uri="{FF2B5EF4-FFF2-40B4-BE49-F238E27FC236}">
                <a16:creationId xmlns:a16="http://schemas.microsoft.com/office/drawing/2014/main" id="{08BDFB81-6213-B64E-B497-494AFD3C93F7}"/>
              </a:ext>
            </a:extLst>
          </p:cNvPr>
          <p:cNvSpPr/>
          <p:nvPr/>
        </p:nvSpPr>
        <p:spPr>
          <a:xfrm>
            <a:off x="5007427" y="1589314"/>
            <a:ext cx="978408" cy="484632"/>
          </a:xfrm>
          <a:prstGeom prst="notched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320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A68-B220-0B40-8AAE-98BACD00F77E}"/>
              </a:ext>
            </a:extLst>
          </p:cNvPr>
          <p:cNvSpPr>
            <a:spLocks noGrp="1"/>
          </p:cNvSpPr>
          <p:nvPr>
            <p:ph type="title"/>
          </p:nvPr>
        </p:nvSpPr>
        <p:spPr>
          <a:xfrm>
            <a:off x="631371" y="296410"/>
            <a:ext cx="5355772" cy="1143000"/>
          </a:xfrm>
        </p:spPr>
        <p:txBody>
          <a:bodyPr/>
          <a:lstStyle/>
          <a:p>
            <a:pPr algn="l"/>
            <a:r>
              <a:rPr lang="en-US" dirty="0"/>
              <a:t>Action Steps</a:t>
            </a:r>
          </a:p>
        </p:txBody>
      </p:sp>
      <p:sp>
        <p:nvSpPr>
          <p:cNvPr id="6" name="Content Placeholder 5">
            <a:extLst>
              <a:ext uri="{FF2B5EF4-FFF2-40B4-BE49-F238E27FC236}">
                <a16:creationId xmlns:a16="http://schemas.microsoft.com/office/drawing/2014/main" id="{C963FB8E-E141-F24C-8A58-BD7EC66ADD8A}"/>
              </a:ext>
            </a:extLst>
          </p:cNvPr>
          <p:cNvSpPr>
            <a:spLocks noGrp="1"/>
          </p:cNvSpPr>
          <p:nvPr>
            <p:ph sz="half" idx="2"/>
          </p:nvPr>
        </p:nvSpPr>
        <p:spPr>
          <a:xfrm>
            <a:off x="602343" y="1360721"/>
            <a:ext cx="5014686" cy="4525963"/>
          </a:xfrm>
        </p:spPr>
        <p:txBody>
          <a:bodyPr>
            <a:normAutofit/>
          </a:bodyPr>
          <a:lstStyle/>
          <a:p>
            <a:pPr fontAlgn="base"/>
            <a:r>
              <a:rPr lang="en-US" b="1" i="1" dirty="0"/>
              <a:t>Understand what it feels like when I am starting to get angry  ​</a:t>
            </a:r>
          </a:p>
          <a:p>
            <a:pPr fontAlgn="base"/>
            <a:r>
              <a:rPr lang="en-US" b="1" i="1" dirty="0"/>
              <a:t>Understand what things make me angry​</a:t>
            </a:r>
          </a:p>
          <a:p>
            <a:pPr fontAlgn="base"/>
            <a:r>
              <a:rPr lang="en-US" b="1" i="1" dirty="0"/>
              <a:t>Avoid those things​</a:t>
            </a:r>
          </a:p>
          <a:p>
            <a:pPr fontAlgn="base"/>
            <a:r>
              <a:rPr lang="en-US" b="1" i="1" dirty="0"/>
              <a:t>If I cannot avoid, use breathing techniques and self - prompting​</a:t>
            </a:r>
          </a:p>
          <a:p>
            <a:pPr marL="0" indent="0" fontAlgn="base">
              <a:lnSpc>
                <a:spcPct val="120000"/>
              </a:lnSpc>
              <a:buNone/>
            </a:pPr>
            <a:endParaRPr lang="en-US" sz="3600" b="1" i="1" dirty="0"/>
          </a:p>
        </p:txBody>
      </p:sp>
      <p:pic>
        <p:nvPicPr>
          <p:cNvPr id="4" name="Content Placeholder 3" descr="Call out to section 2 for individual to create action steps to reach their personal goal.&#10;" title="Self-Management Plan Worksheet">
            <a:extLst>
              <a:ext uri="{FF2B5EF4-FFF2-40B4-BE49-F238E27FC236}">
                <a16:creationId xmlns:a16="http://schemas.microsoft.com/office/drawing/2014/main" id="{A8A5669A-600A-5043-8B10-A63A1BB75A2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08914" y="929589"/>
            <a:ext cx="4049182" cy="5240118"/>
          </a:xfrm>
          <a:ln>
            <a:solidFill>
              <a:schemeClr val="tx1"/>
            </a:solidFill>
          </a:ln>
        </p:spPr>
      </p:pic>
      <p:sp>
        <p:nvSpPr>
          <p:cNvPr id="9" name="Notched Right Arrow 8" descr="alt=&quot;&quot;" title="alt=&quot;&quot;">
            <a:extLst>
              <a:ext uri="{FF2B5EF4-FFF2-40B4-BE49-F238E27FC236}">
                <a16:creationId xmlns:a16="http://schemas.microsoft.com/office/drawing/2014/main" id="{08BDFB81-6213-B64E-B497-494AFD3C93F7}"/>
              </a:ext>
            </a:extLst>
          </p:cNvPr>
          <p:cNvSpPr/>
          <p:nvPr/>
        </p:nvSpPr>
        <p:spPr>
          <a:xfrm>
            <a:off x="5312227" y="2677885"/>
            <a:ext cx="978408" cy="484632"/>
          </a:xfrm>
          <a:prstGeom prst="notched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268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A68-B220-0B40-8AAE-98BACD00F77E}"/>
              </a:ext>
            </a:extLst>
          </p:cNvPr>
          <p:cNvSpPr>
            <a:spLocks noGrp="1"/>
          </p:cNvSpPr>
          <p:nvPr>
            <p:ph type="title"/>
          </p:nvPr>
        </p:nvSpPr>
        <p:spPr>
          <a:xfrm>
            <a:off x="631371" y="296410"/>
            <a:ext cx="5355772" cy="1143000"/>
          </a:xfrm>
        </p:spPr>
        <p:txBody>
          <a:bodyPr>
            <a:normAutofit fontScale="90000"/>
          </a:bodyPr>
          <a:lstStyle/>
          <a:p>
            <a:pPr algn="l"/>
            <a:r>
              <a:rPr lang="en-US" dirty="0"/>
              <a:t>Self-Monitoring/Self-Evaluation Method</a:t>
            </a:r>
          </a:p>
        </p:txBody>
      </p:sp>
      <p:sp>
        <p:nvSpPr>
          <p:cNvPr id="6" name="Content Placeholder 5">
            <a:extLst>
              <a:ext uri="{FF2B5EF4-FFF2-40B4-BE49-F238E27FC236}">
                <a16:creationId xmlns:a16="http://schemas.microsoft.com/office/drawing/2014/main" id="{C963FB8E-E141-F24C-8A58-BD7EC66ADD8A}"/>
              </a:ext>
            </a:extLst>
          </p:cNvPr>
          <p:cNvSpPr>
            <a:spLocks noGrp="1"/>
          </p:cNvSpPr>
          <p:nvPr>
            <p:ph sz="half" idx="2"/>
          </p:nvPr>
        </p:nvSpPr>
        <p:spPr>
          <a:xfrm>
            <a:off x="558801" y="1621978"/>
            <a:ext cx="4535713" cy="4525963"/>
          </a:xfrm>
        </p:spPr>
        <p:txBody>
          <a:bodyPr>
            <a:normAutofit/>
          </a:bodyPr>
          <a:lstStyle/>
          <a:p>
            <a:pPr fontAlgn="base"/>
            <a:r>
              <a:rPr lang="en-US" sz="3400" b="1" i="1" dirty="0"/>
              <a:t>Checklist at the end of each class period​</a:t>
            </a:r>
          </a:p>
          <a:p>
            <a:pPr fontAlgn="base"/>
            <a:r>
              <a:rPr lang="en-US" sz="3400" b="1" i="1" dirty="0"/>
              <a:t>Personal Rating​</a:t>
            </a:r>
          </a:p>
          <a:p>
            <a:pPr fontAlgn="base"/>
            <a:r>
              <a:rPr lang="en-US" sz="3400" b="1" i="1" dirty="0"/>
              <a:t>Compare to teacher rating</a:t>
            </a:r>
          </a:p>
          <a:p>
            <a:pPr marL="0" indent="0" fontAlgn="base">
              <a:lnSpc>
                <a:spcPct val="120000"/>
              </a:lnSpc>
              <a:buNone/>
            </a:pPr>
            <a:endParaRPr lang="en-US" sz="3600" b="1" i="1" dirty="0"/>
          </a:p>
        </p:txBody>
      </p:sp>
      <p:pic>
        <p:nvPicPr>
          <p:cNvPr id="4" name="Content Placeholder 3" descr="Call out to section 3 for individual to consider self-monitoring and self-evaluation methods to reach their personal goal.&#10;" title="Self-Management Plan Worksheet">
            <a:extLst>
              <a:ext uri="{FF2B5EF4-FFF2-40B4-BE49-F238E27FC236}">
                <a16:creationId xmlns:a16="http://schemas.microsoft.com/office/drawing/2014/main" id="{A8A5669A-600A-5043-8B10-A63A1BB75A2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965371" y="864276"/>
            <a:ext cx="4049182" cy="5240118"/>
          </a:xfrm>
          <a:ln>
            <a:solidFill>
              <a:schemeClr val="tx1"/>
            </a:solidFill>
          </a:ln>
        </p:spPr>
      </p:pic>
      <p:sp>
        <p:nvSpPr>
          <p:cNvPr id="9" name="Notched Right Arrow 8" descr="alt=&quot;&quot;" title="alt=&quot;&quot;">
            <a:extLst>
              <a:ext uri="{FF2B5EF4-FFF2-40B4-BE49-F238E27FC236}">
                <a16:creationId xmlns:a16="http://schemas.microsoft.com/office/drawing/2014/main" id="{08BDFB81-6213-B64E-B497-494AFD3C93F7}"/>
              </a:ext>
            </a:extLst>
          </p:cNvPr>
          <p:cNvSpPr/>
          <p:nvPr/>
        </p:nvSpPr>
        <p:spPr>
          <a:xfrm>
            <a:off x="5333998" y="3374571"/>
            <a:ext cx="978408" cy="484632"/>
          </a:xfrm>
          <a:prstGeom prst="notched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468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A68-B220-0B40-8AAE-98BACD00F77E}"/>
              </a:ext>
            </a:extLst>
          </p:cNvPr>
          <p:cNvSpPr>
            <a:spLocks noGrp="1"/>
          </p:cNvSpPr>
          <p:nvPr>
            <p:ph type="title"/>
          </p:nvPr>
        </p:nvSpPr>
        <p:spPr>
          <a:xfrm>
            <a:off x="631371" y="296410"/>
            <a:ext cx="5355772" cy="1143000"/>
          </a:xfrm>
        </p:spPr>
        <p:txBody>
          <a:bodyPr>
            <a:normAutofit fontScale="90000"/>
          </a:bodyPr>
          <a:lstStyle/>
          <a:p>
            <a:pPr algn="l"/>
            <a:r>
              <a:rPr lang="en-US" dirty="0"/>
              <a:t>Reinforcement Method</a:t>
            </a:r>
          </a:p>
        </p:txBody>
      </p:sp>
      <p:sp>
        <p:nvSpPr>
          <p:cNvPr id="6" name="Content Placeholder 5">
            <a:extLst>
              <a:ext uri="{FF2B5EF4-FFF2-40B4-BE49-F238E27FC236}">
                <a16:creationId xmlns:a16="http://schemas.microsoft.com/office/drawing/2014/main" id="{C963FB8E-E141-F24C-8A58-BD7EC66ADD8A}"/>
              </a:ext>
            </a:extLst>
          </p:cNvPr>
          <p:cNvSpPr>
            <a:spLocks noGrp="1"/>
          </p:cNvSpPr>
          <p:nvPr>
            <p:ph sz="half" idx="2"/>
          </p:nvPr>
        </p:nvSpPr>
        <p:spPr>
          <a:xfrm>
            <a:off x="602343" y="1502228"/>
            <a:ext cx="4513943" cy="4645713"/>
          </a:xfrm>
        </p:spPr>
        <p:txBody>
          <a:bodyPr>
            <a:normAutofit/>
          </a:bodyPr>
          <a:lstStyle/>
          <a:p>
            <a:pPr fontAlgn="base"/>
            <a:r>
              <a:rPr lang="en-US" b="1" i="1" dirty="0"/>
              <a:t>If I make it through the class I get a point​</a:t>
            </a:r>
          </a:p>
          <a:p>
            <a:pPr fontAlgn="base"/>
            <a:r>
              <a:rPr lang="en-US" b="1" i="1" dirty="0"/>
              <a:t>If I get “x” points I earn time in the gym shooting hoops​</a:t>
            </a:r>
          </a:p>
          <a:p>
            <a:pPr fontAlgn="base"/>
            <a:r>
              <a:rPr lang="en-US" b="1" i="1" dirty="0"/>
              <a:t>If I earn “x” points I get to leave school early the next day. ​</a:t>
            </a:r>
          </a:p>
          <a:p>
            <a:pPr fontAlgn="base"/>
            <a:r>
              <a:rPr lang="en-US" b="1" i="1" dirty="0"/>
              <a:t>I feel in control​</a:t>
            </a:r>
          </a:p>
        </p:txBody>
      </p:sp>
      <p:pic>
        <p:nvPicPr>
          <p:cNvPr id="4" name="Content Placeholder 3" descr="Call out to section 4 for individual to create a reinforcement to reach their personal goal.&#10;" title="Self-Management Plan Worksheet">
            <a:extLst>
              <a:ext uri="{FF2B5EF4-FFF2-40B4-BE49-F238E27FC236}">
                <a16:creationId xmlns:a16="http://schemas.microsoft.com/office/drawing/2014/main" id="{A8A5669A-600A-5043-8B10-A63A1BB75A2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682342" y="907818"/>
            <a:ext cx="4049182" cy="5240118"/>
          </a:xfrm>
          <a:ln>
            <a:solidFill>
              <a:schemeClr val="tx1"/>
            </a:solidFill>
          </a:ln>
        </p:spPr>
      </p:pic>
      <p:sp>
        <p:nvSpPr>
          <p:cNvPr id="9" name="Notched Right Arrow 8" descr="alt=&quot;&quot;" title="alt=&quot;&quot;">
            <a:extLst>
              <a:ext uri="{FF2B5EF4-FFF2-40B4-BE49-F238E27FC236}">
                <a16:creationId xmlns:a16="http://schemas.microsoft.com/office/drawing/2014/main" id="{08BDFB81-6213-B64E-B497-494AFD3C93F7}"/>
              </a:ext>
            </a:extLst>
          </p:cNvPr>
          <p:cNvSpPr/>
          <p:nvPr/>
        </p:nvSpPr>
        <p:spPr>
          <a:xfrm>
            <a:off x="5050970" y="4071257"/>
            <a:ext cx="978408" cy="484632"/>
          </a:xfrm>
          <a:prstGeom prst="notched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658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A68-B220-0B40-8AAE-98BACD00F77E}"/>
              </a:ext>
            </a:extLst>
          </p:cNvPr>
          <p:cNvSpPr>
            <a:spLocks noGrp="1"/>
          </p:cNvSpPr>
          <p:nvPr>
            <p:ph type="title"/>
          </p:nvPr>
        </p:nvSpPr>
        <p:spPr>
          <a:xfrm>
            <a:off x="631371" y="296410"/>
            <a:ext cx="5355772" cy="1143000"/>
          </a:xfrm>
        </p:spPr>
        <p:txBody>
          <a:bodyPr>
            <a:normAutofit fontScale="90000"/>
          </a:bodyPr>
          <a:lstStyle/>
          <a:p>
            <a:pPr algn="l"/>
            <a:r>
              <a:rPr lang="en-US" sz="4000" dirty="0"/>
              <a:t>Self Instruction Supports and Strategies</a:t>
            </a:r>
            <a:endParaRPr lang="en-US" dirty="0"/>
          </a:p>
        </p:txBody>
      </p:sp>
      <p:sp>
        <p:nvSpPr>
          <p:cNvPr id="6" name="Content Placeholder 5">
            <a:extLst>
              <a:ext uri="{FF2B5EF4-FFF2-40B4-BE49-F238E27FC236}">
                <a16:creationId xmlns:a16="http://schemas.microsoft.com/office/drawing/2014/main" id="{C963FB8E-E141-F24C-8A58-BD7EC66ADD8A}"/>
              </a:ext>
            </a:extLst>
          </p:cNvPr>
          <p:cNvSpPr>
            <a:spLocks noGrp="1"/>
          </p:cNvSpPr>
          <p:nvPr>
            <p:ph sz="half" idx="2"/>
          </p:nvPr>
        </p:nvSpPr>
        <p:spPr>
          <a:xfrm>
            <a:off x="602342" y="1621978"/>
            <a:ext cx="5275943" cy="4525963"/>
          </a:xfrm>
        </p:spPr>
        <p:txBody>
          <a:bodyPr>
            <a:normAutofit/>
          </a:bodyPr>
          <a:lstStyle/>
          <a:p>
            <a:pPr fontAlgn="base"/>
            <a:r>
              <a:rPr lang="en-US" sz="2600" b="1" i="1" dirty="0"/>
              <a:t>Make a list of the top 5 things that may make me explode and be ready for them! Put them on my smartphone wall paper​</a:t>
            </a:r>
          </a:p>
          <a:p>
            <a:pPr fontAlgn="base"/>
            <a:r>
              <a:rPr lang="en-US" sz="2600" b="1" i="1" dirty="0"/>
              <a:t>5 Point scale​</a:t>
            </a:r>
          </a:p>
          <a:p>
            <a:pPr fontAlgn="base"/>
            <a:r>
              <a:rPr lang="en-US" sz="2600" b="1" i="1" dirty="0"/>
              <a:t>Calm App on my phone​</a:t>
            </a:r>
          </a:p>
          <a:p>
            <a:pPr fontAlgn="base"/>
            <a:r>
              <a:rPr lang="en-US" sz="2600" b="1" i="1" dirty="0"/>
              <a:t>Review my strategies before each class​</a:t>
            </a:r>
          </a:p>
          <a:p>
            <a:pPr marL="0" indent="0">
              <a:buNone/>
            </a:pPr>
            <a:endParaRPr lang="en-US" sz="3500" b="1" i="1" dirty="0"/>
          </a:p>
        </p:txBody>
      </p:sp>
      <p:pic>
        <p:nvPicPr>
          <p:cNvPr id="4" name="Content Placeholder 3" descr="Call out to section 5 for individual to consider self-instructions and supports to reach their personal goal.&#10;" title="Self-Management Plan Worksheet">
            <a:extLst>
              <a:ext uri="{FF2B5EF4-FFF2-40B4-BE49-F238E27FC236}">
                <a16:creationId xmlns:a16="http://schemas.microsoft.com/office/drawing/2014/main" id="{A8A5669A-600A-5043-8B10-A63A1BB75A2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52456" y="864275"/>
            <a:ext cx="4049182" cy="5240118"/>
          </a:xfrm>
          <a:ln>
            <a:solidFill>
              <a:schemeClr val="tx1"/>
            </a:solidFill>
          </a:ln>
        </p:spPr>
      </p:pic>
      <p:sp>
        <p:nvSpPr>
          <p:cNvPr id="9" name="Notched Right Arrow 8" descr="alt=&quot;&quot;" title="alt=&quot;&quot;">
            <a:extLst>
              <a:ext uri="{FF2B5EF4-FFF2-40B4-BE49-F238E27FC236}">
                <a16:creationId xmlns:a16="http://schemas.microsoft.com/office/drawing/2014/main" id="{08BDFB81-6213-B64E-B497-494AFD3C93F7}"/>
              </a:ext>
            </a:extLst>
          </p:cNvPr>
          <p:cNvSpPr/>
          <p:nvPr/>
        </p:nvSpPr>
        <p:spPr>
          <a:xfrm>
            <a:off x="5421084" y="5377542"/>
            <a:ext cx="978408" cy="484632"/>
          </a:xfrm>
          <a:prstGeom prst="notched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969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1A68-B220-0B40-8AAE-98BACD00F77E}"/>
              </a:ext>
            </a:extLst>
          </p:cNvPr>
          <p:cNvSpPr>
            <a:spLocks noGrp="1"/>
          </p:cNvSpPr>
          <p:nvPr>
            <p:ph type="title"/>
          </p:nvPr>
        </p:nvSpPr>
        <p:spPr>
          <a:xfrm>
            <a:off x="6030686" y="274638"/>
            <a:ext cx="5551714" cy="1143000"/>
          </a:xfrm>
        </p:spPr>
        <p:txBody>
          <a:bodyPr/>
          <a:lstStyle/>
          <a:p>
            <a:pPr algn="l"/>
            <a:r>
              <a:rPr lang="en-US" dirty="0"/>
              <a:t>Teaching Plan</a:t>
            </a:r>
          </a:p>
        </p:txBody>
      </p:sp>
      <p:sp>
        <p:nvSpPr>
          <p:cNvPr id="6" name="Content Placeholder 5" descr="Call out to the right of worksheet, How the team will teach and support individual to learn the self- management plan.&#10;" title="Self-Management Plan Worksheet-">
            <a:extLst>
              <a:ext uri="{FF2B5EF4-FFF2-40B4-BE49-F238E27FC236}">
                <a16:creationId xmlns:a16="http://schemas.microsoft.com/office/drawing/2014/main" id="{C963FB8E-E141-F24C-8A58-BD7EC66ADD8A}"/>
              </a:ext>
            </a:extLst>
          </p:cNvPr>
          <p:cNvSpPr>
            <a:spLocks noGrp="1"/>
          </p:cNvSpPr>
          <p:nvPr>
            <p:ph sz="half" idx="2"/>
          </p:nvPr>
        </p:nvSpPr>
        <p:spPr>
          <a:xfrm>
            <a:off x="6197600" y="1175658"/>
            <a:ext cx="5384800" cy="4950512"/>
          </a:xfrm>
        </p:spPr>
        <p:txBody>
          <a:bodyPr>
            <a:normAutofit/>
          </a:bodyPr>
          <a:lstStyle/>
          <a:p>
            <a:pPr marL="0" indent="0" fontAlgn="base">
              <a:buNone/>
            </a:pPr>
            <a:r>
              <a:rPr lang="en-US" b="1" i="1" dirty="0"/>
              <a:t>Team Support</a:t>
            </a:r>
          </a:p>
          <a:p>
            <a:pPr fontAlgn="base"/>
            <a:r>
              <a:rPr lang="en-US" sz="2600" b="1" i="1" dirty="0"/>
              <a:t>Use a Social Autopsy and “Emotion Thermometer” to help identify and understand the feelings and emotions of anger​</a:t>
            </a:r>
          </a:p>
          <a:p>
            <a:pPr fontAlgn="base"/>
            <a:r>
              <a:rPr lang="en-US" sz="2600" b="1" i="1" dirty="0"/>
              <a:t>Review and Help Develop 5 Point scale to know what to do when those things occur or how to avoid or manage the situations. </a:t>
            </a:r>
          </a:p>
          <a:p>
            <a:pPr marL="0" indent="0" fontAlgn="base">
              <a:buNone/>
            </a:pPr>
            <a:endParaRPr lang="en-US" sz="3200" b="1" i="1" dirty="0"/>
          </a:p>
          <a:p>
            <a:pPr marL="0" indent="0">
              <a:buNone/>
            </a:pPr>
            <a:endParaRPr lang="en-US" sz="3600" b="1" i="1" dirty="0"/>
          </a:p>
        </p:txBody>
      </p:sp>
      <p:pic>
        <p:nvPicPr>
          <p:cNvPr id="4" name="Content Placeholder 3">
            <a:extLst>
              <a:ext uri="{FF2B5EF4-FFF2-40B4-BE49-F238E27FC236}">
                <a16:creationId xmlns:a16="http://schemas.microsoft.com/office/drawing/2014/main" id="{A8A5669A-600A-5043-8B10-A63A1BB75A2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15143" y="559475"/>
            <a:ext cx="4049182" cy="5240118"/>
          </a:xfrm>
          <a:ln>
            <a:solidFill>
              <a:schemeClr val="tx1"/>
            </a:solidFill>
          </a:ln>
        </p:spPr>
      </p:pic>
      <p:sp>
        <p:nvSpPr>
          <p:cNvPr id="9" name="Notched Right Arrow 8" descr="alt=&quot;&quot;" title="alt=&quot;&quot;">
            <a:extLst>
              <a:ext uri="{FF2B5EF4-FFF2-40B4-BE49-F238E27FC236}">
                <a16:creationId xmlns:a16="http://schemas.microsoft.com/office/drawing/2014/main" id="{08BDFB81-6213-B64E-B497-494AFD3C93F7}"/>
              </a:ext>
            </a:extLst>
          </p:cNvPr>
          <p:cNvSpPr/>
          <p:nvPr/>
        </p:nvSpPr>
        <p:spPr>
          <a:xfrm rot="10800000">
            <a:off x="4920341" y="2046512"/>
            <a:ext cx="978408" cy="484632"/>
          </a:xfrm>
          <a:prstGeom prst="notched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741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843861-5655-E542-BFC2-2E3396253DDB}"/>
              </a:ext>
            </a:extLst>
          </p:cNvPr>
          <p:cNvSpPr>
            <a:spLocks noGrp="1"/>
          </p:cNvSpPr>
          <p:nvPr>
            <p:ph type="title"/>
          </p:nvPr>
        </p:nvSpPr>
        <p:spPr>
          <a:xfrm>
            <a:off x="609606" y="447221"/>
            <a:ext cx="4862279" cy="1162050"/>
          </a:xfrm>
        </p:spPr>
        <p:txBody>
          <a:bodyPr>
            <a:noAutofit/>
          </a:bodyPr>
          <a:lstStyle/>
          <a:p>
            <a:r>
              <a:rPr lang="en-US" sz="3000" dirty="0"/>
              <a:t>Self Management Implementation Checklist</a:t>
            </a:r>
          </a:p>
        </p:txBody>
      </p:sp>
      <p:sp>
        <p:nvSpPr>
          <p:cNvPr id="7" name="Text Placeholder 6">
            <a:extLst>
              <a:ext uri="{FF2B5EF4-FFF2-40B4-BE49-F238E27FC236}">
                <a16:creationId xmlns:a16="http://schemas.microsoft.com/office/drawing/2014/main" id="{78806A12-F965-644C-AAFE-C5B518222AC4}"/>
              </a:ext>
            </a:extLst>
          </p:cNvPr>
          <p:cNvSpPr>
            <a:spLocks noGrp="1"/>
          </p:cNvSpPr>
          <p:nvPr>
            <p:ph type="body" sz="half" idx="2"/>
          </p:nvPr>
        </p:nvSpPr>
        <p:spPr>
          <a:xfrm>
            <a:off x="580579" y="1669144"/>
            <a:ext cx="4847764" cy="4107542"/>
          </a:xfrm>
        </p:spPr>
        <p:txBody>
          <a:bodyPr/>
          <a:lstStyle/>
          <a:p>
            <a:r>
              <a:rPr lang="en-US" sz="2400" dirty="0">
                <a:solidFill>
                  <a:prstClr val="black"/>
                </a:solidFill>
                <a:hlinkClick r:id="rId3"/>
              </a:rPr>
              <a:t>National Professional Development Center Self Management Module and  Implementation Checklist.</a:t>
            </a:r>
            <a:r>
              <a:rPr lang="en-US" sz="2400" dirty="0">
                <a:solidFill>
                  <a:prstClr val="black"/>
                </a:solidFill>
              </a:rPr>
              <a:t> </a:t>
            </a:r>
          </a:p>
          <a:p>
            <a:r>
              <a:rPr lang="en-US" sz="2400" dirty="0">
                <a:solidFill>
                  <a:prstClr val="black"/>
                </a:solidFill>
              </a:rPr>
              <a:t>The checklist is included as part of the module. </a:t>
            </a:r>
          </a:p>
          <a:p>
            <a:endParaRPr lang="en-US" sz="2400" dirty="0">
              <a:solidFill>
                <a:prstClr val="black"/>
              </a:solidFill>
            </a:endParaRPr>
          </a:p>
          <a:p>
            <a:r>
              <a:rPr lang="en-US" sz="2400" dirty="0">
                <a:solidFill>
                  <a:prstClr val="black"/>
                </a:solidFill>
              </a:rPr>
              <a:t>Review the checklist and discuss situations that could benefit from the use of this formal tool. </a:t>
            </a:r>
          </a:p>
          <a:p>
            <a:endParaRPr lang="en-US" dirty="0">
              <a:solidFill>
                <a:prstClr val="black"/>
              </a:solidFill>
              <a:latin typeface="Calibri"/>
            </a:endParaRPr>
          </a:p>
          <a:p>
            <a:endParaRPr lang="en-US" b="1" dirty="0">
              <a:solidFill>
                <a:prstClr val="black"/>
              </a:solidFill>
              <a:latin typeface="Calibri"/>
            </a:endParaRPr>
          </a:p>
          <a:p>
            <a:endParaRPr lang="en-US" b="1" dirty="0">
              <a:solidFill>
                <a:prstClr val="black"/>
              </a:solidFill>
              <a:latin typeface="Calibri"/>
            </a:endParaRPr>
          </a:p>
          <a:p>
            <a:endParaRPr lang="en-US" dirty="0"/>
          </a:p>
        </p:txBody>
      </p:sp>
      <p:pic>
        <p:nvPicPr>
          <p:cNvPr id="12" name="Content Placeholder 11" descr="Implementation Checklist for least to most prompts area to collect data in step 1 of 9 step process. Fill in the box format.&#10;" title="Module prompting Worksheet">
            <a:hlinkClick r:id="rId3"/>
            <a:extLst>
              <a:ext uri="{FF2B5EF4-FFF2-40B4-BE49-F238E27FC236}">
                <a16:creationId xmlns:a16="http://schemas.microsoft.com/office/drawing/2014/main" id="{15C773E5-61C8-324C-9989-BDB1F4CE0E1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977731" y="460942"/>
            <a:ext cx="4394200" cy="5651500"/>
          </a:xfrm>
        </p:spPr>
      </p:pic>
    </p:spTree>
    <p:extLst>
      <p:ext uri="{BB962C8B-B14F-4D97-AF65-F5344CB8AC3E}">
        <p14:creationId xmlns:p14="http://schemas.microsoft.com/office/powerpoint/2010/main" val="2958585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C5BF30-D93C-174C-9C5A-AC963DE5A2F7}"/>
              </a:ext>
            </a:extLst>
          </p:cNvPr>
          <p:cNvSpPr>
            <a:spLocks noGrp="1"/>
          </p:cNvSpPr>
          <p:nvPr>
            <p:ph type="ctrTitle"/>
          </p:nvPr>
        </p:nvSpPr>
        <p:spPr>
          <a:xfrm>
            <a:off x="914400" y="1741714"/>
            <a:ext cx="10363200" cy="2119086"/>
          </a:xfrm>
        </p:spPr>
        <p:txBody>
          <a:bodyPr>
            <a:normAutofit/>
          </a:bodyPr>
          <a:lstStyle/>
          <a:p>
            <a:r>
              <a:rPr lang="en-US" b="1" dirty="0"/>
              <a:t>Visual Supports </a:t>
            </a:r>
            <a:br>
              <a:rPr lang="en-US" b="1" dirty="0"/>
            </a:br>
            <a:r>
              <a:rPr lang="en-US" b="1" dirty="0"/>
              <a:t>and </a:t>
            </a:r>
            <a:br>
              <a:rPr lang="en-US" b="1" dirty="0"/>
            </a:br>
            <a:r>
              <a:rPr lang="en-US" b="1" dirty="0"/>
              <a:t>Self Management Plans </a:t>
            </a:r>
          </a:p>
        </p:txBody>
      </p:sp>
      <p:sp>
        <p:nvSpPr>
          <p:cNvPr id="5" name="Subtitle 4">
            <a:extLst>
              <a:ext uri="{FF2B5EF4-FFF2-40B4-BE49-F238E27FC236}">
                <a16:creationId xmlns:a16="http://schemas.microsoft.com/office/drawing/2014/main" id="{1D55AEC6-4B44-1449-89AE-4D98F3A2D33F}"/>
              </a:ext>
            </a:extLst>
          </p:cNvPr>
          <p:cNvSpPr>
            <a:spLocks noGrp="1"/>
          </p:cNvSpPr>
          <p:nvPr>
            <p:ph type="subTitle" idx="1"/>
          </p:nvPr>
        </p:nvSpPr>
        <p:spPr>
          <a:xfrm>
            <a:off x="653143" y="4132943"/>
            <a:ext cx="11219543" cy="1752600"/>
          </a:xfrm>
        </p:spPr>
        <p:txBody>
          <a:bodyPr>
            <a:normAutofit/>
          </a:bodyPr>
          <a:lstStyle/>
          <a:p>
            <a:r>
              <a:rPr lang="en-US" sz="3600" dirty="0">
                <a:solidFill>
                  <a:schemeClr val="tx1"/>
                </a:solidFill>
              </a:rPr>
              <a:t>Often Included as Part of a Plan to teach Self Management Skills</a:t>
            </a:r>
          </a:p>
        </p:txBody>
      </p:sp>
    </p:spTree>
    <p:extLst>
      <p:ext uri="{BB962C8B-B14F-4D97-AF65-F5344CB8AC3E}">
        <p14:creationId xmlns:p14="http://schemas.microsoft.com/office/powerpoint/2010/main" val="1264998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C4B9-F618-B24E-96A9-40EE48475C8C}"/>
              </a:ext>
            </a:extLst>
          </p:cNvPr>
          <p:cNvSpPr>
            <a:spLocks noGrp="1"/>
          </p:cNvSpPr>
          <p:nvPr>
            <p:ph type="title"/>
          </p:nvPr>
        </p:nvSpPr>
        <p:spPr>
          <a:xfrm>
            <a:off x="609600" y="274638"/>
            <a:ext cx="10972800" cy="786719"/>
          </a:xfrm>
        </p:spPr>
        <p:txBody>
          <a:bodyPr>
            <a:noAutofit/>
          </a:bodyPr>
          <a:lstStyle/>
          <a:p>
            <a:r>
              <a:rPr lang="en-US" sz="3200" dirty="0"/>
              <a:t>Ohio EF Evidence Based Practices for Transition Youth Document</a:t>
            </a:r>
          </a:p>
        </p:txBody>
      </p:sp>
      <p:pic>
        <p:nvPicPr>
          <p:cNvPr id="11" name="Content Placeholder 10" descr="Vocabulary and team discussion questions are given on page. File is available for download. &#10;" title="Page 13 of the Self-Monitoring and Self- Management Intervention ">
            <a:extLst>
              <a:ext uri="{FF2B5EF4-FFF2-40B4-BE49-F238E27FC236}">
                <a16:creationId xmlns:a16="http://schemas.microsoft.com/office/drawing/2014/main" id="{71A3F209-FD75-9140-983B-C09C281961C5}"/>
              </a:ext>
            </a:extLst>
          </p:cNvPr>
          <p:cNvPicPr>
            <a:picLocks noGrp="1" noChangeAspect="1"/>
          </p:cNvPicPr>
          <p:nvPr>
            <p:ph sz="half" idx="1"/>
          </p:nvPr>
        </p:nvPicPr>
        <p:blipFill>
          <a:blip r:embed="rId3"/>
          <a:stretch>
            <a:fillRect/>
          </a:stretch>
        </p:blipFill>
        <p:spPr>
          <a:xfrm>
            <a:off x="1159329" y="1240899"/>
            <a:ext cx="3961961" cy="5127244"/>
          </a:xfrm>
          <a:ln>
            <a:solidFill>
              <a:schemeClr val="tx1"/>
            </a:solidFill>
          </a:ln>
        </p:spPr>
      </p:pic>
      <p:pic>
        <p:nvPicPr>
          <p:cNvPr id="12" name="Content Placeholder 11" descr="Examples of How to use Self- Monitoring and Self- Management strategies as well as links listed here. &#10;" title="Page 14 of Self- Monitoring and Self-Management Intervention ">
            <a:extLst>
              <a:ext uri="{FF2B5EF4-FFF2-40B4-BE49-F238E27FC236}">
                <a16:creationId xmlns:a16="http://schemas.microsoft.com/office/drawing/2014/main" id="{D02E0DA2-7CAC-2746-80A3-923446391AF7}"/>
              </a:ext>
            </a:extLst>
          </p:cNvPr>
          <p:cNvPicPr>
            <a:picLocks noGrp="1" noChangeAspect="1"/>
          </p:cNvPicPr>
          <p:nvPr>
            <p:ph sz="half" idx="2"/>
          </p:nvPr>
        </p:nvPicPr>
        <p:blipFill>
          <a:blip r:embed="rId4"/>
          <a:stretch>
            <a:fillRect/>
          </a:stretch>
        </p:blipFill>
        <p:spPr>
          <a:xfrm>
            <a:off x="6515099" y="1184548"/>
            <a:ext cx="4030739" cy="5216251"/>
          </a:xfrm>
          <a:ln>
            <a:solidFill>
              <a:schemeClr val="tx1"/>
            </a:solidFill>
          </a:ln>
        </p:spPr>
      </p:pic>
    </p:spTree>
    <p:extLst>
      <p:ext uri="{BB962C8B-B14F-4D97-AF65-F5344CB8AC3E}">
        <p14:creationId xmlns:p14="http://schemas.microsoft.com/office/powerpoint/2010/main" val="3644284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AE343-CB13-FD4A-9A89-F2A86844A852}"/>
              </a:ext>
            </a:extLst>
          </p:cNvPr>
          <p:cNvSpPr>
            <a:spLocks noGrp="1"/>
          </p:cNvSpPr>
          <p:nvPr>
            <p:ph type="title"/>
          </p:nvPr>
        </p:nvSpPr>
        <p:spPr/>
        <p:txBody>
          <a:bodyPr/>
          <a:lstStyle/>
          <a:p>
            <a:r>
              <a:rPr lang="en-US" dirty="0"/>
              <a:t>Visual Supports Teach and Remind </a:t>
            </a:r>
          </a:p>
        </p:txBody>
      </p:sp>
      <p:sp>
        <p:nvSpPr>
          <p:cNvPr id="3" name="Content Placeholder 2">
            <a:extLst>
              <a:ext uri="{FF2B5EF4-FFF2-40B4-BE49-F238E27FC236}">
                <a16:creationId xmlns:a16="http://schemas.microsoft.com/office/drawing/2014/main" id="{17E4F4D7-8155-5E4D-8F70-472F8C635A24}"/>
              </a:ext>
            </a:extLst>
          </p:cNvPr>
          <p:cNvSpPr>
            <a:spLocks noGrp="1"/>
          </p:cNvSpPr>
          <p:nvPr>
            <p:ph idx="1"/>
          </p:nvPr>
        </p:nvSpPr>
        <p:spPr/>
        <p:txBody>
          <a:bodyPr/>
          <a:lstStyle/>
          <a:p>
            <a:r>
              <a:rPr lang="en-US" dirty="0"/>
              <a:t>Visual Supports are also an evidence based practice</a:t>
            </a:r>
          </a:p>
          <a:p>
            <a:r>
              <a:rPr lang="en-US" dirty="0"/>
              <a:t>Frequently a visual support may be added to a self-management plan as a strategy to self-teach and self-remind. </a:t>
            </a:r>
          </a:p>
          <a:p>
            <a:r>
              <a:rPr lang="en-US" dirty="0"/>
              <a:t>Including visual supports can help reduce the need for a person to be instructing or reminding the youth about what to do. </a:t>
            </a:r>
          </a:p>
        </p:txBody>
      </p:sp>
    </p:spTree>
    <p:extLst>
      <p:ext uri="{BB962C8B-B14F-4D97-AF65-F5344CB8AC3E}">
        <p14:creationId xmlns:p14="http://schemas.microsoft.com/office/powerpoint/2010/main" val="472727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3BC7C-64A2-F848-86EC-D5CCEDA97399}"/>
              </a:ext>
            </a:extLst>
          </p:cNvPr>
          <p:cNvSpPr>
            <a:spLocks noGrp="1"/>
          </p:cNvSpPr>
          <p:nvPr>
            <p:ph type="title"/>
          </p:nvPr>
        </p:nvSpPr>
        <p:spPr/>
        <p:txBody>
          <a:bodyPr/>
          <a:lstStyle/>
          <a:p>
            <a:r>
              <a:rPr lang="en-US" dirty="0"/>
              <a:t>Examples of Visual Supports</a:t>
            </a:r>
          </a:p>
        </p:txBody>
      </p:sp>
      <p:sp>
        <p:nvSpPr>
          <p:cNvPr id="3" name="Content Placeholder 2">
            <a:extLst>
              <a:ext uri="{FF2B5EF4-FFF2-40B4-BE49-F238E27FC236}">
                <a16:creationId xmlns:a16="http://schemas.microsoft.com/office/drawing/2014/main" id="{0141D8D3-86AE-A84D-92FD-D3550D9D88D7}"/>
              </a:ext>
            </a:extLst>
          </p:cNvPr>
          <p:cNvSpPr>
            <a:spLocks noGrp="1"/>
          </p:cNvSpPr>
          <p:nvPr>
            <p:ph idx="1"/>
          </p:nvPr>
        </p:nvSpPr>
        <p:spPr>
          <a:xfrm>
            <a:off x="609600" y="1484094"/>
            <a:ext cx="10972800" cy="4525963"/>
          </a:xfrm>
        </p:spPr>
        <p:txBody>
          <a:bodyPr/>
          <a:lstStyle/>
          <a:p>
            <a:r>
              <a:rPr lang="en-US" dirty="0"/>
              <a:t>Checklist of the steps to the targeted task. Could be words, photos, icons, video clips, or objects</a:t>
            </a:r>
          </a:p>
          <a:p>
            <a:r>
              <a:rPr lang="en-US" dirty="0"/>
              <a:t>Social Narratives – Variety of formats</a:t>
            </a:r>
          </a:p>
          <a:p>
            <a:r>
              <a:rPr lang="en-US" dirty="0"/>
              <a:t>Visual Scales to assist in monitoring levels of emotion or action</a:t>
            </a:r>
          </a:p>
          <a:p>
            <a:r>
              <a:rPr lang="en-US" dirty="0"/>
              <a:t>Timers and clocks</a:t>
            </a:r>
          </a:p>
          <a:p>
            <a:r>
              <a:rPr lang="en-US" dirty="0"/>
              <a:t>Calendars</a:t>
            </a:r>
          </a:p>
          <a:p>
            <a:r>
              <a:rPr lang="en-US" dirty="0"/>
              <a:t>Color coding</a:t>
            </a:r>
          </a:p>
          <a:p>
            <a:endParaRPr lang="en-US" dirty="0"/>
          </a:p>
        </p:txBody>
      </p:sp>
    </p:spTree>
    <p:extLst>
      <p:ext uri="{BB962C8B-B14F-4D97-AF65-F5344CB8AC3E}">
        <p14:creationId xmlns:p14="http://schemas.microsoft.com/office/powerpoint/2010/main" val="819116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C8F85E-9171-6846-9F2B-7B56303C05F8}"/>
              </a:ext>
            </a:extLst>
          </p:cNvPr>
          <p:cNvSpPr>
            <a:spLocks noGrp="1"/>
          </p:cNvSpPr>
          <p:nvPr>
            <p:ph type="title"/>
          </p:nvPr>
        </p:nvSpPr>
        <p:spPr>
          <a:xfrm>
            <a:off x="609607" y="273050"/>
            <a:ext cx="4350320" cy="1162050"/>
          </a:xfrm>
        </p:spPr>
        <p:txBody>
          <a:bodyPr>
            <a:normAutofit/>
          </a:bodyPr>
          <a:lstStyle/>
          <a:p>
            <a:r>
              <a:rPr lang="en-US" sz="3200" dirty="0"/>
              <a:t>Review Visual Support Examples</a:t>
            </a:r>
          </a:p>
        </p:txBody>
      </p:sp>
      <p:sp>
        <p:nvSpPr>
          <p:cNvPr id="6" name="Text Placeholder 5">
            <a:extLst>
              <a:ext uri="{FF2B5EF4-FFF2-40B4-BE49-F238E27FC236}">
                <a16:creationId xmlns:a16="http://schemas.microsoft.com/office/drawing/2014/main" id="{07DE5004-93BA-2C4C-A770-F7FF5D06A17E}"/>
              </a:ext>
            </a:extLst>
          </p:cNvPr>
          <p:cNvSpPr>
            <a:spLocks noGrp="1"/>
          </p:cNvSpPr>
          <p:nvPr>
            <p:ph type="body" sz="half" idx="2"/>
          </p:nvPr>
        </p:nvSpPr>
        <p:spPr>
          <a:xfrm>
            <a:off x="609606" y="1504379"/>
            <a:ext cx="4308757" cy="4286824"/>
          </a:xfrm>
        </p:spPr>
        <p:txBody>
          <a:bodyPr>
            <a:normAutofit/>
          </a:bodyPr>
          <a:lstStyle/>
          <a:p>
            <a:r>
              <a:rPr lang="en-US" sz="2800" dirty="0"/>
              <a:t>Explore the following slides that offer a number of examples of visual supports that have been used in self management plans. These are not the entire plan, but support one or more  components of the plan. </a:t>
            </a:r>
          </a:p>
        </p:txBody>
      </p:sp>
      <p:pic>
        <p:nvPicPr>
          <p:cNvPr id="16" name="Content Placeholder 15" descr="Three columns on the page with a detailed list of safety actions for each stage of surgery. " title="Surgical Safety Checklist">
            <a:extLst>
              <a:ext uri="{FF2B5EF4-FFF2-40B4-BE49-F238E27FC236}">
                <a16:creationId xmlns:a16="http://schemas.microsoft.com/office/drawing/2014/main" id="{1D47C15D-F25B-E841-9AC6-6FEE0E249D3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420" t="29526" r="44115" b="15178"/>
          <a:stretch/>
        </p:blipFill>
        <p:spPr>
          <a:xfrm>
            <a:off x="5000671" y="928253"/>
            <a:ext cx="6858820" cy="4433456"/>
          </a:xfrm>
        </p:spPr>
      </p:pic>
    </p:spTree>
    <p:extLst>
      <p:ext uri="{BB962C8B-B14F-4D97-AF65-F5344CB8AC3E}">
        <p14:creationId xmlns:p14="http://schemas.microsoft.com/office/powerpoint/2010/main" val="2173930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10266211" cy="710623"/>
          </a:xfrm>
        </p:spPr>
        <p:txBody>
          <a:bodyPr>
            <a:normAutofit/>
          </a:bodyPr>
          <a:lstStyle/>
          <a:p>
            <a:pPr algn="ctr"/>
            <a:r>
              <a:rPr lang="en-US" sz="3600" dirty="0"/>
              <a:t>Self-Monitoring Question Asking</a:t>
            </a:r>
          </a:p>
        </p:txBody>
      </p:sp>
      <p:sp>
        <p:nvSpPr>
          <p:cNvPr id="7" name="Text Placeholder 6">
            <a:extLst>
              <a:ext uri="{FF2B5EF4-FFF2-40B4-BE49-F238E27FC236}">
                <a16:creationId xmlns:a16="http://schemas.microsoft.com/office/drawing/2014/main" id="{F28BF9A1-93C6-4147-B2BA-688BAFF3D7FF}"/>
              </a:ext>
            </a:extLst>
          </p:cNvPr>
          <p:cNvSpPr>
            <a:spLocks noGrp="1"/>
          </p:cNvSpPr>
          <p:nvPr>
            <p:ph type="body" sz="half" idx="2"/>
          </p:nvPr>
        </p:nvSpPr>
        <p:spPr>
          <a:xfrm>
            <a:off x="623461" y="4239494"/>
            <a:ext cx="10848102" cy="1565562"/>
          </a:xfrm>
        </p:spPr>
        <p:txBody>
          <a:bodyPr>
            <a:normAutofit/>
          </a:bodyPr>
          <a:lstStyle/>
          <a:p>
            <a:pPr marL="457200" indent="-457200">
              <a:buFont typeface="Arial" panose="020B0604020202020204" pitchFamily="34" charset="0"/>
              <a:buChar char="•"/>
            </a:pPr>
            <a:r>
              <a:rPr lang="en-US" sz="2800" dirty="0"/>
              <a:t>Person tracks social behavior using the simple visual support</a:t>
            </a:r>
          </a:p>
          <a:p>
            <a:pPr marL="457200" indent="-457200">
              <a:buFont typeface="Arial" panose="020B0604020202020204" pitchFamily="34" charset="0"/>
              <a:buChar char="•"/>
            </a:pPr>
            <a:r>
              <a:rPr lang="en-US" sz="2800" dirty="0"/>
              <a:t>This is a reminder strategy and can be used to evaluate for progress and reinforcement</a:t>
            </a:r>
          </a:p>
        </p:txBody>
      </p:sp>
      <p:pic>
        <p:nvPicPr>
          <p:cNvPr id="9" name="Content Placeholder 8" descr="Table 2 by 2, left column, yes reason with 4 bullet points. Right column, no reason with 3 bullets points." title="Chart considering if you’re asking too many questions-">
            <a:extLst>
              <a:ext uri="{FF2B5EF4-FFF2-40B4-BE49-F238E27FC236}">
                <a16:creationId xmlns:a16="http://schemas.microsoft.com/office/drawing/2014/main" id="{A4538391-8D50-F044-9DC2-934215427A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6842" y="1035934"/>
            <a:ext cx="7652795" cy="3023448"/>
          </a:xfrm>
          <a:ln>
            <a:solidFill>
              <a:schemeClr val="tx1"/>
            </a:solidFill>
          </a:ln>
        </p:spPr>
      </p:pic>
    </p:spTree>
    <p:extLst>
      <p:ext uri="{BB962C8B-B14F-4D97-AF65-F5344CB8AC3E}">
        <p14:creationId xmlns:p14="http://schemas.microsoft.com/office/powerpoint/2010/main" val="2851532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7CE78E-03FC-DE48-8872-ECE4425FB5FC}"/>
              </a:ext>
            </a:extLst>
          </p:cNvPr>
          <p:cNvSpPr>
            <a:spLocks noGrp="1"/>
          </p:cNvSpPr>
          <p:nvPr>
            <p:ph type="title"/>
          </p:nvPr>
        </p:nvSpPr>
        <p:spPr>
          <a:xfrm>
            <a:off x="1011381" y="825190"/>
            <a:ext cx="4738255" cy="3769112"/>
          </a:xfrm>
        </p:spPr>
        <p:txBody>
          <a:bodyPr>
            <a:noAutofit/>
          </a:bodyPr>
          <a:lstStyle/>
          <a:p>
            <a:r>
              <a:rPr lang="en-US" sz="4800" dirty="0">
                <a:solidFill>
                  <a:prstClr val="black"/>
                </a:solidFill>
              </a:rPr>
              <a:t>Checklist of Task </a:t>
            </a:r>
            <a:br>
              <a:rPr lang="en-US" sz="4800" dirty="0">
                <a:solidFill>
                  <a:prstClr val="black"/>
                </a:solidFill>
              </a:rPr>
            </a:br>
            <a:r>
              <a:rPr lang="en-US" sz="4800" dirty="0">
                <a:solidFill>
                  <a:prstClr val="black"/>
                </a:solidFill>
              </a:rPr>
              <a:t>and Reinforcement Plan</a:t>
            </a:r>
            <a:endParaRPr lang="en-US" sz="4800" dirty="0"/>
          </a:p>
        </p:txBody>
      </p:sp>
      <p:pic>
        <p:nvPicPr>
          <p:cNvPr id="7" name="Content Placeholder 6" descr="10 or more laminated white flash cards on a metal loop held by a hand. " title="Note cards on a ring">
            <a:extLst>
              <a:ext uri="{FF2B5EF4-FFF2-40B4-BE49-F238E27FC236}">
                <a16:creationId xmlns:a16="http://schemas.microsoft.com/office/drawing/2014/main" id="{C94364D1-C807-464A-ABBA-22EAA1B5BA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28509" y="270164"/>
            <a:ext cx="4142300" cy="6265664"/>
          </a:xfrm>
        </p:spPr>
      </p:pic>
    </p:spTree>
    <p:extLst>
      <p:ext uri="{BB962C8B-B14F-4D97-AF65-F5344CB8AC3E}">
        <p14:creationId xmlns:p14="http://schemas.microsoft.com/office/powerpoint/2010/main" val="1233878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79C455-0A00-2246-BE1A-8B00A83A565C}"/>
              </a:ext>
            </a:extLst>
          </p:cNvPr>
          <p:cNvSpPr>
            <a:spLocks noGrp="1"/>
          </p:cNvSpPr>
          <p:nvPr>
            <p:ph type="title"/>
          </p:nvPr>
        </p:nvSpPr>
        <p:spPr/>
        <p:txBody>
          <a:bodyPr/>
          <a:lstStyle/>
          <a:p>
            <a:r>
              <a:rPr lang="en-US" dirty="0"/>
              <a:t>Checklist and Color Coding</a:t>
            </a:r>
          </a:p>
        </p:txBody>
      </p:sp>
      <p:sp>
        <p:nvSpPr>
          <p:cNvPr id="5" name="Content Placeholder 4">
            <a:extLst>
              <a:ext uri="{FF2B5EF4-FFF2-40B4-BE49-F238E27FC236}">
                <a16:creationId xmlns:a16="http://schemas.microsoft.com/office/drawing/2014/main" id="{22C02C2C-BEFE-FC45-A288-6C055B090595}"/>
              </a:ext>
            </a:extLst>
          </p:cNvPr>
          <p:cNvSpPr>
            <a:spLocks noGrp="1"/>
          </p:cNvSpPr>
          <p:nvPr>
            <p:ph sz="half" idx="1"/>
          </p:nvPr>
        </p:nvSpPr>
        <p:spPr/>
        <p:txBody>
          <a:bodyPr>
            <a:normAutofit fontScale="92500" lnSpcReduction="10000"/>
          </a:bodyPr>
          <a:lstStyle/>
          <a:p>
            <a:pPr>
              <a:lnSpc>
                <a:spcPct val="110000"/>
              </a:lnSpc>
            </a:pPr>
            <a:r>
              <a:rPr lang="en-US" sz="3200" dirty="0"/>
              <a:t>Checklist for safety readiness with red or green visual reminder of able to use or not safe</a:t>
            </a:r>
          </a:p>
          <a:p>
            <a:pPr>
              <a:lnSpc>
                <a:spcPct val="110000"/>
              </a:lnSpc>
            </a:pPr>
            <a:r>
              <a:rPr lang="en-US" sz="3200" dirty="0"/>
              <a:t>Adapt this ‘visual work support’ for use with a youth that is working on emotional readiness to engage with others. </a:t>
            </a:r>
          </a:p>
        </p:txBody>
      </p:sp>
      <p:pic>
        <p:nvPicPr>
          <p:cNvPr id="8" name="Content Placeholder 7" descr="Paper checklist being checked off by pencil. Caption:&quot; complete the checklist and record assessment findings. " title="color coded safety checklist">
            <a:extLst>
              <a:ext uri="{FF2B5EF4-FFF2-40B4-BE49-F238E27FC236}">
                <a16:creationId xmlns:a16="http://schemas.microsoft.com/office/drawing/2014/main" id="{D7C59433-193D-E843-B638-AE8473980B4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206" t="28660" r="51715" b="15765"/>
          <a:stretch/>
        </p:blipFill>
        <p:spPr>
          <a:xfrm>
            <a:off x="6941127" y="1939636"/>
            <a:ext cx="4239491" cy="3867103"/>
          </a:xfrm>
        </p:spPr>
      </p:pic>
    </p:spTree>
    <p:extLst>
      <p:ext uri="{BB962C8B-B14F-4D97-AF65-F5344CB8AC3E}">
        <p14:creationId xmlns:p14="http://schemas.microsoft.com/office/powerpoint/2010/main" val="3262734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872" y="273050"/>
            <a:ext cx="8369501" cy="536419"/>
          </a:xfrm>
        </p:spPr>
        <p:txBody>
          <a:bodyPr>
            <a:noAutofit/>
          </a:bodyPr>
          <a:lstStyle/>
          <a:p>
            <a:r>
              <a:rPr lang="en-US" sz="3200" b="1" dirty="0"/>
              <a:t>Apps to Self-Monitor Emotional Regulation </a:t>
            </a:r>
          </a:p>
        </p:txBody>
      </p:sp>
      <p:sp>
        <p:nvSpPr>
          <p:cNvPr id="5" name="Text Placeholder 4">
            <a:extLst>
              <a:ext uri="{FF2B5EF4-FFF2-40B4-BE49-F238E27FC236}">
                <a16:creationId xmlns:a16="http://schemas.microsoft.com/office/drawing/2014/main" id="{621ED567-FD24-544B-8538-9460AA2901B5}"/>
              </a:ext>
            </a:extLst>
          </p:cNvPr>
          <p:cNvSpPr>
            <a:spLocks noGrp="1"/>
          </p:cNvSpPr>
          <p:nvPr>
            <p:ph type="body" sz="half" idx="2"/>
          </p:nvPr>
        </p:nvSpPr>
        <p:spPr>
          <a:xfrm>
            <a:off x="464696" y="809469"/>
            <a:ext cx="7240248" cy="5486400"/>
          </a:xfrm>
        </p:spPr>
        <p:txBody>
          <a:bodyPr>
            <a:normAutofit lnSpcReduction="10000"/>
          </a:bodyPr>
          <a:lstStyle/>
          <a:p>
            <a:pPr marL="457200" indent="-457200">
              <a:buFont typeface="Arial" panose="020B0604020202020204" pitchFamily="34" charset="0"/>
              <a:buChar char="•"/>
            </a:pPr>
            <a:r>
              <a:rPr lang="en-US" sz="3000" dirty="0"/>
              <a:t>The Mood Meter and </a:t>
            </a:r>
            <a:r>
              <a:rPr lang="en-US" sz="3000" dirty="0" err="1"/>
              <a:t>MindShift</a:t>
            </a:r>
            <a:r>
              <a:rPr lang="en-US" sz="3000" dirty="0"/>
              <a:t> CBT are two apps with visual and audio tools to help people calm down when they are angry or anxious. </a:t>
            </a:r>
          </a:p>
          <a:p>
            <a:pPr marL="457200" indent="-457200">
              <a:buFont typeface="Arial" panose="020B0604020202020204" pitchFamily="34" charset="0"/>
              <a:buChar char="•"/>
            </a:pPr>
            <a:r>
              <a:rPr lang="en-US" sz="2800" dirty="0"/>
              <a:t>The Mood Meter helps users analyze, track and monitor their moods. It assists in identifying emotional triggers and providing strategies to shift moods.</a:t>
            </a:r>
          </a:p>
          <a:p>
            <a:pPr marL="457200" indent="-457200">
              <a:buFont typeface="Arial" panose="020B0604020202020204" pitchFamily="34" charset="0"/>
              <a:buChar char="•"/>
            </a:pPr>
            <a:r>
              <a:rPr lang="en-US" sz="2800" dirty="0" err="1"/>
              <a:t>MindShift</a:t>
            </a:r>
            <a:r>
              <a:rPr lang="en-US" sz="2800" dirty="0"/>
              <a:t> CBT provides tools to help users cope with anxiety and panic, and to develop skills to minimize these emotions.</a:t>
            </a:r>
          </a:p>
          <a:p>
            <a:endParaRPr lang="en-US" dirty="0"/>
          </a:p>
        </p:txBody>
      </p:sp>
      <p:pic>
        <p:nvPicPr>
          <p:cNvPr id="13" name="Picture 12" descr="Sample screenshot from The Mood Meter app. Four color-coded mood options with matching emoji for the user to choose from, arranged in a square. Red: distressed face emoji labeled &quot;High Energy Unpleasant&quot;. Yellow: laughing emoji labeled &quot;High Energy Pleasant&quot;. Blue: frowning emoji labeled &quot;Low Energy Unpleasant&quot;. Green: smiling emoji labeled &quot;Low Energy Pleasant&quot;.">
            <a:extLst>
              <a:ext uri="{FF2B5EF4-FFF2-40B4-BE49-F238E27FC236}">
                <a16:creationId xmlns:a16="http://schemas.microsoft.com/office/drawing/2014/main" id="{E9C85BAE-FEAB-9B41-8769-C275B4A6B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886" y="1986840"/>
            <a:ext cx="1940447" cy="4156941"/>
          </a:xfrm>
          <a:prstGeom prst="rect">
            <a:avLst/>
          </a:prstGeom>
        </p:spPr>
      </p:pic>
      <p:pic>
        <p:nvPicPr>
          <p:cNvPr id="11" name="Picture 10" descr="MindShift CBT logo. White calm face emoji on blue background.">
            <a:extLst>
              <a:ext uri="{FF2B5EF4-FFF2-40B4-BE49-F238E27FC236}">
                <a16:creationId xmlns:a16="http://schemas.microsoft.com/office/drawing/2014/main" id="{A42A1EC5-1B4E-DE45-9E75-567B57C81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152" y="491746"/>
            <a:ext cx="1805853" cy="1713790"/>
          </a:xfrm>
          <a:prstGeom prst="rect">
            <a:avLst/>
          </a:prstGeom>
        </p:spPr>
      </p:pic>
    </p:spTree>
    <p:extLst>
      <p:ext uri="{BB962C8B-B14F-4D97-AF65-F5344CB8AC3E}">
        <p14:creationId xmlns:p14="http://schemas.microsoft.com/office/powerpoint/2010/main" val="1264039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874930-73C3-3E47-92B0-DD4C2EC12D6E}"/>
              </a:ext>
            </a:extLst>
          </p:cNvPr>
          <p:cNvSpPr>
            <a:spLocks noGrp="1"/>
          </p:cNvSpPr>
          <p:nvPr>
            <p:ph type="title"/>
          </p:nvPr>
        </p:nvSpPr>
        <p:spPr/>
        <p:txBody>
          <a:bodyPr>
            <a:normAutofit fontScale="90000"/>
          </a:bodyPr>
          <a:lstStyle/>
          <a:p>
            <a:r>
              <a:rPr lang="en-US" dirty="0"/>
              <a:t>Self-Monitoring Progress and Reinforcement</a:t>
            </a:r>
          </a:p>
        </p:txBody>
      </p:sp>
      <p:pic>
        <p:nvPicPr>
          <p:cNvPr id="4" name="Content Placeholder 3" descr="Six step reinforcement list has six pompoms and is numbered from 1-6.&#10;" title="Reinforcement list">
            <a:extLst>
              <a:ext uri="{FF2B5EF4-FFF2-40B4-BE49-F238E27FC236}">
                <a16:creationId xmlns:a16="http://schemas.microsoft.com/office/drawing/2014/main" id="{D4CD685D-7326-634E-851C-B1468890231C}"/>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38770" y="2127944"/>
            <a:ext cx="2173326" cy="2902944"/>
          </a:xfrm>
        </p:spPr>
      </p:pic>
      <p:pic>
        <p:nvPicPr>
          <p:cNvPr id="12" name="Content Placeholder 11" descr="Says :”I am working for…” with a picture of a computer and five boxes with space to put a star for each completed step." title="Reinforcement list">
            <a:extLst>
              <a:ext uri="{FF2B5EF4-FFF2-40B4-BE49-F238E27FC236}">
                <a16:creationId xmlns:a16="http://schemas.microsoft.com/office/drawing/2014/main" id="{2A04D05F-766E-A449-A1AE-D0D14E39727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421491" y="2722166"/>
            <a:ext cx="2743200" cy="1714500"/>
          </a:xfrm>
        </p:spPr>
      </p:pic>
      <p:pic>
        <p:nvPicPr>
          <p:cNvPr id="10" name="Content Placeholder 9" descr="Craig Tuesday Morning Routine. Table with two columns; left side task &amp; right side with box to check when done. Task list has both words and pictures." title="Reinforcement list">
            <a:extLst>
              <a:ext uri="{FF2B5EF4-FFF2-40B4-BE49-F238E27FC236}">
                <a16:creationId xmlns:a16="http://schemas.microsoft.com/office/drawing/2014/main" id="{B7A44539-E563-2547-B7F3-C70FBB0C69B8}"/>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7791007" y="1316434"/>
            <a:ext cx="3389109" cy="4525963"/>
          </a:xfrm>
        </p:spPr>
      </p:pic>
    </p:spTree>
    <p:extLst>
      <p:ext uri="{BB962C8B-B14F-4D97-AF65-F5344CB8AC3E}">
        <p14:creationId xmlns:p14="http://schemas.microsoft.com/office/powerpoint/2010/main" val="3302140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26D90AE-8679-5F42-86CA-5EC1E32E16BA}"/>
              </a:ext>
            </a:extLst>
          </p:cNvPr>
          <p:cNvSpPr>
            <a:spLocks noGrp="1"/>
          </p:cNvSpPr>
          <p:nvPr>
            <p:ph type="title"/>
          </p:nvPr>
        </p:nvSpPr>
        <p:spPr/>
        <p:txBody>
          <a:bodyPr>
            <a:normAutofit/>
          </a:bodyPr>
          <a:lstStyle/>
          <a:p>
            <a:r>
              <a:rPr lang="en-US" dirty="0"/>
              <a:t>Working for a Goal</a:t>
            </a:r>
          </a:p>
        </p:txBody>
      </p:sp>
      <p:pic>
        <p:nvPicPr>
          <p:cNvPr id="5" name="Content Placeholder 4" descr="Top of paper has the days worked and the bottom half has 4 options they are working for, music, dinner, T-shirt, or movie." title="Things I want to buy with my pay check">
            <a:extLst>
              <a:ext uri="{FF2B5EF4-FFF2-40B4-BE49-F238E27FC236}">
                <a16:creationId xmlns:a16="http://schemas.microsoft.com/office/drawing/2014/main" id="{94DEDA3C-09CB-624B-AA54-B8FEB78CCF2D}"/>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636358" y="1237772"/>
            <a:ext cx="6919283" cy="5197819"/>
          </a:xfrm>
        </p:spPr>
      </p:pic>
    </p:spTree>
    <p:extLst>
      <p:ext uri="{BB962C8B-B14F-4D97-AF65-F5344CB8AC3E}">
        <p14:creationId xmlns:p14="http://schemas.microsoft.com/office/powerpoint/2010/main" val="2360150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08B788-7735-744E-A67F-DBC054EF670A}"/>
              </a:ext>
            </a:extLst>
          </p:cNvPr>
          <p:cNvSpPr>
            <a:spLocks noGrp="1"/>
          </p:cNvSpPr>
          <p:nvPr>
            <p:ph type="title"/>
          </p:nvPr>
        </p:nvSpPr>
        <p:spPr>
          <a:xfrm>
            <a:off x="609600" y="274638"/>
            <a:ext cx="5059680" cy="664233"/>
          </a:xfrm>
        </p:spPr>
        <p:txBody>
          <a:bodyPr>
            <a:normAutofit fontScale="90000"/>
          </a:bodyPr>
          <a:lstStyle/>
          <a:p>
            <a:pPr algn="l"/>
            <a:r>
              <a:rPr lang="en-US" dirty="0"/>
              <a:t>Self-Monitoring Strategy </a:t>
            </a:r>
          </a:p>
        </p:txBody>
      </p:sp>
      <p:pic>
        <p:nvPicPr>
          <p:cNvPr id="25" name="Content Placeholder 24" descr="Self- Monitoring Sheet consider three target goals. Worksheet available for download from do2learn.com." title="Self- Monitoring Sheet Example Form">
            <a:extLst>
              <a:ext uri="{FF2B5EF4-FFF2-40B4-BE49-F238E27FC236}">
                <a16:creationId xmlns:a16="http://schemas.microsoft.com/office/drawing/2014/main" id="{30A1E901-0203-4249-9514-44E453011303}"/>
              </a:ext>
            </a:extLst>
          </p:cNvPr>
          <p:cNvPicPr>
            <a:picLocks noGrp="1" noChangeAspect="1"/>
          </p:cNvPicPr>
          <p:nvPr>
            <p:ph sz="quarter" idx="21"/>
          </p:nvPr>
        </p:nvPicPr>
        <p:blipFill>
          <a:blip r:embed="rId3">
            <a:extLst>
              <a:ext uri="{28A0092B-C50C-407E-A947-70E740481C1C}">
                <a14:useLocalDpi xmlns:a14="http://schemas.microsoft.com/office/drawing/2010/main" val="0"/>
              </a:ext>
            </a:extLst>
          </a:blip>
          <a:stretch>
            <a:fillRect/>
          </a:stretch>
        </p:blipFill>
        <p:spPr>
          <a:xfrm>
            <a:off x="4448169" y="40787"/>
            <a:ext cx="4316904" cy="6783706"/>
          </a:xfrm>
        </p:spPr>
      </p:pic>
      <p:pic>
        <p:nvPicPr>
          <p:cNvPr id="27" name="Content Placeholder 26" descr="Is Goal Definition Clear?" title="Is Goal Definition Clear?">
            <a:extLst>
              <a:ext uri="{FF2B5EF4-FFF2-40B4-BE49-F238E27FC236}">
                <a16:creationId xmlns:a16="http://schemas.microsoft.com/office/drawing/2014/main" id="{84675140-6D9B-2347-B671-DEBECF9E288D}"/>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350083" y="1840091"/>
            <a:ext cx="4258980" cy="873952"/>
          </a:xfrm>
        </p:spPr>
      </p:pic>
      <p:pic>
        <p:nvPicPr>
          <p:cNvPr id="29" name="Content Placeholder 28" descr="Is Goal Definition Clear?" title="Is Goal Definition Clear?">
            <a:extLst>
              <a:ext uri="{FF2B5EF4-FFF2-40B4-BE49-F238E27FC236}">
                <a16:creationId xmlns:a16="http://schemas.microsoft.com/office/drawing/2014/main" id="{2205A948-50F2-DC4B-876E-035577A75779}"/>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350083" y="3033181"/>
            <a:ext cx="4258980" cy="798917"/>
          </a:xfrm>
        </p:spPr>
      </p:pic>
      <p:pic>
        <p:nvPicPr>
          <p:cNvPr id="31" name="Content Placeholder 30" descr="Reinforcers are unclear. However the numbers in the rating scale may be motivating to the student or may earn a reinformcer. " title="Reinforcers">
            <a:extLst>
              <a:ext uri="{FF2B5EF4-FFF2-40B4-BE49-F238E27FC236}">
                <a16:creationId xmlns:a16="http://schemas.microsoft.com/office/drawing/2014/main" id="{4E6FB090-2112-AC47-BA1D-387E82FFEE5D}"/>
              </a:ext>
            </a:extLst>
          </p:cNvPr>
          <p:cNvPicPr>
            <a:picLocks noGrp="1" noChangeAspect="1"/>
          </p:cNvPicPr>
          <p:nvPr>
            <p:ph sz="quarter" idx="17"/>
          </p:nvPr>
        </p:nvPicPr>
        <p:blipFill>
          <a:blip r:embed="rId5">
            <a:extLst>
              <a:ext uri="{28A0092B-C50C-407E-A947-70E740481C1C}">
                <a14:useLocalDpi xmlns:a14="http://schemas.microsoft.com/office/drawing/2010/main" val="0"/>
              </a:ext>
            </a:extLst>
          </a:blip>
          <a:stretch>
            <a:fillRect/>
          </a:stretch>
        </p:blipFill>
        <p:spPr>
          <a:xfrm>
            <a:off x="8447632" y="64276"/>
            <a:ext cx="3850515" cy="4977148"/>
          </a:xfrm>
        </p:spPr>
      </p:pic>
      <p:sp>
        <p:nvSpPr>
          <p:cNvPr id="5" name="Content Placeholder 4">
            <a:extLst>
              <a:ext uri="{FF2B5EF4-FFF2-40B4-BE49-F238E27FC236}">
                <a16:creationId xmlns:a16="http://schemas.microsoft.com/office/drawing/2014/main" id="{24F22574-A8F7-F940-BD5C-2D5BC9A99512}"/>
              </a:ext>
            </a:extLst>
          </p:cNvPr>
          <p:cNvSpPr>
            <a:spLocks noGrp="1"/>
          </p:cNvSpPr>
          <p:nvPr>
            <p:ph sz="quarter" idx="13"/>
          </p:nvPr>
        </p:nvSpPr>
        <p:spPr>
          <a:xfrm>
            <a:off x="118345" y="4670664"/>
            <a:ext cx="4219704" cy="984548"/>
          </a:xfrm>
        </p:spPr>
        <p:txBody>
          <a:bodyPr>
            <a:normAutofit/>
          </a:bodyPr>
          <a:lstStyle/>
          <a:p>
            <a:pPr marL="0" indent="0">
              <a:buNone/>
            </a:pPr>
            <a:r>
              <a:rPr lang="en-US" sz="3600" dirty="0" err="1">
                <a:hlinkClick r:id="rId6"/>
              </a:rPr>
              <a:t>JobTIPS</a:t>
            </a:r>
            <a:r>
              <a:rPr lang="en-US" sz="3600" dirty="0">
                <a:hlinkClick r:id="rId6"/>
              </a:rPr>
              <a:t> Website</a:t>
            </a:r>
            <a:endParaRPr lang="en-US" sz="3600" dirty="0"/>
          </a:p>
          <a:p>
            <a:pPr marL="0" indent="0">
              <a:buNone/>
            </a:pPr>
            <a:endParaRPr lang="en-US" sz="3600" dirty="0"/>
          </a:p>
        </p:txBody>
      </p:sp>
    </p:spTree>
    <p:extLst>
      <p:ext uri="{BB962C8B-B14F-4D97-AF65-F5344CB8AC3E}">
        <p14:creationId xmlns:p14="http://schemas.microsoft.com/office/powerpoint/2010/main" val="219776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Self-Management Interventions</a:t>
            </a:r>
            <a:endParaRPr lang="en-US" sz="3200" dirty="0"/>
          </a:p>
        </p:txBody>
      </p:sp>
      <p:sp>
        <p:nvSpPr>
          <p:cNvPr id="7" name="Content Placeholder 6">
            <a:extLst>
              <a:ext uri="{FF2B5EF4-FFF2-40B4-BE49-F238E27FC236}">
                <a16:creationId xmlns:a16="http://schemas.microsoft.com/office/drawing/2014/main" id="{1D7D00F2-3060-3145-A1D9-E6FEE3055D9B}"/>
              </a:ext>
            </a:extLst>
          </p:cNvPr>
          <p:cNvSpPr>
            <a:spLocks noGrp="1"/>
          </p:cNvSpPr>
          <p:nvPr>
            <p:ph idx="1"/>
          </p:nvPr>
        </p:nvSpPr>
        <p:spPr>
          <a:xfrm>
            <a:off x="609600" y="2188029"/>
            <a:ext cx="10972800" cy="3938140"/>
          </a:xfrm>
        </p:spPr>
        <p:txBody>
          <a:bodyPr/>
          <a:lstStyle/>
          <a:p>
            <a:pPr marL="0" indent="0" algn="ctr">
              <a:buNone/>
            </a:pPr>
            <a:r>
              <a:rPr lang="en-US" sz="3600" dirty="0"/>
              <a:t>Methods used by a person to manage, monitor, record and/or assess their own progress and achievement towards a goal or outcome.</a:t>
            </a:r>
          </a:p>
          <a:p>
            <a:endParaRPr lang="en-US" dirty="0"/>
          </a:p>
        </p:txBody>
      </p:sp>
    </p:spTree>
    <p:extLst>
      <p:ext uri="{BB962C8B-B14F-4D97-AF65-F5344CB8AC3E}">
        <p14:creationId xmlns:p14="http://schemas.microsoft.com/office/powerpoint/2010/main" val="173993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083C49-A3BC-A04D-9DDF-B10108E87442}"/>
              </a:ext>
            </a:extLst>
          </p:cNvPr>
          <p:cNvSpPr>
            <a:spLocks noGrp="1"/>
          </p:cNvSpPr>
          <p:nvPr>
            <p:ph type="title"/>
          </p:nvPr>
        </p:nvSpPr>
        <p:spPr>
          <a:xfrm>
            <a:off x="609600" y="399329"/>
            <a:ext cx="10972800" cy="1143000"/>
          </a:xfrm>
        </p:spPr>
        <p:txBody>
          <a:bodyPr>
            <a:normAutofit fontScale="90000"/>
          </a:bodyPr>
          <a:lstStyle/>
          <a:p>
            <a:r>
              <a:rPr lang="en-US" dirty="0"/>
              <a:t>Tools for Self-Monitoring/</a:t>
            </a:r>
            <a:br>
              <a:rPr lang="en-US" dirty="0"/>
            </a:br>
            <a:r>
              <a:rPr lang="en-US" dirty="0"/>
              <a:t>Self-Management Plans</a:t>
            </a:r>
          </a:p>
        </p:txBody>
      </p:sp>
      <p:sp>
        <p:nvSpPr>
          <p:cNvPr id="4" name="Subtitle 3">
            <a:extLst>
              <a:ext uri="{FF2B5EF4-FFF2-40B4-BE49-F238E27FC236}">
                <a16:creationId xmlns:a16="http://schemas.microsoft.com/office/drawing/2014/main" id="{E475DDDD-2B5F-294A-A14A-49DB2C325F30}"/>
              </a:ext>
            </a:extLst>
          </p:cNvPr>
          <p:cNvSpPr>
            <a:spLocks noGrp="1"/>
          </p:cNvSpPr>
          <p:nvPr>
            <p:ph sz="half" idx="1"/>
          </p:nvPr>
        </p:nvSpPr>
        <p:spPr>
          <a:xfrm>
            <a:off x="609600" y="2147455"/>
            <a:ext cx="5384800" cy="3978714"/>
          </a:xfrm>
        </p:spPr>
        <p:txBody>
          <a:bodyPr/>
          <a:lstStyle/>
          <a:p>
            <a:r>
              <a:rPr lang="en-US" dirty="0"/>
              <a:t>The following slides review a variety of additional tools that may be useful as part of the self-monitoring plan. </a:t>
            </a:r>
          </a:p>
        </p:txBody>
      </p:sp>
      <p:sp>
        <p:nvSpPr>
          <p:cNvPr id="5" name="Content Placeholder 4">
            <a:extLst>
              <a:ext uri="{FF2B5EF4-FFF2-40B4-BE49-F238E27FC236}">
                <a16:creationId xmlns:a16="http://schemas.microsoft.com/office/drawing/2014/main" id="{3ADDC2B3-7C77-4449-8A4F-79BF7CFD9A2F}"/>
              </a:ext>
            </a:extLst>
          </p:cNvPr>
          <p:cNvSpPr>
            <a:spLocks noGrp="1"/>
          </p:cNvSpPr>
          <p:nvPr>
            <p:ph sz="half" idx="2"/>
          </p:nvPr>
        </p:nvSpPr>
        <p:spPr>
          <a:xfrm>
            <a:off x="6197600" y="2147455"/>
            <a:ext cx="5384800" cy="3978714"/>
          </a:xfrm>
        </p:spPr>
        <p:txBody>
          <a:bodyPr/>
          <a:lstStyle/>
          <a:p>
            <a:r>
              <a:rPr lang="en-US" dirty="0"/>
              <a:t>Visual Scales</a:t>
            </a:r>
          </a:p>
          <a:p>
            <a:r>
              <a:rPr lang="en-US" dirty="0"/>
              <a:t>Emotion Thermometers</a:t>
            </a:r>
          </a:p>
          <a:p>
            <a:r>
              <a:rPr lang="en-US" dirty="0"/>
              <a:t>Power Cards</a:t>
            </a:r>
          </a:p>
          <a:p>
            <a:r>
              <a:rPr lang="en-US" dirty="0"/>
              <a:t>SOCCSS</a:t>
            </a:r>
          </a:p>
          <a:p>
            <a:r>
              <a:rPr lang="en-US" dirty="0"/>
              <a:t>Social Autopsy</a:t>
            </a:r>
          </a:p>
          <a:p>
            <a:endParaRPr lang="en-US" dirty="0"/>
          </a:p>
        </p:txBody>
      </p:sp>
    </p:spTree>
    <p:extLst>
      <p:ext uri="{BB962C8B-B14F-4D97-AF65-F5344CB8AC3E}">
        <p14:creationId xmlns:p14="http://schemas.microsoft.com/office/powerpoint/2010/main" val="2076538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Point Scale by Kari Dunn </a:t>
            </a:r>
            <a:r>
              <a:rPr lang="en-US" dirty="0" err="1"/>
              <a:t>Buron</a:t>
            </a:r>
            <a:endParaRPr lang="en-US" dirty="0"/>
          </a:p>
        </p:txBody>
      </p:sp>
      <p:pic>
        <p:nvPicPr>
          <p:cNvPr id="9" name="Content Placeholder 8" descr="A 5 is Against the law! social boundaries: Straight Up! by: Kari Dunn Buron" title="Book Cover go directly to OCALI Lending Library">
            <a:hlinkClick r:id="rId3"/>
            <a:extLst>
              <a:ext uri="{FF2B5EF4-FFF2-40B4-BE49-F238E27FC236}">
                <a16:creationId xmlns:a16="http://schemas.microsoft.com/office/drawing/2014/main" id="{5E630CD3-D5D4-5142-8C01-F159696334D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927644" y="1336306"/>
            <a:ext cx="3610514" cy="4517420"/>
          </a:xfrm>
        </p:spPr>
      </p:pic>
      <p:pic>
        <p:nvPicPr>
          <p:cNvPr id="11" name="Content Placeholder 10" descr="The Incredible 5-Point Scale: The Significantly Improved and Expanded Second Edition, by: Kari Dunn Buron" title="Book Cover go directly to OCALI Lending Library">
            <a:hlinkClick r:id="rId5"/>
            <a:extLst>
              <a:ext uri="{FF2B5EF4-FFF2-40B4-BE49-F238E27FC236}">
                <a16:creationId xmlns:a16="http://schemas.microsoft.com/office/drawing/2014/main" id="{C4ED822B-55F8-F14D-B3BB-924ADB02D985}"/>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7039155" y="1151467"/>
            <a:ext cx="3483155" cy="4702259"/>
          </a:xfrm>
        </p:spPr>
      </p:pic>
    </p:spTree>
    <p:extLst>
      <p:ext uri="{BB962C8B-B14F-4D97-AF65-F5344CB8AC3E}">
        <p14:creationId xmlns:p14="http://schemas.microsoft.com/office/powerpoint/2010/main" val="2062155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4745E9-1BE4-114D-9E02-06DB85094C63}"/>
              </a:ext>
            </a:extLst>
          </p:cNvPr>
          <p:cNvSpPr>
            <a:spLocks noGrp="1"/>
          </p:cNvSpPr>
          <p:nvPr>
            <p:ph type="title"/>
          </p:nvPr>
        </p:nvSpPr>
        <p:spPr>
          <a:xfrm>
            <a:off x="609600" y="114217"/>
            <a:ext cx="10972800" cy="1143000"/>
          </a:xfrm>
        </p:spPr>
        <p:txBody>
          <a:bodyPr/>
          <a:lstStyle/>
          <a:p>
            <a:r>
              <a:rPr lang="en-US" dirty="0"/>
              <a:t>The 5 Point Scale</a:t>
            </a:r>
          </a:p>
        </p:txBody>
      </p:sp>
      <p:sp>
        <p:nvSpPr>
          <p:cNvPr id="6" name="Content Placeholder 5">
            <a:extLst>
              <a:ext uri="{FF2B5EF4-FFF2-40B4-BE49-F238E27FC236}">
                <a16:creationId xmlns:a16="http://schemas.microsoft.com/office/drawing/2014/main" id="{9419DBC6-3F6D-8E4D-94C5-3ADCE09DB362}"/>
              </a:ext>
            </a:extLst>
          </p:cNvPr>
          <p:cNvSpPr>
            <a:spLocks noGrp="1"/>
          </p:cNvSpPr>
          <p:nvPr>
            <p:ph idx="1"/>
          </p:nvPr>
        </p:nvSpPr>
        <p:spPr>
          <a:xfrm>
            <a:off x="609600" y="1257218"/>
            <a:ext cx="10972800" cy="4868952"/>
          </a:xfrm>
        </p:spPr>
        <p:txBody>
          <a:bodyPr>
            <a:normAutofit fontScale="92500" lnSpcReduction="10000"/>
          </a:bodyPr>
          <a:lstStyle/>
          <a:p>
            <a:pPr>
              <a:lnSpc>
                <a:spcPct val="120000"/>
              </a:lnSpc>
            </a:pPr>
            <a:r>
              <a:rPr lang="en-US" sz="3000" dirty="0"/>
              <a:t>Kari Dunn </a:t>
            </a:r>
            <a:r>
              <a:rPr lang="en-US" sz="3000" dirty="0" err="1"/>
              <a:t>Buron</a:t>
            </a:r>
            <a:r>
              <a:rPr lang="en-US" sz="3000" dirty="0"/>
              <a:t> has authored a number of books based on the basic principle of the 5 point scale. </a:t>
            </a:r>
          </a:p>
          <a:p>
            <a:pPr>
              <a:lnSpc>
                <a:spcPct val="120000"/>
              </a:lnSpc>
            </a:pPr>
            <a:r>
              <a:rPr lang="en-US" sz="3000" dirty="0"/>
              <a:t>A 5 point scale is developed to help an individual understand and learn when emotions, voices, or whatever you are moderating is getting out of control.  The scale offers a visual representation of the escalation of emotions or changes in a situation. </a:t>
            </a:r>
          </a:p>
          <a:p>
            <a:pPr>
              <a:lnSpc>
                <a:spcPct val="120000"/>
              </a:lnSpc>
            </a:pPr>
            <a:r>
              <a:rPr lang="en-US" sz="3000" dirty="0"/>
              <a:t>As the situation or emotion moves up the scale (from 1-5), the scale assists the person to remember how to respond effectively to reach the goal (usually the ‘1’ on the scale). </a:t>
            </a:r>
          </a:p>
          <a:p>
            <a:endParaRPr lang="en-US" dirty="0"/>
          </a:p>
        </p:txBody>
      </p:sp>
    </p:spTree>
    <p:extLst>
      <p:ext uri="{BB962C8B-B14F-4D97-AF65-F5344CB8AC3E}">
        <p14:creationId xmlns:p14="http://schemas.microsoft.com/office/powerpoint/2010/main" val="3507892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41905-62A3-C243-B69D-CE4414EFBCCE}"/>
              </a:ext>
            </a:extLst>
          </p:cNvPr>
          <p:cNvSpPr>
            <a:spLocks noGrp="1"/>
          </p:cNvSpPr>
          <p:nvPr>
            <p:ph type="title"/>
          </p:nvPr>
        </p:nvSpPr>
        <p:spPr/>
        <p:txBody>
          <a:bodyPr/>
          <a:lstStyle/>
          <a:p>
            <a:r>
              <a:rPr lang="en-US" dirty="0"/>
              <a:t>Example of the 5 Point Scale</a:t>
            </a:r>
          </a:p>
        </p:txBody>
      </p:sp>
      <p:pic>
        <p:nvPicPr>
          <p:cNvPr id="14" name="Content Placeholder 13" descr="Description and what to try at each level of emotion" title="5 Point Scale- description, what to try scale">
            <a:extLst>
              <a:ext uri="{FF2B5EF4-FFF2-40B4-BE49-F238E27FC236}">
                <a16:creationId xmlns:a16="http://schemas.microsoft.com/office/drawing/2014/main" id="{5453EE0F-F844-BC4B-BB46-957248C1BDA5}"/>
              </a:ext>
            </a:extLst>
          </p:cNvPr>
          <p:cNvPicPr>
            <a:picLocks noGrp="1" noChangeAspect="1"/>
          </p:cNvPicPr>
          <p:nvPr>
            <p:ph sz="quarter" idx="20"/>
          </p:nvPr>
        </p:nvPicPr>
        <p:blipFill>
          <a:blip r:embed="rId3">
            <a:extLst>
              <a:ext uri="{28A0092B-C50C-407E-A947-70E740481C1C}">
                <a14:useLocalDpi xmlns:a14="http://schemas.microsoft.com/office/drawing/2010/main" val="0"/>
              </a:ext>
            </a:extLst>
          </a:blip>
          <a:stretch>
            <a:fillRect/>
          </a:stretch>
        </p:blipFill>
        <p:spPr>
          <a:xfrm>
            <a:off x="2815428" y="1110129"/>
            <a:ext cx="7125873" cy="4131667"/>
          </a:xfrm>
        </p:spPr>
      </p:pic>
      <p:pic>
        <p:nvPicPr>
          <p:cNvPr id="16" name="Content Placeholder 15" descr="Number 1-5 with 1 on the bottom. The #1 row indicates the calm, focused, desired situation. " title="Rating Column">
            <a:extLst>
              <a:ext uri="{FF2B5EF4-FFF2-40B4-BE49-F238E27FC236}">
                <a16:creationId xmlns:a16="http://schemas.microsoft.com/office/drawing/2014/main" id="{D29D1797-BADE-3C4D-8B89-9921A214FA16}"/>
              </a:ext>
            </a:extLst>
          </p:cNvPr>
          <p:cNvPicPr>
            <a:picLocks noGrp="1" noChangeAspect="1"/>
          </p:cNvPicPr>
          <p:nvPr>
            <p:ph sz="quarter" idx="19"/>
          </p:nvPr>
        </p:nvPicPr>
        <p:blipFill>
          <a:blip r:embed="rId4">
            <a:extLst>
              <a:ext uri="{28A0092B-C50C-407E-A947-70E740481C1C}">
                <a14:useLocalDpi xmlns:a14="http://schemas.microsoft.com/office/drawing/2010/main" val="0"/>
              </a:ext>
            </a:extLst>
          </a:blip>
          <a:stretch>
            <a:fillRect/>
          </a:stretch>
        </p:blipFill>
        <p:spPr>
          <a:xfrm>
            <a:off x="304800" y="1256244"/>
            <a:ext cx="2815428" cy="3053176"/>
          </a:xfrm>
        </p:spPr>
      </p:pic>
      <p:pic>
        <p:nvPicPr>
          <p:cNvPr id="20" name="Content Placeholder 19" descr="Provides a clear description of how they situation or emotional feels, liiks, and/ or sounds." title="Description Column">
            <a:extLst>
              <a:ext uri="{FF2B5EF4-FFF2-40B4-BE49-F238E27FC236}">
                <a16:creationId xmlns:a16="http://schemas.microsoft.com/office/drawing/2014/main" id="{70C3A6C1-42CD-E541-9D83-9B59272211DF}"/>
              </a:ext>
            </a:extLst>
          </p:cNvPr>
          <p:cNvPicPr>
            <a:picLocks noGrp="1" noChangeAspect="1"/>
          </p:cNvPicPr>
          <p:nvPr>
            <p:ph sz="quarter" idx="17"/>
          </p:nvPr>
        </p:nvPicPr>
        <p:blipFill>
          <a:blip r:embed="rId5">
            <a:extLst>
              <a:ext uri="{28A0092B-C50C-407E-A947-70E740481C1C}">
                <a14:useLocalDpi xmlns:a14="http://schemas.microsoft.com/office/drawing/2010/main" val="0"/>
              </a:ext>
            </a:extLst>
          </a:blip>
          <a:stretch>
            <a:fillRect/>
          </a:stretch>
        </p:blipFill>
        <p:spPr>
          <a:xfrm>
            <a:off x="2713178" y="5045739"/>
            <a:ext cx="7330372" cy="1324490"/>
          </a:xfrm>
        </p:spPr>
      </p:pic>
      <p:pic>
        <p:nvPicPr>
          <p:cNvPr id="18" name="Content Placeholder 17" descr="Suggestions of the action a person can take to move towards the #1 level are recorded in this column." title="What To Do Column">
            <a:extLst>
              <a:ext uri="{FF2B5EF4-FFF2-40B4-BE49-F238E27FC236}">
                <a16:creationId xmlns:a16="http://schemas.microsoft.com/office/drawing/2014/main" id="{FBE3CA53-119C-D843-9B45-B9F626F6CB25}"/>
              </a:ext>
            </a:extLst>
          </p:cNvPr>
          <p:cNvPicPr>
            <a:picLocks noGrp="1" noChangeAspect="1"/>
          </p:cNvPicPr>
          <p:nvPr>
            <p:ph sz="quarter" idx="15"/>
          </p:nvPr>
        </p:nvPicPr>
        <p:blipFill>
          <a:blip r:embed="rId6">
            <a:extLst>
              <a:ext uri="{28A0092B-C50C-407E-A947-70E740481C1C}">
                <a14:useLocalDpi xmlns:a14="http://schemas.microsoft.com/office/drawing/2010/main" val="0"/>
              </a:ext>
            </a:extLst>
          </a:blip>
          <a:stretch>
            <a:fillRect/>
          </a:stretch>
        </p:blipFill>
        <p:spPr>
          <a:xfrm>
            <a:off x="9779554" y="1373661"/>
            <a:ext cx="2367575" cy="2228850"/>
          </a:xfrm>
        </p:spPr>
      </p:pic>
    </p:spTree>
    <p:extLst>
      <p:ext uri="{BB962C8B-B14F-4D97-AF65-F5344CB8AC3E}">
        <p14:creationId xmlns:p14="http://schemas.microsoft.com/office/powerpoint/2010/main" val="420260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A9ABAB-D2E5-7649-8F9C-AEFC5EFF5A8D}"/>
              </a:ext>
            </a:extLst>
          </p:cNvPr>
          <p:cNvSpPr>
            <a:spLocks noGrp="1"/>
          </p:cNvSpPr>
          <p:nvPr>
            <p:ph type="title"/>
          </p:nvPr>
        </p:nvSpPr>
        <p:spPr>
          <a:xfrm>
            <a:off x="410818" y="685456"/>
            <a:ext cx="5168348" cy="1143000"/>
          </a:xfrm>
        </p:spPr>
        <p:txBody>
          <a:bodyPr>
            <a:normAutofit fontScale="90000"/>
          </a:bodyPr>
          <a:lstStyle/>
          <a:p>
            <a:r>
              <a:rPr lang="en-US" dirty="0"/>
              <a:t>5-Point Scale</a:t>
            </a:r>
            <a:br>
              <a:rPr lang="en-US" dirty="0"/>
            </a:br>
            <a:r>
              <a:rPr lang="en-US" dirty="0"/>
              <a:t>Another Version</a:t>
            </a:r>
          </a:p>
        </p:txBody>
      </p:sp>
      <p:sp>
        <p:nvSpPr>
          <p:cNvPr id="7" name="Content Placeholder 6" descr="Resource Gallery of Interventions&#10;Incredible 5-Point Scale, 4 variations are avaliable for uses. " title="Hyperlink">
            <a:extLst>
              <a:ext uri="{FF2B5EF4-FFF2-40B4-BE49-F238E27FC236}">
                <a16:creationId xmlns:a16="http://schemas.microsoft.com/office/drawing/2014/main" id="{D471F08E-B444-F24E-AF74-236CD6F681EB}"/>
              </a:ext>
            </a:extLst>
          </p:cNvPr>
          <p:cNvSpPr>
            <a:spLocks noGrp="1"/>
          </p:cNvSpPr>
          <p:nvPr>
            <p:ph sz="half" idx="2"/>
          </p:nvPr>
        </p:nvSpPr>
        <p:spPr>
          <a:xfrm>
            <a:off x="410818" y="2133601"/>
            <a:ext cx="5618921" cy="4094922"/>
          </a:xfrm>
        </p:spPr>
        <p:txBody>
          <a:bodyPr>
            <a:normAutofit/>
          </a:bodyPr>
          <a:lstStyle/>
          <a:p>
            <a:r>
              <a:rPr lang="en-US" dirty="0"/>
              <a:t>In this example, the Description column and the What To Do column are combined into one column</a:t>
            </a:r>
          </a:p>
          <a:p>
            <a:r>
              <a:rPr lang="en-US" dirty="0"/>
              <a:t>Click on picture to visit resource provided by OCALI’s  Gallery of Interventions</a:t>
            </a:r>
          </a:p>
          <a:p>
            <a:pPr marL="0" indent="0">
              <a:buNone/>
            </a:pPr>
            <a:endParaRPr lang="en-US" sz="1600" dirty="0"/>
          </a:p>
        </p:txBody>
      </p:sp>
      <p:pic>
        <p:nvPicPr>
          <p:cNvPr id="5" name="Content Placeholder 4" descr="5-1 colorful scale in deescalating order, words describing emotions being felt at each level, 5 is the highest emotion level.&#10;" title="5- Point Scale (On the Job)">
            <a:hlinkClick r:id="rId3"/>
            <a:extLst>
              <a:ext uri="{FF2B5EF4-FFF2-40B4-BE49-F238E27FC236}">
                <a16:creationId xmlns:a16="http://schemas.microsoft.com/office/drawing/2014/main" id="{1C07773F-76F8-A54F-9EF0-63A8CDCAC22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202017" y="330045"/>
            <a:ext cx="4837044" cy="6259705"/>
          </a:xfrm>
          <a:ln>
            <a:solidFill>
              <a:schemeClr val="tx1"/>
            </a:solidFill>
          </a:ln>
        </p:spPr>
      </p:pic>
    </p:spTree>
    <p:extLst>
      <p:ext uri="{BB962C8B-B14F-4D97-AF65-F5344CB8AC3E}">
        <p14:creationId xmlns:p14="http://schemas.microsoft.com/office/powerpoint/2010/main" val="3389229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E335AE-CC50-F040-923E-0D29AE5AB9C3}"/>
              </a:ext>
            </a:extLst>
          </p:cNvPr>
          <p:cNvSpPr>
            <a:spLocks noGrp="1"/>
          </p:cNvSpPr>
          <p:nvPr>
            <p:ph type="title"/>
          </p:nvPr>
        </p:nvSpPr>
        <p:spPr>
          <a:xfrm>
            <a:off x="609607" y="-192171"/>
            <a:ext cx="4780540" cy="1363245"/>
          </a:xfrm>
        </p:spPr>
        <p:txBody>
          <a:bodyPr>
            <a:normAutofit/>
          </a:bodyPr>
          <a:lstStyle/>
          <a:p>
            <a:r>
              <a:rPr lang="en-US" sz="3000" dirty="0"/>
              <a:t>A Five is Against the Law</a:t>
            </a:r>
            <a:br>
              <a:rPr lang="en-US" sz="3000" dirty="0"/>
            </a:br>
            <a:r>
              <a:rPr lang="en-US" sz="3000" dirty="0"/>
              <a:t>by Kari Dunn Baron</a:t>
            </a:r>
          </a:p>
        </p:txBody>
      </p:sp>
      <p:sp>
        <p:nvSpPr>
          <p:cNvPr id="6" name="Text Placeholder 5">
            <a:extLst>
              <a:ext uri="{FF2B5EF4-FFF2-40B4-BE49-F238E27FC236}">
                <a16:creationId xmlns:a16="http://schemas.microsoft.com/office/drawing/2014/main" id="{DCDEE426-9F49-064F-93D5-C6FC942C9960}"/>
              </a:ext>
            </a:extLst>
          </p:cNvPr>
          <p:cNvSpPr>
            <a:spLocks noGrp="1"/>
          </p:cNvSpPr>
          <p:nvPr>
            <p:ph type="body" sz="half" idx="2"/>
          </p:nvPr>
        </p:nvSpPr>
        <p:spPr>
          <a:xfrm>
            <a:off x="304800" y="1171075"/>
            <a:ext cx="5488981" cy="5983704"/>
          </a:xfrm>
        </p:spPr>
        <p:txBody>
          <a:bodyPr>
            <a:normAutofit/>
          </a:bodyPr>
          <a:lstStyle/>
          <a:p>
            <a:pPr>
              <a:lnSpc>
                <a:spcPct val="110000"/>
              </a:lnSpc>
            </a:pPr>
            <a:r>
              <a:rPr lang="en-US" sz="2800" dirty="0"/>
              <a:t>This shows the scale found in the 5 is Against the Law book. It is often difficult for some youth to understand the different expectations in different settings. Review the descriptions. Are they clear? What details are highlighted that might help a person understand?  How could you use this scale for self-management?</a:t>
            </a:r>
          </a:p>
        </p:txBody>
      </p:sp>
      <p:pic>
        <p:nvPicPr>
          <p:cNvPr id="8" name="Content Placeholder 7" descr="5-1 colorful scale in deescalating order, words describing emotions being felt at each level. Available for download.&#10;" title="5- Point Scale">
            <a:extLst>
              <a:ext uri="{FF2B5EF4-FFF2-40B4-BE49-F238E27FC236}">
                <a16:creationId xmlns:a16="http://schemas.microsoft.com/office/drawing/2014/main" id="{03421CF1-E823-C14C-92DA-E836CA60B3D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7033" y="286302"/>
            <a:ext cx="5312845" cy="5875959"/>
          </a:xfrm>
          <a:ln>
            <a:solidFill>
              <a:schemeClr val="tx1"/>
            </a:solidFill>
          </a:ln>
        </p:spPr>
      </p:pic>
    </p:spTree>
    <p:extLst>
      <p:ext uri="{BB962C8B-B14F-4D97-AF65-F5344CB8AC3E}">
        <p14:creationId xmlns:p14="http://schemas.microsoft.com/office/powerpoint/2010/main" val="1557545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1109A-DC7D-CB4A-A7F0-47A74D4022A5}"/>
              </a:ext>
            </a:extLst>
          </p:cNvPr>
          <p:cNvSpPr>
            <a:spLocks noGrp="1"/>
          </p:cNvSpPr>
          <p:nvPr>
            <p:ph type="title"/>
          </p:nvPr>
        </p:nvSpPr>
        <p:spPr>
          <a:xfrm>
            <a:off x="609599" y="131999"/>
            <a:ext cx="10919791" cy="546997"/>
          </a:xfrm>
        </p:spPr>
        <p:txBody>
          <a:bodyPr>
            <a:noAutofit/>
          </a:bodyPr>
          <a:lstStyle/>
          <a:p>
            <a:r>
              <a:rPr lang="en-US" sz="3200" dirty="0"/>
              <a:t>Case Study</a:t>
            </a:r>
          </a:p>
        </p:txBody>
      </p:sp>
      <p:sp>
        <p:nvSpPr>
          <p:cNvPr id="3" name="Content Placeholder 2">
            <a:extLst>
              <a:ext uri="{FF2B5EF4-FFF2-40B4-BE49-F238E27FC236}">
                <a16:creationId xmlns:a16="http://schemas.microsoft.com/office/drawing/2014/main" id="{FF564A17-E2F0-B840-9945-FF349B5986CC}"/>
              </a:ext>
            </a:extLst>
          </p:cNvPr>
          <p:cNvSpPr>
            <a:spLocks noGrp="1"/>
          </p:cNvSpPr>
          <p:nvPr>
            <p:ph sz="half" idx="1"/>
          </p:nvPr>
        </p:nvSpPr>
        <p:spPr>
          <a:xfrm>
            <a:off x="122830" y="678996"/>
            <a:ext cx="7165073" cy="6179004"/>
          </a:xfrm>
        </p:spPr>
        <p:txBody>
          <a:bodyPr>
            <a:normAutofit fontScale="77500" lnSpcReduction="20000"/>
          </a:bodyPr>
          <a:lstStyle/>
          <a:p>
            <a:pPr marL="0" indent="0">
              <a:lnSpc>
                <a:spcPct val="120000"/>
              </a:lnSpc>
              <a:buNone/>
            </a:pPr>
            <a:r>
              <a:rPr lang="en-US" sz="3600" dirty="0">
                <a:solidFill>
                  <a:prstClr val="black"/>
                </a:solidFill>
                <a:latin typeface="Avenir Book"/>
                <a:cs typeface="Avenir Book"/>
              </a:rPr>
              <a:t>Jim had a housekeeping job in a hotel chain and preferred working alone and not talking. He was assigned to clean only unoccupied rooms and without a partner. Sometimes co-workers did speak with him and one co-worker even gave him a hard time. Not knowing what to do, Jim would  become very angry and yell loudly at this co-worker. Jim’s supervisor ‘dealt’ with the co-worker, but also met with Jim. Control and awareness of his behavior were discussed and this scale was used as a visual reminder of how to handle situations where he thought he might lose control.</a:t>
            </a:r>
          </a:p>
          <a:p>
            <a:endParaRPr lang="en-US" dirty="0"/>
          </a:p>
        </p:txBody>
      </p:sp>
      <p:pic>
        <p:nvPicPr>
          <p:cNvPr id="6" name="Content Placeholder 5" descr="Table 5x6 headings, left to right, rating, looks like, feels like, I can try to. Information in color columns with wording." title="In-depth 5-pt scale">
            <a:extLst>
              <a:ext uri="{FF2B5EF4-FFF2-40B4-BE49-F238E27FC236}">
                <a16:creationId xmlns:a16="http://schemas.microsoft.com/office/drawing/2014/main" id="{76292EB5-BC8C-B64B-9327-C4CACA990B1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0599" t="21841" r="42822" b="34451"/>
          <a:stretch/>
        </p:blipFill>
        <p:spPr>
          <a:xfrm>
            <a:off x="7129670" y="961487"/>
            <a:ext cx="5062330" cy="5202956"/>
          </a:xfrm>
        </p:spPr>
      </p:pic>
    </p:spTree>
    <p:extLst>
      <p:ext uri="{BB962C8B-B14F-4D97-AF65-F5344CB8AC3E}">
        <p14:creationId xmlns:p14="http://schemas.microsoft.com/office/powerpoint/2010/main" val="3099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Version of a Scale</a:t>
            </a:r>
          </a:p>
        </p:txBody>
      </p:sp>
      <p:sp>
        <p:nvSpPr>
          <p:cNvPr id="5" name="Content Placeholder 4">
            <a:extLst>
              <a:ext uri="{FF2B5EF4-FFF2-40B4-BE49-F238E27FC236}">
                <a16:creationId xmlns:a16="http://schemas.microsoft.com/office/drawing/2014/main" id="{6DAE9E62-3F1B-FA4E-9D0A-519276A3D5B7}"/>
              </a:ext>
            </a:extLst>
          </p:cNvPr>
          <p:cNvSpPr>
            <a:spLocks noGrp="1"/>
          </p:cNvSpPr>
          <p:nvPr>
            <p:ph sz="half" idx="1"/>
          </p:nvPr>
        </p:nvSpPr>
        <p:spPr/>
        <p:txBody>
          <a:bodyPr/>
          <a:lstStyle/>
          <a:p>
            <a:r>
              <a:rPr lang="en-US" dirty="0"/>
              <a:t>In this version, the “What To Do” column is a list of choices that the person may review and select at any point. </a:t>
            </a:r>
          </a:p>
          <a:p>
            <a:r>
              <a:rPr lang="en-US" dirty="0"/>
              <a:t>Photographs of the person expressing the emotion can be used in place of the emoji. For some this may be more effective.</a:t>
            </a:r>
          </a:p>
          <a:p>
            <a:pPr marL="0" indent="0">
              <a:buNone/>
            </a:pPr>
            <a:endParaRPr lang="en-US" dirty="0"/>
          </a:p>
        </p:txBody>
      </p:sp>
      <p:pic>
        <p:nvPicPr>
          <p:cNvPr id="8" name="Content Placeholder 7" descr="Scale broke down into feelings and described in words and simple pictures. " title="5 pt scale with feelings chart">
            <a:extLst>
              <a:ext uri="{FF2B5EF4-FFF2-40B4-BE49-F238E27FC236}">
                <a16:creationId xmlns:a16="http://schemas.microsoft.com/office/drawing/2014/main" id="{807685F9-F73C-F945-A8FE-C0709813F0F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73951" y="1152144"/>
            <a:ext cx="5080267" cy="5559552"/>
          </a:xfrm>
        </p:spPr>
      </p:pic>
    </p:spTree>
    <p:extLst>
      <p:ext uri="{BB962C8B-B14F-4D97-AF65-F5344CB8AC3E}">
        <p14:creationId xmlns:p14="http://schemas.microsoft.com/office/powerpoint/2010/main" val="866634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6591" y="552933"/>
            <a:ext cx="5910470" cy="1143000"/>
          </a:xfrm>
        </p:spPr>
        <p:txBody>
          <a:bodyPr>
            <a:normAutofit fontScale="90000"/>
          </a:bodyPr>
          <a:lstStyle/>
          <a:p>
            <a:r>
              <a:rPr lang="en-US" dirty="0"/>
              <a:t>Incredible 5-Point Scale Using Special Interest</a:t>
            </a:r>
          </a:p>
        </p:txBody>
      </p:sp>
      <p:sp>
        <p:nvSpPr>
          <p:cNvPr id="4" name="Content Placeholder 3">
            <a:extLst>
              <a:ext uri="{FF2B5EF4-FFF2-40B4-BE49-F238E27FC236}">
                <a16:creationId xmlns:a16="http://schemas.microsoft.com/office/drawing/2014/main" id="{B96A7944-454B-A843-A621-31F3B726CD22}"/>
              </a:ext>
            </a:extLst>
          </p:cNvPr>
          <p:cNvSpPr>
            <a:spLocks noGrp="1"/>
          </p:cNvSpPr>
          <p:nvPr>
            <p:ph sz="half" idx="1"/>
          </p:nvPr>
        </p:nvSpPr>
        <p:spPr>
          <a:xfrm>
            <a:off x="609600" y="1881809"/>
            <a:ext cx="5384800" cy="4244360"/>
          </a:xfrm>
        </p:spPr>
        <p:txBody>
          <a:bodyPr/>
          <a:lstStyle/>
          <a:p>
            <a:r>
              <a:rPr lang="en-US" dirty="0"/>
              <a:t>In some cases, pairing a special interest in the scale can assist in helping the individual remember what to do and motivate him to try and emulate his ‘hero’. </a:t>
            </a:r>
          </a:p>
        </p:txBody>
      </p:sp>
      <p:pic>
        <p:nvPicPr>
          <p:cNvPr id="7" name="Content Placeholder 6" descr="Superman images on each level of the 5- point scale. Words and pictures show strategies for individual. " title="Super Hero 5 Point Scale">
            <a:extLst>
              <a:ext uri="{FF2B5EF4-FFF2-40B4-BE49-F238E27FC236}">
                <a16:creationId xmlns:a16="http://schemas.microsoft.com/office/drawing/2014/main" id="{44555250-75E7-1D4C-937D-07430306B3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33549" y="559610"/>
            <a:ext cx="3005582" cy="5924362"/>
          </a:xfrm>
        </p:spPr>
      </p:pic>
    </p:spTree>
    <p:extLst>
      <p:ext uri="{BB962C8B-B14F-4D97-AF65-F5344CB8AC3E}">
        <p14:creationId xmlns:p14="http://schemas.microsoft.com/office/powerpoint/2010/main" val="3118279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43D14A-864E-274D-B461-5A2D5E3081BD}"/>
              </a:ext>
            </a:extLst>
          </p:cNvPr>
          <p:cNvSpPr>
            <a:spLocks noGrp="1"/>
          </p:cNvSpPr>
          <p:nvPr>
            <p:ph type="title"/>
          </p:nvPr>
        </p:nvSpPr>
        <p:spPr>
          <a:xfrm>
            <a:off x="609600" y="274638"/>
            <a:ext cx="10972800" cy="628187"/>
          </a:xfrm>
        </p:spPr>
        <p:txBody>
          <a:bodyPr>
            <a:normAutofit fontScale="90000"/>
          </a:bodyPr>
          <a:lstStyle/>
          <a:p>
            <a:r>
              <a:rPr lang="en-US" dirty="0"/>
              <a:t>Stress Thermometer</a:t>
            </a:r>
          </a:p>
        </p:txBody>
      </p:sp>
      <p:pic>
        <p:nvPicPr>
          <p:cNvPr id="6" name="Content Placeholder 5" descr="Most Stress Ever! Thermometer-&#10;Temperature gauge with word description of stressors and strategies to lessen the stress.  &#10;">
            <a:extLst>
              <a:ext uri="{FF2B5EF4-FFF2-40B4-BE49-F238E27FC236}">
                <a16:creationId xmlns:a16="http://schemas.microsoft.com/office/drawing/2014/main" id="{9F669100-B4A3-EC4E-A402-54D4832553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56315" y="1188720"/>
            <a:ext cx="7479370" cy="4851006"/>
          </a:xfrm>
          <a:ln>
            <a:solidFill>
              <a:schemeClr val="tx1"/>
            </a:solidFill>
          </a:ln>
        </p:spPr>
      </p:pic>
    </p:spTree>
    <p:extLst>
      <p:ext uri="{BB962C8B-B14F-4D97-AF65-F5344CB8AC3E}">
        <p14:creationId xmlns:p14="http://schemas.microsoft.com/office/powerpoint/2010/main" val="2301857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1108267" cy="762000"/>
          </a:xfrm>
        </p:spPr>
        <p:txBody>
          <a:bodyPr>
            <a:normAutofit/>
          </a:bodyPr>
          <a:lstStyle/>
          <a:p>
            <a:r>
              <a:rPr lang="en-US" sz="3200" dirty="0"/>
              <a:t>Self-Management Components</a:t>
            </a:r>
            <a:endParaRPr lang="en-US" sz="2400" dirty="0"/>
          </a:p>
        </p:txBody>
      </p:sp>
      <p:sp>
        <p:nvSpPr>
          <p:cNvPr id="3" name="Content Placeholder 2"/>
          <p:cNvSpPr>
            <a:spLocks noGrp="1"/>
          </p:cNvSpPr>
          <p:nvPr>
            <p:ph sz="half" idx="1"/>
          </p:nvPr>
        </p:nvSpPr>
        <p:spPr>
          <a:xfrm>
            <a:off x="301170" y="762000"/>
            <a:ext cx="5862563" cy="5554133"/>
          </a:xfrm>
        </p:spPr>
        <p:txBody>
          <a:bodyPr>
            <a:noAutofit/>
          </a:bodyPr>
          <a:lstStyle/>
          <a:p>
            <a:pPr marL="457200" indent="-457200">
              <a:buFont typeface="+mj-lt"/>
              <a:buAutoNum type="arabicPeriod"/>
            </a:pPr>
            <a:r>
              <a:rPr lang="en-US" sz="3000" b="1" dirty="0"/>
              <a:t>Goal setting</a:t>
            </a:r>
          </a:p>
          <a:p>
            <a:pPr marL="914400" lvl="1" indent="-514350"/>
            <a:r>
              <a:rPr lang="en-US" sz="2800" dirty="0"/>
              <a:t>Youth </a:t>
            </a:r>
            <a:r>
              <a:rPr lang="en-US" sz="2800" b="1" dirty="0"/>
              <a:t>self-selects a target </a:t>
            </a:r>
            <a:r>
              <a:rPr lang="en-US" sz="2800" dirty="0"/>
              <a:t>for improvement</a:t>
            </a:r>
          </a:p>
          <a:p>
            <a:pPr marL="514350" indent="-514350">
              <a:buFont typeface="+mj-lt"/>
              <a:buAutoNum type="arabicPeriod"/>
            </a:pPr>
            <a:r>
              <a:rPr lang="en-US" sz="3000" b="1" dirty="0"/>
              <a:t>Self-monitoring </a:t>
            </a:r>
          </a:p>
          <a:p>
            <a:pPr marL="914400" lvl="1" indent="-514350"/>
            <a:r>
              <a:rPr lang="en-US" sz="2800" dirty="0"/>
              <a:t>Process to observe and </a:t>
            </a:r>
            <a:r>
              <a:rPr lang="en-US" sz="2800" b="1" dirty="0"/>
              <a:t>record one’s behavior </a:t>
            </a:r>
          </a:p>
          <a:p>
            <a:pPr marL="514350" indent="-514350">
              <a:buFont typeface="+mj-lt"/>
              <a:buAutoNum type="arabicPeriod"/>
            </a:pPr>
            <a:r>
              <a:rPr lang="en-US" sz="3000" b="1" dirty="0"/>
              <a:t>Self-evaluation</a:t>
            </a:r>
          </a:p>
          <a:p>
            <a:pPr marL="914400" lvl="1" indent="-514350"/>
            <a:r>
              <a:rPr lang="en-US" sz="2800" dirty="0"/>
              <a:t>Youth </a:t>
            </a:r>
            <a:r>
              <a:rPr lang="en-US" sz="2800" b="1" dirty="0"/>
              <a:t>compares her/his progress </a:t>
            </a:r>
            <a:r>
              <a:rPr lang="en-US" sz="2800" dirty="0"/>
              <a:t>to an established goal </a:t>
            </a:r>
            <a:r>
              <a:rPr lang="en-US" sz="2800" i="1" dirty="0"/>
              <a:t>and is reinforced for success</a:t>
            </a:r>
          </a:p>
        </p:txBody>
      </p:sp>
      <p:sp>
        <p:nvSpPr>
          <p:cNvPr id="7" name="Content Placeholder 6">
            <a:extLst>
              <a:ext uri="{FF2B5EF4-FFF2-40B4-BE49-F238E27FC236}">
                <a16:creationId xmlns:a16="http://schemas.microsoft.com/office/drawing/2014/main" id="{594BDD2E-9CB0-8C41-BD8D-7AC7E1C4FBAB}"/>
              </a:ext>
            </a:extLst>
          </p:cNvPr>
          <p:cNvSpPr>
            <a:spLocks noGrp="1"/>
          </p:cNvSpPr>
          <p:nvPr>
            <p:ph sz="half" idx="2"/>
          </p:nvPr>
        </p:nvSpPr>
        <p:spPr>
          <a:xfrm>
            <a:off x="6227835" y="948266"/>
            <a:ext cx="5964165" cy="4876800"/>
          </a:xfrm>
        </p:spPr>
        <p:txBody>
          <a:bodyPr>
            <a:normAutofit/>
          </a:bodyPr>
          <a:lstStyle/>
          <a:p>
            <a:pPr marL="514350" indent="-514350">
              <a:buFont typeface="+mj-lt"/>
              <a:buAutoNum type="arabicPeriod" startAt="4"/>
            </a:pPr>
            <a:r>
              <a:rPr lang="en-US" sz="3000" b="1" dirty="0"/>
              <a:t>Self-instruction</a:t>
            </a:r>
            <a:r>
              <a:rPr lang="en-US" sz="3000" dirty="0"/>
              <a:t> </a:t>
            </a:r>
          </a:p>
          <a:p>
            <a:pPr marL="914400" lvl="1" indent="-514350"/>
            <a:r>
              <a:rPr lang="en-US" sz="2800" dirty="0"/>
              <a:t>Techniques a youth uses </a:t>
            </a:r>
            <a:r>
              <a:rPr lang="en-US" sz="2800" b="1" dirty="0"/>
              <a:t>to tell him or herself what to do</a:t>
            </a:r>
            <a:r>
              <a:rPr lang="en-US" sz="2800" dirty="0"/>
              <a:t> and then follows through </a:t>
            </a:r>
          </a:p>
          <a:p>
            <a:pPr marL="514350" indent="-514350">
              <a:buFont typeface="+mj-lt"/>
              <a:buAutoNum type="arabicPeriod" startAt="4"/>
            </a:pPr>
            <a:r>
              <a:rPr lang="en-US" sz="3000" b="1" dirty="0"/>
              <a:t>Strategy- instruction</a:t>
            </a:r>
          </a:p>
          <a:p>
            <a:pPr marL="914400" lvl="1" indent="-514350"/>
            <a:r>
              <a:rPr lang="en-US" sz="2800" b="1" dirty="0"/>
              <a:t>Teaching</a:t>
            </a:r>
            <a:r>
              <a:rPr lang="en-US" sz="2800" dirty="0"/>
              <a:t> a series of </a:t>
            </a:r>
            <a:r>
              <a:rPr lang="en-US" sz="2800" b="1" dirty="0"/>
              <a:t>steps to follow independently</a:t>
            </a:r>
            <a:r>
              <a:rPr lang="en-US" sz="2800" dirty="0"/>
              <a:t> to solve problems/achieve outcomes</a:t>
            </a:r>
          </a:p>
          <a:p>
            <a:endParaRPr lang="en-US" dirty="0"/>
          </a:p>
        </p:txBody>
      </p:sp>
    </p:spTree>
    <p:extLst>
      <p:ext uri="{BB962C8B-B14F-4D97-AF65-F5344CB8AC3E}">
        <p14:creationId xmlns:p14="http://schemas.microsoft.com/office/powerpoint/2010/main" val="2055794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t>Power Cards</a:t>
            </a:r>
            <a:endParaRPr lang="en-US" sz="2800" dirty="0"/>
          </a:p>
        </p:txBody>
      </p:sp>
      <p:sp>
        <p:nvSpPr>
          <p:cNvPr id="6" name="Content Placeholder 5">
            <a:extLst>
              <a:ext uri="{FF2B5EF4-FFF2-40B4-BE49-F238E27FC236}">
                <a16:creationId xmlns:a16="http://schemas.microsoft.com/office/drawing/2014/main" id="{F35490D3-2D70-B240-8BF0-CD5ED2730CE2}"/>
              </a:ext>
            </a:extLst>
          </p:cNvPr>
          <p:cNvSpPr>
            <a:spLocks noGrp="1"/>
          </p:cNvSpPr>
          <p:nvPr>
            <p:ph sz="half" idx="1"/>
          </p:nvPr>
        </p:nvSpPr>
        <p:spPr/>
        <p:txBody>
          <a:bodyPr/>
          <a:lstStyle/>
          <a:p>
            <a:r>
              <a:rPr lang="en-US" dirty="0"/>
              <a:t>A visual aid that uses a student’s special interest to teach the expected  social interactions in a situation and explains the subtle aspects of situations that may not be clear. </a:t>
            </a:r>
          </a:p>
        </p:txBody>
      </p:sp>
      <p:pic>
        <p:nvPicPr>
          <p:cNvPr id="8" name="Content Placeholder 7" descr="Power Cards Using Special Interests to Motivate children and Youth with Asperger Syndrome and Autism  by Elisa Gagnon" title="Book Cover go directly to OCALI Lending Library">
            <a:hlinkClick r:id="rId3"/>
            <a:extLst>
              <a:ext uri="{FF2B5EF4-FFF2-40B4-BE49-F238E27FC236}">
                <a16:creationId xmlns:a16="http://schemas.microsoft.com/office/drawing/2014/main" id="{4B99D28E-645D-0346-AA0E-78182944F96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53913" y="1417638"/>
            <a:ext cx="3391382" cy="4375410"/>
          </a:xfrm>
        </p:spPr>
      </p:pic>
    </p:spTree>
    <p:extLst>
      <p:ext uri="{BB962C8B-B14F-4D97-AF65-F5344CB8AC3E}">
        <p14:creationId xmlns:p14="http://schemas.microsoft.com/office/powerpoint/2010/main" val="2182076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Elements of the Power Cards</a:t>
            </a:r>
            <a:endParaRPr lang="en-US" sz="2000" dirty="0"/>
          </a:p>
        </p:txBody>
      </p:sp>
      <p:sp>
        <p:nvSpPr>
          <p:cNvPr id="3" name="Content Placeholder 2"/>
          <p:cNvSpPr>
            <a:spLocks noGrp="1"/>
          </p:cNvSpPr>
          <p:nvPr>
            <p:ph sz="half" idx="1"/>
          </p:nvPr>
        </p:nvSpPr>
        <p:spPr>
          <a:xfrm>
            <a:off x="609600" y="1250066"/>
            <a:ext cx="5705856" cy="5607934"/>
          </a:xfrm>
        </p:spPr>
        <p:txBody>
          <a:bodyPr>
            <a:noAutofit/>
          </a:bodyPr>
          <a:lstStyle/>
          <a:p>
            <a:pPr>
              <a:defRPr/>
            </a:pPr>
            <a:r>
              <a:rPr lang="en-US" dirty="0"/>
              <a:t>A short scenario. Describes how the hero solves a problem similar to the one experienced by the youth.</a:t>
            </a:r>
          </a:p>
          <a:p>
            <a:pPr>
              <a:defRPr/>
            </a:pPr>
            <a:r>
              <a:rPr lang="en-US" dirty="0"/>
              <a:t>First paragraph. Describes how the </a:t>
            </a:r>
            <a:r>
              <a:rPr lang="ja-JP" altLang="en-US"/>
              <a:t>“</a:t>
            </a:r>
            <a:r>
              <a:rPr lang="en-US" dirty="0"/>
              <a:t>hero</a:t>
            </a:r>
            <a:r>
              <a:rPr lang="ja-JP" altLang="en-US"/>
              <a:t>”</a:t>
            </a:r>
            <a:r>
              <a:rPr lang="en-US" dirty="0"/>
              <a:t> places value on the expected behavior. </a:t>
            </a:r>
          </a:p>
          <a:p>
            <a:pPr>
              <a:defRPr/>
            </a:pPr>
            <a:r>
              <a:rPr lang="en-US" dirty="0"/>
              <a:t>Second paragraph. Encourages the youth to attempt the new behavior.</a:t>
            </a:r>
          </a:p>
          <a:p>
            <a:pPr>
              <a:defRPr/>
            </a:pPr>
            <a:endParaRPr lang="en-US" sz="2600" dirty="0"/>
          </a:p>
          <a:p>
            <a:pPr>
              <a:defRPr/>
            </a:pPr>
            <a:endParaRPr lang="en-US" sz="2600" dirty="0"/>
          </a:p>
          <a:p>
            <a:pPr>
              <a:defRPr/>
            </a:pPr>
            <a:endParaRPr lang="en-US" sz="2600" dirty="0"/>
          </a:p>
        </p:txBody>
      </p:sp>
      <p:sp>
        <p:nvSpPr>
          <p:cNvPr id="4" name="Content Placeholder 3"/>
          <p:cNvSpPr>
            <a:spLocks noGrp="1"/>
          </p:cNvSpPr>
          <p:nvPr>
            <p:ph sz="half" idx="2"/>
          </p:nvPr>
        </p:nvSpPr>
        <p:spPr>
          <a:xfrm>
            <a:off x="6425184" y="1284790"/>
            <a:ext cx="5157216" cy="5274506"/>
          </a:xfrm>
        </p:spPr>
        <p:txBody>
          <a:bodyPr>
            <a:normAutofit/>
          </a:bodyPr>
          <a:lstStyle/>
          <a:p>
            <a:pPr>
              <a:defRPr/>
            </a:pPr>
            <a:r>
              <a:rPr lang="en-US" dirty="0"/>
              <a:t>The Power Card then briefly recaps the strategy, focusing on what to remember to do.</a:t>
            </a:r>
          </a:p>
          <a:p>
            <a:pPr>
              <a:defRPr/>
            </a:pPr>
            <a:r>
              <a:rPr lang="en-US" dirty="0"/>
              <a:t>The ‘Hero’ or special interest</a:t>
            </a:r>
          </a:p>
          <a:p>
            <a:pPr lvl="1">
              <a:defRPr/>
            </a:pPr>
            <a:r>
              <a:rPr lang="en-US" sz="2800" dirty="0">
                <a:ea typeface="ＭＳ Ｐゴシック" charset="0"/>
              </a:rPr>
              <a:t>Serves as a motivator</a:t>
            </a:r>
          </a:p>
          <a:p>
            <a:pPr lvl="1">
              <a:defRPr/>
            </a:pPr>
            <a:r>
              <a:rPr lang="en-US" sz="2800" dirty="0">
                <a:ea typeface="ＭＳ Ｐゴシック" charset="0"/>
              </a:rPr>
              <a:t>Is non threatening</a:t>
            </a:r>
          </a:p>
          <a:p>
            <a:pPr lvl="1">
              <a:defRPr/>
            </a:pPr>
            <a:r>
              <a:rPr lang="en-US" sz="2800" dirty="0">
                <a:ea typeface="ＭＳ Ｐゴシック" charset="0"/>
              </a:rPr>
              <a:t>Has a </a:t>
            </a:r>
            <a:r>
              <a:rPr lang="ja-JP" altLang="en-US" sz="2800">
                <a:ea typeface="ＭＳ Ｐゴシック" charset="0"/>
              </a:rPr>
              <a:t>“</a:t>
            </a:r>
            <a:r>
              <a:rPr lang="en-US" sz="2800" dirty="0">
                <a:ea typeface="ＭＳ Ｐゴシック" charset="0"/>
              </a:rPr>
              <a:t>relationship</a:t>
            </a:r>
            <a:r>
              <a:rPr lang="ja-JP" altLang="en-US" sz="2800">
                <a:ea typeface="ＭＳ Ｐゴシック" charset="0"/>
              </a:rPr>
              <a:t>”</a:t>
            </a:r>
            <a:r>
              <a:rPr lang="en-US" sz="2800" dirty="0">
                <a:ea typeface="ＭＳ Ｐゴシック" charset="0"/>
              </a:rPr>
              <a:t> with the youth</a:t>
            </a:r>
          </a:p>
          <a:p>
            <a:pPr lvl="1"/>
            <a:endParaRPr lang="en-US" dirty="0"/>
          </a:p>
        </p:txBody>
      </p:sp>
    </p:spTree>
    <p:extLst>
      <p:ext uri="{BB962C8B-B14F-4D97-AF65-F5344CB8AC3E}">
        <p14:creationId xmlns:p14="http://schemas.microsoft.com/office/powerpoint/2010/main" val="25366808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BF62-ED56-5140-BFDE-5F9030250B72}"/>
              </a:ext>
            </a:extLst>
          </p:cNvPr>
          <p:cNvSpPr>
            <a:spLocks noGrp="1"/>
          </p:cNvSpPr>
          <p:nvPr>
            <p:ph type="title"/>
          </p:nvPr>
        </p:nvSpPr>
        <p:spPr/>
        <p:txBody>
          <a:bodyPr/>
          <a:lstStyle/>
          <a:p>
            <a:r>
              <a:rPr lang="en-US" dirty="0"/>
              <a:t>Power Card Example </a:t>
            </a:r>
            <a:r>
              <a:rPr lang="en-US" sz="3600" dirty="0"/>
              <a:t>Using</a:t>
            </a:r>
            <a:r>
              <a:rPr lang="en-US" dirty="0"/>
              <a:t> “The Voice”</a:t>
            </a:r>
          </a:p>
        </p:txBody>
      </p:sp>
      <p:sp>
        <p:nvSpPr>
          <p:cNvPr id="3" name="Content Placeholder 2">
            <a:extLst>
              <a:ext uri="{FF2B5EF4-FFF2-40B4-BE49-F238E27FC236}">
                <a16:creationId xmlns:a16="http://schemas.microsoft.com/office/drawing/2014/main" id="{221A47E0-0C7A-5644-B241-071904EFDC6E}"/>
              </a:ext>
            </a:extLst>
          </p:cNvPr>
          <p:cNvSpPr>
            <a:spLocks noGrp="1"/>
          </p:cNvSpPr>
          <p:nvPr>
            <p:ph sz="half" idx="1"/>
          </p:nvPr>
        </p:nvSpPr>
        <p:spPr>
          <a:xfrm>
            <a:off x="365760" y="1328928"/>
            <a:ext cx="5344160" cy="4797241"/>
          </a:xfrm>
        </p:spPr>
        <p:txBody>
          <a:bodyPr>
            <a:normAutofit/>
          </a:bodyPr>
          <a:lstStyle/>
          <a:p>
            <a:pPr>
              <a:lnSpc>
                <a:spcPct val="120000"/>
              </a:lnSpc>
            </a:pPr>
            <a:r>
              <a:rPr lang="en-US" b="1" dirty="0">
                <a:solidFill>
                  <a:prstClr val="black"/>
                </a:solidFill>
                <a:latin typeface="Avenir" panose="02000503020000020003" pitchFamily="2" charset="0"/>
              </a:rPr>
              <a:t>Situation: </a:t>
            </a:r>
            <a:r>
              <a:rPr lang="en-US" dirty="0">
                <a:solidFill>
                  <a:prstClr val="black"/>
                </a:solidFill>
                <a:latin typeface="Avenir" panose="02000503020000020003" pitchFamily="2" charset="0"/>
              </a:rPr>
              <a:t>Gigi loves everything about </a:t>
            </a:r>
            <a:r>
              <a:rPr lang="en-US" b="1" i="1" dirty="0">
                <a:solidFill>
                  <a:prstClr val="black"/>
                </a:solidFill>
                <a:latin typeface="Avenir" panose="02000503020000020003" pitchFamily="2" charset="0"/>
              </a:rPr>
              <a:t>The Voice</a:t>
            </a:r>
            <a:r>
              <a:rPr lang="en-US" dirty="0">
                <a:solidFill>
                  <a:prstClr val="black"/>
                </a:solidFill>
                <a:latin typeface="Avenir" panose="02000503020000020003" pitchFamily="2" charset="0"/>
              </a:rPr>
              <a:t>,  especially the judges.  Gigi is having trouble with making mistakes.  She gets really upset and gives up on whatever she is trying to do. </a:t>
            </a:r>
          </a:p>
          <a:p>
            <a:pPr>
              <a:lnSpc>
                <a:spcPct val="120000"/>
              </a:lnSpc>
            </a:pPr>
            <a:r>
              <a:rPr lang="en-US" b="1" dirty="0">
                <a:solidFill>
                  <a:prstClr val="black"/>
                </a:solidFill>
                <a:latin typeface="Avenir" panose="02000503020000020003" pitchFamily="2" charset="0"/>
              </a:rPr>
              <a:t>Target Skill:</a:t>
            </a:r>
            <a:r>
              <a:rPr lang="en-US" dirty="0">
                <a:solidFill>
                  <a:prstClr val="black"/>
                </a:solidFill>
                <a:latin typeface="Avenir" panose="02000503020000020003" pitchFamily="2" charset="0"/>
              </a:rPr>
              <a:t> It’s OK to make mistakes</a:t>
            </a:r>
          </a:p>
          <a:p>
            <a:endParaRPr lang="en-US" dirty="0"/>
          </a:p>
        </p:txBody>
      </p:sp>
      <p:sp>
        <p:nvSpPr>
          <p:cNvPr id="4" name="Content Placeholder 3">
            <a:extLst>
              <a:ext uri="{FF2B5EF4-FFF2-40B4-BE49-F238E27FC236}">
                <a16:creationId xmlns:a16="http://schemas.microsoft.com/office/drawing/2014/main" id="{999B0158-22B7-BA49-89DC-C408BCEBFC0E}"/>
              </a:ext>
            </a:extLst>
          </p:cNvPr>
          <p:cNvSpPr>
            <a:spLocks noGrp="1"/>
          </p:cNvSpPr>
          <p:nvPr>
            <p:ph sz="half" idx="2"/>
          </p:nvPr>
        </p:nvSpPr>
        <p:spPr>
          <a:xfrm>
            <a:off x="5953760" y="1328928"/>
            <a:ext cx="6116320" cy="5059680"/>
          </a:xfrm>
        </p:spPr>
        <p:txBody>
          <a:bodyPr>
            <a:normAutofit fontScale="92500" lnSpcReduction="10000"/>
          </a:bodyPr>
          <a:lstStyle/>
          <a:p>
            <a:pPr marL="0" indent="0">
              <a:buNone/>
            </a:pPr>
            <a:r>
              <a:rPr lang="en-US" sz="3000" b="1" dirty="0">
                <a:solidFill>
                  <a:prstClr val="black"/>
                </a:solidFill>
                <a:latin typeface="Avenir" panose="02000503020000020003" pitchFamily="2" charset="0"/>
              </a:rPr>
              <a:t>Power Card Script:</a:t>
            </a:r>
            <a:endParaRPr lang="en-US" sz="3000" dirty="0">
              <a:solidFill>
                <a:prstClr val="black"/>
              </a:solidFill>
              <a:latin typeface="Avenir" panose="02000503020000020003" pitchFamily="2" charset="0"/>
            </a:endParaRPr>
          </a:p>
          <a:p>
            <a:pPr marL="0" indent="0">
              <a:lnSpc>
                <a:spcPct val="110000"/>
              </a:lnSpc>
              <a:buNone/>
            </a:pPr>
            <a:r>
              <a:rPr lang="en-US" sz="3000" dirty="0">
                <a:solidFill>
                  <a:prstClr val="black"/>
                </a:solidFill>
                <a:latin typeface="Avenir" panose="02000503020000020003" pitchFamily="2" charset="0"/>
              </a:rPr>
              <a:t>Sometimes contestants on </a:t>
            </a:r>
            <a:r>
              <a:rPr lang="en-US" sz="3000" b="1" i="1" dirty="0">
                <a:solidFill>
                  <a:prstClr val="black"/>
                </a:solidFill>
                <a:latin typeface="Avenir" panose="02000503020000020003" pitchFamily="2" charset="0"/>
              </a:rPr>
              <a:t>The Voice </a:t>
            </a:r>
            <a:r>
              <a:rPr lang="en-US" sz="3000" dirty="0">
                <a:solidFill>
                  <a:prstClr val="black"/>
                </a:solidFill>
                <a:latin typeface="Avenir" panose="02000503020000020003" pitchFamily="2" charset="0"/>
              </a:rPr>
              <a:t>don’t do so well.  They make mistakes during their performance.  The judges tell the contestants they don’t have to be perfect and that it’s okay to make a mistake.  The judges help the contestants learn how to stay calm and try again.  The contestants think about the mistake, stay calm, and try again.</a:t>
            </a:r>
          </a:p>
          <a:p>
            <a:endParaRPr lang="en-US" dirty="0"/>
          </a:p>
        </p:txBody>
      </p:sp>
    </p:spTree>
    <p:extLst>
      <p:ext uri="{BB962C8B-B14F-4D97-AF65-F5344CB8AC3E}">
        <p14:creationId xmlns:p14="http://schemas.microsoft.com/office/powerpoint/2010/main" val="1619279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E1662-DD84-3A40-8B59-EA3A4E9F46CD}"/>
              </a:ext>
            </a:extLst>
          </p:cNvPr>
          <p:cNvSpPr>
            <a:spLocks noGrp="1"/>
          </p:cNvSpPr>
          <p:nvPr>
            <p:ph type="title"/>
          </p:nvPr>
        </p:nvSpPr>
        <p:spPr/>
        <p:txBody>
          <a:bodyPr/>
          <a:lstStyle/>
          <a:p>
            <a:r>
              <a:rPr lang="en-US" dirty="0"/>
              <a:t>Gigi’s Power Card</a:t>
            </a:r>
          </a:p>
        </p:txBody>
      </p:sp>
      <p:pic>
        <p:nvPicPr>
          <p:cNvPr id="5" name="Content Placeholder 4" descr="T.V. Voice judges' cast  picture with positive writing prompt to remember behavior.&#10;&#10;&#10;" title=" The Voice Power Card">
            <a:extLst>
              <a:ext uri="{FF2B5EF4-FFF2-40B4-BE49-F238E27FC236}">
                <a16:creationId xmlns:a16="http://schemas.microsoft.com/office/drawing/2014/main" id="{CF7ADF2F-ADC6-8045-B72F-16B2F45EC97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2112" t="21327" r="33514" b="11890"/>
          <a:stretch/>
        </p:blipFill>
        <p:spPr>
          <a:xfrm>
            <a:off x="3975100" y="1397000"/>
            <a:ext cx="4114800" cy="4996543"/>
          </a:xfrm>
        </p:spPr>
      </p:pic>
    </p:spTree>
    <p:extLst>
      <p:ext uri="{BB962C8B-B14F-4D97-AF65-F5344CB8AC3E}">
        <p14:creationId xmlns:p14="http://schemas.microsoft.com/office/powerpoint/2010/main" val="29083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Card Heroes Can Be Anyone!</a:t>
            </a:r>
          </a:p>
        </p:txBody>
      </p:sp>
      <p:pic>
        <p:nvPicPr>
          <p:cNvPr id="6" name="Content Placeholder 5" descr="Lars and James are in the Band Metallica with their pictures on stage playing instruments" title="Metallica Stays Calm Power Card">
            <a:extLst>
              <a:ext uri="{FF2B5EF4-FFF2-40B4-BE49-F238E27FC236}">
                <a16:creationId xmlns:a16="http://schemas.microsoft.com/office/drawing/2014/main" id="{4F34413A-772D-DD4D-80DB-56F59369B27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57856" y="1194802"/>
            <a:ext cx="7071360" cy="5327410"/>
          </a:xfrm>
        </p:spPr>
      </p:pic>
    </p:spTree>
    <p:extLst>
      <p:ext uri="{BB962C8B-B14F-4D97-AF65-F5344CB8AC3E}">
        <p14:creationId xmlns:p14="http://schemas.microsoft.com/office/powerpoint/2010/main" val="157219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BF194-75FC-E747-BF5D-BDB78D7C0DDC}"/>
              </a:ext>
            </a:extLst>
          </p:cNvPr>
          <p:cNvSpPr>
            <a:spLocks noGrp="1"/>
          </p:cNvSpPr>
          <p:nvPr>
            <p:ph type="title"/>
          </p:nvPr>
        </p:nvSpPr>
        <p:spPr>
          <a:xfrm>
            <a:off x="609600" y="274638"/>
            <a:ext cx="10972800" cy="737733"/>
          </a:xfrm>
        </p:spPr>
        <p:txBody>
          <a:bodyPr>
            <a:normAutofit fontScale="90000"/>
          </a:bodyPr>
          <a:lstStyle/>
          <a:p>
            <a:r>
              <a:rPr lang="en-US" b="1" dirty="0"/>
              <a:t>Be Like Elvis!</a:t>
            </a:r>
            <a:endParaRPr lang="en-US" dirty="0"/>
          </a:p>
        </p:txBody>
      </p:sp>
      <p:sp>
        <p:nvSpPr>
          <p:cNvPr id="4" name="Content Placeholder 3">
            <a:extLst>
              <a:ext uri="{FF2B5EF4-FFF2-40B4-BE49-F238E27FC236}">
                <a16:creationId xmlns:a16="http://schemas.microsoft.com/office/drawing/2014/main" id="{93CC38AC-9613-7140-A8A4-8C8AC63F8660}"/>
              </a:ext>
            </a:extLst>
          </p:cNvPr>
          <p:cNvSpPr>
            <a:spLocks noGrp="1"/>
          </p:cNvSpPr>
          <p:nvPr>
            <p:ph sz="half" idx="2"/>
          </p:nvPr>
        </p:nvSpPr>
        <p:spPr>
          <a:xfrm>
            <a:off x="359229" y="1012371"/>
            <a:ext cx="7375071" cy="5225143"/>
          </a:xfrm>
        </p:spPr>
        <p:txBody>
          <a:bodyPr/>
          <a:lstStyle/>
          <a:p>
            <a:pPr marL="457200" indent="-457200">
              <a:buFont typeface="+mj-lt"/>
              <a:buAutoNum type="arabicPeriod"/>
            </a:pPr>
            <a:r>
              <a:rPr lang="en-US" sz="3200" dirty="0">
                <a:latin typeface="Avenir Book"/>
                <a:cs typeface="Avenir Book"/>
              </a:rPr>
              <a:t>Think before you say anything. Say it in your head first before saying it out loud.</a:t>
            </a:r>
          </a:p>
          <a:p>
            <a:pPr marL="457200" indent="-457200">
              <a:buFont typeface="+mj-lt"/>
              <a:buAutoNum type="arabicPeriod"/>
            </a:pPr>
            <a:r>
              <a:rPr lang="en-US" sz="3200" dirty="0">
                <a:latin typeface="Avenir Book"/>
                <a:cs typeface="Avenir Book"/>
              </a:rPr>
              <a:t>If you can’</a:t>
            </a:r>
            <a:r>
              <a:rPr lang="en-US" altLang="ja-JP" sz="3200" dirty="0">
                <a:latin typeface="Avenir Book"/>
                <a:cs typeface="Avenir Book"/>
              </a:rPr>
              <a:t>t think of anything nice to say, don’t say anything.</a:t>
            </a:r>
          </a:p>
          <a:p>
            <a:pPr marL="457200" indent="-457200">
              <a:buFont typeface="+mj-lt"/>
              <a:buAutoNum type="arabicPeriod"/>
            </a:pPr>
            <a:r>
              <a:rPr lang="en-US" sz="3200" dirty="0">
                <a:latin typeface="Avenir Book"/>
                <a:cs typeface="Avenir Book"/>
              </a:rPr>
              <a:t>You don’</a:t>
            </a:r>
            <a:r>
              <a:rPr lang="en-US" altLang="ja-JP" sz="3200" dirty="0">
                <a:latin typeface="Avenir Book"/>
                <a:cs typeface="Avenir Book"/>
              </a:rPr>
              <a:t>t have to say every thought out loud that you think.</a:t>
            </a:r>
          </a:p>
          <a:p>
            <a:pPr marL="457200" indent="-457200">
              <a:lnSpc>
                <a:spcPct val="90000"/>
              </a:lnSpc>
              <a:buFont typeface="+mj-lt"/>
              <a:buAutoNum type="arabicPeriod"/>
            </a:pPr>
            <a:endParaRPr lang="en-US" altLang="ja-JP" sz="2000" dirty="0">
              <a:latin typeface="Avenir Book"/>
              <a:cs typeface="Avenir Book"/>
            </a:endParaRPr>
          </a:p>
          <a:p>
            <a:pPr algn="r">
              <a:lnSpc>
                <a:spcPct val="90000"/>
              </a:lnSpc>
            </a:pPr>
            <a:r>
              <a:rPr lang="en-US" sz="2000" dirty="0">
                <a:solidFill>
                  <a:srgbClr val="000000"/>
                </a:solidFill>
              </a:rPr>
              <a:t>Adapted from a presentation by Brenda Smith Myles, Regional Autism Institute, KY, June 2005</a:t>
            </a:r>
          </a:p>
          <a:p>
            <a:endParaRPr lang="en-US" dirty="0"/>
          </a:p>
        </p:txBody>
      </p:sp>
      <p:pic>
        <p:nvPicPr>
          <p:cNvPr id="8" name="Content Placeholder 7" descr="Clock of Elvis&#10;&#10;Bust of a young Elvis wearing a red collar jacket. ">
            <a:extLst>
              <a:ext uri="{FF2B5EF4-FFF2-40B4-BE49-F238E27FC236}">
                <a16:creationId xmlns:a16="http://schemas.microsoft.com/office/drawing/2014/main" id="{625F0061-A84A-AB42-BF11-773A4E5B807D}"/>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8226539" y="1012371"/>
            <a:ext cx="3848100" cy="4635500"/>
          </a:xfrm>
        </p:spPr>
      </p:pic>
    </p:spTree>
    <p:extLst>
      <p:ext uri="{BB962C8B-B14F-4D97-AF65-F5344CB8AC3E}">
        <p14:creationId xmlns:p14="http://schemas.microsoft.com/office/powerpoint/2010/main" val="2367204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F9EF4E-EE39-7441-B9D7-B5997E39CFD7}"/>
              </a:ext>
            </a:extLst>
          </p:cNvPr>
          <p:cNvSpPr>
            <a:spLocks noGrp="1"/>
          </p:cNvSpPr>
          <p:nvPr>
            <p:ph type="title" idx="4294967295"/>
          </p:nvPr>
        </p:nvSpPr>
        <p:spPr>
          <a:xfrm>
            <a:off x="0" y="136525"/>
            <a:ext cx="10972800" cy="655638"/>
          </a:xfrm>
        </p:spPr>
        <p:txBody>
          <a:bodyPr>
            <a:normAutofit fontScale="90000"/>
          </a:bodyPr>
          <a:lstStyle/>
          <a:p>
            <a:r>
              <a:rPr lang="en-US" b="1" dirty="0"/>
              <a:t>SOCCSS</a:t>
            </a:r>
          </a:p>
        </p:txBody>
      </p:sp>
      <p:sp>
        <p:nvSpPr>
          <p:cNvPr id="6" name="Content Placeholder 5">
            <a:extLst>
              <a:ext uri="{FF2B5EF4-FFF2-40B4-BE49-F238E27FC236}">
                <a16:creationId xmlns:a16="http://schemas.microsoft.com/office/drawing/2014/main" id="{96A29D9B-3786-E849-BCE2-BB5C89D8B506}"/>
              </a:ext>
            </a:extLst>
          </p:cNvPr>
          <p:cNvSpPr>
            <a:spLocks noGrp="1"/>
          </p:cNvSpPr>
          <p:nvPr>
            <p:ph sz="half" idx="4294967295"/>
          </p:nvPr>
        </p:nvSpPr>
        <p:spPr>
          <a:xfrm>
            <a:off x="374754" y="792163"/>
            <a:ext cx="5673725" cy="5734050"/>
          </a:xfrm>
        </p:spPr>
        <p:txBody>
          <a:bodyPr>
            <a:normAutofit/>
          </a:bodyPr>
          <a:lstStyle/>
          <a:p>
            <a:pPr marL="514350" indent="-514350">
              <a:buFont typeface="+mj-lt"/>
              <a:buAutoNum type="arabicPeriod"/>
            </a:pPr>
            <a:r>
              <a:rPr lang="en-US" sz="3600" b="1" i="1" dirty="0">
                <a:latin typeface="Avenir LT Std 55 Roman" panose="020B0503020203020204" pitchFamily="34" charset="0"/>
              </a:rPr>
              <a:t>Situations</a:t>
            </a:r>
          </a:p>
          <a:p>
            <a:pPr lvl="1"/>
            <a:r>
              <a:rPr lang="en-US" sz="2800" dirty="0">
                <a:latin typeface="Avenir LT Std 55 Roman" panose="020B0503020203020204" pitchFamily="34" charset="0"/>
              </a:rPr>
              <a:t>What Happened?</a:t>
            </a:r>
          </a:p>
          <a:p>
            <a:pPr lvl="1"/>
            <a:r>
              <a:rPr lang="en-US" sz="2800" dirty="0">
                <a:latin typeface="Avenir LT Std 55 Roman" panose="020B0503020203020204" pitchFamily="34" charset="0"/>
              </a:rPr>
              <a:t>Who What Where When How</a:t>
            </a:r>
          </a:p>
          <a:p>
            <a:pPr marL="514350" indent="-514350">
              <a:buFont typeface="+mj-lt"/>
              <a:buAutoNum type="arabicPeriod"/>
            </a:pPr>
            <a:r>
              <a:rPr lang="en-US" sz="3600" b="1" i="1" dirty="0">
                <a:latin typeface="Avenir LT Std 55 Roman" panose="020B0503020203020204" pitchFamily="34" charset="0"/>
              </a:rPr>
              <a:t>Options</a:t>
            </a:r>
          </a:p>
          <a:p>
            <a:pPr lvl="1"/>
            <a:r>
              <a:rPr lang="en-US" sz="2800" dirty="0">
                <a:latin typeface="Avenir LT Std 55 Roman" panose="020B0503020203020204" pitchFamily="34" charset="0"/>
              </a:rPr>
              <a:t>What choices are available to solve the problems?</a:t>
            </a:r>
          </a:p>
          <a:p>
            <a:pPr marL="514350" indent="-514350">
              <a:buFont typeface="+mj-lt"/>
              <a:buAutoNum type="arabicPeriod"/>
            </a:pPr>
            <a:r>
              <a:rPr lang="en-US" sz="3600" b="1" i="1" dirty="0">
                <a:latin typeface="Avenir LT Std 55 Roman" panose="020B0503020203020204" pitchFamily="34" charset="0"/>
              </a:rPr>
              <a:t>Consequences</a:t>
            </a:r>
          </a:p>
          <a:p>
            <a:pPr lvl="1"/>
            <a:r>
              <a:rPr lang="en-US" sz="2800" dirty="0">
                <a:latin typeface="Avenir LT Std 55 Roman" panose="020B0503020203020204" pitchFamily="34" charset="0"/>
              </a:rPr>
              <a:t>What will happen if I choose that option?</a:t>
            </a:r>
          </a:p>
          <a:p>
            <a:endParaRPr lang="en-US" dirty="0">
              <a:latin typeface="Calibri"/>
            </a:endParaRPr>
          </a:p>
          <a:p>
            <a:endParaRPr lang="en-US" dirty="0">
              <a:latin typeface="Calibri"/>
            </a:endParaRPr>
          </a:p>
          <a:p>
            <a:endParaRPr lang="en-US" dirty="0">
              <a:latin typeface="Calibri"/>
            </a:endParaRPr>
          </a:p>
          <a:p>
            <a:endParaRPr lang="en-US" dirty="0"/>
          </a:p>
        </p:txBody>
      </p:sp>
      <p:sp>
        <p:nvSpPr>
          <p:cNvPr id="8" name="Content Placeholder 7">
            <a:extLst>
              <a:ext uri="{FF2B5EF4-FFF2-40B4-BE49-F238E27FC236}">
                <a16:creationId xmlns:a16="http://schemas.microsoft.com/office/drawing/2014/main" id="{8E5059F4-DFA6-AF43-9A1D-4C2C98F60A23}"/>
              </a:ext>
            </a:extLst>
          </p:cNvPr>
          <p:cNvSpPr>
            <a:spLocks noGrp="1"/>
          </p:cNvSpPr>
          <p:nvPr>
            <p:ph sz="half" idx="4294967295"/>
          </p:nvPr>
        </p:nvSpPr>
        <p:spPr>
          <a:xfrm>
            <a:off x="6315075" y="982663"/>
            <a:ext cx="5876925" cy="5353050"/>
          </a:xfrm>
        </p:spPr>
        <p:txBody>
          <a:bodyPr>
            <a:normAutofit/>
          </a:bodyPr>
          <a:lstStyle/>
          <a:p>
            <a:pPr marL="514350" indent="-514350">
              <a:buFont typeface="+mj-lt"/>
              <a:buAutoNum type="arabicPeriod" startAt="4"/>
            </a:pPr>
            <a:r>
              <a:rPr lang="en-US" sz="3600" b="1" i="1" dirty="0">
                <a:latin typeface="Avenir LT Std 55 Roman" panose="020B0503020203020204" pitchFamily="34" charset="0"/>
              </a:rPr>
              <a:t>Choices</a:t>
            </a:r>
          </a:p>
          <a:p>
            <a:pPr lvl="1"/>
            <a:r>
              <a:rPr lang="en-US" sz="2800" dirty="0">
                <a:latin typeface="Avenir LT Std 55 Roman" panose="020B0503020203020204" pitchFamily="34" charset="0"/>
              </a:rPr>
              <a:t>Which of the choices will I select?</a:t>
            </a:r>
            <a:r>
              <a:rPr lang="en-US" sz="3200" dirty="0">
                <a:latin typeface="Avenir LT Std 55 Roman" panose="020B0503020203020204" pitchFamily="34" charset="0"/>
              </a:rPr>
              <a:t> </a:t>
            </a:r>
          </a:p>
          <a:p>
            <a:pPr marL="514350" indent="-514350">
              <a:buFont typeface="+mj-lt"/>
              <a:buAutoNum type="arabicPeriod" startAt="5"/>
            </a:pPr>
            <a:r>
              <a:rPr lang="en-US" sz="3600" b="1" i="1" dirty="0">
                <a:latin typeface="Avenir LT Std 55 Roman" panose="020B0503020203020204" pitchFamily="34" charset="0"/>
              </a:rPr>
              <a:t>Strategies</a:t>
            </a:r>
          </a:p>
          <a:p>
            <a:pPr lvl="1"/>
            <a:r>
              <a:rPr lang="en-US" sz="2800" dirty="0">
                <a:latin typeface="Avenir LT Std 55 Roman" panose="020B0503020203020204" pitchFamily="34" charset="0"/>
              </a:rPr>
              <a:t>Action Plan. </a:t>
            </a:r>
          </a:p>
          <a:p>
            <a:pPr lvl="1"/>
            <a:r>
              <a:rPr lang="en-US" sz="2800" dirty="0">
                <a:latin typeface="Avenir LT Std 55 Roman" panose="020B0503020203020204" pitchFamily="34" charset="0"/>
              </a:rPr>
              <a:t>Steps to carry out the plan.</a:t>
            </a:r>
          </a:p>
          <a:p>
            <a:pPr marL="514350" indent="-514350">
              <a:buFont typeface="+mj-lt"/>
              <a:buAutoNum type="arabicPeriod" startAt="6"/>
            </a:pPr>
            <a:r>
              <a:rPr lang="en-US" sz="3600" b="1" i="1" dirty="0">
                <a:latin typeface="Avenir LT Std 55 Roman" panose="020B0503020203020204" pitchFamily="34" charset="0"/>
              </a:rPr>
              <a:t>Simulation</a:t>
            </a:r>
          </a:p>
          <a:p>
            <a:pPr lvl="1"/>
            <a:r>
              <a:rPr lang="en-US" sz="2800" dirty="0">
                <a:latin typeface="Avenir LT Std 55 Roman" panose="020B0503020203020204" pitchFamily="34" charset="0"/>
              </a:rPr>
              <a:t>How will I  practice my plan</a:t>
            </a:r>
          </a:p>
          <a:p>
            <a:endParaRPr lang="en-US" dirty="0">
              <a:latin typeface="Calibri"/>
            </a:endParaRPr>
          </a:p>
          <a:p>
            <a:endParaRPr lang="en-US" dirty="0"/>
          </a:p>
        </p:txBody>
      </p:sp>
    </p:spTree>
    <p:extLst>
      <p:ext uri="{BB962C8B-B14F-4D97-AF65-F5344CB8AC3E}">
        <p14:creationId xmlns:p14="http://schemas.microsoft.com/office/powerpoint/2010/main" val="3514600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5BDD-3A2D-1944-B09D-873A89385387}"/>
              </a:ext>
            </a:extLst>
          </p:cNvPr>
          <p:cNvSpPr>
            <a:spLocks noGrp="1"/>
          </p:cNvSpPr>
          <p:nvPr>
            <p:ph type="title"/>
          </p:nvPr>
        </p:nvSpPr>
        <p:spPr>
          <a:xfrm>
            <a:off x="211015" y="274637"/>
            <a:ext cx="11802794" cy="1497891"/>
          </a:xfrm>
        </p:spPr>
        <p:txBody>
          <a:bodyPr>
            <a:noAutofit/>
          </a:bodyPr>
          <a:lstStyle/>
          <a:p>
            <a:r>
              <a:rPr lang="en-US" sz="3200" dirty="0"/>
              <a:t>SOCCSS </a:t>
            </a:r>
            <a:br>
              <a:rPr lang="en-US" sz="3200" dirty="0"/>
            </a:br>
            <a:r>
              <a:rPr lang="en-US" sz="3200" b="1" dirty="0"/>
              <a:t>(Situation, Options, Consequences, Choices, </a:t>
            </a:r>
            <a:r>
              <a:rPr lang="en-US" sz="2800" b="1" dirty="0"/>
              <a:t>Strategies</a:t>
            </a:r>
            <a:r>
              <a:rPr lang="en-US" sz="3200" b="1" dirty="0"/>
              <a:t>, Simulations)</a:t>
            </a:r>
            <a:endParaRPr lang="en-US" sz="3200" dirty="0"/>
          </a:p>
        </p:txBody>
      </p:sp>
      <p:sp>
        <p:nvSpPr>
          <p:cNvPr id="3" name="Content Placeholder 2">
            <a:extLst>
              <a:ext uri="{FF2B5EF4-FFF2-40B4-BE49-F238E27FC236}">
                <a16:creationId xmlns:a16="http://schemas.microsoft.com/office/drawing/2014/main" id="{ACEB50D7-6A5A-074F-B73D-5258AA56563E}"/>
              </a:ext>
            </a:extLst>
          </p:cNvPr>
          <p:cNvSpPr>
            <a:spLocks noGrp="1"/>
          </p:cNvSpPr>
          <p:nvPr>
            <p:ph idx="1"/>
          </p:nvPr>
        </p:nvSpPr>
        <p:spPr>
          <a:xfrm>
            <a:off x="603738" y="1800662"/>
            <a:ext cx="11017347" cy="4817875"/>
          </a:xfrm>
        </p:spPr>
        <p:txBody>
          <a:bodyPr/>
          <a:lstStyle/>
          <a:p>
            <a:r>
              <a:rPr lang="en-US" dirty="0"/>
              <a:t>Developed by Jan </a:t>
            </a:r>
            <a:r>
              <a:rPr lang="en-US" dirty="0" err="1"/>
              <a:t>Roosa</a:t>
            </a:r>
            <a:endParaRPr lang="en-US" dirty="0"/>
          </a:p>
          <a:p>
            <a:r>
              <a:rPr lang="en-US" dirty="0"/>
              <a:t>Designed to help individuals understand social situations and interactions</a:t>
            </a:r>
          </a:p>
          <a:p>
            <a:r>
              <a:rPr lang="en-US" dirty="0"/>
              <a:t>Step-by-step problem-solving process; teaching that choices have consequences</a:t>
            </a:r>
          </a:p>
          <a:p>
            <a:r>
              <a:rPr lang="en-US" dirty="0"/>
              <a:t>Provides decision-making techniques, including questioning and choice making</a:t>
            </a:r>
          </a:p>
          <a:p>
            <a:endParaRPr lang="en-US" dirty="0"/>
          </a:p>
        </p:txBody>
      </p:sp>
    </p:spTree>
    <p:extLst>
      <p:ext uri="{BB962C8B-B14F-4D97-AF65-F5344CB8AC3E}">
        <p14:creationId xmlns:p14="http://schemas.microsoft.com/office/powerpoint/2010/main" val="307445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BD5DF5-DA27-0A4E-BF86-74E503961062}"/>
              </a:ext>
            </a:extLst>
          </p:cNvPr>
          <p:cNvSpPr>
            <a:spLocks noGrp="1"/>
          </p:cNvSpPr>
          <p:nvPr>
            <p:ph type="title"/>
          </p:nvPr>
        </p:nvSpPr>
        <p:spPr>
          <a:xfrm>
            <a:off x="703385" y="180116"/>
            <a:ext cx="6119446" cy="1100044"/>
          </a:xfrm>
        </p:spPr>
        <p:txBody>
          <a:bodyPr>
            <a:normAutofit/>
          </a:bodyPr>
          <a:lstStyle/>
          <a:p>
            <a:r>
              <a:rPr lang="en-US" dirty="0"/>
              <a:t>Situations: 5-W’s</a:t>
            </a:r>
          </a:p>
        </p:txBody>
      </p:sp>
      <p:pic>
        <p:nvPicPr>
          <p:cNvPr id="12" name="Content Placeholder 11" descr="SOCCSS Worksheet available for download&#10;&#10;Detailed breakdown of section one of decision making filling in the blank to the 5 ”W” questions.">
            <a:hlinkClick r:id="rId3"/>
            <a:extLst>
              <a:ext uri="{FF2B5EF4-FFF2-40B4-BE49-F238E27FC236}">
                <a16:creationId xmlns:a16="http://schemas.microsoft.com/office/drawing/2014/main" id="{6782C68E-D77E-A545-8A9A-9757383E40E4}"/>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196987" y="261252"/>
            <a:ext cx="5056756" cy="6448785"/>
          </a:xfrm>
        </p:spPr>
      </p:pic>
      <p:sp>
        <p:nvSpPr>
          <p:cNvPr id="17" name="Content Placeholder 16">
            <a:extLst>
              <a:ext uri="{FF2B5EF4-FFF2-40B4-BE49-F238E27FC236}">
                <a16:creationId xmlns:a16="http://schemas.microsoft.com/office/drawing/2014/main" id="{7123497C-2DEE-0F4F-961B-9E7EDADDAB09}"/>
              </a:ext>
            </a:extLst>
          </p:cNvPr>
          <p:cNvSpPr>
            <a:spLocks noGrp="1"/>
          </p:cNvSpPr>
          <p:nvPr>
            <p:ph sz="half" idx="2"/>
          </p:nvPr>
        </p:nvSpPr>
        <p:spPr>
          <a:xfrm>
            <a:off x="400929" y="1533380"/>
            <a:ext cx="6724357" cy="4557932"/>
          </a:xfrm>
        </p:spPr>
        <p:txBody>
          <a:bodyPr vert="horz" lIns="91440" tIns="45720" rIns="91440" bIns="45720" rtlCol="0" anchor="t">
            <a:normAutofit fontScale="77500" lnSpcReduction="20000"/>
          </a:bodyPr>
          <a:lstStyle/>
          <a:p>
            <a:r>
              <a:rPr lang="en-US" sz="3600" b="1" dirty="0">
                <a:latin typeface="Avenir LT Std 45 Book"/>
              </a:rPr>
              <a:t>Who: </a:t>
            </a:r>
            <a:r>
              <a:rPr lang="en-US" sz="3600" dirty="0">
                <a:latin typeface="Avenir LT Std 45 Book"/>
              </a:rPr>
              <a:t>Jamie and her coworkers </a:t>
            </a:r>
            <a:endParaRPr lang="en-US" sz="3600" dirty="0"/>
          </a:p>
          <a:p>
            <a:r>
              <a:rPr lang="en-US" sz="3600" b="1" dirty="0">
                <a:latin typeface="Avenir LT Std 45 Book"/>
              </a:rPr>
              <a:t>When:</a:t>
            </a:r>
            <a:r>
              <a:rPr lang="en-US" sz="3600" dirty="0">
                <a:latin typeface="Avenir LT Std 45 Book"/>
              </a:rPr>
              <a:t> When arriving at work</a:t>
            </a:r>
          </a:p>
          <a:p>
            <a:r>
              <a:rPr lang="en-US" sz="3600" b="1" dirty="0">
                <a:latin typeface="Avenir LT Std 45 Book"/>
              </a:rPr>
              <a:t>What:</a:t>
            </a:r>
            <a:r>
              <a:rPr lang="en-US" sz="3600" dirty="0">
                <a:latin typeface="Avenir LT Std 45 Book"/>
              </a:rPr>
              <a:t> Jamie yelled at her co-workers to leave her alone when she was rushing to clock in and they were saying hello and good morning</a:t>
            </a:r>
          </a:p>
          <a:p>
            <a:r>
              <a:rPr lang="en-US" sz="3600" b="1" dirty="0">
                <a:latin typeface="Avenir LT Std 45 Book"/>
              </a:rPr>
              <a:t>Why: </a:t>
            </a:r>
            <a:r>
              <a:rPr lang="en-US" sz="3600" dirty="0">
                <a:latin typeface="Avenir LT Std 45 Book"/>
              </a:rPr>
              <a:t>Jamie worries about being on time and getting the clocking-in procedure done on time. She does not want to get stuck talking.</a:t>
            </a:r>
          </a:p>
          <a:p>
            <a:r>
              <a:rPr lang="en-US" sz="3600" b="1" dirty="0">
                <a:latin typeface="Avenir LT Std 45 Book"/>
              </a:rPr>
              <a:t>Where:</a:t>
            </a:r>
            <a:r>
              <a:rPr lang="en-US" sz="3600" dirty="0">
                <a:latin typeface="Avenir LT Std 45 Book"/>
              </a:rPr>
              <a:t> At the store in the mall where Jamie works</a:t>
            </a:r>
          </a:p>
          <a:p>
            <a:endParaRPr lang="en-US" dirty="0"/>
          </a:p>
        </p:txBody>
      </p:sp>
      <p:sp>
        <p:nvSpPr>
          <p:cNvPr id="5" name="Notched Right Arrow 4" descr="alt=&quot;&quot;" title="alt=&quot;&quot;">
            <a:extLst>
              <a:ext uri="{FF2B5EF4-FFF2-40B4-BE49-F238E27FC236}">
                <a16:creationId xmlns:a16="http://schemas.microsoft.com/office/drawing/2014/main" id="{47543C71-95B9-C741-9A15-18677CD2310F}"/>
              </a:ext>
            </a:extLst>
          </p:cNvPr>
          <p:cNvSpPr/>
          <p:nvPr/>
        </p:nvSpPr>
        <p:spPr>
          <a:xfrm rot="10800000">
            <a:off x="11275335" y="1170212"/>
            <a:ext cx="978408" cy="484632"/>
          </a:xfrm>
          <a:prstGeom prst="notched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0543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BD5DF5-DA27-0A4E-BF86-74E503961062}"/>
              </a:ext>
            </a:extLst>
          </p:cNvPr>
          <p:cNvSpPr>
            <a:spLocks noGrp="1"/>
          </p:cNvSpPr>
          <p:nvPr>
            <p:ph type="title"/>
          </p:nvPr>
        </p:nvSpPr>
        <p:spPr>
          <a:xfrm>
            <a:off x="309489" y="88540"/>
            <a:ext cx="4489937" cy="1191620"/>
          </a:xfrm>
        </p:spPr>
        <p:txBody>
          <a:bodyPr>
            <a:normAutofit fontScale="90000"/>
          </a:bodyPr>
          <a:lstStyle/>
          <a:p>
            <a:r>
              <a:rPr lang="en-US" dirty="0"/>
              <a:t>Desired Outcomes</a:t>
            </a:r>
          </a:p>
        </p:txBody>
      </p:sp>
      <p:sp useBgFill="1">
        <p:nvSpPr>
          <p:cNvPr id="8" name="Content Placeholder 7">
            <a:extLst>
              <a:ext uri="{FF2B5EF4-FFF2-40B4-BE49-F238E27FC236}">
                <a16:creationId xmlns:a16="http://schemas.microsoft.com/office/drawing/2014/main" id="{880A397C-F2F1-5942-B2FC-3B8697B1888A}"/>
              </a:ext>
            </a:extLst>
          </p:cNvPr>
          <p:cNvSpPr>
            <a:spLocks noGrp="1"/>
          </p:cNvSpPr>
          <p:nvPr>
            <p:ph sz="half" idx="2"/>
          </p:nvPr>
        </p:nvSpPr>
        <p:spPr>
          <a:xfrm>
            <a:off x="661183" y="2264898"/>
            <a:ext cx="4719708" cy="3545060"/>
          </a:xfrm>
        </p:spPr>
        <p:txBody>
          <a:bodyPr/>
          <a:lstStyle/>
          <a:p>
            <a:pPr marL="0" indent="0">
              <a:buNone/>
            </a:pPr>
            <a:r>
              <a:rPr lang="en-US" sz="3200" b="1" dirty="0"/>
              <a:t>Desired Outcomes:</a:t>
            </a:r>
            <a:r>
              <a:rPr lang="en-US" sz="3200" dirty="0"/>
              <a:t> Clock in on time without being rude. Hope to develop positive relationships with coworkers as well.</a:t>
            </a:r>
            <a:endParaRPr lang="en-US" sz="2000" dirty="0"/>
          </a:p>
          <a:p>
            <a:pPr marL="0" indent="0">
              <a:buNone/>
            </a:pPr>
            <a:endParaRPr lang="en-US" dirty="0"/>
          </a:p>
        </p:txBody>
      </p:sp>
      <p:pic>
        <p:nvPicPr>
          <p:cNvPr id="3" name="Content Placeholder 2" descr="Detailed breakdown of section two of decision making filling in the blank to the desired outcomes questions.&#10;" title="SOCCSS Worksheet available for download">
            <a:hlinkClick r:id="rId3"/>
            <a:extLst>
              <a:ext uri="{FF2B5EF4-FFF2-40B4-BE49-F238E27FC236}">
                <a16:creationId xmlns:a16="http://schemas.microsoft.com/office/drawing/2014/main" id="{0C27A616-FF88-2347-86B5-BDEC25F94AFA}"/>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710289" y="88540"/>
            <a:ext cx="5308210" cy="6769460"/>
          </a:xfrm>
        </p:spPr>
      </p:pic>
      <p:sp>
        <p:nvSpPr>
          <p:cNvPr id="5" name="Notched Right Arrow 4" descr="alt=&quot;&quot;" title="alt=&quot;&quot;">
            <a:extLst>
              <a:ext uri="{FF2B5EF4-FFF2-40B4-BE49-F238E27FC236}">
                <a16:creationId xmlns:a16="http://schemas.microsoft.com/office/drawing/2014/main" id="{AC102071-5DEE-E44D-92DB-B7D8FCEC91B8}"/>
              </a:ext>
            </a:extLst>
          </p:cNvPr>
          <p:cNvSpPr/>
          <p:nvPr/>
        </p:nvSpPr>
        <p:spPr>
          <a:xfrm rot="10800000">
            <a:off x="11213592" y="2022582"/>
            <a:ext cx="978408" cy="484632"/>
          </a:xfrm>
          <a:prstGeom prst="notched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749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B4AB5-1DE5-4C41-8796-496E1886D955}"/>
              </a:ext>
            </a:extLst>
          </p:cNvPr>
          <p:cNvSpPr>
            <a:spLocks noGrp="1"/>
          </p:cNvSpPr>
          <p:nvPr>
            <p:ph type="title"/>
          </p:nvPr>
        </p:nvSpPr>
        <p:spPr/>
        <p:txBody>
          <a:bodyPr/>
          <a:lstStyle/>
          <a:p>
            <a:r>
              <a:rPr lang="en-US" dirty="0"/>
              <a:t>Selecting a Target Skill</a:t>
            </a:r>
          </a:p>
        </p:txBody>
      </p:sp>
      <p:sp>
        <p:nvSpPr>
          <p:cNvPr id="3" name="Content Placeholder 2">
            <a:extLst>
              <a:ext uri="{FF2B5EF4-FFF2-40B4-BE49-F238E27FC236}">
                <a16:creationId xmlns:a16="http://schemas.microsoft.com/office/drawing/2014/main" id="{B96E303D-402E-0049-BB01-CD90C4396CBE}"/>
              </a:ext>
            </a:extLst>
          </p:cNvPr>
          <p:cNvSpPr>
            <a:spLocks noGrp="1"/>
          </p:cNvSpPr>
          <p:nvPr>
            <p:ph idx="1"/>
          </p:nvPr>
        </p:nvSpPr>
        <p:spPr/>
        <p:txBody>
          <a:bodyPr>
            <a:normAutofit/>
          </a:bodyPr>
          <a:lstStyle/>
          <a:p>
            <a:r>
              <a:rPr lang="en-US" dirty="0"/>
              <a:t>To successfully self-monitor and self-manage, a youth must first have the ability to perform the skill or behavior identified as the target.    </a:t>
            </a:r>
          </a:p>
          <a:p>
            <a:pPr lvl="1"/>
            <a:r>
              <a:rPr lang="en-US" dirty="0"/>
              <a:t>Example: Asking someone to self-monitor how efficiently and effectively he completes data entry when he does not know the particular program would show little progress</a:t>
            </a:r>
          </a:p>
          <a:p>
            <a:pPr lvl="1"/>
            <a:r>
              <a:rPr lang="en-US" dirty="0"/>
              <a:t>Example: Asking a youth to self-monitor how long he is able to remain on task when he does not have the skill set needed will likely end in frustration for all!</a:t>
            </a:r>
          </a:p>
        </p:txBody>
      </p:sp>
    </p:spTree>
    <p:extLst>
      <p:ext uri="{BB962C8B-B14F-4D97-AF65-F5344CB8AC3E}">
        <p14:creationId xmlns:p14="http://schemas.microsoft.com/office/powerpoint/2010/main" val="31124249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BD5DF5-DA27-0A4E-BF86-74E503961062}"/>
              </a:ext>
            </a:extLst>
          </p:cNvPr>
          <p:cNvSpPr>
            <a:spLocks noGrp="1"/>
          </p:cNvSpPr>
          <p:nvPr>
            <p:ph type="title"/>
          </p:nvPr>
        </p:nvSpPr>
        <p:spPr>
          <a:xfrm>
            <a:off x="651803" y="5600"/>
            <a:ext cx="10972800" cy="894732"/>
          </a:xfrm>
        </p:spPr>
        <p:txBody>
          <a:bodyPr>
            <a:normAutofit fontScale="90000"/>
          </a:bodyPr>
          <a:lstStyle/>
          <a:p>
            <a:r>
              <a:rPr lang="en-US" dirty="0"/>
              <a:t>Worksheet- Options, Consequences, Choices</a:t>
            </a:r>
          </a:p>
        </p:txBody>
      </p:sp>
      <p:graphicFrame>
        <p:nvGraphicFramePr>
          <p:cNvPr id="9" name="Content Placeholder 8" descr="Detailed breakdown of section three of decision making filling in graph for specific outcomes to decision being made.&#10;" title="SOCCSS Table for Options Consequences, and Choices">
            <a:extLst>
              <a:ext uri="{FF2B5EF4-FFF2-40B4-BE49-F238E27FC236}">
                <a16:creationId xmlns:a16="http://schemas.microsoft.com/office/drawing/2014/main" id="{C2832F7D-31AB-284F-8114-CD21036A2C42}"/>
              </a:ext>
            </a:extLst>
          </p:cNvPr>
          <p:cNvGraphicFramePr>
            <a:graphicFrameLocks noGrp="1"/>
          </p:cNvGraphicFramePr>
          <p:nvPr>
            <p:ph sz="quarter" idx="13"/>
            <p:extLst>
              <p:ext uri="{D42A27DB-BD31-4B8C-83A1-F6EECF244321}">
                <p14:modId xmlns:p14="http://schemas.microsoft.com/office/powerpoint/2010/main" val="969926795"/>
              </p:ext>
            </p:extLst>
          </p:nvPr>
        </p:nvGraphicFramePr>
        <p:xfrm>
          <a:off x="140677" y="745587"/>
          <a:ext cx="12191999" cy="595766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610298918"/>
                    </a:ext>
                  </a:extLst>
                </a:gridCol>
                <a:gridCol w="6719361">
                  <a:extLst>
                    <a:ext uri="{9D8B030D-6E8A-4147-A177-3AD203B41FA5}">
                      <a16:colId xmlns:a16="http://schemas.microsoft.com/office/drawing/2014/main" val="2512887937"/>
                    </a:ext>
                  </a:extLst>
                </a:gridCol>
                <a:gridCol w="1408638">
                  <a:extLst>
                    <a:ext uri="{9D8B030D-6E8A-4147-A177-3AD203B41FA5}">
                      <a16:colId xmlns:a16="http://schemas.microsoft.com/office/drawing/2014/main" val="1556039173"/>
                    </a:ext>
                  </a:extLst>
                </a:gridCol>
              </a:tblGrid>
              <a:tr h="522064">
                <a:tc>
                  <a:txBody>
                    <a:bodyPr/>
                    <a:lstStyle/>
                    <a:p>
                      <a:r>
                        <a:rPr lang="en-US" sz="2800" dirty="0"/>
                        <a:t>Options</a:t>
                      </a:r>
                      <a:endParaRPr lang="en-US" sz="4000" dirty="0"/>
                    </a:p>
                  </a:txBody>
                  <a:tcPr/>
                </a:tc>
                <a:tc>
                  <a:txBody>
                    <a:bodyPr/>
                    <a:lstStyle/>
                    <a:p>
                      <a:r>
                        <a:rPr lang="en-US" sz="2800" dirty="0"/>
                        <a:t>Consequences</a:t>
                      </a:r>
                    </a:p>
                  </a:txBody>
                  <a:tcPr/>
                </a:tc>
                <a:tc>
                  <a:txBody>
                    <a:bodyPr/>
                    <a:lstStyle/>
                    <a:p>
                      <a:r>
                        <a:rPr lang="en-US" dirty="0"/>
                        <a:t>Choices</a:t>
                      </a:r>
                    </a:p>
                  </a:txBody>
                  <a:tcPr/>
                </a:tc>
                <a:extLst>
                  <a:ext uri="{0D108BD9-81ED-4DB2-BD59-A6C34878D82A}">
                    <a16:rowId xmlns:a16="http://schemas.microsoft.com/office/drawing/2014/main" val="2519429775"/>
                  </a:ext>
                </a:extLst>
              </a:tr>
              <a:tr h="1811868">
                <a:tc>
                  <a:txBody>
                    <a:bodyPr/>
                    <a:lstStyle/>
                    <a:p>
                      <a:r>
                        <a:rPr lang="en-US" sz="2800" dirty="0"/>
                        <a:t>Rush past coworkers to clock in, no eye contact, and act like you do not hear them.</a:t>
                      </a:r>
                    </a:p>
                  </a:txBody>
                  <a:tcPr/>
                </a:tc>
                <a:tc>
                  <a:txBody>
                    <a:bodyPr/>
                    <a:lstStyle/>
                    <a:p>
                      <a:r>
                        <a:rPr lang="en-US" sz="2800" dirty="0"/>
                        <a:t>Coworkers will think you are strange. May stop trying to talk to you. You would be on  time.</a:t>
                      </a:r>
                    </a:p>
                  </a:txBody>
                  <a:tcPr/>
                </a:tc>
                <a:tc>
                  <a:txBody>
                    <a:bodyPr/>
                    <a:lstStyle/>
                    <a:p>
                      <a:r>
                        <a:rPr lang="en-US" sz="2800" dirty="0"/>
                        <a:t>2</a:t>
                      </a:r>
                    </a:p>
                  </a:txBody>
                  <a:tcPr/>
                </a:tc>
                <a:extLst>
                  <a:ext uri="{0D108BD9-81ED-4DB2-BD59-A6C34878D82A}">
                    <a16:rowId xmlns:a16="http://schemas.microsoft.com/office/drawing/2014/main" val="802284129"/>
                  </a:ext>
                </a:extLst>
              </a:tr>
              <a:tr h="1381933">
                <a:tc>
                  <a:txBody>
                    <a:bodyPr/>
                    <a:lstStyle/>
                    <a:p>
                      <a:r>
                        <a:rPr lang="en-US" sz="2800" dirty="0"/>
                        <a:t>Spend a few minutes talking to each person that says hello. </a:t>
                      </a:r>
                    </a:p>
                  </a:txBody>
                  <a:tcPr/>
                </a:tc>
                <a:tc>
                  <a:txBody>
                    <a:bodyPr/>
                    <a:lstStyle/>
                    <a:p>
                      <a:r>
                        <a:rPr lang="en-US" sz="2800" dirty="0"/>
                        <a:t>Coworkers will get to know you better and may develop friendship. You will likely be late clocking in.</a:t>
                      </a:r>
                    </a:p>
                  </a:txBody>
                  <a:tcPr/>
                </a:tc>
                <a:tc>
                  <a:txBody>
                    <a:bodyPr/>
                    <a:lstStyle/>
                    <a:p>
                      <a:r>
                        <a:rPr lang="en-US" sz="2800" dirty="0"/>
                        <a:t>3</a:t>
                      </a:r>
                    </a:p>
                  </a:txBody>
                  <a:tcPr/>
                </a:tc>
                <a:extLst>
                  <a:ext uri="{0D108BD9-81ED-4DB2-BD59-A6C34878D82A}">
                    <a16:rowId xmlns:a16="http://schemas.microsoft.com/office/drawing/2014/main" val="3930871607"/>
                  </a:ext>
                </a:extLst>
              </a:tr>
              <a:tr h="2241803">
                <a:tc>
                  <a:txBody>
                    <a:bodyPr/>
                    <a:lstStyle/>
                    <a:p>
                      <a:r>
                        <a:rPr lang="en-US" sz="2800" dirty="0"/>
                        <a:t>Tell a few coworkers that you are trying to make sure you clock in on time. Can say it makes you nervous.</a:t>
                      </a:r>
                    </a:p>
                  </a:txBody>
                  <a:tcPr/>
                </a:tc>
                <a:tc>
                  <a:txBody>
                    <a:bodyPr/>
                    <a:lstStyle/>
                    <a:p>
                      <a:r>
                        <a:rPr lang="en-US" sz="2800" dirty="0"/>
                        <a:t>Coworkers will gain understanding and will not hold you up. Will clock in on time. Will get another opportunity to get to know the coworkers. </a:t>
                      </a:r>
                    </a:p>
                  </a:txBody>
                  <a:tcPr/>
                </a:tc>
                <a:tc>
                  <a:txBody>
                    <a:bodyPr/>
                    <a:lstStyle/>
                    <a:p>
                      <a:r>
                        <a:rPr lang="en-US" sz="2800" dirty="0"/>
                        <a:t>1</a:t>
                      </a:r>
                    </a:p>
                  </a:txBody>
                  <a:tcPr/>
                </a:tc>
                <a:extLst>
                  <a:ext uri="{0D108BD9-81ED-4DB2-BD59-A6C34878D82A}">
                    <a16:rowId xmlns:a16="http://schemas.microsoft.com/office/drawing/2014/main" val="2669694262"/>
                  </a:ext>
                </a:extLst>
              </a:tr>
            </a:tbl>
          </a:graphicData>
        </a:graphic>
      </p:graphicFrame>
    </p:spTree>
    <p:extLst>
      <p:ext uri="{BB962C8B-B14F-4D97-AF65-F5344CB8AC3E}">
        <p14:creationId xmlns:p14="http://schemas.microsoft.com/office/powerpoint/2010/main" val="4186073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BD5DF5-DA27-0A4E-BF86-74E503961062}"/>
              </a:ext>
            </a:extLst>
          </p:cNvPr>
          <p:cNvSpPr>
            <a:spLocks noGrp="1"/>
          </p:cNvSpPr>
          <p:nvPr>
            <p:ph type="title"/>
          </p:nvPr>
        </p:nvSpPr>
        <p:spPr>
          <a:xfrm>
            <a:off x="590843" y="154744"/>
            <a:ext cx="4360985" cy="984739"/>
          </a:xfrm>
        </p:spPr>
        <p:txBody>
          <a:bodyPr>
            <a:normAutofit/>
          </a:bodyPr>
          <a:lstStyle/>
          <a:p>
            <a:r>
              <a:rPr lang="en-US" dirty="0"/>
              <a:t>Action Plan</a:t>
            </a:r>
          </a:p>
        </p:txBody>
      </p:sp>
      <p:sp>
        <p:nvSpPr>
          <p:cNvPr id="8" name="Content Placeholder 7">
            <a:extLst>
              <a:ext uri="{FF2B5EF4-FFF2-40B4-BE49-F238E27FC236}">
                <a16:creationId xmlns:a16="http://schemas.microsoft.com/office/drawing/2014/main" id="{880A397C-F2F1-5942-B2FC-3B8697B1888A}"/>
              </a:ext>
            </a:extLst>
          </p:cNvPr>
          <p:cNvSpPr>
            <a:spLocks noGrp="1"/>
          </p:cNvSpPr>
          <p:nvPr>
            <p:ph sz="half" idx="2"/>
          </p:nvPr>
        </p:nvSpPr>
        <p:spPr>
          <a:xfrm>
            <a:off x="478303" y="1505244"/>
            <a:ext cx="5978768" cy="4332848"/>
          </a:xfrm>
        </p:spPr>
        <p:txBody>
          <a:bodyPr>
            <a:normAutofit fontScale="92500" lnSpcReduction="20000"/>
          </a:bodyPr>
          <a:lstStyle/>
          <a:p>
            <a:pPr marL="0" indent="0">
              <a:buNone/>
            </a:pPr>
            <a:r>
              <a:rPr lang="en-US" sz="2800" b="1" dirty="0"/>
              <a:t>Action Plan: </a:t>
            </a:r>
          </a:p>
          <a:p>
            <a:pPr marL="0" indent="0">
              <a:buNone/>
            </a:pPr>
            <a:r>
              <a:rPr lang="en-US" sz="2800" dirty="0"/>
              <a:t>Option 1: Jamie will talk with Sue and Frank at break. She will ask if she can talk to them just for a minute and explain that she gets nervous and upset when she thinks she might be late. That ends up making her say things she does not mean and she is sorry. She can ask if they would be ok with her waving as she rushes in at 9 AM and then talk with them later…perhaps at breaks or lunch. </a:t>
            </a:r>
          </a:p>
          <a:p>
            <a:endParaRPr lang="en-US" dirty="0"/>
          </a:p>
        </p:txBody>
      </p:sp>
      <p:pic>
        <p:nvPicPr>
          <p:cNvPr id="3" name="Content Placeholder 2" descr="Detailed breakdown of section four of decision making- your action plan around decision." title="SOCCSS Worksheet available for download">
            <a:hlinkClick r:id="rId3"/>
            <a:extLst>
              <a:ext uri="{FF2B5EF4-FFF2-40B4-BE49-F238E27FC236}">
                <a16:creationId xmlns:a16="http://schemas.microsoft.com/office/drawing/2014/main" id="{CE75E170-E7BF-7F41-9841-35085CBEFB9D}"/>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748227" y="154744"/>
            <a:ext cx="5321851" cy="6786857"/>
          </a:xfrm>
        </p:spPr>
      </p:pic>
      <p:sp>
        <p:nvSpPr>
          <p:cNvPr id="5" name="Notched Right Arrow 4" descr="alt=&quot;&quot;" title="alt=&quot;&quot;">
            <a:extLst>
              <a:ext uri="{FF2B5EF4-FFF2-40B4-BE49-F238E27FC236}">
                <a16:creationId xmlns:a16="http://schemas.microsoft.com/office/drawing/2014/main" id="{A7BE5855-9A0B-A84B-BCF2-9A4C71C3116B}"/>
              </a:ext>
            </a:extLst>
          </p:cNvPr>
          <p:cNvSpPr/>
          <p:nvPr/>
        </p:nvSpPr>
        <p:spPr>
          <a:xfrm rot="10800000">
            <a:off x="11091670" y="3671668"/>
            <a:ext cx="978408" cy="484632"/>
          </a:xfrm>
          <a:prstGeom prst="notched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8153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BD5DF5-DA27-0A4E-BF86-74E503961062}"/>
              </a:ext>
            </a:extLst>
          </p:cNvPr>
          <p:cNvSpPr>
            <a:spLocks noGrp="1"/>
          </p:cNvSpPr>
          <p:nvPr>
            <p:ph type="title"/>
          </p:nvPr>
        </p:nvSpPr>
        <p:spPr>
          <a:xfrm>
            <a:off x="1364566" y="5316422"/>
            <a:ext cx="6400800" cy="895457"/>
          </a:xfrm>
        </p:spPr>
        <p:txBody>
          <a:bodyPr>
            <a:normAutofit/>
          </a:bodyPr>
          <a:lstStyle/>
          <a:p>
            <a:r>
              <a:rPr lang="en-US" dirty="0"/>
              <a:t>Simulation Practice</a:t>
            </a:r>
          </a:p>
        </p:txBody>
      </p:sp>
      <p:graphicFrame>
        <p:nvGraphicFramePr>
          <p:cNvPr id="9" name="Content Placeholder 8">
            <a:extLst>
              <a:ext uri="{FF2B5EF4-FFF2-40B4-BE49-F238E27FC236}">
                <a16:creationId xmlns:a16="http://schemas.microsoft.com/office/drawing/2014/main" id="{4F7F5CFF-84D5-A14E-80FF-E6B1F1E59992}"/>
              </a:ext>
            </a:extLst>
          </p:cNvPr>
          <p:cNvGraphicFramePr>
            <a:graphicFrameLocks noGrp="1"/>
          </p:cNvGraphicFramePr>
          <p:nvPr>
            <p:ph sz="quarter" idx="13"/>
            <p:extLst>
              <p:ext uri="{D42A27DB-BD31-4B8C-83A1-F6EECF244321}">
                <p14:modId xmlns:p14="http://schemas.microsoft.com/office/powerpoint/2010/main" val="1638838975"/>
              </p:ext>
            </p:extLst>
          </p:nvPr>
        </p:nvGraphicFramePr>
        <p:xfrm>
          <a:off x="112540" y="165302"/>
          <a:ext cx="10199078" cy="5151120"/>
        </p:xfrm>
        <a:graphic>
          <a:graphicData uri="http://schemas.openxmlformats.org/drawingml/2006/table">
            <a:tbl>
              <a:tblPr firstRow="1" bandRow="1">
                <a:tableStyleId>{5C22544A-7EE6-4342-B048-85BDC9FD1C3A}</a:tableStyleId>
              </a:tblPr>
              <a:tblGrid>
                <a:gridCol w="5099539">
                  <a:extLst>
                    <a:ext uri="{9D8B030D-6E8A-4147-A177-3AD203B41FA5}">
                      <a16:colId xmlns:a16="http://schemas.microsoft.com/office/drawing/2014/main" val="2664688723"/>
                    </a:ext>
                  </a:extLst>
                </a:gridCol>
                <a:gridCol w="5099539">
                  <a:extLst>
                    <a:ext uri="{9D8B030D-6E8A-4147-A177-3AD203B41FA5}">
                      <a16:colId xmlns:a16="http://schemas.microsoft.com/office/drawing/2014/main" val="3950321174"/>
                    </a:ext>
                  </a:extLst>
                </a:gridCol>
              </a:tblGrid>
              <a:tr h="385259">
                <a:tc>
                  <a:txBody>
                    <a:bodyPr/>
                    <a:lstStyle/>
                    <a:p>
                      <a:r>
                        <a:rPr lang="en-US" sz="2800" dirty="0"/>
                        <a:t>Simulation</a:t>
                      </a:r>
                    </a:p>
                  </a:txBody>
                  <a:tcPr/>
                </a:tc>
                <a:tc>
                  <a:txBody>
                    <a:bodyPr/>
                    <a:lstStyle/>
                    <a:p>
                      <a:r>
                        <a:rPr lang="en-US" sz="2800" dirty="0"/>
                        <a:t>Select</a:t>
                      </a:r>
                    </a:p>
                  </a:txBody>
                  <a:tcPr/>
                </a:tc>
                <a:extLst>
                  <a:ext uri="{0D108BD9-81ED-4DB2-BD59-A6C34878D82A}">
                    <a16:rowId xmlns:a16="http://schemas.microsoft.com/office/drawing/2014/main" val="3905218510"/>
                  </a:ext>
                </a:extLst>
              </a:tr>
              <a:tr h="1019802">
                <a:tc>
                  <a:txBody>
                    <a:bodyPr/>
                    <a:lstStyle/>
                    <a:p>
                      <a:r>
                        <a:rPr lang="en-US" sz="2800" dirty="0"/>
                        <a:t>Role Play with Job Coach how to approach Frank and Sue</a:t>
                      </a:r>
                    </a:p>
                  </a:txBody>
                  <a:tcPr/>
                </a:tc>
                <a:tc>
                  <a:txBody>
                    <a:bodyPr/>
                    <a:lstStyle/>
                    <a:p>
                      <a:r>
                        <a:rPr lang="en-US" sz="2800" dirty="0"/>
                        <a:t>Ask job coach to help her plan what to say and then practice with the job coach</a:t>
                      </a:r>
                    </a:p>
                  </a:txBody>
                  <a:tcPr/>
                </a:tc>
                <a:extLst>
                  <a:ext uri="{0D108BD9-81ED-4DB2-BD59-A6C34878D82A}">
                    <a16:rowId xmlns:a16="http://schemas.microsoft.com/office/drawing/2014/main" val="1637373227"/>
                  </a:ext>
                </a:extLst>
              </a:tr>
              <a:tr h="702530">
                <a:tc>
                  <a:txBody>
                    <a:bodyPr/>
                    <a:lstStyle/>
                    <a:p>
                      <a:r>
                        <a:rPr lang="en-US" sz="2800" dirty="0"/>
                        <a:t>Write it down on paper and script it out</a:t>
                      </a:r>
                    </a:p>
                  </a:txBody>
                  <a:tcPr/>
                </a:tc>
                <a:tc>
                  <a:txBody>
                    <a:bodyPr/>
                    <a:lstStyle/>
                    <a:p>
                      <a:endParaRPr lang="en-US"/>
                    </a:p>
                  </a:txBody>
                  <a:tcPr/>
                </a:tc>
                <a:extLst>
                  <a:ext uri="{0D108BD9-81ED-4DB2-BD59-A6C34878D82A}">
                    <a16:rowId xmlns:a16="http://schemas.microsoft.com/office/drawing/2014/main" val="1424250179"/>
                  </a:ext>
                </a:extLst>
              </a:tr>
              <a:tr h="1019802">
                <a:tc>
                  <a:txBody>
                    <a:bodyPr/>
                    <a:lstStyle/>
                    <a:p>
                      <a:r>
                        <a:rPr lang="en-US" sz="2800" dirty="0"/>
                        <a:t>Ask family members to model it and then video tape her (Jamie) practicing with her 2 sisters.</a:t>
                      </a:r>
                    </a:p>
                  </a:txBody>
                  <a:tcPr/>
                </a:tc>
                <a:tc>
                  <a:txBody>
                    <a:bodyPr/>
                    <a:lstStyle/>
                    <a:p>
                      <a:endParaRPr lang="en-US" dirty="0"/>
                    </a:p>
                  </a:txBody>
                  <a:tcPr/>
                </a:tc>
                <a:extLst>
                  <a:ext uri="{0D108BD9-81ED-4DB2-BD59-A6C34878D82A}">
                    <a16:rowId xmlns:a16="http://schemas.microsoft.com/office/drawing/2014/main" val="1842397579"/>
                  </a:ext>
                </a:extLst>
              </a:tr>
              <a:tr h="702530">
                <a:tc>
                  <a:txBody>
                    <a:bodyPr/>
                    <a:lstStyle/>
                    <a:p>
                      <a:r>
                        <a:rPr lang="en-US" sz="2800" dirty="0"/>
                        <a:t>Think it through on the bus before you get to work</a:t>
                      </a:r>
                    </a:p>
                  </a:txBody>
                  <a:tcPr/>
                </a:tc>
                <a:tc>
                  <a:txBody>
                    <a:bodyPr/>
                    <a:lstStyle/>
                    <a:p>
                      <a:endParaRPr lang="en-US" dirty="0"/>
                    </a:p>
                  </a:txBody>
                  <a:tcPr/>
                </a:tc>
                <a:extLst>
                  <a:ext uri="{0D108BD9-81ED-4DB2-BD59-A6C34878D82A}">
                    <a16:rowId xmlns:a16="http://schemas.microsoft.com/office/drawing/2014/main" val="2840739154"/>
                  </a:ext>
                </a:extLst>
              </a:tr>
            </a:tbl>
          </a:graphicData>
        </a:graphic>
      </p:graphicFrame>
      <p:pic>
        <p:nvPicPr>
          <p:cNvPr id="3" name="Content Placeholder 2" descr="Detailed breakdown of section five of decision making- simulation of plan practicing your decision." title="SOCCSS Worksheet available for download">
            <a:hlinkClick r:id="rId3"/>
            <a:extLst>
              <a:ext uri="{FF2B5EF4-FFF2-40B4-BE49-F238E27FC236}">
                <a16:creationId xmlns:a16="http://schemas.microsoft.com/office/drawing/2014/main" id="{69333760-4416-8B4C-A7EF-39AF5FDE3E3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145194" y="1830893"/>
            <a:ext cx="3888153" cy="4958487"/>
          </a:xfrm>
        </p:spPr>
      </p:pic>
      <p:sp>
        <p:nvSpPr>
          <p:cNvPr id="5" name="Notched Right Arrow 4" descr="alt=&quot;&quot;" title="alt=&quot;&quot;">
            <a:extLst>
              <a:ext uri="{FF2B5EF4-FFF2-40B4-BE49-F238E27FC236}">
                <a16:creationId xmlns:a16="http://schemas.microsoft.com/office/drawing/2014/main" id="{68D56CC0-DDA6-CF40-9236-0060FC878A86}"/>
              </a:ext>
            </a:extLst>
          </p:cNvPr>
          <p:cNvSpPr/>
          <p:nvPr/>
        </p:nvSpPr>
        <p:spPr>
          <a:xfrm rot="10800000">
            <a:off x="11213592" y="5074106"/>
            <a:ext cx="978408" cy="484632"/>
          </a:xfrm>
          <a:prstGeom prst="notched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953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BD5DF5-DA27-0A4E-BF86-74E503961062}"/>
              </a:ext>
            </a:extLst>
          </p:cNvPr>
          <p:cNvSpPr>
            <a:spLocks noGrp="1"/>
          </p:cNvSpPr>
          <p:nvPr>
            <p:ph type="title"/>
          </p:nvPr>
        </p:nvSpPr>
        <p:spPr>
          <a:xfrm>
            <a:off x="393895" y="350015"/>
            <a:ext cx="6997790" cy="859807"/>
          </a:xfrm>
        </p:spPr>
        <p:txBody>
          <a:bodyPr>
            <a:normAutofit fontScale="90000"/>
          </a:bodyPr>
          <a:lstStyle/>
          <a:p>
            <a:r>
              <a:rPr lang="en-US" b="1" dirty="0"/>
              <a:t>Simulation Outcomes</a:t>
            </a:r>
            <a:br>
              <a:rPr lang="en-US" b="1" dirty="0"/>
            </a:br>
            <a:endParaRPr lang="en-US" dirty="0"/>
          </a:p>
        </p:txBody>
      </p:sp>
      <p:sp>
        <p:nvSpPr>
          <p:cNvPr id="8" name="Content Placeholder 7">
            <a:extLst>
              <a:ext uri="{FF2B5EF4-FFF2-40B4-BE49-F238E27FC236}">
                <a16:creationId xmlns:a16="http://schemas.microsoft.com/office/drawing/2014/main" id="{880A397C-F2F1-5942-B2FC-3B8697B1888A}"/>
              </a:ext>
            </a:extLst>
          </p:cNvPr>
          <p:cNvSpPr>
            <a:spLocks noGrp="1"/>
          </p:cNvSpPr>
          <p:nvPr>
            <p:ph sz="half" idx="2"/>
          </p:nvPr>
        </p:nvSpPr>
        <p:spPr>
          <a:xfrm>
            <a:off x="253219" y="1559837"/>
            <a:ext cx="7279143" cy="4508378"/>
          </a:xfrm>
        </p:spPr>
        <p:txBody>
          <a:bodyPr>
            <a:normAutofit/>
          </a:bodyPr>
          <a:lstStyle/>
          <a:p>
            <a:pPr marL="0" indent="0">
              <a:buNone/>
            </a:pPr>
            <a:r>
              <a:rPr lang="en-US" sz="2800" dirty="0"/>
              <a:t>Jamie was able to</a:t>
            </a:r>
            <a:r>
              <a:rPr lang="en-US" sz="2800" b="1" dirty="0"/>
              <a:t> </a:t>
            </a:r>
            <a:r>
              <a:rPr lang="en-US" sz="2800" dirty="0"/>
              <a:t>talk it over with the job coach at lunch and they came up with a plan. The next day they role played it at lunch, but Jamie was still not sure she could do it without prompting. Jamie and the coach wrote down prompts  and then videoed Jamie with Jamie’s phone as she practiced again with the prompts ‘off-camera’. Jamie watched it at home and practiced.</a:t>
            </a:r>
          </a:p>
          <a:p>
            <a:endParaRPr lang="en-US" dirty="0"/>
          </a:p>
        </p:txBody>
      </p:sp>
      <p:pic>
        <p:nvPicPr>
          <p:cNvPr id="3" name="Content Placeholder 2" descr="Detailed breakdown of section six of decision making- practice simulation outcomes of your decision." title="SOCCSS Worksheet available for download">
            <a:hlinkClick r:id="rId3"/>
            <a:extLst>
              <a:ext uri="{FF2B5EF4-FFF2-40B4-BE49-F238E27FC236}">
                <a16:creationId xmlns:a16="http://schemas.microsoft.com/office/drawing/2014/main" id="{2E1D2494-C07B-A94A-A49A-D8F2CFD35E79}"/>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401305" y="787791"/>
            <a:ext cx="4614931" cy="5885335"/>
          </a:xfrm>
        </p:spPr>
      </p:pic>
      <p:sp>
        <p:nvSpPr>
          <p:cNvPr id="5" name="Notched Right Arrow 4" descr="alt=&quot;&quot;" title="alt=&quot;&quot;">
            <a:extLst>
              <a:ext uri="{FF2B5EF4-FFF2-40B4-BE49-F238E27FC236}">
                <a16:creationId xmlns:a16="http://schemas.microsoft.com/office/drawing/2014/main" id="{C02E803D-5E31-634C-AFF9-A0B9B5EEDFCA}"/>
              </a:ext>
            </a:extLst>
          </p:cNvPr>
          <p:cNvSpPr/>
          <p:nvPr/>
        </p:nvSpPr>
        <p:spPr>
          <a:xfrm rot="10800000">
            <a:off x="11047448" y="5373912"/>
            <a:ext cx="978408" cy="484632"/>
          </a:xfrm>
          <a:prstGeom prst="notched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7091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BD5DF5-DA27-0A4E-BF86-74E503961062}"/>
              </a:ext>
            </a:extLst>
          </p:cNvPr>
          <p:cNvSpPr>
            <a:spLocks noGrp="1"/>
          </p:cNvSpPr>
          <p:nvPr>
            <p:ph type="title"/>
          </p:nvPr>
        </p:nvSpPr>
        <p:spPr>
          <a:xfrm>
            <a:off x="380552" y="420354"/>
            <a:ext cx="6274194" cy="789469"/>
          </a:xfrm>
        </p:spPr>
        <p:txBody>
          <a:bodyPr>
            <a:noAutofit/>
          </a:bodyPr>
          <a:lstStyle/>
          <a:p>
            <a:r>
              <a:rPr lang="en-US" sz="4800" b="1" dirty="0"/>
              <a:t>Follow – Up</a:t>
            </a:r>
            <a:br>
              <a:rPr lang="en-US" sz="4800" b="1" dirty="0"/>
            </a:br>
            <a:endParaRPr lang="en-US" sz="4800" dirty="0"/>
          </a:p>
        </p:txBody>
      </p:sp>
      <p:sp>
        <p:nvSpPr>
          <p:cNvPr id="8" name="Content Placeholder 7">
            <a:extLst>
              <a:ext uri="{FF2B5EF4-FFF2-40B4-BE49-F238E27FC236}">
                <a16:creationId xmlns:a16="http://schemas.microsoft.com/office/drawing/2014/main" id="{880A397C-F2F1-5942-B2FC-3B8697B1888A}"/>
              </a:ext>
            </a:extLst>
          </p:cNvPr>
          <p:cNvSpPr>
            <a:spLocks noGrp="1"/>
          </p:cNvSpPr>
          <p:nvPr>
            <p:ph sz="half" idx="2"/>
          </p:nvPr>
        </p:nvSpPr>
        <p:spPr>
          <a:xfrm>
            <a:off x="112543" y="1209823"/>
            <a:ext cx="7066094" cy="4492477"/>
          </a:xfrm>
        </p:spPr>
        <p:txBody>
          <a:bodyPr>
            <a:normAutofit/>
          </a:bodyPr>
          <a:lstStyle/>
          <a:p>
            <a:pPr marL="0" indent="0">
              <a:buNone/>
            </a:pPr>
            <a:endParaRPr lang="en-US" sz="2800" b="1" dirty="0"/>
          </a:p>
          <a:p>
            <a:pPr marL="0" indent="0">
              <a:buNone/>
            </a:pPr>
            <a:r>
              <a:rPr lang="en-US" sz="2800" dirty="0"/>
              <a:t>Just as she had practiced, Jamie spoke with Frank and Sue the next day during the break. They told her they understood and that it is hard getting comfortable with new routines. No big deal. They can always talk at a different time. Jamie relaxed. Her coworkers waved in the morning and then chatted at lunch. Jamie clocked in on time. </a:t>
            </a:r>
          </a:p>
          <a:p>
            <a:pPr marL="0" indent="0">
              <a:buNone/>
            </a:pPr>
            <a:endParaRPr lang="en-US" dirty="0"/>
          </a:p>
        </p:txBody>
      </p:sp>
      <p:pic>
        <p:nvPicPr>
          <p:cNvPr id="3" name="Content Placeholder 2" descr="Detailed breakdown of section seven of decision making- follow up of your decision process." title="SOCCSS Worksheet available for download">
            <a:hlinkClick r:id="rId3"/>
            <a:extLst>
              <a:ext uri="{FF2B5EF4-FFF2-40B4-BE49-F238E27FC236}">
                <a16:creationId xmlns:a16="http://schemas.microsoft.com/office/drawing/2014/main" id="{2E1D2494-C07B-A94A-A49A-D8F2CFD35E79}"/>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178636" y="239151"/>
            <a:ext cx="5013364" cy="6393449"/>
          </a:xfrm>
        </p:spPr>
      </p:pic>
      <p:sp>
        <p:nvSpPr>
          <p:cNvPr id="5" name="Notched Right Arrow 4" descr="alt=&quot;&quot;" title="alt=&quot;&quot;">
            <a:extLst>
              <a:ext uri="{FF2B5EF4-FFF2-40B4-BE49-F238E27FC236}">
                <a16:creationId xmlns:a16="http://schemas.microsoft.com/office/drawing/2014/main" id="{79FEE08D-F339-1F4B-825F-12B2765F139D}"/>
              </a:ext>
            </a:extLst>
          </p:cNvPr>
          <p:cNvSpPr/>
          <p:nvPr/>
        </p:nvSpPr>
        <p:spPr>
          <a:xfrm rot="10800000">
            <a:off x="11213593" y="5702300"/>
            <a:ext cx="978408" cy="484632"/>
          </a:xfrm>
          <a:prstGeom prst="notched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4378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F52C-FCF5-EB42-9438-BEA55DEF2831}"/>
              </a:ext>
            </a:extLst>
          </p:cNvPr>
          <p:cNvSpPr>
            <a:spLocks noGrp="1"/>
          </p:cNvSpPr>
          <p:nvPr>
            <p:ph type="title"/>
          </p:nvPr>
        </p:nvSpPr>
        <p:spPr/>
        <p:txBody>
          <a:bodyPr/>
          <a:lstStyle/>
          <a:p>
            <a:r>
              <a:rPr lang="en-US" dirty="0"/>
              <a:t>SOCCSS Example</a:t>
            </a:r>
          </a:p>
        </p:txBody>
      </p:sp>
      <p:pic>
        <p:nvPicPr>
          <p:cNvPr id="6" name="Content Placeholder 5" descr="Completed worksheet for SOCCSS process first two steps, What happened? What choices do you have to solve the problem?" title="SOCCSS Worksheet available for download-">
            <a:hlinkClick r:id="rId2"/>
            <a:extLst>
              <a:ext uri="{FF2B5EF4-FFF2-40B4-BE49-F238E27FC236}">
                <a16:creationId xmlns:a16="http://schemas.microsoft.com/office/drawing/2014/main" id="{B30CF1FB-40FF-CE41-BEE9-DB924692060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73436" y="1600200"/>
            <a:ext cx="5057127" cy="4525963"/>
          </a:xfrm>
        </p:spPr>
      </p:pic>
      <p:pic>
        <p:nvPicPr>
          <p:cNvPr id="8" name="Content Placeholder 7" descr="Completed worksheet for SOCCSS process last three steps, strategy, Simulation, Simulation Outcomes." title="SOCCSS Worksheet available for download-">
            <a:hlinkClick r:id="rId2"/>
            <a:extLst>
              <a:ext uri="{FF2B5EF4-FFF2-40B4-BE49-F238E27FC236}">
                <a16:creationId xmlns:a16="http://schemas.microsoft.com/office/drawing/2014/main" id="{D985F9E4-7061-8D48-9211-25E1D753ECD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77584" y="1600200"/>
            <a:ext cx="4624831" cy="4525963"/>
          </a:xfrm>
        </p:spPr>
      </p:pic>
    </p:spTree>
    <p:extLst>
      <p:ext uri="{BB962C8B-B14F-4D97-AF65-F5344CB8AC3E}">
        <p14:creationId xmlns:p14="http://schemas.microsoft.com/office/powerpoint/2010/main" val="2956667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36A6-F0AB-C54C-81DA-20AC6957D38B}"/>
              </a:ext>
            </a:extLst>
          </p:cNvPr>
          <p:cNvSpPr>
            <a:spLocks noGrp="1"/>
          </p:cNvSpPr>
          <p:nvPr>
            <p:ph type="title"/>
          </p:nvPr>
        </p:nvSpPr>
        <p:spPr/>
        <p:txBody>
          <a:bodyPr/>
          <a:lstStyle/>
          <a:p>
            <a:r>
              <a:rPr lang="en-US" dirty="0"/>
              <a:t>Social Autopsy</a:t>
            </a:r>
          </a:p>
        </p:txBody>
      </p:sp>
      <p:sp>
        <p:nvSpPr>
          <p:cNvPr id="5" name="Content Placeholder 4">
            <a:extLst>
              <a:ext uri="{FF2B5EF4-FFF2-40B4-BE49-F238E27FC236}">
                <a16:creationId xmlns:a16="http://schemas.microsoft.com/office/drawing/2014/main" id="{343BF815-5F65-5945-A659-A87AFA6C39C7}"/>
              </a:ext>
            </a:extLst>
          </p:cNvPr>
          <p:cNvSpPr>
            <a:spLocks noGrp="1"/>
          </p:cNvSpPr>
          <p:nvPr>
            <p:ph idx="1"/>
          </p:nvPr>
        </p:nvSpPr>
        <p:spPr/>
        <p:txBody>
          <a:bodyPr/>
          <a:lstStyle/>
          <a:p>
            <a:r>
              <a:rPr lang="en-US" dirty="0"/>
              <a:t>A social autopsy is a format for helping a student dissect or take apart a social error and decide how to correct the error.</a:t>
            </a:r>
          </a:p>
          <a:p>
            <a:pPr lvl="1"/>
            <a:r>
              <a:rPr lang="en-US" dirty="0"/>
              <a:t>What happened?</a:t>
            </a:r>
          </a:p>
          <a:p>
            <a:pPr lvl="1"/>
            <a:r>
              <a:rPr lang="en-US" dirty="0"/>
              <a:t>What was the social error and who was hurt by the error?</a:t>
            </a:r>
          </a:p>
          <a:p>
            <a:pPr lvl="1"/>
            <a:r>
              <a:rPr lang="en-US" dirty="0"/>
              <a:t>What should be done to correct the error?</a:t>
            </a:r>
          </a:p>
          <a:p>
            <a:pPr lvl="1"/>
            <a:r>
              <a:rPr lang="en-US" dirty="0"/>
              <a:t>What should be done next time?</a:t>
            </a:r>
          </a:p>
          <a:p>
            <a:pPr lvl="1"/>
            <a:endParaRPr lang="en-US" dirty="0"/>
          </a:p>
          <a:p>
            <a:pPr lvl="1"/>
            <a:endParaRPr lang="en-US" dirty="0"/>
          </a:p>
        </p:txBody>
      </p:sp>
    </p:spTree>
    <p:extLst>
      <p:ext uri="{BB962C8B-B14F-4D97-AF65-F5344CB8AC3E}">
        <p14:creationId xmlns:p14="http://schemas.microsoft.com/office/powerpoint/2010/main" val="26454773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C33BB6-4977-BC4A-AC44-97D8A2237A9C}"/>
              </a:ext>
            </a:extLst>
          </p:cNvPr>
          <p:cNvSpPr>
            <a:spLocks noGrp="1"/>
          </p:cNvSpPr>
          <p:nvPr>
            <p:ph type="title"/>
          </p:nvPr>
        </p:nvSpPr>
        <p:spPr/>
        <p:txBody>
          <a:bodyPr/>
          <a:lstStyle/>
          <a:p>
            <a:r>
              <a:rPr lang="en-US" dirty="0"/>
              <a:t>Social Autopsy: An Example</a:t>
            </a:r>
          </a:p>
        </p:txBody>
      </p:sp>
      <p:sp>
        <p:nvSpPr>
          <p:cNvPr id="9" name="Content Placeholder 8">
            <a:extLst>
              <a:ext uri="{FF2B5EF4-FFF2-40B4-BE49-F238E27FC236}">
                <a16:creationId xmlns:a16="http://schemas.microsoft.com/office/drawing/2014/main" id="{15C97717-0819-5345-AF44-9D9AEA76F0F3}"/>
              </a:ext>
            </a:extLst>
          </p:cNvPr>
          <p:cNvSpPr>
            <a:spLocks noGrp="1"/>
          </p:cNvSpPr>
          <p:nvPr>
            <p:ph sz="half" idx="2"/>
          </p:nvPr>
        </p:nvSpPr>
        <p:spPr>
          <a:xfrm>
            <a:off x="762000" y="1511306"/>
            <a:ext cx="5842000" cy="4525963"/>
          </a:xfrm>
        </p:spPr>
        <p:txBody>
          <a:bodyPr/>
          <a:lstStyle/>
          <a:p>
            <a:r>
              <a:rPr lang="en-US" dirty="0"/>
              <a:t>Using Social Autopsy can help a person understand a situation that is confusing by uncovering the layers. </a:t>
            </a:r>
          </a:p>
          <a:p>
            <a:r>
              <a:rPr lang="en-US" dirty="0"/>
              <a:t>Sometimes the Social Error is the step that is the most difficult for the individual to identify. </a:t>
            </a:r>
          </a:p>
        </p:txBody>
      </p:sp>
      <p:pic>
        <p:nvPicPr>
          <p:cNvPr id="8" name="Content Placeholder 7" descr="Steps of the Social Autopsy with a highlight on the step to identify the social error. " title="Social Autopsy Worksheet- Work- available for download -">
            <a:hlinkClick r:id="rId3"/>
            <a:extLst>
              <a:ext uri="{FF2B5EF4-FFF2-40B4-BE49-F238E27FC236}">
                <a16:creationId xmlns:a16="http://schemas.microsoft.com/office/drawing/2014/main" id="{A360BA21-1C67-F549-9CDF-50E5A46EF80C}"/>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810531" y="1587500"/>
            <a:ext cx="4133538" cy="4525963"/>
          </a:xfrm>
        </p:spPr>
      </p:pic>
    </p:spTree>
    <p:extLst>
      <p:ext uri="{BB962C8B-B14F-4D97-AF65-F5344CB8AC3E}">
        <p14:creationId xmlns:p14="http://schemas.microsoft.com/office/powerpoint/2010/main" val="5361551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0DF6BD-2809-B84E-B295-F0A6CA1E391B}"/>
              </a:ext>
            </a:extLst>
          </p:cNvPr>
          <p:cNvSpPr>
            <a:spLocks noGrp="1"/>
          </p:cNvSpPr>
          <p:nvPr>
            <p:ph type="title"/>
          </p:nvPr>
        </p:nvSpPr>
        <p:spPr>
          <a:xfrm>
            <a:off x="609600" y="274638"/>
            <a:ext cx="6413500" cy="1143000"/>
          </a:xfrm>
        </p:spPr>
        <p:txBody>
          <a:bodyPr>
            <a:normAutofit fontScale="90000"/>
          </a:bodyPr>
          <a:lstStyle/>
          <a:p>
            <a:r>
              <a:rPr lang="en-US" dirty="0"/>
              <a:t>Activity: </a:t>
            </a:r>
            <a:br>
              <a:rPr lang="en-US" dirty="0"/>
            </a:br>
            <a:r>
              <a:rPr lang="en-US" dirty="0"/>
              <a:t>Create a Plan for Mickey</a:t>
            </a:r>
          </a:p>
        </p:txBody>
      </p:sp>
      <p:sp>
        <p:nvSpPr>
          <p:cNvPr id="5" name="Content Placeholder 4">
            <a:extLst>
              <a:ext uri="{FF2B5EF4-FFF2-40B4-BE49-F238E27FC236}">
                <a16:creationId xmlns:a16="http://schemas.microsoft.com/office/drawing/2014/main" id="{7DBA46D3-7479-BD47-9D2C-4A11A42F2ECF}"/>
              </a:ext>
            </a:extLst>
          </p:cNvPr>
          <p:cNvSpPr>
            <a:spLocks noGrp="1"/>
          </p:cNvSpPr>
          <p:nvPr>
            <p:ph sz="half" idx="1"/>
          </p:nvPr>
        </p:nvSpPr>
        <p:spPr>
          <a:xfrm>
            <a:off x="609600" y="1600206"/>
            <a:ext cx="6248400" cy="4525963"/>
          </a:xfrm>
        </p:spPr>
        <p:txBody>
          <a:bodyPr>
            <a:normAutofit lnSpcReduction="10000"/>
          </a:bodyPr>
          <a:lstStyle/>
          <a:p>
            <a:pPr>
              <a:buAutoNum type="arabicPeriod"/>
            </a:pPr>
            <a:r>
              <a:rPr lang="en-US" dirty="0"/>
              <a:t>Read the case study for Mickey. Handout #3</a:t>
            </a:r>
          </a:p>
          <a:p>
            <a:pPr>
              <a:buAutoNum type="arabicPeriod"/>
            </a:pPr>
            <a:r>
              <a:rPr lang="en-US" dirty="0"/>
              <a:t>Request access to and watch video of Mickey (optional- see following slide)</a:t>
            </a:r>
          </a:p>
          <a:p>
            <a:pPr>
              <a:buAutoNum type="arabicPeriod"/>
            </a:pPr>
            <a:r>
              <a:rPr lang="en-US" dirty="0"/>
              <a:t>Use blank self-management plan, Handout #2 to develop a plan based on the case study information and the video you have watched.</a:t>
            </a:r>
          </a:p>
          <a:p>
            <a:endParaRPr lang="en-US" dirty="0"/>
          </a:p>
        </p:txBody>
      </p:sp>
      <p:pic>
        <p:nvPicPr>
          <p:cNvPr id="8" name="Content Placeholder 7" descr="File is available for download, complete case study for Mickey." title="Case Study for Mickey">
            <a:extLst>
              <a:ext uri="{FF2B5EF4-FFF2-40B4-BE49-F238E27FC236}">
                <a16:creationId xmlns:a16="http://schemas.microsoft.com/office/drawing/2014/main" id="{58882227-8B43-274B-85A9-07A38048D14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15922" y="495301"/>
            <a:ext cx="4285504" cy="5427654"/>
          </a:xfrm>
          <a:ln>
            <a:solidFill>
              <a:schemeClr val="tx1"/>
            </a:solidFill>
          </a:ln>
        </p:spPr>
      </p:pic>
    </p:spTree>
    <p:extLst>
      <p:ext uri="{BB962C8B-B14F-4D97-AF65-F5344CB8AC3E}">
        <p14:creationId xmlns:p14="http://schemas.microsoft.com/office/powerpoint/2010/main" val="30948320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4759"/>
            <a:ext cx="10972800" cy="690562"/>
          </a:xfrm>
        </p:spPr>
        <p:txBody>
          <a:bodyPr>
            <a:normAutofit fontScale="90000"/>
          </a:bodyPr>
          <a:lstStyle/>
          <a:p>
            <a:pPr algn="ctr"/>
            <a:r>
              <a:rPr lang="en-US" dirty="0"/>
              <a:t>Mickey</a:t>
            </a:r>
          </a:p>
        </p:txBody>
      </p:sp>
      <p:sp>
        <p:nvSpPr>
          <p:cNvPr id="4" name="Content Placeholder 3">
            <a:extLst>
              <a:ext uri="{FF2B5EF4-FFF2-40B4-BE49-F238E27FC236}">
                <a16:creationId xmlns:a16="http://schemas.microsoft.com/office/drawing/2014/main" id="{AEF41E88-7444-D847-9B4F-177BD6D3CE71}"/>
              </a:ext>
            </a:extLst>
          </p:cNvPr>
          <p:cNvSpPr>
            <a:spLocks noGrp="1"/>
          </p:cNvSpPr>
          <p:nvPr>
            <p:ph idx="1"/>
          </p:nvPr>
        </p:nvSpPr>
        <p:spPr>
          <a:xfrm>
            <a:off x="609600" y="1360966"/>
            <a:ext cx="10972800" cy="4765203"/>
          </a:xfrm>
        </p:spPr>
        <p:txBody>
          <a:bodyPr>
            <a:normAutofit/>
          </a:bodyPr>
          <a:lstStyle/>
          <a:p>
            <a:r>
              <a:rPr lang="en-US" sz="3000" dirty="0"/>
              <a:t>Access the Mickey Case Study Video by completing the request form found at this link: </a:t>
            </a:r>
            <a:r>
              <a:rPr lang="en-US" sz="3000" dirty="0">
                <a:hlinkClick r:id="rId3"/>
              </a:rPr>
              <a:t>https://www.ocali.org/project/wwfw-request-video</a:t>
            </a:r>
            <a:endParaRPr lang="en-US" sz="3000" dirty="0"/>
          </a:p>
          <a:p>
            <a:r>
              <a:rPr lang="en-US" sz="3000" dirty="0"/>
              <a:t>Use the video and handouts #2 (Self-Management Plan), #3 (Case Study) and #4 (Task Analysis) to complete the activity.</a:t>
            </a:r>
          </a:p>
          <a:p>
            <a:r>
              <a:rPr lang="en-US" sz="3000" dirty="0"/>
              <a:t>Users may also complete the activity without the video, if desired, however use of the video is recommended. </a:t>
            </a:r>
          </a:p>
          <a:p>
            <a:r>
              <a:rPr lang="en-US" sz="3000" dirty="0"/>
              <a:t>This is an activity and discussion to complete a self-management plan. </a:t>
            </a:r>
          </a:p>
          <a:p>
            <a:endParaRPr lang="en-US" dirty="0"/>
          </a:p>
        </p:txBody>
      </p:sp>
    </p:spTree>
    <p:extLst>
      <p:ext uri="{BB962C8B-B14F-4D97-AF65-F5344CB8AC3E}">
        <p14:creationId xmlns:p14="http://schemas.microsoft.com/office/powerpoint/2010/main" val="3057198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54BEF3-EECB-1C42-8442-0BE018301483}"/>
              </a:ext>
            </a:extLst>
          </p:cNvPr>
          <p:cNvSpPr>
            <a:spLocks noGrp="1"/>
          </p:cNvSpPr>
          <p:nvPr>
            <p:ph type="title"/>
          </p:nvPr>
        </p:nvSpPr>
        <p:spPr>
          <a:xfrm>
            <a:off x="609600" y="-161460"/>
            <a:ext cx="10972800" cy="1143000"/>
          </a:xfrm>
        </p:spPr>
        <p:txBody>
          <a:bodyPr/>
          <a:lstStyle/>
          <a:p>
            <a:r>
              <a:rPr lang="en-US" dirty="0"/>
              <a:t>Self Monitoring is Not for Everyone!</a:t>
            </a:r>
          </a:p>
        </p:txBody>
      </p:sp>
      <p:graphicFrame>
        <p:nvGraphicFramePr>
          <p:cNvPr id="4" name="Content Placeholder 3" descr="Swirly arrow going in both directions. Left side: covering concept of progress monitoring. Right side asking a question." title="Blue Arrow">
            <a:extLst>
              <a:ext uri="{FF2B5EF4-FFF2-40B4-BE49-F238E27FC236}">
                <a16:creationId xmlns:a16="http://schemas.microsoft.com/office/drawing/2014/main" id="{01B90295-4526-114C-9A75-12A9EB245CE7}"/>
              </a:ext>
            </a:extLst>
          </p:cNvPr>
          <p:cNvGraphicFramePr>
            <a:graphicFrameLocks noGrp="1"/>
          </p:cNvGraphicFramePr>
          <p:nvPr>
            <p:ph idx="1"/>
            <p:extLst>
              <p:ext uri="{D42A27DB-BD31-4B8C-83A1-F6EECF244321}">
                <p14:modId xmlns:p14="http://schemas.microsoft.com/office/powerpoint/2010/main" val="3280568743"/>
              </p:ext>
            </p:extLst>
          </p:nvPr>
        </p:nvGraphicFramePr>
        <p:xfrm>
          <a:off x="228600" y="1148602"/>
          <a:ext cx="11734800" cy="4991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75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graphicEl>
                                              <a:dgm id="{C23B86DB-623F-9D42-B55B-00F9D87B2E91}"/>
                                            </p:graphicEl>
                                          </p:spTgt>
                                        </p:tgtEl>
                                        <p:attrNameLst>
                                          <p:attrName>style.visibility</p:attrName>
                                        </p:attrNameLst>
                                      </p:cBhvr>
                                      <p:to>
                                        <p:strVal val="visible"/>
                                      </p:to>
                                    </p:set>
                                    <p:animEffect transition="in" filter="dissolve">
                                      <p:cBhvr>
                                        <p:cTn id="7" dur="500"/>
                                        <p:tgtEl>
                                          <p:spTgt spid="4">
                                            <p:graphicEl>
                                              <a:dgm id="{C23B86DB-623F-9D42-B55B-00F9D87B2E9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graphicEl>
                                              <a:dgm id="{41485889-826E-FC4A-ACF7-33F66E0CAB64}"/>
                                            </p:graphicEl>
                                          </p:spTgt>
                                        </p:tgtEl>
                                        <p:attrNameLst>
                                          <p:attrName>style.visibility</p:attrName>
                                        </p:attrNameLst>
                                      </p:cBhvr>
                                      <p:to>
                                        <p:strVal val="visible"/>
                                      </p:to>
                                    </p:set>
                                    <p:animEffect transition="in" filter="dissolve">
                                      <p:cBhvr>
                                        <p:cTn id="12" dur="500"/>
                                        <p:tgtEl>
                                          <p:spTgt spid="4">
                                            <p:graphicEl>
                                              <a:dgm id="{41485889-826E-FC4A-ACF7-33F66E0CAB6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0CAFB-88DF-AF4D-9257-CE177E891C9F}"/>
              </a:ext>
            </a:extLst>
          </p:cNvPr>
          <p:cNvSpPr>
            <a:spLocks noGrp="1"/>
          </p:cNvSpPr>
          <p:nvPr>
            <p:ph type="title"/>
          </p:nvPr>
        </p:nvSpPr>
        <p:spPr>
          <a:xfrm>
            <a:off x="609600" y="274638"/>
            <a:ext cx="5308600" cy="1143000"/>
          </a:xfrm>
        </p:spPr>
        <p:txBody>
          <a:bodyPr/>
          <a:lstStyle/>
          <a:p>
            <a:pPr algn="l"/>
            <a:r>
              <a:rPr lang="en-US" b="1" dirty="0"/>
              <a:t>Mickey Case Study</a:t>
            </a:r>
          </a:p>
        </p:txBody>
      </p:sp>
      <p:sp>
        <p:nvSpPr>
          <p:cNvPr id="3" name="Content Placeholder 2">
            <a:extLst>
              <a:ext uri="{FF2B5EF4-FFF2-40B4-BE49-F238E27FC236}">
                <a16:creationId xmlns:a16="http://schemas.microsoft.com/office/drawing/2014/main" id="{8477EB5E-8CF9-2D45-8401-793B5E8FB33C}"/>
              </a:ext>
            </a:extLst>
          </p:cNvPr>
          <p:cNvSpPr>
            <a:spLocks noGrp="1"/>
          </p:cNvSpPr>
          <p:nvPr>
            <p:ph sz="half" idx="1"/>
          </p:nvPr>
        </p:nvSpPr>
        <p:spPr>
          <a:xfrm>
            <a:off x="609600" y="1353312"/>
            <a:ext cx="5384800" cy="4956048"/>
          </a:xfrm>
        </p:spPr>
        <p:txBody>
          <a:bodyPr>
            <a:normAutofit fontScale="92500" lnSpcReduction="10000"/>
          </a:bodyPr>
          <a:lstStyle/>
          <a:p>
            <a:pPr>
              <a:lnSpc>
                <a:spcPct val="110000"/>
              </a:lnSpc>
            </a:pPr>
            <a:r>
              <a:rPr lang="en-US" sz="3200" b="1" dirty="0"/>
              <a:t>Create a plan using this form</a:t>
            </a:r>
          </a:p>
          <a:p>
            <a:pPr>
              <a:lnSpc>
                <a:spcPct val="110000"/>
              </a:lnSpc>
            </a:pPr>
            <a:r>
              <a:rPr lang="en-US" sz="3200" b="1" dirty="0"/>
              <a:t>If assistance is needed, refer to the examples provided earlier in the PowerPoint </a:t>
            </a:r>
          </a:p>
          <a:p>
            <a:pPr>
              <a:lnSpc>
                <a:spcPct val="110000"/>
              </a:lnSpc>
            </a:pPr>
            <a:r>
              <a:rPr lang="en-US" sz="3200" b="1" dirty="0"/>
              <a:t>Working in small groups may be useful</a:t>
            </a:r>
          </a:p>
          <a:p>
            <a:pPr>
              <a:lnSpc>
                <a:spcPct val="110000"/>
              </a:lnSpc>
            </a:pPr>
            <a:r>
              <a:rPr lang="en-US" sz="3200" b="1" dirty="0"/>
              <a:t>Share plan ideas with the large group</a:t>
            </a:r>
          </a:p>
          <a:p>
            <a:pPr marL="0" indent="0" algn="r">
              <a:buNone/>
            </a:pPr>
            <a:endParaRPr lang="en-US" sz="3200" b="1" dirty="0"/>
          </a:p>
        </p:txBody>
      </p:sp>
      <p:pic>
        <p:nvPicPr>
          <p:cNvPr id="6" name="Content Placeholder 5" descr="Plan for individual as well as for the team to assist youth or adult to make a plan in a 5 step process.&#10;" title="Self-Management Plan Worksheet">
            <a:extLst>
              <a:ext uri="{FF2B5EF4-FFF2-40B4-BE49-F238E27FC236}">
                <a16:creationId xmlns:a16="http://schemas.microsoft.com/office/drawing/2014/main" id="{038F738B-2205-614E-82B9-5E2FC087FF7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54553" y="457200"/>
            <a:ext cx="5696155" cy="6032500"/>
          </a:xfrm>
        </p:spPr>
      </p:pic>
    </p:spTree>
    <p:extLst>
      <p:ext uri="{BB962C8B-B14F-4D97-AF65-F5344CB8AC3E}">
        <p14:creationId xmlns:p14="http://schemas.microsoft.com/office/powerpoint/2010/main" val="4963076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B635-A054-0342-9CE2-D070A48B60FF}"/>
              </a:ext>
            </a:extLst>
          </p:cNvPr>
          <p:cNvSpPr>
            <a:spLocks noGrp="1"/>
          </p:cNvSpPr>
          <p:nvPr>
            <p:ph type="title"/>
          </p:nvPr>
        </p:nvSpPr>
        <p:spPr>
          <a:xfrm>
            <a:off x="609600" y="274638"/>
            <a:ext cx="6616700" cy="538162"/>
          </a:xfrm>
        </p:spPr>
        <p:txBody>
          <a:bodyPr>
            <a:normAutofit fontScale="90000"/>
          </a:bodyPr>
          <a:lstStyle/>
          <a:p>
            <a:pPr algn="l"/>
            <a:r>
              <a:rPr lang="en-US" dirty="0"/>
              <a:t>Review</a:t>
            </a:r>
          </a:p>
        </p:txBody>
      </p:sp>
      <p:sp>
        <p:nvSpPr>
          <p:cNvPr id="3" name="Content Placeholder 2">
            <a:extLst>
              <a:ext uri="{FF2B5EF4-FFF2-40B4-BE49-F238E27FC236}">
                <a16:creationId xmlns:a16="http://schemas.microsoft.com/office/drawing/2014/main" id="{E8D3B590-BB5D-0E41-9013-8A45F0AB83DB}"/>
              </a:ext>
            </a:extLst>
          </p:cNvPr>
          <p:cNvSpPr>
            <a:spLocks noGrp="1"/>
          </p:cNvSpPr>
          <p:nvPr>
            <p:ph sz="half" idx="1"/>
          </p:nvPr>
        </p:nvSpPr>
        <p:spPr>
          <a:xfrm>
            <a:off x="266700" y="812800"/>
            <a:ext cx="9042400" cy="5765800"/>
          </a:xfrm>
        </p:spPr>
        <p:txBody>
          <a:bodyPr>
            <a:noAutofit/>
          </a:bodyPr>
          <a:lstStyle/>
          <a:p>
            <a:r>
              <a:rPr lang="en-US" dirty="0"/>
              <a:t>Review the completed self-management plan for Mickey found in the downloads on the session webpage.</a:t>
            </a:r>
          </a:p>
          <a:p>
            <a:r>
              <a:rPr lang="en-US" dirty="0"/>
              <a:t>How is it similar or different? (Remember, this plan is only one example. There is no one “best” plan.)</a:t>
            </a:r>
          </a:p>
          <a:p>
            <a:r>
              <a:rPr lang="en-US" dirty="0"/>
              <a:t>Points to discuss or to consider:</a:t>
            </a:r>
          </a:p>
          <a:p>
            <a:pPr marL="685800" lvl="1">
              <a:buFont typeface="Wingdings" pitchFamily="2" charset="2"/>
              <a:buChar char="ü"/>
            </a:pPr>
            <a:r>
              <a:rPr lang="en-US" sz="2800" dirty="0"/>
              <a:t>Is self evaluation method included?</a:t>
            </a:r>
          </a:p>
          <a:p>
            <a:pPr marL="685800" lvl="1">
              <a:buFont typeface="Wingdings" pitchFamily="2" charset="2"/>
              <a:buChar char="ü"/>
            </a:pPr>
            <a:r>
              <a:rPr lang="en-US" sz="2800" dirty="0"/>
              <a:t>Does the reinforcement match his interests? </a:t>
            </a:r>
          </a:p>
          <a:p>
            <a:pPr marL="685800" lvl="1">
              <a:buFont typeface="Wingdings" pitchFamily="2" charset="2"/>
              <a:buChar char="ü"/>
            </a:pPr>
            <a:r>
              <a:rPr lang="en-US" sz="2800" dirty="0"/>
              <a:t>How will you remind Mickey what to do for his self management plan?</a:t>
            </a:r>
          </a:p>
          <a:p>
            <a:pPr marL="685800" lvl="1">
              <a:buFont typeface="Wingdings" pitchFamily="2" charset="2"/>
              <a:buChar char="ü"/>
            </a:pPr>
            <a:r>
              <a:rPr lang="en-US" sz="2800" dirty="0"/>
              <a:t>Are all the team members on board with implementing the plan?</a:t>
            </a:r>
          </a:p>
        </p:txBody>
      </p:sp>
      <p:pic>
        <p:nvPicPr>
          <p:cNvPr id="6" name="Content Placeholder 5" descr="Plan for individual as well as for the team to assist youth or adult to make a plan in a 5 step process.&#10;" title="Complete Self- Management Plan">
            <a:extLst>
              <a:ext uri="{FF2B5EF4-FFF2-40B4-BE49-F238E27FC236}">
                <a16:creationId xmlns:a16="http://schemas.microsoft.com/office/drawing/2014/main" id="{45B65B95-B320-C640-9F46-AFAE22C102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067800" y="714668"/>
            <a:ext cx="2882559" cy="3617840"/>
          </a:xfrm>
        </p:spPr>
      </p:pic>
    </p:spTree>
    <p:extLst>
      <p:ext uri="{BB962C8B-B14F-4D97-AF65-F5344CB8AC3E}">
        <p14:creationId xmlns:p14="http://schemas.microsoft.com/office/powerpoint/2010/main" val="33052751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8A83F-87F4-C745-863C-39EDC113C07E}"/>
              </a:ext>
            </a:extLst>
          </p:cNvPr>
          <p:cNvSpPr>
            <a:spLocks noGrp="1"/>
          </p:cNvSpPr>
          <p:nvPr>
            <p:ph type="title"/>
          </p:nvPr>
        </p:nvSpPr>
        <p:spPr>
          <a:xfrm>
            <a:off x="963084" y="3392498"/>
            <a:ext cx="10363200" cy="1362075"/>
          </a:xfrm>
        </p:spPr>
        <p:txBody>
          <a:bodyPr>
            <a:normAutofit fontScale="90000"/>
          </a:bodyPr>
          <a:lstStyle/>
          <a:p>
            <a:r>
              <a:rPr lang="en-US" sz="4400" b="0" cap="none" dirty="0">
                <a:solidFill>
                  <a:prstClr val="black"/>
                </a:solidFill>
              </a:rPr>
              <a:t>Practice Developing a Plan and Discuss Results</a:t>
            </a:r>
            <a:br>
              <a:rPr lang="en-US" dirty="0">
                <a:solidFill>
                  <a:prstClr val="black"/>
                </a:solidFill>
                <a:latin typeface="Rockwell"/>
              </a:rPr>
            </a:br>
            <a:endParaRPr lang="en-US" dirty="0"/>
          </a:p>
        </p:txBody>
      </p:sp>
      <p:sp>
        <p:nvSpPr>
          <p:cNvPr id="3" name="Text Placeholder 2">
            <a:extLst>
              <a:ext uri="{FF2B5EF4-FFF2-40B4-BE49-F238E27FC236}">
                <a16:creationId xmlns:a16="http://schemas.microsoft.com/office/drawing/2014/main" id="{987DFFEB-9ADC-2042-BB84-75E94F09A29B}"/>
              </a:ext>
            </a:extLst>
          </p:cNvPr>
          <p:cNvSpPr>
            <a:spLocks noGrp="1"/>
          </p:cNvSpPr>
          <p:nvPr>
            <p:ph type="body" idx="1"/>
          </p:nvPr>
        </p:nvSpPr>
        <p:spPr>
          <a:xfrm>
            <a:off x="963084" y="1249363"/>
            <a:ext cx="10363200" cy="1500187"/>
          </a:xfrm>
        </p:spPr>
        <p:txBody>
          <a:bodyPr>
            <a:normAutofit/>
          </a:bodyPr>
          <a:lstStyle/>
          <a:p>
            <a:r>
              <a:rPr lang="en-US" sz="8000" b="1" dirty="0">
                <a:solidFill>
                  <a:schemeClr val="tx1"/>
                </a:solidFill>
              </a:rPr>
              <a:t>Self-Monitoring</a:t>
            </a:r>
            <a:endParaRPr lang="en-US" sz="8000" dirty="0">
              <a:solidFill>
                <a:schemeClr val="tx1"/>
              </a:solidFill>
            </a:endParaRPr>
          </a:p>
        </p:txBody>
      </p:sp>
    </p:spTree>
    <p:extLst>
      <p:ext uri="{BB962C8B-B14F-4D97-AF65-F5344CB8AC3E}">
        <p14:creationId xmlns:p14="http://schemas.microsoft.com/office/powerpoint/2010/main" val="23642187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4CF97-005F-B443-B50D-E391DAC90D37}"/>
              </a:ext>
            </a:extLst>
          </p:cNvPr>
          <p:cNvSpPr>
            <a:spLocks noGrp="1"/>
          </p:cNvSpPr>
          <p:nvPr>
            <p:ph type="title"/>
          </p:nvPr>
        </p:nvSpPr>
        <p:spPr>
          <a:xfrm>
            <a:off x="609600" y="274638"/>
            <a:ext cx="10972800" cy="766762"/>
          </a:xfrm>
        </p:spPr>
        <p:txBody>
          <a:bodyPr>
            <a:normAutofit/>
          </a:bodyPr>
          <a:lstStyle/>
          <a:p>
            <a:r>
              <a:rPr lang="en-US" sz="3600" b="1" i="1" dirty="0"/>
              <a:t>Develop a Self Management/Monitoring Plan</a:t>
            </a:r>
            <a:endParaRPr lang="en-US" sz="2800" b="1" i="1" dirty="0"/>
          </a:p>
        </p:txBody>
      </p:sp>
      <p:sp>
        <p:nvSpPr>
          <p:cNvPr id="3" name="Content Placeholder 2">
            <a:extLst>
              <a:ext uri="{FF2B5EF4-FFF2-40B4-BE49-F238E27FC236}">
                <a16:creationId xmlns:a16="http://schemas.microsoft.com/office/drawing/2014/main" id="{AC26DE7D-5353-0145-B94F-073140B900BB}"/>
              </a:ext>
            </a:extLst>
          </p:cNvPr>
          <p:cNvSpPr>
            <a:spLocks noGrp="1"/>
          </p:cNvSpPr>
          <p:nvPr>
            <p:ph idx="1"/>
          </p:nvPr>
        </p:nvSpPr>
        <p:spPr>
          <a:xfrm>
            <a:off x="609600" y="1092200"/>
            <a:ext cx="10972800" cy="5033969"/>
          </a:xfrm>
        </p:spPr>
        <p:txBody>
          <a:bodyPr>
            <a:normAutofit/>
          </a:bodyPr>
          <a:lstStyle/>
          <a:p>
            <a:pPr marL="457200" lvl="0" indent="-457200">
              <a:buFont typeface="+mj-lt"/>
              <a:buAutoNum type="arabicPeriod"/>
            </a:pPr>
            <a:r>
              <a:rPr lang="en-US" dirty="0"/>
              <a:t>Choose an individual who has self-monitoring/self-management needs.</a:t>
            </a:r>
          </a:p>
          <a:p>
            <a:pPr marL="457200" lvl="0" indent="-457200">
              <a:buFont typeface="+mj-lt"/>
              <a:buAutoNum type="arabicPeriod"/>
            </a:pPr>
            <a:r>
              <a:rPr lang="en-US" dirty="0"/>
              <a:t>Complete Steps 1-6 of the self-monitoring plan. (Handout #2)</a:t>
            </a:r>
          </a:p>
          <a:p>
            <a:pPr marL="457200" indent="-457200">
              <a:buFont typeface="+mj-lt"/>
              <a:buAutoNum type="arabicPeriod"/>
            </a:pPr>
            <a:r>
              <a:rPr lang="en-US" dirty="0"/>
              <a:t>Collect baseline data using the Task Analysis form. (Handout #4)</a:t>
            </a:r>
          </a:p>
          <a:p>
            <a:pPr marL="457200" indent="-457200">
              <a:buFont typeface="+mj-lt"/>
              <a:buAutoNum type="arabicPeriod"/>
            </a:pPr>
            <a:r>
              <a:rPr lang="en-US" dirty="0"/>
              <a:t> Implement the plan and collect data using the Task Analysis form, include prompting. (Use a blank TA form).</a:t>
            </a:r>
          </a:p>
          <a:p>
            <a:pPr marL="0" indent="0">
              <a:buNone/>
            </a:pPr>
            <a:endParaRPr lang="en-US" sz="4000" dirty="0"/>
          </a:p>
        </p:txBody>
      </p:sp>
    </p:spTree>
    <p:extLst>
      <p:ext uri="{BB962C8B-B14F-4D97-AF65-F5344CB8AC3E}">
        <p14:creationId xmlns:p14="http://schemas.microsoft.com/office/powerpoint/2010/main" val="9068770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4CF97-005F-B443-B50D-E391DAC90D37}"/>
              </a:ext>
            </a:extLst>
          </p:cNvPr>
          <p:cNvSpPr>
            <a:spLocks noGrp="1"/>
          </p:cNvSpPr>
          <p:nvPr>
            <p:ph type="title"/>
          </p:nvPr>
        </p:nvSpPr>
        <p:spPr>
          <a:xfrm>
            <a:off x="609600" y="393700"/>
            <a:ext cx="10972800" cy="896938"/>
          </a:xfrm>
        </p:spPr>
        <p:txBody>
          <a:bodyPr>
            <a:normAutofit/>
          </a:bodyPr>
          <a:lstStyle/>
          <a:p>
            <a:r>
              <a:rPr lang="en-US" b="1" i="1" dirty="0"/>
              <a:t>Steps for Completing Activity (1)</a:t>
            </a:r>
            <a:endParaRPr lang="en-US" dirty="0"/>
          </a:p>
        </p:txBody>
      </p:sp>
      <p:sp>
        <p:nvSpPr>
          <p:cNvPr id="3" name="Content Placeholder 2">
            <a:extLst>
              <a:ext uri="{FF2B5EF4-FFF2-40B4-BE49-F238E27FC236}">
                <a16:creationId xmlns:a16="http://schemas.microsoft.com/office/drawing/2014/main" id="{AC26DE7D-5353-0145-B94F-073140B900BB}"/>
              </a:ext>
            </a:extLst>
          </p:cNvPr>
          <p:cNvSpPr>
            <a:spLocks noGrp="1"/>
          </p:cNvSpPr>
          <p:nvPr>
            <p:ph idx="1"/>
          </p:nvPr>
        </p:nvSpPr>
        <p:spPr>
          <a:xfrm>
            <a:off x="533400" y="1206500"/>
            <a:ext cx="10972800" cy="4754569"/>
          </a:xfrm>
        </p:spPr>
        <p:txBody>
          <a:bodyPr>
            <a:normAutofit fontScale="92500" lnSpcReduction="20000"/>
          </a:bodyPr>
          <a:lstStyle/>
          <a:p>
            <a:pPr>
              <a:lnSpc>
                <a:spcPct val="120000"/>
              </a:lnSpc>
            </a:pPr>
            <a:r>
              <a:rPr lang="en-US" dirty="0"/>
              <a:t>Target a youth who is familiar to all members of the team. </a:t>
            </a:r>
          </a:p>
          <a:p>
            <a:pPr lvl="0">
              <a:lnSpc>
                <a:spcPct val="120000"/>
              </a:lnSpc>
            </a:pPr>
            <a:r>
              <a:rPr lang="en-US" dirty="0"/>
              <a:t>Gather background info on the student, PINS, IEP ---discuss with your team any other relevant information</a:t>
            </a:r>
          </a:p>
          <a:p>
            <a:pPr>
              <a:lnSpc>
                <a:spcPct val="120000"/>
              </a:lnSpc>
            </a:pPr>
            <a:r>
              <a:rPr lang="en-US" dirty="0"/>
              <a:t>Determine need for the youth and assure it is an appropriate target for self management for the youth.  </a:t>
            </a:r>
          </a:p>
          <a:p>
            <a:pPr>
              <a:lnSpc>
                <a:spcPct val="120000"/>
              </a:lnSpc>
            </a:pPr>
            <a:r>
              <a:rPr lang="en-US" dirty="0"/>
              <a:t>Determine the skill needed based on the identified need. Example: Following directions independently, completing work in a timely manner, being able to recognize when he is off task and return to task completion, etc.  </a:t>
            </a:r>
          </a:p>
          <a:p>
            <a:pPr marL="0" indent="0">
              <a:buNone/>
            </a:pPr>
            <a:endParaRPr lang="en-US" dirty="0"/>
          </a:p>
        </p:txBody>
      </p:sp>
    </p:spTree>
    <p:extLst>
      <p:ext uri="{BB962C8B-B14F-4D97-AF65-F5344CB8AC3E}">
        <p14:creationId xmlns:p14="http://schemas.microsoft.com/office/powerpoint/2010/main" val="743054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4CF97-005F-B443-B50D-E391DAC90D37}"/>
              </a:ext>
            </a:extLst>
          </p:cNvPr>
          <p:cNvSpPr>
            <a:spLocks noGrp="1"/>
          </p:cNvSpPr>
          <p:nvPr>
            <p:ph type="title"/>
          </p:nvPr>
        </p:nvSpPr>
        <p:spPr>
          <a:xfrm>
            <a:off x="609600" y="393700"/>
            <a:ext cx="10972800" cy="896938"/>
          </a:xfrm>
        </p:spPr>
        <p:txBody>
          <a:bodyPr>
            <a:normAutofit/>
          </a:bodyPr>
          <a:lstStyle/>
          <a:p>
            <a:r>
              <a:rPr lang="en-US" b="1" i="1" dirty="0"/>
              <a:t>Steps for Completing Activity (2)</a:t>
            </a:r>
            <a:endParaRPr lang="en-US" dirty="0"/>
          </a:p>
        </p:txBody>
      </p:sp>
      <p:sp>
        <p:nvSpPr>
          <p:cNvPr id="3" name="Content Placeholder 2">
            <a:extLst>
              <a:ext uri="{FF2B5EF4-FFF2-40B4-BE49-F238E27FC236}">
                <a16:creationId xmlns:a16="http://schemas.microsoft.com/office/drawing/2014/main" id="{AC26DE7D-5353-0145-B94F-073140B900BB}"/>
              </a:ext>
            </a:extLst>
          </p:cNvPr>
          <p:cNvSpPr>
            <a:spLocks noGrp="1"/>
          </p:cNvSpPr>
          <p:nvPr>
            <p:ph idx="1"/>
          </p:nvPr>
        </p:nvSpPr>
        <p:spPr>
          <a:xfrm>
            <a:off x="533400" y="1206500"/>
            <a:ext cx="10972800" cy="4754569"/>
          </a:xfrm>
        </p:spPr>
        <p:txBody>
          <a:bodyPr>
            <a:normAutofit fontScale="92500" lnSpcReduction="10000"/>
          </a:bodyPr>
          <a:lstStyle/>
          <a:p>
            <a:pPr>
              <a:lnSpc>
                <a:spcPct val="120000"/>
              </a:lnSpc>
            </a:pPr>
            <a:r>
              <a:rPr lang="en-US" dirty="0"/>
              <a:t>State as a goal, such as: G will independently complete office routine using his self-management plan.</a:t>
            </a:r>
          </a:p>
          <a:p>
            <a:pPr>
              <a:lnSpc>
                <a:spcPct val="120000"/>
              </a:lnSpc>
            </a:pPr>
            <a:r>
              <a:rPr lang="en-US" dirty="0"/>
              <a:t>Complete a task analysis for the steps of the targeted skill. </a:t>
            </a:r>
          </a:p>
          <a:p>
            <a:pPr>
              <a:lnSpc>
                <a:spcPct val="120000"/>
              </a:lnSpc>
            </a:pPr>
            <a:r>
              <a:rPr lang="en-US" dirty="0"/>
              <a:t>Select the EBPs that will be used to teach</a:t>
            </a:r>
            <a:r>
              <a:rPr lang="en-US"/>
              <a:t>. Remember </a:t>
            </a:r>
            <a:r>
              <a:rPr lang="en-US" dirty="0"/>
              <a:t>you may need to use more than one EBP, such as visual supports, prompting or chaining.</a:t>
            </a:r>
          </a:p>
          <a:p>
            <a:pPr>
              <a:lnSpc>
                <a:spcPct val="120000"/>
              </a:lnSpc>
            </a:pPr>
            <a:r>
              <a:rPr lang="en-US" dirty="0"/>
              <a:t>Collect progress monitoring data</a:t>
            </a:r>
          </a:p>
          <a:p>
            <a:pPr>
              <a:lnSpc>
                <a:spcPct val="120000"/>
              </a:lnSpc>
            </a:pPr>
            <a:r>
              <a:rPr lang="en-US" dirty="0"/>
              <a:t>Celebrate success!</a:t>
            </a:r>
          </a:p>
          <a:p>
            <a:pPr marL="0" indent="0">
              <a:buNone/>
            </a:pPr>
            <a:endParaRPr lang="en-US" dirty="0"/>
          </a:p>
        </p:txBody>
      </p:sp>
    </p:spTree>
    <p:extLst>
      <p:ext uri="{BB962C8B-B14F-4D97-AF65-F5344CB8AC3E}">
        <p14:creationId xmlns:p14="http://schemas.microsoft.com/office/powerpoint/2010/main" val="3468594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8B82-64B1-E54D-9502-6F74A259BA0A}"/>
              </a:ext>
            </a:extLst>
          </p:cNvPr>
          <p:cNvSpPr>
            <a:spLocks noGrp="1"/>
          </p:cNvSpPr>
          <p:nvPr>
            <p:ph type="title"/>
          </p:nvPr>
        </p:nvSpPr>
        <p:spPr>
          <a:xfrm>
            <a:off x="-1591733" y="274638"/>
            <a:ext cx="14765865" cy="690562"/>
          </a:xfrm>
        </p:spPr>
        <p:txBody>
          <a:bodyPr>
            <a:noAutofit/>
          </a:bodyPr>
          <a:lstStyle/>
          <a:p>
            <a:r>
              <a:rPr lang="en-US" sz="3200" dirty="0"/>
              <a:t>Questions to determine if self monitoring is</a:t>
            </a:r>
            <a:br>
              <a:rPr lang="en-US" sz="3200" dirty="0"/>
            </a:br>
            <a:r>
              <a:rPr lang="en-US" sz="3200" dirty="0"/>
              <a:t> an appropriate intervention</a:t>
            </a:r>
          </a:p>
        </p:txBody>
      </p:sp>
      <p:sp>
        <p:nvSpPr>
          <p:cNvPr id="3" name="Content Placeholder 2">
            <a:extLst>
              <a:ext uri="{FF2B5EF4-FFF2-40B4-BE49-F238E27FC236}">
                <a16:creationId xmlns:a16="http://schemas.microsoft.com/office/drawing/2014/main" id="{96B9944E-69D4-9346-A1F0-FCAAEFC6259C}"/>
              </a:ext>
            </a:extLst>
          </p:cNvPr>
          <p:cNvSpPr>
            <a:spLocks noGrp="1"/>
          </p:cNvSpPr>
          <p:nvPr>
            <p:ph idx="1"/>
          </p:nvPr>
        </p:nvSpPr>
        <p:spPr>
          <a:xfrm>
            <a:off x="457199" y="1134533"/>
            <a:ext cx="11345333" cy="5723467"/>
          </a:xfrm>
        </p:spPr>
        <p:txBody>
          <a:bodyPr>
            <a:normAutofit fontScale="55000" lnSpcReduction="20000"/>
          </a:bodyPr>
          <a:lstStyle/>
          <a:p>
            <a:pPr marL="401638" indent="-401638">
              <a:lnSpc>
                <a:spcPct val="120000"/>
              </a:lnSpc>
              <a:buFont typeface="+mj-lt"/>
              <a:buAutoNum type="arabicPeriod"/>
            </a:pPr>
            <a:r>
              <a:rPr lang="en-US" sz="5100" dirty="0"/>
              <a:t>Does the student possess the skills to engage in the target behavior (i.e. a performance deficit)?</a:t>
            </a:r>
          </a:p>
          <a:p>
            <a:pPr marL="401638" indent="-401638">
              <a:lnSpc>
                <a:spcPct val="120000"/>
              </a:lnSpc>
              <a:buFont typeface="+mj-lt"/>
              <a:buAutoNum type="arabicPeriod"/>
            </a:pPr>
            <a:r>
              <a:rPr lang="en-US" sz="5100" dirty="0"/>
              <a:t>Would the student be expected to engage in the target behavior at least a few times a week?</a:t>
            </a:r>
          </a:p>
          <a:p>
            <a:pPr marL="401638" indent="-401638">
              <a:lnSpc>
                <a:spcPct val="120000"/>
              </a:lnSpc>
              <a:buFont typeface="+mj-lt"/>
              <a:buAutoNum type="arabicPeriod"/>
            </a:pPr>
            <a:r>
              <a:rPr lang="en-US" sz="5100" dirty="0"/>
              <a:t>Is the target behavior developmentally and cognitively appropriate for the student? </a:t>
            </a:r>
          </a:p>
          <a:p>
            <a:pPr marL="401638" indent="-401638">
              <a:lnSpc>
                <a:spcPct val="120000"/>
              </a:lnSpc>
              <a:buFont typeface="+mj-lt"/>
              <a:buAutoNum type="arabicPeriod"/>
            </a:pPr>
            <a:r>
              <a:rPr lang="en-US" sz="5100" dirty="0"/>
              <a:t>Is the behavior voluntary?</a:t>
            </a:r>
          </a:p>
          <a:p>
            <a:pPr marL="401638" indent="-401638">
              <a:lnSpc>
                <a:spcPct val="120000"/>
              </a:lnSpc>
              <a:buFont typeface="+mj-lt"/>
              <a:buAutoNum type="arabicPeriod"/>
            </a:pPr>
            <a:r>
              <a:rPr lang="en-US" sz="5100" dirty="0"/>
              <a:t>Is the behavior one that does not evoke harm on the student, the people around him or her or the environment?</a:t>
            </a:r>
          </a:p>
          <a:p>
            <a:pPr marL="401638" indent="-401638">
              <a:lnSpc>
                <a:spcPct val="120000"/>
              </a:lnSpc>
              <a:buFont typeface="+mj-lt"/>
              <a:buAutoNum type="arabicPeriod"/>
            </a:pPr>
            <a:r>
              <a:rPr lang="en-US" sz="5100" dirty="0"/>
              <a:t>Is it clear that the student does not engage in the behavior for cultural reasons?</a:t>
            </a:r>
            <a:endParaRPr lang="en-US" sz="5100" dirty="0">
              <a:solidFill>
                <a:prstClr val="black"/>
              </a:solidFill>
            </a:endParaRPr>
          </a:p>
          <a:p>
            <a:pPr marL="0" indent="0" algn="r">
              <a:lnSpc>
                <a:spcPct val="120000"/>
              </a:lnSpc>
              <a:buNone/>
            </a:pPr>
            <a:r>
              <a:rPr lang="en-US" sz="2500" dirty="0">
                <a:solidFill>
                  <a:prstClr val="black"/>
                </a:solidFill>
              </a:rPr>
              <a:t> Step by Step Teaching Students to Self-Monitor, Lisa Rafferty. </a:t>
            </a:r>
            <a:r>
              <a:rPr lang="en-US" sz="2500" dirty="0">
                <a:solidFill>
                  <a:prstClr val="black"/>
                </a:solidFill>
                <a:hlinkClick r:id="rId3"/>
              </a:rPr>
              <a:t>https://gseuphsdlibrary.files.wordpress.com/2013/03/step-by-step.pdf</a:t>
            </a:r>
            <a:endParaRPr lang="en-US" sz="2900" dirty="0"/>
          </a:p>
        </p:txBody>
      </p:sp>
    </p:spTree>
    <p:extLst>
      <p:ext uri="{BB962C8B-B14F-4D97-AF65-F5344CB8AC3E}">
        <p14:creationId xmlns:p14="http://schemas.microsoft.com/office/powerpoint/2010/main" val="4041514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7D6640-CFFF-DC47-9B1F-48CAE68A106A}"/>
              </a:ext>
            </a:extLst>
          </p:cNvPr>
          <p:cNvSpPr>
            <a:spLocks noGrp="1"/>
          </p:cNvSpPr>
          <p:nvPr>
            <p:ph type="title"/>
          </p:nvPr>
        </p:nvSpPr>
        <p:spPr/>
        <p:txBody>
          <a:bodyPr>
            <a:normAutofit fontScale="90000"/>
          </a:bodyPr>
          <a:lstStyle/>
          <a:p>
            <a:r>
              <a:rPr lang="en-US" dirty="0"/>
              <a:t>Is self monitoring an appropriate intervention?</a:t>
            </a:r>
          </a:p>
        </p:txBody>
      </p:sp>
      <p:sp>
        <p:nvSpPr>
          <p:cNvPr id="7" name="Text Placeholder 6">
            <a:extLst>
              <a:ext uri="{FF2B5EF4-FFF2-40B4-BE49-F238E27FC236}">
                <a16:creationId xmlns:a16="http://schemas.microsoft.com/office/drawing/2014/main" id="{BE71E67E-206B-2048-9AC7-105FBA33AA09}"/>
              </a:ext>
            </a:extLst>
          </p:cNvPr>
          <p:cNvSpPr>
            <a:spLocks noGrp="1"/>
          </p:cNvSpPr>
          <p:nvPr>
            <p:ph type="body" idx="1"/>
          </p:nvPr>
        </p:nvSpPr>
        <p:spPr/>
        <p:txBody>
          <a:bodyPr>
            <a:normAutofit lnSpcReduction="10000"/>
          </a:bodyPr>
          <a:lstStyle/>
          <a:p>
            <a:pPr algn="ctr"/>
            <a:r>
              <a:rPr lang="en-US" sz="3600" dirty="0"/>
              <a:t>Answered YES</a:t>
            </a:r>
          </a:p>
        </p:txBody>
      </p:sp>
      <p:sp>
        <p:nvSpPr>
          <p:cNvPr id="8" name="Content Placeholder 7">
            <a:extLst>
              <a:ext uri="{FF2B5EF4-FFF2-40B4-BE49-F238E27FC236}">
                <a16:creationId xmlns:a16="http://schemas.microsoft.com/office/drawing/2014/main" id="{FF082CD6-3CC8-7E4E-8789-DD7AB2952839}"/>
              </a:ext>
            </a:extLst>
          </p:cNvPr>
          <p:cNvSpPr>
            <a:spLocks noGrp="1"/>
          </p:cNvSpPr>
          <p:nvPr>
            <p:ph sz="half" idx="2"/>
          </p:nvPr>
        </p:nvSpPr>
        <p:spPr/>
        <p:txBody>
          <a:bodyPr>
            <a:normAutofit fontScale="85000" lnSpcReduction="20000"/>
          </a:bodyPr>
          <a:lstStyle/>
          <a:p>
            <a:pPr>
              <a:lnSpc>
                <a:spcPct val="120000"/>
              </a:lnSpc>
            </a:pPr>
            <a:r>
              <a:rPr lang="en-US" sz="3600" dirty="0">
                <a:solidFill>
                  <a:prstClr val="black"/>
                </a:solidFill>
              </a:rPr>
              <a:t>If you answered “yes” to </a:t>
            </a:r>
            <a:r>
              <a:rPr lang="en-US" sz="3600" b="1" dirty="0">
                <a:solidFill>
                  <a:prstClr val="black"/>
                </a:solidFill>
              </a:rPr>
              <a:t>ALL </a:t>
            </a:r>
            <a:r>
              <a:rPr lang="en-US" sz="3600" dirty="0">
                <a:solidFill>
                  <a:prstClr val="black"/>
                </a:solidFill>
              </a:rPr>
              <a:t>of the six questions on the previous slide, then self monitoring may be an appropriate intervention to use.</a:t>
            </a:r>
          </a:p>
          <a:p>
            <a:pPr>
              <a:lnSpc>
                <a:spcPct val="120000"/>
              </a:lnSpc>
            </a:pPr>
            <a:endParaRPr lang="en-US" sz="3600" dirty="0"/>
          </a:p>
        </p:txBody>
      </p:sp>
      <p:sp>
        <p:nvSpPr>
          <p:cNvPr id="9" name="Text Placeholder 8">
            <a:extLst>
              <a:ext uri="{FF2B5EF4-FFF2-40B4-BE49-F238E27FC236}">
                <a16:creationId xmlns:a16="http://schemas.microsoft.com/office/drawing/2014/main" id="{2AE467D2-09A0-144F-A934-5B46DD782490}"/>
              </a:ext>
            </a:extLst>
          </p:cNvPr>
          <p:cNvSpPr>
            <a:spLocks noGrp="1"/>
          </p:cNvSpPr>
          <p:nvPr>
            <p:ph type="body" sz="quarter" idx="3"/>
          </p:nvPr>
        </p:nvSpPr>
        <p:spPr>
          <a:xfrm>
            <a:off x="6193368" y="1379132"/>
            <a:ext cx="5389033" cy="639762"/>
          </a:xfrm>
        </p:spPr>
        <p:txBody>
          <a:bodyPr>
            <a:noAutofit/>
          </a:bodyPr>
          <a:lstStyle/>
          <a:p>
            <a:pPr algn="ctr"/>
            <a:r>
              <a:rPr lang="en-US" sz="3600" dirty="0"/>
              <a:t>Answered NO</a:t>
            </a:r>
          </a:p>
        </p:txBody>
      </p:sp>
      <p:sp>
        <p:nvSpPr>
          <p:cNvPr id="10" name="Content Placeholder 9">
            <a:extLst>
              <a:ext uri="{FF2B5EF4-FFF2-40B4-BE49-F238E27FC236}">
                <a16:creationId xmlns:a16="http://schemas.microsoft.com/office/drawing/2014/main" id="{2AC0DFE4-D984-644D-9E1C-C89E7B383DEB}"/>
              </a:ext>
            </a:extLst>
          </p:cNvPr>
          <p:cNvSpPr>
            <a:spLocks noGrp="1"/>
          </p:cNvSpPr>
          <p:nvPr>
            <p:ph sz="quarter" idx="4"/>
          </p:nvPr>
        </p:nvSpPr>
        <p:spPr>
          <a:xfrm>
            <a:off x="6193368" y="2018894"/>
            <a:ext cx="5389033" cy="3951288"/>
          </a:xfrm>
        </p:spPr>
        <p:txBody>
          <a:bodyPr>
            <a:normAutofit fontScale="85000" lnSpcReduction="20000"/>
          </a:bodyPr>
          <a:lstStyle/>
          <a:p>
            <a:pPr>
              <a:lnSpc>
                <a:spcPct val="120000"/>
              </a:lnSpc>
            </a:pPr>
            <a:r>
              <a:rPr lang="en-US" sz="3600" dirty="0">
                <a:solidFill>
                  <a:prstClr val="black"/>
                </a:solidFill>
              </a:rPr>
              <a:t>If you answered “no” to </a:t>
            </a:r>
            <a:r>
              <a:rPr lang="en-US" sz="3600" b="1" dirty="0">
                <a:solidFill>
                  <a:prstClr val="black"/>
                </a:solidFill>
              </a:rPr>
              <a:t>ANY</a:t>
            </a:r>
            <a:r>
              <a:rPr lang="en-US" sz="3600" dirty="0">
                <a:solidFill>
                  <a:prstClr val="black"/>
                </a:solidFill>
              </a:rPr>
              <a:t> of the questions on the previous slide , then self monitoring is probably</a:t>
            </a:r>
            <a:r>
              <a:rPr lang="en-US" sz="3600" b="1" dirty="0">
                <a:solidFill>
                  <a:prstClr val="black"/>
                </a:solidFill>
              </a:rPr>
              <a:t> not</a:t>
            </a:r>
            <a:r>
              <a:rPr lang="en-US" sz="3600" dirty="0">
                <a:solidFill>
                  <a:prstClr val="black"/>
                </a:solidFill>
              </a:rPr>
              <a:t> an appropriate intervention to use. This skill may require additional instruction and support. </a:t>
            </a:r>
          </a:p>
        </p:txBody>
      </p:sp>
    </p:spTree>
    <p:extLst>
      <p:ext uri="{BB962C8B-B14F-4D97-AF65-F5344CB8AC3E}">
        <p14:creationId xmlns:p14="http://schemas.microsoft.com/office/powerpoint/2010/main" val="3587191033"/>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DF82EBCCA6434C8B24CE25C74949B6" ma:contentTypeVersion="6" ma:contentTypeDescription="Create a new document." ma:contentTypeScope="" ma:versionID="eab6bc8a728de050be0dbd7c7080b458">
  <xsd:schema xmlns:xsd="http://www.w3.org/2001/XMLSchema" xmlns:xs="http://www.w3.org/2001/XMLSchema" xmlns:p="http://schemas.microsoft.com/office/2006/metadata/properties" xmlns:ns2="a57ec7f8-8b67-4735-931f-8ffdcef4b5a3" xmlns:ns3="5cf0b33e-1905-47e5-996b-0077f99af4d6" targetNamespace="http://schemas.microsoft.com/office/2006/metadata/properties" ma:root="true" ma:fieldsID="bd08061a09b2e09a726ae9ec8fa268b9" ns2:_="" ns3:_="">
    <xsd:import namespace="a57ec7f8-8b67-4735-931f-8ffdcef4b5a3"/>
    <xsd:import namespace="5cf0b33e-1905-47e5-996b-0077f99af4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7ec7f8-8b67-4735-931f-8ffdcef4b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f0b33e-1905-47e5-996b-0077f99af4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66B914-FF6D-45B4-B631-FE747DE995A4}">
  <ds:schemaRefs>
    <ds:schemaRef ds:uri="http://schemas.microsoft.com/sharepoint/v3/contenttype/forms"/>
  </ds:schemaRefs>
</ds:datastoreItem>
</file>

<file path=customXml/itemProps2.xml><?xml version="1.0" encoding="utf-8"?>
<ds:datastoreItem xmlns:ds="http://schemas.openxmlformats.org/officeDocument/2006/customXml" ds:itemID="{6B6F4B24-2024-49D9-9676-BD4D8BA83B5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D3F1D51-2FDA-4AC2-8B2C-7E74370675FE}">
  <ds:schemaRefs>
    <ds:schemaRef ds:uri="5cf0b33e-1905-47e5-996b-0077f99af4d6"/>
    <ds:schemaRef ds:uri="a57ec7f8-8b67-4735-931f-8ffdcef4b5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20573</TotalTime>
  <Words>5349</Words>
  <Application>Microsoft Office PowerPoint</Application>
  <PresentationFormat>Widescreen</PresentationFormat>
  <Paragraphs>425</Paragraphs>
  <Slides>75</Slides>
  <Notes>55</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3_Office Theme</vt:lpstr>
      <vt:lpstr> “What Works for Work”</vt:lpstr>
      <vt:lpstr>Self Monitoring/Self Management</vt:lpstr>
      <vt:lpstr>Ohio EF Evidence Based Practices for Transition Youth Document</vt:lpstr>
      <vt:lpstr>Self-Management Interventions</vt:lpstr>
      <vt:lpstr>Self-Management Components</vt:lpstr>
      <vt:lpstr>Selecting a Target Skill</vt:lpstr>
      <vt:lpstr>Self Monitoring is Not for Everyone!</vt:lpstr>
      <vt:lpstr>Questions to determine if self monitoring is  an appropriate intervention</vt:lpstr>
      <vt:lpstr>Is self monitoring an appropriate intervention?</vt:lpstr>
      <vt:lpstr>Checklist </vt:lpstr>
      <vt:lpstr>Creating the Self Management/            Self-Monitoring Plan</vt:lpstr>
      <vt:lpstr>The Self Management Plan Template</vt:lpstr>
      <vt:lpstr>PowerPoint Presentation</vt:lpstr>
      <vt:lpstr>Example Plan One</vt:lpstr>
      <vt:lpstr>Goal</vt:lpstr>
      <vt:lpstr>Action Steps</vt:lpstr>
      <vt:lpstr>Self Monitoring/Self Evaluation Method</vt:lpstr>
      <vt:lpstr>Reinforcement Method</vt:lpstr>
      <vt:lpstr>Self Instruction Supports and Strategies</vt:lpstr>
      <vt:lpstr>Teaching Plan</vt:lpstr>
      <vt:lpstr>Example Plan Two</vt:lpstr>
      <vt:lpstr>Goal</vt:lpstr>
      <vt:lpstr>Action Steps</vt:lpstr>
      <vt:lpstr>Self-Monitoring/Self-Evaluation Method</vt:lpstr>
      <vt:lpstr>Reinforcement Method</vt:lpstr>
      <vt:lpstr>Self Instruction Supports and Strategies</vt:lpstr>
      <vt:lpstr>Teaching Plan</vt:lpstr>
      <vt:lpstr>Self Management Implementation Checklist</vt:lpstr>
      <vt:lpstr>Visual Supports  and  Self Management Plans </vt:lpstr>
      <vt:lpstr>Visual Supports Teach and Remind </vt:lpstr>
      <vt:lpstr>Examples of Visual Supports</vt:lpstr>
      <vt:lpstr>Review Visual Support Examples</vt:lpstr>
      <vt:lpstr>Self-Monitoring Question Asking</vt:lpstr>
      <vt:lpstr>Checklist of Task  and Reinforcement Plan</vt:lpstr>
      <vt:lpstr>Checklist and Color Coding</vt:lpstr>
      <vt:lpstr>Apps to Self-Monitor Emotional Regulation </vt:lpstr>
      <vt:lpstr>Self-Monitoring Progress and Reinforcement</vt:lpstr>
      <vt:lpstr>Working for a Goal</vt:lpstr>
      <vt:lpstr>Self-Monitoring Strategy </vt:lpstr>
      <vt:lpstr>Tools for Self-Monitoring/ Self-Management Plans</vt:lpstr>
      <vt:lpstr>5- Point Scale by Kari Dunn Buron</vt:lpstr>
      <vt:lpstr>The 5 Point Scale</vt:lpstr>
      <vt:lpstr>Example of the 5 Point Scale</vt:lpstr>
      <vt:lpstr>5-Point Scale Another Version</vt:lpstr>
      <vt:lpstr>A Five is Against the Law by Kari Dunn Baron</vt:lpstr>
      <vt:lpstr>Case Study</vt:lpstr>
      <vt:lpstr>Another Version of a Scale</vt:lpstr>
      <vt:lpstr>Incredible 5-Point Scale Using Special Interest</vt:lpstr>
      <vt:lpstr>Stress Thermometer</vt:lpstr>
      <vt:lpstr>Power Cards</vt:lpstr>
      <vt:lpstr>Elements of the Power Cards</vt:lpstr>
      <vt:lpstr>Power Card Example Using “The Voice”</vt:lpstr>
      <vt:lpstr>Gigi’s Power Card</vt:lpstr>
      <vt:lpstr>Power Card Heroes Can Be Anyone!</vt:lpstr>
      <vt:lpstr>Be Like Elvis!</vt:lpstr>
      <vt:lpstr>SOCCSS</vt:lpstr>
      <vt:lpstr>SOCCSS  (Situation, Options, Consequences, Choices, Strategies, Simulations)</vt:lpstr>
      <vt:lpstr>Situations: 5-W’s</vt:lpstr>
      <vt:lpstr>Desired Outcomes</vt:lpstr>
      <vt:lpstr>Worksheet- Options, Consequences, Choices</vt:lpstr>
      <vt:lpstr>Action Plan</vt:lpstr>
      <vt:lpstr>Simulation Practice</vt:lpstr>
      <vt:lpstr>Simulation Outcomes </vt:lpstr>
      <vt:lpstr>Follow – Up </vt:lpstr>
      <vt:lpstr>SOCCSS Example</vt:lpstr>
      <vt:lpstr>Social Autopsy</vt:lpstr>
      <vt:lpstr>Social Autopsy: An Example</vt:lpstr>
      <vt:lpstr>Activity:  Create a Plan for Mickey</vt:lpstr>
      <vt:lpstr>Mickey</vt:lpstr>
      <vt:lpstr>Mickey Case Study</vt:lpstr>
      <vt:lpstr>Review</vt:lpstr>
      <vt:lpstr>Practice Developing a Plan and Discuss Results </vt:lpstr>
      <vt:lpstr>Develop a Self Management/Monitoring Plan</vt:lpstr>
      <vt:lpstr>Steps for Completing Activity (1)</vt:lpstr>
      <vt:lpstr>Steps for Completing Activity (2)</vt:lpstr>
    </vt:vector>
  </TitlesOfParts>
  <Manager/>
  <Company>OCALI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5.Self-Monitoring Self Management</dc:title>
  <dc:subject/>
  <dc:creator>Staff OCALI Lifespan Transition Center</dc:creator>
  <cp:keywords>self- monitoring, self management</cp:keywords>
  <dc:description> Materials developed for What Works for Work grant, through the Ohio Developmental Disabilities council resources guidance on Evidence Based Practices. </dc:description>
  <cp:lastModifiedBy>Jenna Allen</cp:lastModifiedBy>
  <cp:revision>223</cp:revision>
  <dcterms:created xsi:type="dcterms:W3CDTF">2018-04-22T16:08:59Z</dcterms:created>
  <dcterms:modified xsi:type="dcterms:W3CDTF">2021-11-02T15:18:57Z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0x01010022DF82EBCCA6434C8B24CE25C74949B6</vt:lpwstr>
  </property>
</Properties>
</file>