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7" r:id="rId2"/>
    <p:sldId id="308" r:id="rId3"/>
    <p:sldId id="311" r:id="rId4"/>
    <p:sldId id="258" r:id="rId5"/>
    <p:sldId id="260" r:id="rId6"/>
    <p:sldId id="295" r:id="rId7"/>
    <p:sldId id="288" r:id="rId8"/>
    <p:sldId id="296" r:id="rId9"/>
    <p:sldId id="262" r:id="rId10"/>
    <p:sldId id="310" r:id="rId11"/>
    <p:sldId id="264" r:id="rId12"/>
    <p:sldId id="297" r:id="rId13"/>
    <p:sldId id="307" r:id="rId14"/>
    <p:sldId id="267" r:id="rId15"/>
    <p:sldId id="269" r:id="rId16"/>
    <p:sldId id="284" r:id="rId17"/>
    <p:sldId id="290" r:id="rId18"/>
    <p:sldId id="289" r:id="rId19"/>
    <p:sldId id="291" r:id="rId20"/>
    <p:sldId id="292" r:id="rId21"/>
    <p:sldId id="282" r:id="rId22"/>
    <p:sldId id="294" r:id="rId23"/>
    <p:sldId id="298" r:id="rId24"/>
    <p:sldId id="309" r:id="rId25"/>
    <p:sldId id="275" r:id="rId26"/>
    <p:sldId id="300" r:id="rId27"/>
    <p:sldId id="301" r:id="rId28"/>
    <p:sldId id="303" r:id="rId29"/>
    <p:sldId id="304" r:id="rId30"/>
    <p:sldId id="305" r:id="rId31"/>
    <p:sldId id="306" r:id="rId32"/>
    <p:sldId id="302" r:id="rId33"/>
    <p:sldId id="285" r:id="rId34"/>
    <p:sldId id="31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4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D52B5A-1545-464C-9982-3BA39FB4C00B}" v="13" dt="2021-11-15T18:17:53.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388"/>
    <p:restoredTop sz="85986"/>
  </p:normalViewPr>
  <p:slideViewPr>
    <p:cSldViewPr snapToGrid="0" snapToObjects="1">
      <p:cViewPr varScale="1">
        <p:scale>
          <a:sx n="93" d="100"/>
          <a:sy n="93" d="100"/>
        </p:scale>
        <p:origin x="224" y="45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8" d="100"/>
          <a:sy n="118" d="100"/>
        </p:scale>
        <p:origin x="299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Allen" userId="63fbe083-e6c6-4b49-9fa9-4985f4e51761" providerId="ADAL" clId="{15D52B5A-1545-464C-9982-3BA39FB4C00B}"/>
    <pc:docChg chg="custSel addSld modSld">
      <pc:chgData name="Jenna Allen" userId="63fbe083-e6c6-4b49-9fa9-4985f4e51761" providerId="ADAL" clId="{15D52B5A-1545-464C-9982-3BA39FB4C00B}" dt="2021-11-15T18:18:00.236" v="1299" actId="20577"/>
      <pc:docMkLst>
        <pc:docMk/>
      </pc:docMkLst>
      <pc:sldChg chg="modSp mod">
        <pc:chgData name="Jenna Allen" userId="63fbe083-e6c6-4b49-9fa9-4985f4e51761" providerId="ADAL" clId="{15D52B5A-1545-464C-9982-3BA39FB4C00B}" dt="2021-11-08T19:13:25.323" v="169" actId="20577"/>
        <pc:sldMkLst>
          <pc:docMk/>
          <pc:sldMk cId="770073556" sldId="275"/>
        </pc:sldMkLst>
        <pc:spChg chg="mod">
          <ac:chgData name="Jenna Allen" userId="63fbe083-e6c6-4b49-9fa9-4985f4e51761" providerId="ADAL" clId="{15D52B5A-1545-464C-9982-3BA39FB4C00B}" dt="2021-11-08T19:13:25.323" v="169" actId="20577"/>
          <ac:spMkLst>
            <pc:docMk/>
            <pc:sldMk cId="770073556" sldId="275"/>
            <ac:spMk id="3" creationId="{00000000-0000-0000-0000-000000000000}"/>
          </ac:spMkLst>
        </pc:spChg>
      </pc:sldChg>
      <pc:sldChg chg="addSp delSp modSp mod modNotesTx">
        <pc:chgData name="Jenna Allen" userId="63fbe083-e6c6-4b49-9fa9-4985f4e51761" providerId="ADAL" clId="{15D52B5A-1545-464C-9982-3BA39FB4C00B}" dt="2021-11-10T16:11:11.806" v="1089" actId="20577"/>
        <pc:sldMkLst>
          <pc:docMk/>
          <pc:sldMk cId="1899072364" sldId="282"/>
        </pc:sldMkLst>
        <pc:spChg chg="mod">
          <ac:chgData name="Jenna Allen" userId="63fbe083-e6c6-4b49-9fa9-4985f4e51761" providerId="ADAL" clId="{15D52B5A-1545-464C-9982-3BA39FB4C00B}" dt="2021-11-10T16:10:39.882" v="1079" actId="20577"/>
          <ac:spMkLst>
            <pc:docMk/>
            <pc:sldMk cId="1899072364" sldId="282"/>
            <ac:spMk id="2" creationId="{B24B32F2-5B3C-9B4D-ADF8-8AA78DBB6801}"/>
          </ac:spMkLst>
        </pc:spChg>
        <pc:spChg chg="add del mod">
          <ac:chgData name="Jenna Allen" userId="63fbe083-e6c6-4b49-9fa9-4985f4e51761" providerId="ADAL" clId="{15D52B5A-1545-464C-9982-3BA39FB4C00B}" dt="2021-11-10T14:43:23.845" v="741" actId="931"/>
          <ac:spMkLst>
            <pc:docMk/>
            <pc:sldMk cId="1899072364" sldId="282"/>
            <ac:spMk id="4" creationId="{AC7BD867-2BAB-4443-8D3A-6A5C8118F998}"/>
          </ac:spMkLst>
        </pc:spChg>
        <pc:spChg chg="add del mod">
          <ac:chgData name="Jenna Allen" userId="63fbe083-e6c6-4b49-9fa9-4985f4e51761" providerId="ADAL" clId="{15D52B5A-1545-464C-9982-3BA39FB4C00B}" dt="2021-11-10T16:05:21.429" v="1069" actId="931"/>
          <ac:spMkLst>
            <pc:docMk/>
            <pc:sldMk cId="1899072364" sldId="282"/>
            <ac:spMk id="8" creationId="{1BF3D8B7-3273-2049-AF6D-89CE6FB5CA6D}"/>
          </ac:spMkLst>
        </pc:spChg>
        <pc:picChg chg="add del mod">
          <ac:chgData name="Jenna Allen" userId="63fbe083-e6c6-4b49-9fa9-4985f4e51761" providerId="ADAL" clId="{15D52B5A-1545-464C-9982-3BA39FB4C00B}" dt="2021-11-10T16:05:10.031" v="1068" actId="21"/>
          <ac:picMkLst>
            <pc:docMk/>
            <pc:sldMk cId="1899072364" sldId="282"/>
            <ac:picMk id="6" creationId="{77D88FB7-9A70-3640-A243-82FC9A382311}"/>
          </ac:picMkLst>
        </pc:picChg>
        <pc:picChg chg="add mod">
          <ac:chgData name="Jenna Allen" userId="63fbe083-e6c6-4b49-9fa9-4985f4e51761" providerId="ADAL" clId="{15D52B5A-1545-464C-9982-3BA39FB4C00B}" dt="2021-11-10T16:07:20.243" v="1075"/>
          <ac:picMkLst>
            <pc:docMk/>
            <pc:sldMk cId="1899072364" sldId="282"/>
            <ac:picMk id="10" creationId="{AC136983-150E-7C4E-A814-8C218195D102}"/>
          </ac:picMkLst>
        </pc:picChg>
        <pc:picChg chg="del">
          <ac:chgData name="Jenna Allen" userId="63fbe083-e6c6-4b49-9fa9-4985f4e51761" providerId="ADAL" clId="{15D52B5A-1545-464C-9982-3BA39FB4C00B}" dt="2021-11-10T14:40:44.475" v="740" actId="478"/>
          <ac:picMkLst>
            <pc:docMk/>
            <pc:sldMk cId="1899072364" sldId="282"/>
            <ac:picMk id="12" creationId="{99D4D2B3-A8BD-2742-B7C7-D78F95D06ADF}"/>
          </ac:picMkLst>
        </pc:picChg>
      </pc:sldChg>
      <pc:sldChg chg="modSp mod modNotesTx">
        <pc:chgData name="Jenna Allen" userId="63fbe083-e6c6-4b49-9fa9-4985f4e51761" providerId="ADAL" clId="{15D52B5A-1545-464C-9982-3BA39FB4C00B}" dt="2021-11-08T18:55:45.110" v="23" actId="20577"/>
        <pc:sldMkLst>
          <pc:docMk/>
          <pc:sldMk cId="183576054" sldId="284"/>
        </pc:sldMkLst>
        <pc:spChg chg="mod">
          <ac:chgData name="Jenna Allen" userId="63fbe083-e6c6-4b49-9fa9-4985f4e51761" providerId="ADAL" clId="{15D52B5A-1545-464C-9982-3BA39FB4C00B}" dt="2021-11-08T18:52:09.310" v="22" actId="20577"/>
          <ac:spMkLst>
            <pc:docMk/>
            <pc:sldMk cId="183576054" sldId="284"/>
            <ac:spMk id="3" creationId="{AEC78218-03FA-864C-A233-1EEFC93BD232}"/>
          </ac:spMkLst>
        </pc:spChg>
      </pc:sldChg>
      <pc:sldChg chg="modSp mod">
        <pc:chgData name="Jenna Allen" userId="63fbe083-e6c6-4b49-9fa9-4985f4e51761" providerId="ADAL" clId="{15D52B5A-1545-464C-9982-3BA39FB4C00B}" dt="2021-11-10T14:54:58.042" v="1067" actId="20577"/>
        <pc:sldMkLst>
          <pc:docMk/>
          <pc:sldMk cId="3383326896" sldId="285"/>
        </pc:sldMkLst>
        <pc:spChg chg="mod">
          <ac:chgData name="Jenna Allen" userId="63fbe083-e6c6-4b49-9fa9-4985f4e51761" providerId="ADAL" clId="{15D52B5A-1545-464C-9982-3BA39FB4C00B}" dt="2021-11-10T14:54:58.042" v="1067" actId="20577"/>
          <ac:spMkLst>
            <pc:docMk/>
            <pc:sldMk cId="3383326896" sldId="285"/>
            <ac:spMk id="4" creationId="{00ACC5DD-3E08-8441-882D-5F6B03E297E8}"/>
          </ac:spMkLst>
        </pc:spChg>
      </pc:sldChg>
      <pc:sldChg chg="addSp delSp modSp mod">
        <pc:chgData name="Jenna Allen" userId="63fbe083-e6c6-4b49-9fa9-4985f4e51761" providerId="ADAL" clId="{15D52B5A-1545-464C-9982-3BA39FB4C00B}" dt="2021-11-10T14:19:50.842" v="454" actId="114"/>
        <pc:sldMkLst>
          <pc:docMk/>
          <pc:sldMk cId="2323693373" sldId="288"/>
        </pc:sldMkLst>
        <pc:spChg chg="mod">
          <ac:chgData name="Jenna Allen" userId="63fbe083-e6c6-4b49-9fa9-4985f4e51761" providerId="ADAL" clId="{15D52B5A-1545-464C-9982-3BA39FB4C00B}" dt="2021-11-10T14:19:50.842" v="454" actId="114"/>
          <ac:spMkLst>
            <pc:docMk/>
            <pc:sldMk cId="2323693373" sldId="288"/>
            <ac:spMk id="3" creationId="{5016F9A4-CBAA-5744-8897-E3A3BF2AFF71}"/>
          </ac:spMkLst>
        </pc:spChg>
        <pc:spChg chg="add del mod">
          <ac:chgData name="Jenna Allen" userId="63fbe083-e6c6-4b49-9fa9-4985f4e51761" providerId="ADAL" clId="{15D52B5A-1545-464C-9982-3BA39FB4C00B}" dt="2021-11-10T14:14:07.686" v="174"/>
          <ac:spMkLst>
            <pc:docMk/>
            <pc:sldMk cId="2323693373" sldId="288"/>
            <ac:spMk id="4" creationId="{E2D14FB6-B958-E842-81E8-60C8F670C345}"/>
          </ac:spMkLst>
        </pc:spChg>
        <pc:spChg chg="mod">
          <ac:chgData name="Jenna Allen" userId="63fbe083-e6c6-4b49-9fa9-4985f4e51761" providerId="ADAL" clId="{15D52B5A-1545-464C-9982-3BA39FB4C00B}" dt="2021-11-10T14:15:50.631" v="195" actId="20577"/>
          <ac:spMkLst>
            <pc:docMk/>
            <pc:sldMk cId="2323693373" sldId="288"/>
            <ac:spMk id="6" creationId="{0848910C-BE47-8F49-8D13-B285670BF4E3}"/>
          </ac:spMkLst>
        </pc:spChg>
        <pc:picChg chg="add mod">
          <ac:chgData name="Jenna Allen" userId="63fbe083-e6c6-4b49-9fa9-4985f4e51761" providerId="ADAL" clId="{15D52B5A-1545-464C-9982-3BA39FB4C00B}" dt="2021-11-10T14:15:35.516" v="187" actId="962"/>
          <ac:picMkLst>
            <pc:docMk/>
            <pc:sldMk cId="2323693373" sldId="288"/>
            <ac:picMk id="7" creationId="{13D92CF1-3FA3-F24A-ACF3-23BFD644912F}"/>
          </ac:picMkLst>
        </pc:picChg>
        <pc:picChg chg="del">
          <ac:chgData name="Jenna Allen" userId="63fbe083-e6c6-4b49-9fa9-4985f4e51761" providerId="ADAL" clId="{15D52B5A-1545-464C-9982-3BA39FB4C00B}" dt="2021-11-10T14:13:46.399" v="173" actId="21"/>
          <ac:picMkLst>
            <pc:docMk/>
            <pc:sldMk cId="2323693373" sldId="288"/>
            <ac:picMk id="10" creationId="{9EAEAC72-835A-B147-850B-63F54BEAEC4F}"/>
          </ac:picMkLst>
        </pc:picChg>
      </pc:sldChg>
      <pc:sldChg chg="modSp mod">
        <pc:chgData name="Jenna Allen" userId="63fbe083-e6c6-4b49-9fa9-4985f4e51761" providerId="ADAL" clId="{15D52B5A-1545-464C-9982-3BA39FB4C00B}" dt="2021-11-08T18:56:24.503" v="24" actId="20577"/>
        <pc:sldMkLst>
          <pc:docMk/>
          <pc:sldMk cId="3871832002" sldId="289"/>
        </pc:sldMkLst>
        <pc:spChg chg="mod">
          <ac:chgData name="Jenna Allen" userId="63fbe083-e6c6-4b49-9fa9-4985f4e51761" providerId="ADAL" clId="{15D52B5A-1545-464C-9982-3BA39FB4C00B}" dt="2021-11-08T18:56:24.503" v="24" actId="20577"/>
          <ac:spMkLst>
            <pc:docMk/>
            <pc:sldMk cId="3871832002" sldId="289"/>
            <ac:spMk id="3" creationId="{AEC78218-03FA-864C-A233-1EEFC93BD232}"/>
          </ac:spMkLst>
        </pc:spChg>
      </pc:sldChg>
      <pc:sldChg chg="addSp delSp modSp mod">
        <pc:chgData name="Jenna Allen" userId="63fbe083-e6c6-4b49-9fa9-4985f4e51761" providerId="ADAL" clId="{15D52B5A-1545-464C-9982-3BA39FB4C00B}" dt="2021-11-10T16:10:57.625" v="1085" actId="14100"/>
        <pc:sldMkLst>
          <pc:docMk/>
          <pc:sldMk cId="945619174" sldId="292"/>
        </pc:sldMkLst>
        <pc:spChg chg="mod">
          <ac:chgData name="Jenna Allen" userId="63fbe083-e6c6-4b49-9fa9-4985f4e51761" providerId="ADAL" clId="{15D52B5A-1545-464C-9982-3BA39FB4C00B}" dt="2021-11-10T16:10:57.625" v="1085" actId="14100"/>
          <ac:spMkLst>
            <pc:docMk/>
            <pc:sldMk cId="945619174" sldId="292"/>
            <ac:spMk id="2" creationId="{480D7B5B-68EC-C940-8C89-D1EC9F82CDD7}"/>
          </ac:spMkLst>
        </pc:spChg>
        <pc:spChg chg="mod">
          <ac:chgData name="Jenna Allen" userId="63fbe083-e6c6-4b49-9fa9-4985f4e51761" providerId="ADAL" clId="{15D52B5A-1545-464C-9982-3BA39FB4C00B}" dt="2021-11-08T19:04:23.195" v="91" actId="20577"/>
          <ac:spMkLst>
            <pc:docMk/>
            <pc:sldMk cId="945619174" sldId="292"/>
            <ac:spMk id="4" creationId="{8CC15A52-F8A4-EF4C-8B0C-70B248F64254}"/>
          </ac:spMkLst>
        </pc:spChg>
        <pc:spChg chg="add del mod">
          <ac:chgData name="Jenna Allen" userId="63fbe083-e6c6-4b49-9fa9-4985f4e51761" providerId="ADAL" clId="{15D52B5A-1545-464C-9982-3BA39FB4C00B}" dt="2021-11-10T14:31:26.425" v="456" actId="931"/>
          <ac:spMkLst>
            <pc:docMk/>
            <pc:sldMk cId="945619174" sldId="292"/>
            <ac:spMk id="5" creationId="{DFD74A27-D548-EF43-9416-CE23518681D9}"/>
          </ac:spMkLst>
        </pc:spChg>
        <pc:picChg chg="del">
          <ac:chgData name="Jenna Allen" userId="63fbe083-e6c6-4b49-9fa9-4985f4e51761" providerId="ADAL" clId="{15D52B5A-1545-464C-9982-3BA39FB4C00B}" dt="2021-11-10T14:31:03.705" v="455" actId="478"/>
          <ac:picMkLst>
            <pc:docMk/>
            <pc:sldMk cId="945619174" sldId="292"/>
            <ac:picMk id="7" creationId="{51C1B200-5492-2543-BAD1-8A771AB03C28}"/>
          </ac:picMkLst>
        </pc:picChg>
        <pc:picChg chg="add mod">
          <ac:chgData name="Jenna Allen" userId="63fbe083-e6c6-4b49-9fa9-4985f4e51761" providerId="ADAL" clId="{15D52B5A-1545-464C-9982-3BA39FB4C00B}" dt="2021-11-10T14:33:04.366" v="461" actId="962"/>
          <ac:picMkLst>
            <pc:docMk/>
            <pc:sldMk cId="945619174" sldId="292"/>
            <ac:picMk id="8" creationId="{ADC3FDEE-780F-E747-96ED-E27FAFC7B880}"/>
          </ac:picMkLst>
        </pc:picChg>
      </pc:sldChg>
      <pc:sldChg chg="modSp mod modNotesTx">
        <pc:chgData name="Jenna Allen" userId="63fbe083-e6c6-4b49-9fa9-4985f4e51761" providerId="ADAL" clId="{15D52B5A-1545-464C-9982-3BA39FB4C00B}" dt="2021-11-10T18:51:13.128" v="1108" actId="5793"/>
        <pc:sldMkLst>
          <pc:docMk/>
          <pc:sldMk cId="2720651749" sldId="294"/>
        </pc:sldMkLst>
        <pc:spChg chg="mod">
          <ac:chgData name="Jenna Allen" userId="63fbe083-e6c6-4b49-9fa9-4985f4e51761" providerId="ADAL" clId="{15D52B5A-1545-464C-9982-3BA39FB4C00B}" dt="2021-11-10T18:51:13.128" v="1108" actId="5793"/>
          <ac:spMkLst>
            <pc:docMk/>
            <pc:sldMk cId="2720651749" sldId="294"/>
            <ac:spMk id="3" creationId="{04298BDC-0D6E-364F-A7FE-4822B910B38F}"/>
          </ac:spMkLst>
        </pc:spChg>
      </pc:sldChg>
      <pc:sldChg chg="modSp mod">
        <pc:chgData name="Jenna Allen" userId="63fbe083-e6c6-4b49-9fa9-4985f4e51761" providerId="ADAL" clId="{15D52B5A-1545-464C-9982-3BA39FB4C00B}" dt="2021-11-10T17:36:24.202" v="1106" actId="20577"/>
        <pc:sldMkLst>
          <pc:docMk/>
          <pc:sldMk cId="2088290619" sldId="295"/>
        </pc:sldMkLst>
        <pc:spChg chg="mod">
          <ac:chgData name="Jenna Allen" userId="63fbe083-e6c6-4b49-9fa9-4985f4e51761" providerId="ADAL" clId="{15D52B5A-1545-464C-9982-3BA39FB4C00B}" dt="2021-11-10T17:36:24.202" v="1106" actId="20577"/>
          <ac:spMkLst>
            <pc:docMk/>
            <pc:sldMk cId="2088290619" sldId="295"/>
            <ac:spMk id="5" creationId="{887B312E-704C-194F-9D41-55B9468A0A8E}"/>
          </ac:spMkLst>
        </pc:spChg>
      </pc:sldChg>
      <pc:sldChg chg="modSp mod">
        <pc:chgData name="Jenna Allen" userId="63fbe083-e6c6-4b49-9fa9-4985f4e51761" providerId="ADAL" clId="{15D52B5A-1545-464C-9982-3BA39FB4C00B}" dt="2021-11-08T18:40:42.570" v="14" actId="20577"/>
        <pc:sldMkLst>
          <pc:docMk/>
          <pc:sldMk cId="1262906631" sldId="296"/>
        </pc:sldMkLst>
        <pc:spChg chg="mod">
          <ac:chgData name="Jenna Allen" userId="63fbe083-e6c6-4b49-9fa9-4985f4e51761" providerId="ADAL" clId="{15D52B5A-1545-464C-9982-3BA39FB4C00B}" dt="2021-11-08T18:40:42.570" v="14" actId="20577"/>
          <ac:spMkLst>
            <pc:docMk/>
            <pc:sldMk cId="1262906631" sldId="296"/>
            <ac:spMk id="6" creationId="{17AC4479-BED8-5243-B57A-A9D4C2F0E250}"/>
          </ac:spMkLst>
        </pc:spChg>
      </pc:sldChg>
      <pc:sldChg chg="modSp mod">
        <pc:chgData name="Jenna Allen" userId="63fbe083-e6c6-4b49-9fa9-4985f4e51761" providerId="ADAL" clId="{15D52B5A-1545-464C-9982-3BA39FB4C00B}" dt="2021-11-08T18:46:02.494" v="18" actId="313"/>
        <pc:sldMkLst>
          <pc:docMk/>
          <pc:sldMk cId="471079032" sldId="297"/>
        </pc:sldMkLst>
        <pc:spChg chg="mod">
          <ac:chgData name="Jenna Allen" userId="63fbe083-e6c6-4b49-9fa9-4985f4e51761" providerId="ADAL" clId="{15D52B5A-1545-464C-9982-3BA39FB4C00B}" dt="2021-11-08T18:46:02.494" v="18" actId="313"/>
          <ac:spMkLst>
            <pc:docMk/>
            <pc:sldMk cId="471079032" sldId="297"/>
            <ac:spMk id="3" creationId="{00000000-0000-0000-0000-000000000000}"/>
          </ac:spMkLst>
        </pc:spChg>
      </pc:sldChg>
      <pc:sldChg chg="modSp mod">
        <pc:chgData name="Jenna Allen" userId="63fbe083-e6c6-4b49-9fa9-4985f4e51761" providerId="ADAL" clId="{15D52B5A-1545-464C-9982-3BA39FB4C00B}" dt="2021-11-08T19:14:51.312" v="170" actId="20577"/>
        <pc:sldMkLst>
          <pc:docMk/>
          <pc:sldMk cId="1294080791" sldId="301"/>
        </pc:sldMkLst>
        <pc:spChg chg="mod">
          <ac:chgData name="Jenna Allen" userId="63fbe083-e6c6-4b49-9fa9-4985f4e51761" providerId="ADAL" clId="{15D52B5A-1545-464C-9982-3BA39FB4C00B}" dt="2021-11-08T19:14:51.312" v="170" actId="20577"/>
          <ac:spMkLst>
            <pc:docMk/>
            <pc:sldMk cId="1294080791" sldId="301"/>
            <ac:spMk id="5" creationId="{18DCDC12-ED01-0446-A9E2-9D6212C9DE43}"/>
          </ac:spMkLst>
        </pc:spChg>
      </pc:sldChg>
      <pc:sldChg chg="modSp mod">
        <pc:chgData name="Jenna Allen" userId="63fbe083-e6c6-4b49-9fa9-4985f4e51761" providerId="ADAL" clId="{15D52B5A-1545-464C-9982-3BA39FB4C00B}" dt="2021-11-08T19:16:10.085" v="172" actId="20577"/>
        <pc:sldMkLst>
          <pc:docMk/>
          <pc:sldMk cId="2775812505" sldId="302"/>
        </pc:sldMkLst>
        <pc:spChg chg="mod">
          <ac:chgData name="Jenna Allen" userId="63fbe083-e6c6-4b49-9fa9-4985f4e51761" providerId="ADAL" clId="{15D52B5A-1545-464C-9982-3BA39FB4C00B}" dt="2021-11-08T19:16:10.085" v="172" actId="20577"/>
          <ac:spMkLst>
            <pc:docMk/>
            <pc:sldMk cId="2775812505" sldId="302"/>
            <ac:spMk id="4" creationId="{4478D5FE-D503-7B42-9909-B2D6E5B6340D}"/>
          </ac:spMkLst>
        </pc:spChg>
      </pc:sldChg>
      <pc:sldChg chg="modSp mod">
        <pc:chgData name="Jenna Allen" userId="63fbe083-e6c6-4b49-9fa9-4985f4e51761" providerId="ADAL" clId="{15D52B5A-1545-464C-9982-3BA39FB4C00B}" dt="2021-11-08T18:14:07.612" v="12" actId="20577"/>
        <pc:sldMkLst>
          <pc:docMk/>
          <pc:sldMk cId="1882477025" sldId="308"/>
        </pc:sldMkLst>
        <pc:spChg chg="mod">
          <ac:chgData name="Jenna Allen" userId="63fbe083-e6c6-4b49-9fa9-4985f4e51761" providerId="ADAL" clId="{15D52B5A-1545-464C-9982-3BA39FB4C00B}" dt="2021-11-08T18:14:07.612" v="12" actId="20577"/>
          <ac:spMkLst>
            <pc:docMk/>
            <pc:sldMk cId="1882477025" sldId="308"/>
            <ac:spMk id="3" creationId="{8B3549D3-F85E-1E43-AD15-4E91178DC729}"/>
          </ac:spMkLst>
        </pc:spChg>
      </pc:sldChg>
      <pc:sldChg chg="modSp new mod modNotesTx">
        <pc:chgData name="Jenna Allen" userId="63fbe083-e6c6-4b49-9fa9-4985f4e51761" providerId="ADAL" clId="{15D52B5A-1545-464C-9982-3BA39FB4C00B}" dt="2021-11-15T18:18:00.236" v="1299" actId="20577"/>
        <pc:sldMkLst>
          <pc:docMk/>
          <pc:sldMk cId="2611781344" sldId="312"/>
        </pc:sldMkLst>
        <pc:spChg chg="mod">
          <ac:chgData name="Jenna Allen" userId="63fbe083-e6c6-4b49-9fa9-4985f4e51761" providerId="ADAL" clId="{15D52B5A-1545-464C-9982-3BA39FB4C00B}" dt="2021-11-15T18:16:03.858" v="1134" actId="20577"/>
          <ac:spMkLst>
            <pc:docMk/>
            <pc:sldMk cId="2611781344" sldId="312"/>
            <ac:spMk id="2" creationId="{E7FB1F5D-3E64-9340-B2FD-6319BBE679D6}"/>
          </ac:spMkLst>
        </pc:spChg>
        <pc:spChg chg="mod">
          <ac:chgData name="Jenna Allen" userId="63fbe083-e6c6-4b49-9fa9-4985f4e51761" providerId="ADAL" clId="{15D52B5A-1545-464C-9982-3BA39FB4C00B}" dt="2021-11-15T18:16:58.472" v="1286" actId="20577"/>
          <ac:spMkLst>
            <pc:docMk/>
            <pc:sldMk cId="2611781344" sldId="312"/>
            <ac:spMk id="3" creationId="{C370643C-1558-334D-8FE7-3CD77374903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F47B68-3795-0D42-A055-92C9AF7A0E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3B72E1-1810-CE4F-924F-64A21966CA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463D73-8409-D346-A68F-24871BF394FA}" type="datetimeFigureOut">
              <a:rPr lang="en-US" smtClean="0"/>
              <a:t>11/15/21</a:t>
            </a:fld>
            <a:endParaRPr lang="en-US"/>
          </a:p>
        </p:txBody>
      </p:sp>
      <p:sp>
        <p:nvSpPr>
          <p:cNvPr id="4" name="Footer Placeholder 3">
            <a:extLst>
              <a:ext uri="{FF2B5EF4-FFF2-40B4-BE49-F238E27FC236}">
                <a16:creationId xmlns:a16="http://schemas.microsoft.com/office/drawing/2014/main" id="{52A7D3F3-8E5B-D247-94DC-F17B9F2F8B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5348AD-F269-A648-976F-30ED5779C2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D3B4D5-FF5C-E244-BCFC-75E6E4338A1C}" type="slidenum">
              <a:rPr lang="en-US" smtClean="0"/>
              <a:t>‹#›</a:t>
            </a:fld>
            <a:endParaRPr lang="en-US"/>
          </a:p>
        </p:txBody>
      </p:sp>
    </p:spTree>
    <p:extLst>
      <p:ext uri="{BB962C8B-B14F-4D97-AF65-F5344CB8AC3E}">
        <p14:creationId xmlns:p14="http://schemas.microsoft.com/office/powerpoint/2010/main" val="2506610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08063-B1C5-D24D-B259-5B88FB845754}" type="datetimeFigureOut">
              <a:rPr lang="en-US" smtClean="0"/>
              <a:t>11/15/21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F2BE5-1A7C-314E-8E2B-4CF34327625F}" type="slidenum">
              <a:rPr lang="en-US" smtClean="0"/>
              <a:t>‹#›</a:t>
            </a:fld>
            <a:endParaRPr lang="en-US"/>
          </a:p>
        </p:txBody>
      </p:sp>
    </p:spTree>
    <p:extLst>
      <p:ext uri="{BB962C8B-B14F-4D97-AF65-F5344CB8AC3E}">
        <p14:creationId xmlns:p14="http://schemas.microsoft.com/office/powerpoint/2010/main" val="1322036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tifNDUG99m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linkedin.com/learning/making-video-2-teach-something/welcome?autoAdvance=true&amp;autoSkip=false&amp;autoplay=true&amp;resume=true&amp;u=7684462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2qROk1ZEOS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autismpdc.fpg.unc.edu/sites/autismpdc.fpg.unc.edu/files/imce/documents/VideoModeling_Complete.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autisminternetmodules.org/mod_intro.php?mod_id=30"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www.autisminternetmodules.org/up_doc/VideoModelingChecklist1.pd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journals.sagepub.com/doi/10.1177/00144029070730030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link.springer.com/article/10.1007/s40617-019-00402-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reateabilityinc.com/vocational-assistanc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will focus on the EBP of Video Modeling. This is a newer practice that many are finding is effective to teach new skills using the power and motivation of technology. </a:t>
            </a:r>
          </a:p>
        </p:txBody>
      </p:sp>
      <p:sp>
        <p:nvSpPr>
          <p:cNvPr id="4" name="Slide Number Placeholder 3"/>
          <p:cNvSpPr>
            <a:spLocks noGrp="1"/>
          </p:cNvSpPr>
          <p:nvPr>
            <p:ph type="sldNum" sz="quarter" idx="10"/>
          </p:nvPr>
        </p:nvSpPr>
        <p:spPr/>
        <p:txBody>
          <a:bodyPr/>
          <a:lstStyle/>
          <a:p>
            <a:fld id="{6CCF2BE5-1A7C-314E-8E2B-4CF34327625F}" type="slidenum">
              <a:rPr lang="en-US" smtClean="0"/>
              <a:t>1</a:t>
            </a:fld>
            <a:endParaRPr lang="en-US"/>
          </a:p>
        </p:txBody>
      </p:sp>
    </p:spTree>
    <p:extLst>
      <p:ext uri="{BB962C8B-B14F-4D97-AF65-F5344CB8AC3E}">
        <p14:creationId xmlns:p14="http://schemas.microsoft.com/office/powerpoint/2010/main" val="3999592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variations of video modeling that can be used. Review the types on this slide and the next. </a:t>
            </a:r>
          </a:p>
        </p:txBody>
      </p:sp>
      <p:sp>
        <p:nvSpPr>
          <p:cNvPr id="4" name="Slide Number Placeholder 3"/>
          <p:cNvSpPr>
            <a:spLocks noGrp="1"/>
          </p:cNvSpPr>
          <p:nvPr>
            <p:ph type="sldNum" sz="quarter" idx="10"/>
          </p:nvPr>
        </p:nvSpPr>
        <p:spPr/>
        <p:txBody>
          <a:bodyPr/>
          <a:lstStyle/>
          <a:p>
            <a:fld id="{6CCF2BE5-1A7C-314E-8E2B-4CF34327625F}" type="slidenum">
              <a:rPr lang="en-US" smtClean="0"/>
              <a:t>11</a:t>
            </a:fld>
            <a:endParaRPr lang="en-US"/>
          </a:p>
        </p:txBody>
      </p:sp>
    </p:spTree>
    <p:extLst>
      <p:ext uri="{BB962C8B-B14F-4D97-AF65-F5344CB8AC3E}">
        <p14:creationId xmlns:p14="http://schemas.microsoft.com/office/powerpoint/2010/main" val="6237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Link for Point- of-View Video Modeling Example:</a:t>
            </a:r>
            <a:endParaRPr lang="en-US" sz="1200" kern="1200" dirty="0">
              <a:solidFill>
                <a:schemeClr val="tx1"/>
              </a:solidFill>
              <a:effectLst/>
              <a:latin typeface="+mn-lt"/>
              <a:ea typeface="+mn-ea"/>
              <a:cs typeface="+mn-cs"/>
            </a:endParaRPr>
          </a:p>
          <a:p>
            <a:r>
              <a:rPr lang="en-US" sz="1200" b="0" u="sng" kern="1200" dirty="0">
                <a:solidFill>
                  <a:schemeClr val="tx1"/>
                </a:solidFill>
                <a:effectLst/>
                <a:latin typeface="+mn-lt"/>
                <a:ea typeface="+mn-ea"/>
                <a:cs typeface="+mn-cs"/>
                <a:hlinkClick r:id="rId3"/>
              </a:rPr>
              <a:t>https://www.youtube.com/watch?v=tifNDUG99ms</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12</a:t>
            </a:fld>
            <a:endParaRPr lang="en-US"/>
          </a:p>
        </p:txBody>
      </p:sp>
    </p:spTree>
    <p:extLst>
      <p:ext uri="{BB962C8B-B14F-4D97-AF65-F5344CB8AC3E}">
        <p14:creationId xmlns:p14="http://schemas.microsoft.com/office/powerpoint/2010/main" val="3327827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deciding which approach to use, the team should consider the skill or situation that the video addresses as well as the person that will use the video model. After reviewing this slide, discuss additional examples of situations or learner preferences that may influence the type of video modeling that is selected. </a:t>
            </a:r>
          </a:p>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13</a:t>
            </a:fld>
            <a:endParaRPr lang="en-US"/>
          </a:p>
        </p:txBody>
      </p:sp>
    </p:spTree>
    <p:extLst>
      <p:ext uri="{BB962C8B-B14F-4D97-AF65-F5344CB8AC3E}">
        <p14:creationId xmlns:p14="http://schemas.microsoft.com/office/powerpoint/2010/main" val="1183297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to greeting others</a:t>
            </a:r>
          </a:p>
          <a:p>
            <a:r>
              <a:rPr lang="en-US" dirty="0"/>
              <a:t>https://</a:t>
            </a:r>
            <a:r>
              <a:rPr lang="en-US" dirty="0" err="1"/>
              <a:t>www.youtube.com</a:t>
            </a:r>
            <a:r>
              <a:rPr lang="en-US" dirty="0"/>
              <a:t>/</a:t>
            </a:r>
            <a:r>
              <a:rPr lang="en-US" dirty="0" err="1"/>
              <a:t>watch?v</a:t>
            </a:r>
            <a:r>
              <a:rPr lang="en-US" dirty="0"/>
              <a:t>=iF5n1LSA1Sg</a:t>
            </a:r>
          </a:p>
          <a:p>
            <a:endParaRPr lang="en-US" dirty="0"/>
          </a:p>
          <a:p>
            <a:endParaRPr lang="en-US" dirty="0"/>
          </a:p>
          <a:p>
            <a:r>
              <a:rPr lang="en-US" dirty="0"/>
              <a:t>No audio description.</a:t>
            </a:r>
          </a:p>
        </p:txBody>
      </p:sp>
      <p:sp>
        <p:nvSpPr>
          <p:cNvPr id="4" name="Slide Number Placeholder 3"/>
          <p:cNvSpPr>
            <a:spLocks noGrp="1"/>
          </p:cNvSpPr>
          <p:nvPr>
            <p:ph type="sldNum" sz="quarter" idx="10"/>
          </p:nvPr>
        </p:nvSpPr>
        <p:spPr/>
        <p:txBody>
          <a:bodyPr/>
          <a:lstStyle/>
          <a:p>
            <a:fld id="{6CCF2BE5-1A7C-314E-8E2B-4CF34327625F}" type="slidenum">
              <a:rPr lang="en-US" smtClean="0"/>
              <a:t>14</a:t>
            </a:fld>
            <a:endParaRPr lang="en-US"/>
          </a:p>
        </p:txBody>
      </p:sp>
    </p:spTree>
    <p:extLst>
      <p:ext uri="{BB962C8B-B14F-4D97-AF65-F5344CB8AC3E}">
        <p14:creationId xmlns:p14="http://schemas.microsoft.com/office/powerpoint/2010/main" val="4243779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15</a:t>
            </a:fld>
            <a:endParaRPr lang="en-US"/>
          </a:p>
        </p:txBody>
      </p:sp>
    </p:spTree>
    <p:extLst>
      <p:ext uri="{BB962C8B-B14F-4D97-AF65-F5344CB8AC3E}">
        <p14:creationId xmlns:p14="http://schemas.microsoft.com/office/powerpoint/2010/main" val="751900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51D8910-A8D5-0943-AE41-20E940A440C8}" type="slidenum">
              <a:rPr lang="en-US" smtClean="0"/>
              <a:t>16</a:t>
            </a:fld>
            <a:endParaRPr lang="en-US"/>
          </a:p>
        </p:txBody>
      </p:sp>
    </p:spTree>
    <p:extLst>
      <p:ext uri="{BB962C8B-B14F-4D97-AF65-F5344CB8AC3E}">
        <p14:creationId xmlns:p14="http://schemas.microsoft.com/office/powerpoint/2010/main" val="228750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1D8910-A8D5-0943-AE41-20E940A440C8}" type="slidenum">
              <a:rPr lang="en-US" smtClean="0"/>
              <a:t>17</a:t>
            </a:fld>
            <a:endParaRPr lang="en-US"/>
          </a:p>
        </p:txBody>
      </p:sp>
    </p:spTree>
    <p:extLst>
      <p:ext uri="{BB962C8B-B14F-4D97-AF65-F5344CB8AC3E}">
        <p14:creationId xmlns:p14="http://schemas.microsoft.com/office/powerpoint/2010/main" val="2165468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1D8910-A8D5-0943-AE41-20E940A440C8}" type="slidenum">
              <a:rPr lang="en-US" smtClean="0"/>
              <a:t>18</a:t>
            </a:fld>
            <a:endParaRPr lang="en-US"/>
          </a:p>
        </p:txBody>
      </p:sp>
    </p:spTree>
    <p:extLst>
      <p:ext uri="{BB962C8B-B14F-4D97-AF65-F5344CB8AC3E}">
        <p14:creationId xmlns:p14="http://schemas.microsoft.com/office/powerpoint/2010/main" val="3511956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1D8910-A8D5-0943-AE41-20E940A440C8}" type="slidenum">
              <a:rPr lang="en-US" smtClean="0"/>
              <a:t>19</a:t>
            </a:fld>
            <a:endParaRPr lang="en-US"/>
          </a:p>
        </p:txBody>
      </p:sp>
    </p:spTree>
    <p:extLst>
      <p:ext uri="{BB962C8B-B14F-4D97-AF65-F5344CB8AC3E}">
        <p14:creationId xmlns:p14="http://schemas.microsoft.com/office/powerpoint/2010/main" val="1131607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20</a:t>
            </a:fld>
            <a:endParaRPr lang="en-US"/>
          </a:p>
        </p:txBody>
      </p:sp>
    </p:spTree>
    <p:extLst>
      <p:ext uri="{BB962C8B-B14F-4D97-AF65-F5344CB8AC3E}">
        <p14:creationId xmlns:p14="http://schemas.microsoft.com/office/powerpoint/2010/main" val="1216531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2</a:t>
            </a:fld>
            <a:endParaRPr lang="en-US"/>
          </a:p>
        </p:txBody>
      </p:sp>
    </p:spTree>
    <p:extLst>
      <p:ext uri="{BB962C8B-B14F-4D97-AF65-F5344CB8AC3E}">
        <p14:creationId xmlns:p14="http://schemas.microsoft.com/office/powerpoint/2010/main" val="2799503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Facilitators or viewers should determine if LinkedIn Learning for Libraries is available through their local library or their school district and access the site and use one of the online tutorials for learning about the software. </a:t>
            </a:r>
            <a:r>
              <a:rPr lang="en-US" sz="1200" kern="1200" dirty="0">
                <a:solidFill>
                  <a:schemeClr val="tx1"/>
                </a:solidFill>
                <a:effectLst/>
                <a:latin typeface="+mn-lt"/>
                <a:ea typeface="+mn-ea"/>
                <a:cs typeface="+mn-cs"/>
              </a:rPr>
              <a:t>The link for the tutorial shown on this page is: </a:t>
            </a:r>
            <a:r>
              <a:rPr lang="en-US" sz="1200" u="sng" kern="1200" dirty="0">
                <a:solidFill>
                  <a:schemeClr val="tx1"/>
                </a:solidFill>
                <a:effectLst/>
                <a:latin typeface="+mn-lt"/>
                <a:ea typeface="+mn-ea"/>
                <a:cs typeface="+mn-cs"/>
                <a:hlinkClick r:id="rId3"/>
              </a:rPr>
              <a:t>https://www.linkedin.com/learning/making-video-2-teach-something/welcome?autoAdvance=true&amp;autoSkip=false&amp;autoplay=true&amp;resume=true&amp;u=76844628</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image on the slide is hyperlinked to this site. </a:t>
            </a:r>
          </a:p>
        </p:txBody>
      </p:sp>
      <p:sp>
        <p:nvSpPr>
          <p:cNvPr id="4" name="Slide Number Placeholder 3"/>
          <p:cNvSpPr>
            <a:spLocks noGrp="1"/>
          </p:cNvSpPr>
          <p:nvPr>
            <p:ph type="sldNum" sz="quarter" idx="10"/>
          </p:nvPr>
        </p:nvSpPr>
        <p:spPr/>
        <p:txBody>
          <a:bodyPr/>
          <a:lstStyle/>
          <a:p>
            <a:fld id="{551D8910-A8D5-0943-AE41-20E940A440C8}" type="slidenum">
              <a:rPr lang="en-US" smtClean="0"/>
              <a:t>21</a:t>
            </a:fld>
            <a:endParaRPr lang="en-US"/>
          </a:p>
        </p:txBody>
      </p:sp>
    </p:spTree>
    <p:extLst>
      <p:ext uri="{BB962C8B-B14F-4D97-AF65-F5344CB8AC3E}">
        <p14:creationId xmlns:p14="http://schemas.microsoft.com/office/powerpoint/2010/main" val="2842195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address for the hyperlink in this slide is: https://</a:t>
            </a:r>
            <a:r>
              <a:rPr lang="en-US" dirty="0" err="1"/>
              <a:t>www.youtube.com</a:t>
            </a:r>
            <a:r>
              <a:rPr lang="en-US" dirty="0"/>
              <a:t>/</a:t>
            </a:r>
            <a:r>
              <a:rPr lang="en-US" dirty="0" err="1"/>
              <a:t>watch?v</a:t>
            </a:r>
            <a:r>
              <a:rPr lang="en-US" dirty="0"/>
              <a:t>=4WlXYrStaIY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22</a:t>
            </a:fld>
            <a:endParaRPr lang="en-US"/>
          </a:p>
        </p:txBody>
      </p:sp>
    </p:spTree>
    <p:extLst>
      <p:ext uri="{BB962C8B-B14F-4D97-AF65-F5344CB8AC3E}">
        <p14:creationId xmlns:p14="http://schemas.microsoft.com/office/powerpoint/2010/main" val="2850978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Link address for self-modeling video for shoe tying:</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3"/>
              </a:rPr>
              <a:t>https://www.youtube.com/watch?v=2qROk1ZEOSg</a:t>
            </a:r>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23</a:t>
            </a:fld>
            <a:endParaRPr lang="en-US"/>
          </a:p>
        </p:txBody>
      </p:sp>
    </p:spTree>
    <p:extLst>
      <p:ext uri="{BB962C8B-B14F-4D97-AF65-F5344CB8AC3E}">
        <p14:creationId xmlns:p14="http://schemas.microsoft.com/office/powerpoint/2010/main" val="1964107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is being done in a group presentations break into teams for the video shoot and editing. If doing this alone you can also use other people who know the software as resources to edit the video and to show the completed product.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BEEC3-71F4-DA4F-A149-66091D8D12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9215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BEEC3-71F4-DA4F-A149-66091D8D12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1787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Worksheet for module can be found here</a:t>
            </a:r>
            <a:r>
              <a:rPr lang="en-US" dirty="0">
                <a:effectLst/>
              </a:rPr>
              <a:t> </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http://autismpdc.fpg.unc.edu/sites/autismpdc.fpg.unc.edu/files/imce/documents/VideoModeling_Complete.pdf</a:t>
            </a:r>
            <a:r>
              <a:rPr lang="en-US" dirty="0"/>
              <a:t> </a:t>
            </a:r>
          </a:p>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27</a:t>
            </a:fld>
            <a:endParaRPr lang="en-US"/>
          </a:p>
        </p:txBody>
      </p:sp>
    </p:spTree>
    <p:extLst>
      <p:ext uri="{BB962C8B-B14F-4D97-AF65-F5344CB8AC3E}">
        <p14:creationId xmlns:p14="http://schemas.microsoft.com/office/powerpoint/2010/main" val="792818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28</a:t>
            </a:fld>
            <a:endParaRPr lang="en-US"/>
          </a:p>
        </p:txBody>
      </p:sp>
    </p:spTree>
    <p:extLst>
      <p:ext uri="{BB962C8B-B14F-4D97-AF65-F5344CB8AC3E}">
        <p14:creationId xmlns:p14="http://schemas.microsoft.com/office/powerpoint/2010/main" val="637977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29</a:t>
            </a:fld>
            <a:endParaRPr lang="en-US"/>
          </a:p>
        </p:txBody>
      </p:sp>
    </p:spTree>
    <p:extLst>
      <p:ext uri="{BB962C8B-B14F-4D97-AF65-F5344CB8AC3E}">
        <p14:creationId xmlns:p14="http://schemas.microsoft.com/office/powerpoint/2010/main" val="1854633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Main website for Autism Internet Modules (AIM)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autisminternetmodules.org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link to creating an account that is in the hyperlink on the slide is : </a:t>
            </a:r>
            <a:r>
              <a:rPr lang="en-US" dirty="0">
                <a:hlinkClick r:id="rId3"/>
              </a:rPr>
              <a:t>http://www.autisminternetmodules.org/mod_intro.php?mod_id=30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link to the interactive version of the checklist that is in the hyperlink on the slide is :  </a:t>
            </a:r>
            <a:r>
              <a:rPr lang="en-US" dirty="0">
                <a:hlinkClick r:id="rId4"/>
              </a:rPr>
              <a:t>http://www.autisminternetmodules.org/up_doc/VideoModelingChecklist1.pdf</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32</a:t>
            </a:fld>
            <a:endParaRPr lang="en-US"/>
          </a:p>
        </p:txBody>
      </p:sp>
    </p:spTree>
    <p:extLst>
      <p:ext uri="{BB962C8B-B14F-4D97-AF65-F5344CB8AC3E}">
        <p14:creationId xmlns:p14="http://schemas.microsoft.com/office/powerpoint/2010/main" val="2816781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33</a:t>
            </a:fld>
            <a:endParaRPr lang="en-US"/>
          </a:p>
        </p:txBody>
      </p:sp>
    </p:spTree>
    <p:extLst>
      <p:ext uri="{BB962C8B-B14F-4D97-AF65-F5344CB8AC3E}">
        <p14:creationId xmlns:p14="http://schemas.microsoft.com/office/powerpoint/2010/main" val="1074729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Research study links:</a:t>
            </a:r>
          </a:p>
          <a:p>
            <a:r>
              <a:rPr lang="en-US" sz="1200" b="1" kern="1200" dirty="0">
                <a:solidFill>
                  <a:schemeClr val="tx1"/>
                </a:solidFill>
                <a:effectLst/>
                <a:latin typeface="+mn-lt"/>
                <a:ea typeface="+mn-ea"/>
                <a:cs typeface="+mn-cs"/>
              </a:rPr>
              <a:t>A Meta-Analysis of Video Modeling and Video Self-Modeling Interventions for Children and Adolescents with Autism Spectrum Disorders</a:t>
            </a:r>
          </a:p>
          <a:p>
            <a:r>
              <a:rPr lang="en-US" sz="1200" b="0" i="0" kern="1200" dirty="0">
                <a:solidFill>
                  <a:schemeClr val="tx1"/>
                </a:solidFill>
                <a:effectLst/>
                <a:latin typeface="+mn-lt"/>
                <a:ea typeface="+mn-ea"/>
                <a:cs typeface="+mn-cs"/>
              </a:rPr>
              <a:t>Bellini, S., &amp; </a:t>
            </a:r>
            <a:r>
              <a:rPr lang="en-US" sz="1200" b="0" i="0" kern="1200" dirty="0" err="1">
                <a:solidFill>
                  <a:schemeClr val="tx1"/>
                </a:solidFill>
                <a:effectLst/>
                <a:latin typeface="+mn-lt"/>
                <a:ea typeface="+mn-ea"/>
                <a:cs typeface="+mn-cs"/>
              </a:rPr>
              <a:t>Akullian</a:t>
            </a:r>
            <a:r>
              <a:rPr lang="en-US" sz="1200" b="0" i="0" kern="1200" dirty="0">
                <a:solidFill>
                  <a:schemeClr val="tx1"/>
                </a:solidFill>
                <a:effectLst/>
                <a:latin typeface="+mn-lt"/>
                <a:ea typeface="+mn-ea"/>
                <a:cs typeface="+mn-cs"/>
              </a:rPr>
              <a:t>, J. (2007). </a:t>
            </a:r>
            <a:r>
              <a:rPr lang="en-US" dirty="0">
                <a:hlinkClick r:id="rId3"/>
              </a:rPr>
              <a:t>https://journals.sagepub.com/doi/10.1177/001440290707300301</a:t>
            </a:r>
            <a:endParaRPr lang="en-US" dirty="0"/>
          </a:p>
          <a:p>
            <a:endParaRPr lang="en-US" sz="1200" b="0" i="0" kern="1200" dirty="0">
              <a:solidFill>
                <a:schemeClr val="tx1"/>
              </a:solidFill>
              <a:effectLst/>
              <a:latin typeface="+mn-lt"/>
              <a:ea typeface="+mn-ea"/>
              <a:cs typeface="+mn-cs"/>
            </a:endParaRPr>
          </a:p>
          <a:p>
            <a:r>
              <a:rPr lang="en-US" dirty="0"/>
              <a:t>Download </a:t>
            </a:r>
            <a:r>
              <a:rPr lang="en-US" dirty="0" err="1"/>
              <a:t>Thull</a:t>
            </a:r>
            <a:r>
              <a:rPr lang="en-US" dirty="0"/>
              <a:t> in 2019 document #7, PDF research study entitled Chapter 7: Learners with Disabilities and Video-Based Instructional Message Design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More recently research by Thomas, </a:t>
            </a:r>
            <a:r>
              <a:rPr lang="en-US" sz="1200" b="0" i="0" kern="1200" dirty="0" err="1">
                <a:solidFill>
                  <a:schemeClr val="tx1"/>
                </a:solidFill>
                <a:effectLst/>
                <a:latin typeface="+mn-lt"/>
                <a:ea typeface="+mn-ea"/>
                <a:cs typeface="+mn-cs"/>
              </a:rPr>
              <a:t>DeBar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Vladescu</a:t>
            </a:r>
            <a:r>
              <a:rPr lang="en-US" sz="1200" b="0" i="0" kern="1200" dirty="0">
                <a:solidFill>
                  <a:schemeClr val="tx1"/>
                </a:solidFill>
                <a:effectLst/>
                <a:latin typeface="+mn-lt"/>
                <a:ea typeface="+mn-ea"/>
                <a:cs typeface="+mn-cs"/>
              </a:rPr>
              <a:t>, &amp; Townsend in 2020 put out a research article entitled A Comparison of Video Modeling and Video Prompting by Adolescents with ASD can be found at: </a:t>
            </a:r>
            <a:r>
              <a:rPr lang="en-US" dirty="0">
                <a:hlinkClick r:id="rId4"/>
              </a:rPr>
              <a:t>https://link.springer.com/article/10.1007/s40617-019-00402-0</a:t>
            </a:r>
            <a:r>
              <a:rPr lang="en-US" dirty="0"/>
              <a:t>, </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a:t>
            </a:r>
          </a:p>
          <a:p>
            <a:r>
              <a:rPr lang="en-US" dirty="0"/>
              <a:t>VM is a practical and effective intervention for improving a</a:t>
            </a:r>
            <a:r>
              <a:rPr lang="en-US" baseline="0" dirty="0"/>
              <a:t> variety of </a:t>
            </a:r>
            <a:r>
              <a:rPr lang="en-US" dirty="0"/>
              <a:t>skills and behaviors. It uses observational learning, making it an efficient and effective intervention.</a:t>
            </a:r>
            <a:r>
              <a:rPr lang="en-US" baseline="0" dirty="0"/>
              <a:t> </a:t>
            </a:r>
            <a:r>
              <a:rPr lang="en-US" dirty="0"/>
              <a:t>It is a relatively simple, and efficient strategy that can be used to improve</a:t>
            </a:r>
            <a:r>
              <a:rPr lang="en-US" baseline="0" dirty="0"/>
              <a:t> or decrease specific target behaviors. Many teams report success using this strategy with individuals with Autism Spectrum Disorders.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C83FB-740D-46CF-AFCD-70C4CA93CA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684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Survey </a:t>
            </a:r>
            <a:r>
              <a:rPr lang="en-US" sz="1200" b="0" i="0" kern="1200">
                <a:solidFill>
                  <a:schemeClr val="tx1"/>
                </a:solidFill>
                <a:effectLst/>
                <a:latin typeface="+mn-lt"/>
                <a:ea typeface="+mn-ea"/>
                <a:cs typeface="+mn-cs"/>
              </a:rPr>
              <a:t>Link: https</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www.surveymonkey.com</a:t>
            </a:r>
            <a:r>
              <a:rPr lang="en-US" sz="1200" b="0" i="0" kern="1200" dirty="0">
                <a:solidFill>
                  <a:schemeClr val="tx1"/>
                </a:solidFill>
                <a:effectLst/>
                <a:latin typeface="+mn-lt"/>
                <a:ea typeface="+mn-ea"/>
                <a:cs typeface="+mn-cs"/>
              </a:rPr>
              <a:t>/r/M3ZZKKN</a:t>
            </a:r>
            <a:endParaRPr lang="en-US" dirty="0"/>
          </a:p>
        </p:txBody>
      </p:sp>
      <p:sp>
        <p:nvSpPr>
          <p:cNvPr id="4" name="Slide Number Placeholder 3"/>
          <p:cNvSpPr>
            <a:spLocks noGrp="1"/>
          </p:cNvSpPr>
          <p:nvPr>
            <p:ph type="sldNum" sz="quarter" idx="5"/>
          </p:nvPr>
        </p:nvSpPr>
        <p:spPr/>
        <p:txBody>
          <a:bodyPr/>
          <a:lstStyle/>
          <a:p>
            <a:fld id="{6CCF2BE5-1A7C-314E-8E2B-4CF34327625F}" type="slidenum">
              <a:rPr lang="en-US" smtClean="0"/>
              <a:t>34</a:t>
            </a:fld>
            <a:endParaRPr lang="en-US"/>
          </a:p>
        </p:txBody>
      </p:sp>
    </p:spTree>
    <p:extLst>
      <p:ext uri="{BB962C8B-B14F-4D97-AF65-F5344CB8AC3E}">
        <p14:creationId xmlns:p14="http://schemas.microsoft.com/office/powerpoint/2010/main" val="143714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pages that overview Video Modeling. These are found in the Ohio Employment First document, “Evidence Based Practices for Transition Youth”. This is the document that is being used throughout each of the sessions. It can be downloaded from the What Works for Work web page or at this </a:t>
            </a:r>
          </a:p>
          <a:p>
            <a:r>
              <a:rPr lang="en-US" dirty="0"/>
              <a:t>link: </a:t>
            </a:r>
          </a:p>
          <a:p>
            <a:r>
              <a:rPr lang="en-US" dirty="0" err="1"/>
              <a:t>www.ocali.org</a:t>
            </a:r>
            <a:r>
              <a:rPr lang="en-US" dirty="0"/>
              <a:t>/project/</a:t>
            </a:r>
            <a:r>
              <a:rPr lang="en-US" dirty="0" err="1"/>
              <a:t>evp</a:t>
            </a:r>
            <a:r>
              <a:rPr lang="en-US" dirty="0"/>
              <a:t>-adult-success</a:t>
            </a:r>
          </a:p>
          <a:p>
            <a:endParaRPr lang="en-US" dirty="0"/>
          </a:p>
          <a:p>
            <a:endParaRPr lang="en-US" dirty="0"/>
          </a:p>
        </p:txBody>
      </p:sp>
      <p:sp>
        <p:nvSpPr>
          <p:cNvPr id="4" name="Slide Number Placeholder 3"/>
          <p:cNvSpPr>
            <a:spLocks noGrp="1"/>
          </p:cNvSpPr>
          <p:nvPr>
            <p:ph type="sldNum" sz="quarter" idx="10"/>
          </p:nvPr>
        </p:nvSpPr>
        <p:spPr/>
        <p:txBody>
          <a:bodyPr/>
          <a:lstStyle/>
          <a:p>
            <a:fld id="{551D8910-A8D5-0943-AE41-20E940A440C8}" type="slidenum">
              <a:rPr lang="en-US" smtClean="0"/>
              <a:t>4</a:t>
            </a:fld>
            <a:endParaRPr lang="en-US"/>
          </a:p>
        </p:txBody>
      </p:sp>
    </p:spTree>
    <p:extLst>
      <p:ext uri="{BB962C8B-B14F-4D97-AF65-F5344CB8AC3E}">
        <p14:creationId xmlns:p14="http://schemas.microsoft.com/office/powerpoint/2010/main" val="234481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5</a:t>
            </a:fld>
            <a:endParaRPr lang="en-US"/>
          </a:p>
        </p:txBody>
      </p:sp>
    </p:spTree>
    <p:extLst>
      <p:ext uri="{BB962C8B-B14F-4D97-AF65-F5344CB8AC3E}">
        <p14:creationId xmlns:p14="http://schemas.microsoft.com/office/powerpoint/2010/main" val="185271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Calibri" charset="0"/>
                <a:cs typeface="Calibri" charset="0"/>
                <a:sym typeface="Calibri" charset="0"/>
              </a:rPr>
              <a:t> This can be a great way for the student to see the appropriate behavior and expectation in the classroom or work site.  Video the student doing a task correctly and then allow a student that is struggling to view the video to understand the expectations and steps of the task. Many students enjoy watching videos that feature themselves.  Using videos from the internet such as YouTube or commercial products can also be beneficial. You can also make your own videos using a phone or tablet camera. We will explore these options further in this session. </a:t>
            </a:r>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6</a:t>
            </a:fld>
            <a:endParaRPr lang="en-US"/>
          </a:p>
        </p:txBody>
      </p:sp>
    </p:spTree>
    <p:extLst>
      <p:ext uri="{BB962C8B-B14F-4D97-AF65-F5344CB8AC3E}">
        <p14:creationId xmlns:p14="http://schemas.microsoft.com/office/powerpoint/2010/main" val="12106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Website for hyperlink: </a:t>
            </a:r>
            <a:r>
              <a:rPr lang="en-US" sz="1200" b="1" u="sng" kern="1200" dirty="0">
                <a:solidFill>
                  <a:schemeClr val="tx1"/>
                </a:solidFill>
                <a:effectLst/>
                <a:latin typeface="+mn-lt"/>
                <a:ea typeface="+mn-ea"/>
                <a:cs typeface="+mn-cs"/>
                <a:hlinkClick r:id="rId3"/>
              </a:rPr>
              <a:t>https://www.createabilityinc.com/vocational-assistance/</a:t>
            </a:r>
            <a:endParaRPr lang="en-US" sz="1200" b="1" kern="1200" dirty="0">
              <a:solidFill>
                <a:schemeClr val="tx1"/>
              </a:solidFill>
              <a:effectLst/>
              <a:latin typeface="+mn-lt"/>
              <a:ea typeface="+mn-ea"/>
              <a:cs typeface="+mn-cs"/>
            </a:endParaRPr>
          </a:p>
          <a:p>
            <a:r>
              <a:rPr lang="en-US" dirty="0"/>
              <a:t>There are many apps available and new ones being launched everyday that could be used to facilitate video modeling and other strategies. Examples in these sessions are not an endorsement and only serve as an example of what is available. </a:t>
            </a:r>
          </a:p>
        </p:txBody>
      </p:sp>
      <p:sp>
        <p:nvSpPr>
          <p:cNvPr id="4" name="Slide Number Placeholder 3"/>
          <p:cNvSpPr>
            <a:spLocks noGrp="1"/>
          </p:cNvSpPr>
          <p:nvPr>
            <p:ph type="sldNum" sz="quarter" idx="10"/>
          </p:nvPr>
        </p:nvSpPr>
        <p:spPr/>
        <p:txBody>
          <a:bodyPr/>
          <a:lstStyle/>
          <a:p>
            <a:fld id="{6CCF2BE5-1A7C-314E-8E2B-4CF34327625F}" type="slidenum">
              <a:rPr lang="en-US" smtClean="0"/>
              <a:t>7</a:t>
            </a:fld>
            <a:endParaRPr lang="en-US"/>
          </a:p>
        </p:txBody>
      </p:sp>
    </p:spTree>
    <p:extLst>
      <p:ext uri="{BB962C8B-B14F-4D97-AF65-F5344CB8AC3E}">
        <p14:creationId xmlns:p14="http://schemas.microsoft.com/office/powerpoint/2010/main" val="1570751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entire article for more detailed information about each step : </a:t>
            </a:r>
            <a:r>
              <a:rPr lang="en-US" dirty="0">
                <a:solidFill>
                  <a:prstClr val="black"/>
                </a:solidFill>
                <a:cs typeface="Helvetica"/>
              </a:rPr>
              <a:t>Teaching Exceptional Children, July/August 2011, vol. 43, no. 6, p. 22</a:t>
            </a:r>
          </a:p>
        </p:txBody>
      </p:sp>
      <p:sp>
        <p:nvSpPr>
          <p:cNvPr id="4" name="Slide Number Placeholder 3"/>
          <p:cNvSpPr>
            <a:spLocks noGrp="1"/>
          </p:cNvSpPr>
          <p:nvPr>
            <p:ph type="sldNum" sz="quarter" idx="10"/>
          </p:nvPr>
        </p:nvSpPr>
        <p:spPr/>
        <p:txBody>
          <a:bodyPr/>
          <a:lstStyle/>
          <a:p>
            <a:fld id="{6CCF2BE5-1A7C-314E-8E2B-4CF34327625F}" type="slidenum">
              <a:rPr lang="en-US" smtClean="0"/>
              <a:t>9</a:t>
            </a:fld>
            <a:endParaRPr lang="en-US"/>
          </a:p>
        </p:txBody>
      </p:sp>
    </p:spTree>
    <p:extLst>
      <p:ext uri="{BB962C8B-B14F-4D97-AF65-F5344CB8AC3E}">
        <p14:creationId xmlns:p14="http://schemas.microsoft.com/office/powerpoint/2010/main" val="4137053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deficits can decrease and limit employment opportunities.</a:t>
            </a:r>
            <a:r>
              <a:rPr lang="en-US" baseline="0" dirty="0"/>
              <a:t> Although social narratives are commonly used for teaching social skills, video modeling has proved to be a practical and effective intervention for improving socially related job skills in an employment setting.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C83FB-740D-46CF-AFCD-70C4CA93CA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70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4EBE39-1CAC-7745-89C0-FE0C2754C0C3}" type="datetimeFigureOut">
              <a:rPr lang="en-US" smtClean="0"/>
              <a:t>11/15/21</a:t>
            </a:fld>
            <a:endParaRPr lang="en-US"/>
          </a:p>
        </p:txBody>
      </p:sp>
      <p:sp>
        <p:nvSpPr>
          <p:cNvPr id="6" name="Slide Number Placeholder 5"/>
          <p:cNvSpPr>
            <a:spLocks noGrp="1"/>
          </p:cNvSpPr>
          <p:nvPr>
            <p:ph type="sldNum" sz="quarter" idx="12"/>
          </p:nvPr>
        </p:nvSpPr>
        <p:spPr/>
        <p:txBody>
          <a:bodyPr/>
          <a:lstStyle/>
          <a:p>
            <a:fld id="{72798648-E6DA-2540-A409-93D9AE472181}" type="slidenum">
              <a:rPr lang="en-US" smtClean="0"/>
              <a:t>‹#›</a:t>
            </a:fld>
            <a:endParaRPr lang="en-US"/>
          </a:p>
        </p:txBody>
      </p:sp>
      <p:sp>
        <p:nvSpPr>
          <p:cNvPr id="7" name="Picture Placeholder 6">
            <a:extLst>
              <a:ext uri="{FF2B5EF4-FFF2-40B4-BE49-F238E27FC236}">
                <a16:creationId xmlns:a16="http://schemas.microsoft.com/office/drawing/2014/main" id="{35300E49-8462-E24B-9CFE-E5AE831E4CEE}"/>
              </a:ext>
            </a:extLst>
          </p:cNvPr>
          <p:cNvSpPr>
            <a:spLocks noGrp="1"/>
          </p:cNvSpPr>
          <p:nvPr>
            <p:ph type="pic" sz="quarter" idx="13"/>
          </p:nvPr>
        </p:nvSpPr>
        <p:spPr>
          <a:xfrm>
            <a:off x="755650" y="377825"/>
            <a:ext cx="5993020" cy="4094784"/>
          </a:xfrm>
        </p:spPr>
        <p:txBody>
          <a:bodyPr/>
          <a:lstStyle/>
          <a:p>
            <a:endParaRPr lang="en-US"/>
          </a:p>
        </p:txBody>
      </p:sp>
      <p:sp>
        <p:nvSpPr>
          <p:cNvPr id="8" name="Picture Placeholder 6">
            <a:extLst>
              <a:ext uri="{FF2B5EF4-FFF2-40B4-BE49-F238E27FC236}">
                <a16:creationId xmlns:a16="http://schemas.microsoft.com/office/drawing/2014/main" id="{20179ABE-E00C-1F4C-BD9C-29346DE9EE6C}"/>
              </a:ext>
            </a:extLst>
          </p:cNvPr>
          <p:cNvSpPr>
            <a:spLocks noGrp="1"/>
          </p:cNvSpPr>
          <p:nvPr>
            <p:ph type="pic" sz="quarter" idx="14"/>
          </p:nvPr>
        </p:nvSpPr>
        <p:spPr>
          <a:xfrm>
            <a:off x="6066458" y="2597564"/>
            <a:ext cx="5993020" cy="4094784"/>
          </a:xfrm>
        </p:spPr>
        <p:txBody>
          <a:bodyPr/>
          <a:lstStyle/>
          <a:p>
            <a:endParaRPr lang="en-US"/>
          </a:p>
        </p:txBody>
      </p:sp>
    </p:spTree>
    <p:extLst>
      <p:ext uri="{BB962C8B-B14F-4D97-AF65-F5344CB8AC3E}">
        <p14:creationId xmlns:p14="http://schemas.microsoft.com/office/powerpoint/2010/main" val="78661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4EBE39-1CAC-7745-89C0-FE0C2754C0C3}"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8648-E6DA-2540-A409-93D9AE472181}" type="slidenum">
              <a:rPr lang="en-US" smtClean="0"/>
              <a:t>‹#›</a:t>
            </a:fld>
            <a:endParaRPr lang="en-US"/>
          </a:p>
        </p:txBody>
      </p:sp>
    </p:spTree>
    <p:extLst>
      <p:ext uri="{BB962C8B-B14F-4D97-AF65-F5344CB8AC3E}">
        <p14:creationId xmlns:p14="http://schemas.microsoft.com/office/powerpoint/2010/main" val="1673010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4EBE39-1CAC-7745-89C0-FE0C2754C0C3}"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8648-E6DA-2540-A409-93D9AE472181}" type="slidenum">
              <a:rPr lang="en-US" smtClean="0"/>
              <a:t>‹#›</a:t>
            </a:fld>
            <a:endParaRPr lang="en-US"/>
          </a:p>
        </p:txBody>
      </p:sp>
    </p:spTree>
    <p:extLst>
      <p:ext uri="{BB962C8B-B14F-4D97-AF65-F5344CB8AC3E}">
        <p14:creationId xmlns:p14="http://schemas.microsoft.com/office/powerpoint/2010/main" val="127962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A4EBE39-1CAC-7745-89C0-FE0C2754C0C3}"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8648-E6DA-2540-A409-93D9AE472181}" type="slidenum">
              <a:rPr lang="en-US" smtClean="0"/>
              <a:t>‹#›</a:t>
            </a:fld>
            <a:endParaRPr lang="en-US"/>
          </a:p>
        </p:txBody>
      </p:sp>
    </p:spTree>
    <p:extLst>
      <p:ext uri="{BB962C8B-B14F-4D97-AF65-F5344CB8AC3E}">
        <p14:creationId xmlns:p14="http://schemas.microsoft.com/office/powerpoint/2010/main" val="689275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4EBE39-1CAC-7745-89C0-FE0C2754C0C3}"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8648-E6DA-2540-A409-93D9AE472181}" type="slidenum">
              <a:rPr lang="en-US" smtClean="0"/>
              <a:t>‹#›</a:t>
            </a:fld>
            <a:endParaRPr lang="en-US"/>
          </a:p>
        </p:txBody>
      </p:sp>
    </p:spTree>
    <p:extLst>
      <p:ext uri="{BB962C8B-B14F-4D97-AF65-F5344CB8AC3E}">
        <p14:creationId xmlns:p14="http://schemas.microsoft.com/office/powerpoint/2010/main" val="1133830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4EBE39-1CAC-7745-89C0-FE0C2754C0C3}" type="datetimeFigureOut">
              <a:rPr lang="en-US" smtClean="0"/>
              <a:t>11/15/21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98648-E6DA-2540-A409-93D9AE472181}" type="slidenum">
              <a:rPr lang="en-US" smtClean="0"/>
              <a:t>‹#›</a:t>
            </a:fld>
            <a:endParaRPr lang="en-US"/>
          </a:p>
        </p:txBody>
      </p:sp>
    </p:spTree>
    <p:extLst>
      <p:ext uri="{BB962C8B-B14F-4D97-AF65-F5344CB8AC3E}">
        <p14:creationId xmlns:p14="http://schemas.microsoft.com/office/powerpoint/2010/main" val="1672191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4EBE39-1CAC-7745-89C0-FE0C2754C0C3}" type="datetimeFigureOut">
              <a:rPr lang="en-US" smtClean="0"/>
              <a:t>11/15/21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798648-E6DA-2540-A409-93D9AE472181}" type="slidenum">
              <a:rPr lang="en-US" smtClean="0"/>
              <a:t>‹#›</a:t>
            </a:fld>
            <a:endParaRPr lang="en-US"/>
          </a:p>
        </p:txBody>
      </p:sp>
    </p:spTree>
    <p:extLst>
      <p:ext uri="{BB962C8B-B14F-4D97-AF65-F5344CB8AC3E}">
        <p14:creationId xmlns:p14="http://schemas.microsoft.com/office/powerpoint/2010/main" val="410926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3A4EBE39-1CAC-7745-89C0-FE0C2754C0C3}" type="datetimeFigureOut">
              <a:rPr lang="en-US" smtClean="0"/>
              <a:t>11/15/21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798648-E6DA-2540-A409-93D9AE472181}" type="slidenum">
              <a:rPr lang="en-US" smtClean="0"/>
              <a:t>‹#›</a:t>
            </a:fld>
            <a:endParaRPr lang="en-US"/>
          </a:p>
        </p:txBody>
      </p:sp>
      <p:sp>
        <p:nvSpPr>
          <p:cNvPr id="7" name="Picture Placeholder 6">
            <a:extLst>
              <a:ext uri="{FF2B5EF4-FFF2-40B4-BE49-F238E27FC236}">
                <a16:creationId xmlns:a16="http://schemas.microsoft.com/office/drawing/2014/main" id="{6A47C6AE-DA5E-3648-B436-24A0A1C791A3}"/>
              </a:ext>
            </a:extLst>
          </p:cNvPr>
          <p:cNvSpPr>
            <a:spLocks noGrp="1"/>
          </p:cNvSpPr>
          <p:nvPr>
            <p:ph type="pic" sz="quarter" idx="13"/>
          </p:nvPr>
        </p:nvSpPr>
        <p:spPr>
          <a:xfrm>
            <a:off x="347663" y="139700"/>
            <a:ext cx="3568700" cy="2374900"/>
          </a:xfrm>
        </p:spPr>
        <p:txBody>
          <a:bodyPr/>
          <a:lstStyle/>
          <a:p>
            <a:endParaRPr lang="en-US"/>
          </a:p>
        </p:txBody>
      </p:sp>
    </p:spTree>
    <p:extLst>
      <p:ext uri="{BB962C8B-B14F-4D97-AF65-F5344CB8AC3E}">
        <p14:creationId xmlns:p14="http://schemas.microsoft.com/office/powerpoint/2010/main" val="130478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4EBE39-1CAC-7745-89C0-FE0C2754C0C3}" type="datetimeFigureOut">
              <a:rPr lang="en-US" smtClean="0"/>
              <a:t>11/15/21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798648-E6DA-2540-A409-93D9AE472181}" type="slidenum">
              <a:rPr lang="en-US" smtClean="0"/>
              <a:t>‹#›</a:t>
            </a:fld>
            <a:endParaRPr lang="en-US"/>
          </a:p>
        </p:txBody>
      </p:sp>
    </p:spTree>
    <p:extLst>
      <p:ext uri="{BB962C8B-B14F-4D97-AF65-F5344CB8AC3E}">
        <p14:creationId xmlns:p14="http://schemas.microsoft.com/office/powerpoint/2010/main" val="369093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4EBE39-1CAC-7745-89C0-FE0C2754C0C3}" type="datetimeFigureOut">
              <a:rPr lang="en-US" smtClean="0"/>
              <a:t>11/15/21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98648-E6DA-2540-A409-93D9AE472181}" type="slidenum">
              <a:rPr lang="en-US" smtClean="0"/>
              <a:t>‹#›</a:t>
            </a:fld>
            <a:endParaRPr lang="en-US"/>
          </a:p>
        </p:txBody>
      </p:sp>
    </p:spTree>
    <p:extLst>
      <p:ext uri="{BB962C8B-B14F-4D97-AF65-F5344CB8AC3E}">
        <p14:creationId xmlns:p14="http://schemas.microsoft.com/office/powerpoint/2010/main" val="142630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4EBE39-1CAC-7745-89C0-FE0C2754C0C3}" type="datetimeFigureOut">
              <a:rPr lang="en-US" smtClean="0"/>
              <a:t>11/15/21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98648-E6DA-2540-A409-93D9AE472181}" type="slidenum">
              <a:rPr lang="en-US" smtClean="0"/>
              <a:t>‹#›</a:t>
            </a:fld>
            <a:endParaRPr lang="en-US"/>
          </a:p>
        </p:txBody>
      </p:sp>
    </p:spTree>
    <p:extLst>
      <p:ext uri="{BB962C8B-B14F-4D97-AF65-F5344CB8AC3E}">
        <p14:creationId xmlns:p14="http://schemas.microsoft.com/office/powerpoint/2010/main" val="167699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EBE39-1CAC-7745-89C0-FE0C2754C0C3}" type="datetimeFigureOut">
              <a:rPr lang="en-US" smtClean="0"/>
              <a:t>11/15/21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98648-E6DA-2540-A409-93D9AE472181}" type="slidenum">
              <a:rPr lang="en-US" smtClean="0"/>
              <a:t>‹#›</a:t>
            </a:fld>
            <a:endParaRPr lang="en-US"/>
          </a:p>
        </p:txBody>
      </p:sp>
      <p:pic>
        <p:nvPicPr>
          <p:cNvPr id="7" name="Picture 6">
            <a:extLst>
              <a:ext uri="{FF2B5EF4-FFF2-40B4-BE49-F238E27FC236}">
                <a16:creationId xmlns:a16="http://schemas.microsoft.com/office/drawing/2014/main" id="{D0EE0A4E-F3A2-3B44-8281-03824EB36E2D}"/>
              </a:ext>
            </a:extLst>
          </p:cNvPr>
          <p:cNvPicPr>
            <a:picLocks noChangeAspect="1"/>
          </p:cNvPicPr>
          <p:nvPr userDrawn="1"/>
        </p:nvPicPr>
        <p:blipFill>
          <a:blip r:embed="rId13"/>
          <a:stretch>
            <a:fillRect/>
          </a:stretch>
        </p:blipFill>
        <p:spPr>
          <a:xfrm>
            <a:off x="4122" y="6277870"/>
            <a:ext cx="2718090" cy="443605"/>
          </a:xfrm>
          <a:prstGeom prst="rect">
            <a:avLst/>
          </a:prstGeom>
        </p:spPr>
      </p:pic>
      <p:pic>
        <p:nvPicPr>
          <p:cNvPr id="8" name="Picture 7">
            <a:extLst>
              <a:ext uri="{FF2B5EF4-FFF2-40B4-BE49-F238E27FC236}">
                <a16:creationId xmlns:a16="http://schemas.microsoft.com/office/drawing/2014/main" id="{DB3CB790-F266-4743-AC63-D29DC56C0F6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04390" y="6281531"/>
            <a:ext cx="1498819" cy="576469"/>
          </a:xfrm>
          <a:prstGeom prst="rect">
            <a:avLst/>
          </a:prstGeom>
        </p:spPr>
      </p:pic>
    </p:spTree>
    <p:extLst>
      <p:ext uri="{BB962C8B-B14F-4D97-AF65-F5344CB8AC3E}">
        <p14:creationId xmlns:p14="http://schemas.microsoft.com/office/powerpoint/2010/main" val="944546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Avenir LT Std 45 Book" panose="020B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venir LT Std 45 Book" panose="020B0502020203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venir LT Std 45 Book" panose="020B0502020203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LT Std 45 Book" panose="020B0502020203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venir LT Std 45 Book" panose="020B0502020203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venir LT Std 45 Book" panose="020B0502020203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tifNDUG99m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iF5n1LSA1Sg"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linkedin.com/learning/making-video-2-teach-something/welcome?autoAdvance=true&amp;autoSkip=false&amp;autoplay=true&amp;resume=true&amp;u=76844628"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4WlXYrStaIY"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2qROk1ZEOSg"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autismpdc.fpg.unc.edu/sites/autismpdc.fpg.unc.edu/files/imce/documents/VideoModeling_Complete.pdf"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hyperlink" Target="https://journals.sagepub.com/doi/10.1177/00144029070730030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autisminternetmodules.org/"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hyperlink" Target="http://www.autisminternetmodules.org/up_doc/VideoModelingChecklist1.pdf" TargetMode="External"/><Relationship Id="rId4" Type="http://schemas.openxmlformats.org/officeDocument/2006/relationships/hyperlink" Target="http://www.autisminternetmodules.org/mod_intro.php?mod_id=30"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surveymonkey.com/r/M3ZZKK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ocali.org/project/evp-adult-success"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createabilityinc.com/vocational-assistanc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B5C1A-35B4-C74B-BE68-32956E3449A1}"/>
              </a:ext>
            </a:extLst>
          </p:cNvPr>
          <p:cNvSpPr>
            <a:spLocks noGrp="1"/>
          </p:cNvSpPr>
          <p:nvPr>
            <p:ph type="title" idx="4294967295"/>
          </p:nvPr>
        </p:nvSpPr>
        <p:spPr>
          <a:xfrm>
            <a:off x="957943" y="1317625"/>
            <a:ext cx="10515600" cy="4738688"/>
          </a:xfrm>
        </p:spPr>
        <p:txBody>
          <a:bodyPr>
            <a:normAutofit/>
          </a:bodyPr>
          <a:lstStyle/>
          <a:p>
            <a:pPr algn="ctr"/>
            <a:r>
              <a:rPr lang="en-US" sz="6100" b="1" dirty="0">
                <a:latin typeface="Avenir LT Std 55 Roman" panose="020B0503020203020204" pitchFamily="34" charset="0"/>
              </a:rPr>
              <a:t>“What Works for Work”</a:t>
            </a:r>
            <a:br>
              <a:rPr lang="en-US" sz="6100" b="1" dirty="0">
                <a:latin typeface="Avenir LT Std 55 Roman" panose="020B0503020203020204" pitchFamily="34" charset="0"/>
              </a:rPr>
            </a:br>
            <a:br>
              <a:rPr lang="en-US" sz="6100" b="1" dirty="0">
                <a:latin typeface="Avenir LT Std 55 Roman" panose="020B0503020203020204" pitchFamily="34" charset="0"/>
              </a:rPr>
            </a:br>
            <a:r>
              <a:rPr lang="en-US" sz="6100" b="1" dirty="0"/>
              <a:t>Session 4: </a:t>
            </a:r>
            <a:br>
              <a:rPr lang="en-US" sz="6100" b="1" dirty="0"/>
            </a:br>
            <a:r>
              <a:rPr lang="en-US" sz="6100" b="1" dirty="0"/>
              <a:t>Video Modeling</a:t>
            </a:r>
            <a:br>
              <a:rPr lang="en-US" b="1" dirty="0"/>
            </a:br>
            <a:endParaRPr lang="en-US" dirty="0"/>
          </a:p>
        </p:txBody>
      </p:sp>
    </p:spTree>
    <p:extLst>
      <p:ext uri="{BB962C8B-B14F-4D97-AF65-F5344CB8AC3E}">
        <p14:creationId xmlns:p14="http://schemas.microsoft.com/office/powerpoint/2010/main" val="343830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7932" y="-178572"/>
            <a:ext cx="10515600" cy="1325563"/>
          </a:xfrm>
        </p:spPr>
        <p:txBody>
          <a:bodyPr>
            <a:normAutofit/>
          </a:bodyPr>
          <a:lstStyle/>
          <a:p>
            <a:pPr algn="ctr"/>
            <a:r>
              <a:rPr lang="en-US" dirty="0"/>
              <a:t>Video Modeling and Job Challenges</a:t>
            </a:r>
          </a:p>
        </p:txBody>
      </p:sp>
      <p:sp>
        <p:nvSpPr>
          <p:cNvPr id="2" name="Content Placeholder 1"/>
          <p:cNvSpPr>
            <a:spLocks noGrp="1"/>
          </p:cNvSpPr>
          <p:nvPr>
            <p:ph sz="half" idx="1"/>
          </p:nvPr>
        </p:nvSpPr>
        <p:spPr>
          <a:xfrm>
            <a:off x="333632" y="1037968"/>
            <a:ext cx="5686168" cy="5138995"/>
          </a:xfrm>
        </p:spPr>
        <p:txBody>
          <a:bodyPr>
            <a:noAutofit/>
          </a:bodyPr>
          <a:lstStyle/>
          <a:p>
            <a:pPr marL="0" indent="0">
              <a:buNone/>
            </a:pPr>
            <a:r>
              <a:rPr lang="en-US" dirty="0"/>
              <a:t>Examples of issues that can be tackled using video modeling include: </a:t>
            </a:r>
          </a:p>
          <a:p>
            <a:r>
              <a:rPr lang="en-US" dirty="0"/>
              <a:t>Difficult relationship with the boss</a:t>
            </a:r>
          </a:p>
          <a:p>
            <a:r>
              <a:rPr lang="en-US" dirty="0"/>
              <a:t>Isolation or bullying from co-workers</a:t>
            </a:r>
          </a:p>
          <a:p>
            <a:r>
              <a:rPr lang="en-US" dirty="0"/>
              <a:t>Negative performance evaluations</a:t>
            </a:r>
          </a:p>
          <a:p>
            <a:r>
              <a:rPr lang="en-US" dirty="0"/>
              <a:t>Inability to complete job duties</a:t>
            </a:r>
          </a:p>
          <a:p>
            <a:pPr marL="0" indent="0">
              <a:buNone/>
            </a:pPr>
            <a:r>
              <a:rPr lang="en-US" dirty="0"/>
              <a:t>(Anderson &amp; </a:t>
            </a:r>
            <a:r>
              <a:rPr lang="en-US" dirty="0" err="1"/>
              <a:t>Kazantzis</a:t>
            </a:r>
            <a:r>
              <a:rPr lang="en-US" dirty="0"/>
              <a:t>, 2008)</a:t>
            </a:r>
          </a:p>
        </p:txBody>
      </p:sp>
      <p:pic>
        <p:nvPicPr>
          <p:cNvPr id="7" name="Content Placeholder 6" descr="Crowded grocery store with five people close to the check-out register. As one patron checks out of store with item.&#13;&#10;" title="Checkout at a Grocery Store-">
            <a:extLst>
              <a:ext uri="{FF2B5EF4-FFF2-40B4-BE49-F238E27FC236}">
                <a16:creationId xmlns:a16="http://schemas.microsoft.com/office/drawing/2014/main" id="{674BE1D9-7EA6-6A46-9AAA-8947BB7494A2}"/>
              </a:ext>
            </a:extLst>
          </p:cNvPr>
          <p:cNvPicPr>
            <a:picLocks noGrp="1" noChangeAspect="1"/>
          </p:cNvPicPr>
          <p:nvPr>
            <p:ph sz="half" idx="2"/>
          </p:nvPr>
        </p:nvPicPr>
        <p:blipFill>
          <a:blip r:embed="rId3"/>
          <a:stretch>
            <a:fillRect/>
          </a:stretch>
        </p:blipFill>
        <p:spPr>
          <a:xfrm>
            <a:off x="5856498" y="1364327"/>
            <a:ext cx="5960337" cy="4486275"/>
          </a:xfrm>
        </p:spPr>
      </p:pic>
    </p:spTree>
    <p:extLst>
      <p:ext uri="{BB962C8B-B14F-4D97-AF65-F5344CB8AC3E}">
        <p14:creationId xmlns:p14="http://schemas.microsoft.com/office/powerpoint/2010/main" val="1405102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Types of Video Modeling (1)</a:t>
            </a:r>
          </a:p>
        </p:txBody>
      </p:sp>
      <p:sp>
        <p:nvSpPr>
          <p:cNvPr id="3" name="Content Placeholder 2"/>
          <p:cNvSpPr>
            <a:spLocks noGrp="1"/>
          </p:cNvSpPr>
          <p:nvPr>
            <p:ph idx="1"/>
          </p:nvPr>
        </p:nvSpPr>
        <p:spPr/>
        <p:txBody>
          <a:bodyPr>
            <a:normAutofit/>
          </a:bodyPr>
          <a:lstStyle/>
          <a:p>
            <a:pPr>
              <a:lnSpc>
                <a:spcPct val="120000"/>
              </a:lnSpc>
            </a:pPr>
            <a:r>
              <a:rPr lang="en-US" sz="3200" b="1" dirty="0"/>
              <a:t>Peer Video modeling </a:t>
            </a:r>
            <a:r>
              <a:rPr lang="en-US" sz="3200" dirty="0"/>
              <a:t>– participant is shown a video of a peer performing desired behaviors.</a:t>
            </a:r>
          </a:p>
          <a:p>
            <a:pPr>
              <a:lnSpc>
                <a:spcPct val="120000"/>
              </a:lnSpc>
            </a:pPr>
            <a:endParaRPr lang="en-US" sz="3200" dirty="0"/>
          </a:p>
          <a:p>
            <a:pPr>
              <a:lnSpc>
                <a:spcPct val="120000"/>
              </a:lnSpc>
            </a:pPr>
            <a:r>
              <a:rPr lang="en-US" sz="3200" b="1" dirty="0"/>
              <a:t>Video Self-modeling </a:t>
            </a:r>
            <a:r>
              <a:rPr lang="en-US" sz="3200" dirty="0"/>
              <a:t>– participant is shown a video of themselves performing desired behaviors.</a:t>
            </a:r>
          </a:p>
          <a:p>
            <a:pPr marL="0" indent="-91440">
              <a:lnSpc>
                <a:spcPct val="120000"/>
              </a:lnSpc>
              <a:buNone/>
            </a:pPr>
            <a:endParaRPr lang="en-US" dirty="0"/>
          </a:p>
          <a:p>
            <a:pPr lvl="1"/>
            <a:endParaRPr lang="en-US" sz="2800" dirty="0"/>
          </a:p>
        </p:txBody>
      </p:sp>
    </p:spTree>
    <p:extLst>
      <p:ext uri="{BB962C8B-B14F-4D97-AF65-F5344CB8AC3E}">
        <p14:creationId xmlns:p14="http://schemas.microsoft.com/office/powerpoint/2010/main" val="135224635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Types of Video Modeling (2)</a:t>
            </a:r>
          </a:p>
        </p:txBody>
      </p:sp>
      <p:sp>
        <p:nvSpPr>
          <p:cNvPr id="3" name="Content Placeholder 2"/>
          <p:cNvSpPr>
            <a:spLocks noGrp="1"/>
          </p:cNvSpPr>
          <p:nvPr>
            <p:ph idx="1"/>
          </p:nvPr>
        </p:nvSpPr>
        <p:spPr/>
        <p:txBody>
          <a:bodyPr>
            <a:normAutofit fontScale="85000" lnSpcReduction="20000"/>
          </a:bodyPr>
          <a:lstStyle/>
          <a:p>
            <a:pPr>
              <a:lnSpc>
                <a:spcPct val="120000"/>
              </a:lnSpc>
            </a:pPr>
            <a:r>
              <a:rPr lang="en-US" sz="3500" b="1" dirty="0">
                <a:hlinkClick r:id="rId3"/>
              </a:rPr>
              <a:t>Point-of-View Video Modeling Example</a:t>
            </a:r>
            <a:r>
              <a:rPr lang="en-US" sz="3500" b="1" dirty="0"/>
              <a:t> </a:t>
            </a:r>
            <a:r>
              <a:rPr lang="en-US" sz="3500" dirty="0"/>
              <a:t>– Video taken from student’s view. Does not have video description on video.</a:t>
            </a:r>
          </a:p>
          <a:p>
            <a:pPr marL="0">
              <a:lnSpc>
                <a:spcPct val="120000"/>
              </a:lnSpc>
              <a:buNone/>
            </a:pPr>
            <a:endParaRPr lang="en-US" sz="3500" dirty="0"/>
          </a:p>
          <a:p>
            <a:pPr>
              <a:lnSpc>
                <a:spcPct val="120000"/>
              </a:lnSpc>
            </a:pPr>
            <a:r>
              <a:rPr lang="en-US" sz="3500" b="1" dirty="0"/>
              <a:t>Video prompting </a:t>
            </a:r>
            <a:r>
              <a:rPr lang="en-US" sz="3500" dirty="0"/>
              <a:t>- teachers/practitioners stop the video after each step of the task analysis so the target skill can be performed by the learner. (VM Steps for Implementation, NPDC, p.4)</a:t>
            </a:r>
          </a:p>
          <a:p>
            <a:pPr marL="228600" lvl="1" indent="0">
              <a:buNone/>
            </a:pPr>
            <a:r>
              <a:rPr lang="en-US" sz="2800" dirty="0"/>
              <a:t> </a:t>
            </a:r>
          </a:p>
          <a:p>
            <a:pPr lvl="1"/>
            <a:endParaRPr lang="en-US" sz="2800" dirty="0"/>
          </a:p>
        </p:txBody>
      </p:sp>
    </p:spTree>
    <p:extLst>
      <p:ext uri="{BB962C8B-B14F-4D97-AF65-F5344CB8AC3E}">
        <p14:creationId xmlns:p14="http://schemas.microsoft.com/office/powerpoint/2010/main" val="47107903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93C7-C935-D24A-BA8D-A1526DA21618}"/>
              </a:ext>
            </a:extLst>
          </p:cNvPr>
          <p:cNvSpPr>
            <a:spLocks noGrp="1"/>
          </p:cNvSpPr>
          <p:nvPr>
            <p:ph type="title"/>
          </p:nvPr>
        </p:nvSpPr>
        <p:spPr/>
        <p:txBody>
          <a:bodyPr/>
          <a:lstStyle/>
          <a:p>
            <a:pPr algn="ctr"/>
            <a:r>
              <a:rPr lang="en-US" dirty="0"/>
              <a:t>Selecting a Video Modeling Approach </a:t>
            </a:r>
          </a:p>
        </p:txBody>
      </p:sp>
      <p:sp>
        <p:nvSpPr>
          <p:cNvPr id="3" name="Content Placeholder 2">
            <a:extLst>
              <a:ext uri="{FF2B5EF4-FFF2-40B4-BE49-F238E27FC236}">
                <a16:creationId xmlns:a16="http://schemas.microsoft.com/office/drawing/2014/main" id="{17BCACF7-6BAC-E64E-8DDA-A398A4AC016A}"/>
              </a:ext>
            </a:extLst>
          </p:cNvPr>
          <p:cNvSpPr>
            <a:spLocks noGrp="1"/>
          </p:cNvSpPr>
          <p:nvPr>
            <p:ph idx="1"/>
          </p:nvPr>
        </p:nvSpPr>
        <p:spPr/>
        <p:txBody>
          <a:bodyPr/>
          <a:lstStyle/>
          <a:p>
            <a:pPr>
              <a:lnSpc>
                <a:spcPct val="100000"/>
              </a:lnSpc>
            </a:pPr>
            <a:r>
              <a:rPr lang="en-US" dirty="0"/>
              <a:t>Considerations to selecting an approach include:</a:t>
            </a:r>
          </a:p>
          <a:p>
            <a:pPr lvl="1">
              <a:lnSpc>
                <a:spcPct val="100000"/>
              </a:lnSpc>
            </a:pPr>
            <a:r>
              <a:rPr lang="en-US" sz="2800" dirty="0"/>
              <a:t>The skill or situation that the video addresses </a:t>
            </a:r>
          </a:p>
          <a:p>
            <a:pPr lvl="1">
              <a:lnSpc>
                <a:spcPct val="100000"/>
              </a:lnSpc>
            </a:pPr>
            <a:r>
              <a:rPr lang="en-US" sz="2800" dirty="0"/>
              <a:t>The profile of the person that will use the video model</a:t>
            </a:r>
          </a:p>
          <a:p>
            <a:pPr>
              <a:lnSpc>
                <a:spcPct val="100000"/>
              </a:lnSpc>
            </a:pPr>
            <a:r>
              <a:rPr lang="en-US" dirty="0"/>
              <a:t>Situational Example: Navigating a building may best be taught using point-of-view modeling</a:t>
            </a:r>
          </a:p>
          <a:p>
            <a:pPr>
              <a:lnSpc>
                <a:spcPct val="100000"/>
              </a:lnSpc>
            </a:pPr>
            <a:r>
              <a:rPr lang="en-US" dirty="0"/>
              <a:t>Learner Example:  Some people learn more readily if they see themselves in the video (video self-modeling). Some wish to see others performing the task.</a:t>
            </a:r>
          </a:p>
        </p:txBody>
      </p:sp>
    </p:spTree>
    <p:extLst>
      <p:ext uri="{BB962C8B-B14F-4D97-AF65-F5344CB8AC3E}">
        <p14:creationId xmlns:p14="http://schemas.microsoft.com/office/powerpoint/2010/main" val="2662417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Greeting Others</a:t>
            </a:r>
          </a:p>
        </p:txBody>
      </p:sp>
      <p:sp>
        <p:nvSpPr>
          <p:cNvPr id="6" name="Content Placeholder 5">
            <a:extLst>
              <a:ext uri="{FF2B5EF4-FFF2-40B4-BE49-F238E27FC236}">
                <a16:creationId xmlns:a16="http://schemas.microsoft.com/office/drawing/2014/main" id="{FD7E0878-A18F-DF46-BD41-B7D281A4F47E}"/>
              </a:ext>
            </a:extLst>
          </p:cNvPr>
          <p:cNvSpPr>
            <a:spLocks noGrp="1"/>
          </p:cNvSpPr>
          <p:nvPr>
            <p:ph sz="half" idx="1"/>
          </p:nvPr>
        </p:nvSpPr>
        <p:spPr/>
        <p:txBody>
          <a:bodyPr>
            <a:normAutofit/>
          </a:bodyPr>
          <a:lstStyle/>
          <a:p>
            <a:pPr marL="0" indent="0">
              <a:lnSpc>
                <a:spcPct val="100000"/>
              </a:lnSpc>
              <a:buNone/>
            </a:pPr>
            <a:r>
              <a:rPr lang="en-US" dirty="0"/>
              <a:t>This </a:t>
            </a:r>
            <a:r>
              <a:rPr lang="en-US" dirty="0">
                <a:hlinkClick r:id="rId3"/>
              </a:rPr>
              <a:t>Video Model: Greetings</a:t>
            </a:r>
            <a:r>
              <a:rPr lang="en-US" dirty="0"/>
              <a:t> (found in slide notes) shows a variety of situations in when which a person might be greeting another person. It also uses a voice over to explain and highlight the nuances of what is in each clip</a:t>
            </a:r>
          </a:p>
          <a:p>
            <a:endParaRPr lang="en-US" sz="1800" dirty="0"/>
          </a:p>
        </p:txBody>
      </p:sp>
      <p:pic>
        <p:nvPicPr>
          <p:cNvPr id="5" name="Content Placeholder 4" descr="Two girls in a hallway shaking hands. &#13;&#10;" title="Girls greeting">
            <a:extLst>
              <a:ext uri="{FF2B5EF4-FFF2-40B4-BE49-F238E27FC236}">
                <a16:creationId xmlns:a16="http://schemas.microsoft.com/office/drawing/2014/main" id="{63E31356-60E4-EF46-9611-BD3F407B9B87}"/>
              </a:ext>
            </a:extLst>
          </p:cNvPr>
          <p:cNvPicPr>
            <a:picLocks noGrp="1" noChangeAspect="1"/>
          </p:cNvPicPr>
          <p:nvPr>
            <p:ph sz="half" idx="2"/>
          </p:nvPr>
        </p:nvPicPr>
        <p:blipFill>
          <a:blip r:embed="rId4"/>
          <a:stretch>
            <a:fillRect/>
          </a:stretch>
        </p:blipFill>
        <p:spPr>
          <a:xfrm>
            <a:off x="6059919" y="1690688"/>
            <a:ext cx="5843044" cy="4122971"/>
          </a:xfrm>
          <a:ln>
            <a:solidFill>
              <a:schemeClr val="tx1"/>
            </a:solidFill>
          </a:ln>
        </p:spPr>
      </p:pic>
    </p:spTree>
    <p:extLst>
      <p:ext uri="{BB962C8B-B14F-4D97-AF65-F5344CB8AC3E}">
        <p14:creationId xmlns:p14="http://schemas.microsoft.com/office/powerpoint/2010/main" val="2737618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18376" cy="1325563"/>
          </a:xfrm>
        </p:spPr>
        <p:txBody>
          <a:bodyPr/>
          <a:lstStyle/>
          <a:p>
            <a:r>
              <a:rPr lang="en-US" dirty="0"/>
              <a:t>Example: Self-Modeling</a:t>
            </a:r>
          </a:p>
        </p:txBody>
      </p:sp>
      <p:sp>
        <p:nvSpPr>
          <p:cNvPr id="3" name="Content Placeholder 2"/>
          <p:cNvSpPr>
            <a:spLocks noGrp="1"/>
          </p:cNvSpPr>
          <p:nvPr>
            <p:ph idx="1"/>
          </p:nvPr>
        </p:nvSpPr>
        <p:spPr>
          <a:xfrm>
            <a:off x="749710" y="1737135"/>
            <a:ext cx="6418006" cy="4351338"/>
          </a:xfrm>
        </p:spPr>
        <p:txBody>
          <a:bodyPr/>
          <a:lstStyle/>
          <a:p>
            <a:r>
              <a:rPr lang="en-US" dirty="0"/>
              <a:t>Simple</a:t>
            </a:r>
          </a:p>
          <a:p>
            <a:r>
              <a:rPr lang="en-US" dirty="0"/>
              <a:t>Phone Camera</a:t>
            </a:r>
          </a:p>
          <a:p>
            <a:r>
              <a:rPr lang="en-US" dirty="0"/>
              <a:t>Completed on First Take</a:t>
            </a:r>
          </a:p>
          <a:p>
            <a:r>
              <a:rPr lang="en-US" dirty="0"/>
              <a:t>NOTE: In this video, a visual checklist was used just off camera to prompt steps. This strategy allows the person to view himself on video successfully completing the task or skill. </a:t>
            </a:r>
          </a:p>
          <a:p>
            <a:endParaRPr lang="en-US" dirty="0"/>
          </a:p>
        </p:txBody>
      </p:sp>
      <p:pic>
        <p:nvPicPr>
          <p:cNvPr id="4" name="Wash Hands Video Model.mov" descr="Wash hands in the bathroom with audio no audio description. " title="Young Man in Bathro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14212" y="170066"/>
            <a:ext cx="3685132" cy="6503174"/>
          </a:xfrm>
          <a:prstGeom prst="rect">
            <a:avLst/>
          </a:prstGeom>
          <a:ln>
            <a:solidFill>
              <a:schemeClr val="tx1"/>
            </a:solidFill>
          </a:ln>
        </p:spPr>
      </p:pic>
    </p:spTree>
    <p:extLst>
      <p:ext uri="{BB962C8B-B14F-4D97-AF65-F5344CB8AC3E}">
        <p14:creationId xmlns:p14="http://schemas.microsoft.com/office/powerpoint/2010/main" val="1288815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1A482-9AA5-5545-BB46-3EEB1375A50E}"/>
              </a:ext>
            </a:extLst>
          </p:cNvPr>
          <p:cNvSpPr>
            <a:spLocks noGrp="1"/>
          </p:cNvSpPr>
          <p:nvPr>
            <p:ph type="title"/>
          </p:nvPr>
        </p:nvSpPr>
        <p:spPr/>
        <p:txBody>
          <a:bodyPr>
            <a:normAutofit/>
          </a:bodyPr>
          <a:lstStyle/>
          <a:p>
            <a:pPr algn="ctr"/>
            <a:r>
              <a:rPr lang="en-US" dirty="0"/>
              <a:t>Video Editing: Steps 1 and 2</a:t>
            </a:r>
          </a:p>
        </p:txBody>
      </p:sp>
      <p:sp>
        <p:nvSpPr>
          <p:cNvPr id="3" name="Content Placeholder 2">
            <a:extLst>
              <a:ext uri="{FF2B5EF4-FFF2-40B4-BE49-F238E27FC236}">
                <a16:creationId xmlns:a16="http://schemas.microsoft.com/office/drawing/2014/main" id="{AEC78218-03FA-864C-A233-1EEFC93BD232}"/>
              </a:ext>
            </a:extLst>
          </p:cNvPr>
          <p:cNvSpPr>
            <a:spLocks noGrp="1"/>
          </p:cNvSpPr>
          <p:nvPr>
            <p:ph idx="1"/>
          </p:nvPr>
        </p:nvSpPr>
        <p:spPr/>
        <p:txBody>
          <a:bodyPr>
            <a:normAutofit/>
          </a:bodyPr>
          <a:lstStyle/>
          <a:p>
            <a:pPr marL="514350" indent="-514350">
              <a:lnSpc>
                <a:spcPct val="110000"/>
              </a:lnSpc>
              <a:buFont typeface="+mj-lt"/>
              <a:buAutoNum type="arabicPeriod"/>
            </a:pPr>
            <a:r>
              <a:rPr lang="en-US" b="1" dirty="0">
                <a:latin typeface="Avenir LT Std 45 Book" panose="020B0502020203020204" pitchFamily="34" charset="0"/>
              </a:rPr>
              <a:t>Decide what equipment to use</a:t>
            </a:r>
            <a:r>
              <a:rPr lang="en-US" dirty="0">
                <a:latin typeface="Avenir LT Std 45 Book" panose="020B0502020203020204" pitchFamily="34" charset="0"/>
              </a:rPr>
              <a:t>, such as phone, tablet or iPad. It can be awkward to video with a laptop but it can be done if that is all that is available. </a:t>
            </a:r>
          </a:p>
          <a:p>
            <a:pPr marL="514350" indent="-514350">
              <a:lnSpc>
                <a:spcPct val="110000"/>
              </a:lnSpc>
              <a:buFont typeface="+mj-lt"/>
              <a:buAutoNum type="arabicPeriod"/>
            </a:pPr>
            <a:r>
              <a:rPr lang="en-US" b="1" dirty="0">
                <a:latin typeface="Avenir LT Std 45 Book" panose="020B0502020203020204" pitchFamily="34" charset="0"/>
              </a:rPr>
              <a:t>Determine the video editing software</a:t>
            </a:r>
            <a:r>
              <a:rPr lang="en-US" dirty="0">
                <a:latin typeface="Avenir LT Std 45 Book" panose="020B0502020203020204" pitchFamily="34" charset="0"/>
              </a:rPr>
              <a:t> that is available. If needed, software is available free from an app store for a Mac or PC.  </a:t>
            </a:r>
          </a:p>
          <a:p>
            <a:pPr lvl="1">
              <a:lnSpc>
                <a:spcPct val="110000"/>
              </a:lnSpc>
            </a:pPr>
            <a:r>
              <a:rPr lang="en-US" sz="2600" dirty="0">
                <a:latin typeface="Avenir LT Std 45 Book" panose="020B0502020203020204" pitchFamily="34" charset="0"/>
              </a:rPr>
              <a:t>A school district or agency may have a license for software that can be used for creating videos</a:t>
            </a:r>
          </a:p>
        </p:txBody>
      </p:sp>
    </p:spTree>
    <p:extLst>
      <p:ext uri="{BB962C8B-B14F-4D97-AF65-F5344CB8AC3E}">
        <p14:creationId xmlns:p14="http://schemas.microsoft.com/office/powerpoint/2010/main" val="183576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1A482-9AA5-5545-BB46-3EEB1375A50E}"/>
              </a:ext>
            </a:extLst>
          </p:cNvPr>
          <p:cNvSpPr>
            <a:spLocks noGrp="1"/>
          </p:cNvSpPr>
          <p:nvPr>
            <p:ph type="title"/>
          </p:nvPr>
        </p:nvSpPr>
        <p:spPr/>
        <p:txBody>
          <a:bodyPr>
            <a:normAutofit/>
          </a:bodyPr>
          <a:lstStyle/>
          <a:p>
            <a:pPr algn="ctr"/>
            <a:r>
              <a:rPr lang="en-US" dirty="0"/>
              <a:t>Video Editing: Step 3</a:t>
            </a:r>
          </a:p>
        </p:txBody>
      </p:sp>
      <p:sp>
        <p:nvSpPr>
          <p:cNvPr id="3" name="Content Placeholder 2">
            <a:extLst>
              <a:ext uri="{FF2B5EF4-FFF2-40B4-BE49-F238E27FC236}">
                <a16:creationId xmlns:a16="http://schemas.microsoft.com/office/drawing/2014/main" id="{AEC78218-03FA-864C-A233-1EEFC93BD232}"/>
              </a:ext>
            </a:extLst>
          </p:cNvPr>
          <p:cNvSpPr>
            <a:spLocks noGrp="1"/>
          </p:cNvSpPr>
          <p:nvPr>
            <p:ph idx="1"/>
          </p:nvPr>
        </p:nvSpPr>
        <p:spPr/>
        <p:txBody>
          <a:bodyPr>
            <a:normAutofit/>
          </a:bodyPr>
          <a:lstStyle/>
          <a:p>
            <a:pPr marL="514350" indent="-514350">
              <a:lnSpc>
                <a:spcPct val="110000"/>
              </a:lnSpc>
              <a:buFont typeface="+mj-lt"/>
              <a:buAutoNum type="arabicPeriod" startAt="3"/>
            </a:pPr>
            <a:r>
              <a:rPr lang="en-US" sz="3200" b="1" dirty="0">
                <a:latin typeface="Avenir LT Std 45 Book" panose="020B0502020203020204" pitchFamily="34" charset="0"/>
              </a:rPr>
              <a:t>Learn about simple video editing</a:t>
            </a:r>
            <a:r>
              <a:rPr lang="en-US" sz="3200" dirty="0">
                <a:latin typeface="Avenir LT Std 45 Book" panose="020B0502020203020204" pitchFamily="34" charset="0"/>
              </a:rPr>
              <a:t>, such as:</a:t>
            </a:r>
          </a:p>
          <a:p>
            <a:pPr lvl="1">
              <a:lnSpc>
                <a:spcPct val="110000"/>
              </a:lnSpc>
            </a:pPr>
            <a:r>
              <a:rPr lang="en-US" sz="2800" dirty="0">
                <a:latin typeface="Avenir LT Std 45 Book" panose="020B0502020203020204" pitchFamily="34" charset="0"/>
              </a:rPr>
              <a:t>Choosing a theme for the movie.</a:t>
            </a:r>
          </a:p>
          <a:p>
            <a:pPr lvl="1">
              <a:lnSpc>
                <a:spcPct val="110000"/>
              </a:lnSpc>
            </a:pPr>
            <a:r>
              <a:rPr lang="en-US" sz="2800" dirty="0">
                <a:latin typeface="Avenir LT Std 45 Book" panose="020B0502020203020204" pitchFamily="34" charset="0"/>
              </a:rPr>
              <a:t>Shortening clips</a:t>
            </a:r>
          </a:p>
          <a:p>
            <a:pPr lvl="1">
              <a:lnSpc>
                <a:spcPct val="110000"/>
              </a:lnSpc>
            </a:pPr>
            <a:r>
              <a:rPr lang="en-US" sz="2800" dirty="0">
                <a:latin typeface="Avenir LT Std 45 Book" panose="020B0502020203020204" pitchFamily="34" charset="0"/>
              </a:rPr>
              <a:t>Adding text to clips and a title for the movie</a:t>
            </a:r>
          </a:p>
          <a:p>
            <a:pPr lvl="1">
              <a:lnSpc>
                <a:spcPct val="110000"/>
              </a:lnSpc>
            </a:pPr>
            <a:r>
              <a:rPr lang="en-US" sz="2800" dirty="0">
                <a:latin typeface="Avenir LT Std 45 Book" panose="020B0502020203020204" pitchFamily="34" charset="0"/>
              </a:rPr>
              <a:t>Options like slowing the speed for clarity, adding transitions and audio and how to share the movie with others</a:t>
            </a:r>
          </a:p>
        </p:txBody>
      </p:sp>
    </p:spTree>
    <p:extLst>
      <p:ext uri="{BB962C8B-B14F-4D97-AF65-F5344CB8AC3E}">
        <p14:creationId xmlns:p14="http://schemas.microsoft.com/office/powerpoint/2010/main" val="989090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1A482-9AA5-5545-BB46-3EEB1375A50E}"/>
              </a:ext>
            </a:extLst>
          </p:cNvPr>
          <p:cNvSpPr>
            <a:spLocks noGrp="1"/>
          </p:cNvSpPr>
          <p:nvPr>
            <p:ph type="title"/>
          </p:nvPr>
        </p:nvSpPr>
        <p:spPr>
          <a:xfrm>
            <a:off x="633046" y="294787"/>
            <a:ext cx="10720754" cy="971305"/>
          </a:xfrm>
        </p:spPr>
        <p:txBody>
          <a:bodyPr>
            <a:normAutofit/>
          </a:bodyPr>
          <a:lstStyle/>
          <a:p>
            <a:pPr algn="ctr"/>
            <a:r>
              <a:rPr lang="en-US" sz="4000" dirty="0"/>
              <a:t>Video Editing: Step 4</a:t>
            </a:r>
          </a:p>
        </p:txBody>
      </p:sp>
      <p:sp>
        <p:nvSpPr>
          <p:cNvPr id="3" name="Content Placeholder 2">
            <a:extLst>
              <a:ext uri="{FF2B5EF4-FFF2-40B4-BE49-F238E27FC236}">
                <a16:creationId xmlns:a16="http://schemas.microsoft.com/office/drawing/2014/main" id="{AEC78218-03FA-864C-A233-1EEFC93BD232}"/>
              </a:ext>
            </a:extLst>
          </p:cNvPr>
          <p:cNvSpPr>
            <a:spLocks noGrp="1"/>
          </p:cNvSpPr>
          <p:nvPr>
            <p:ph idx="1"/>
          </p:nvPr>
        </p:nvSpPr>
        <p:spPr>
          <a:xfrm>
            <a:off x="509954" y="1326382"/>
            <a:ext cx="11113477" cy="4850581"/>
          </a:xfrm>
        </p:spPr>
        <p:txBody>
          <a:bodyPr>
            <a:normAutofit fontScale="92500" lnSpcReduction="10000"/>
          </a:bodyPr>
          <a:lstStyle/>
          <a:p>
            <a:pPr marL="514350" indent="-514350">
              <a:lnSpc>
                <a:spcPct val="110000"/>
              </a:lnSpc>
              <a:buFont typeface="+mj-lt"/>
              <a:buAutoNum type="arabicPeriod" startAt="4"/>
            </a:pPr>
            <a:r>
              <a:rPr lang="en-US" sz="3200" b="1" dirty="0"/>
              <a:t>Locate instructions for your video editing software</a:t>
            </a:r>
            <a:r>
              <a:rPr lang="en-US" sz="3200" dirty="0"/>
              <a:t> </a:t>
            </a:r>
          </a:p>
          <a:p>
            <a:pPr lvl="1">
              <a:lnSpc>
                <a:spcPct val="110000"/>
              </a:lnSpc>
            </a:pPr>
            <a:r>
              <a:rPr lang="en-US" sz="3000" dirty="0"/>
              <a:t>Specific resources to assist with editing are mentioned later in this slideshow.  </a:t>
            </a:r>
          </a:p>
          <a:p>
            <a:pPr lvl="1">
              <a:lnSpc>
                <a:spcPct val="110000"/>
              </a:lnSpc>
            </a:pPr>
            <a:r>
              <a:rPr lang="en-US" sz="3000" dirty="0"/>
              <a:t>Options for locating instructions:</a:t>
            </a:r>
          </a:p>
          <a:p>
            <a:pPr lvl="2">
              <a:lnSpc>
                <a:spcPct val="110000"/>
              </a:lnSpc>
            </a:pPr>
            <a:r>
              <a:rPr lang="en-US" sz="3000" dirty="0"/>
              <a:t>Review the website for the video editing software that will be used</a:t>
            </a:r>
          </a:p>
          <a:p>
            <a:pPr lvl="2">
              <a:lnSpc>
                <a:spcPct val="110000"/>
              </a:lnSpc>
            </a:pPr>
            <a:r>
              <a:rPr lang="en-US" sz="3000" dirty="0"/>
              <a:t>Search for tutorials on YouTube </a:t>
            </a:r>
          </a:p>
          <a:p>
            <a:pPr lvl="2">
              <a:lnSpc>
                <a:spcPct val="110000"/>
              </a:lnSpc>
            </a:pPr>
            <a:r>
              <a:rPr lang="en-US" sz="3000" dirty="0"/>
              <a:t>Consult the district or agency technology coordinator or others who know how to edit videos using the selected equipment and software</a:t>
            </a:r>
          </a:p>
          <a:p>
            <a:pPr marL="0" lvl="1" indent="0">
              <a:buNone/>
            </a:pPr>
            <a:endParaRPr lang="en-US" dirty="0"/>
          </a:p>
        </p:txBody>
      </p:sp>
    </p:spTree>
    <p:extLst>
      <p:ext uri="{BB962C8B-B14F-4D97-AF65-F5344CB8AC3E}">
        <p14:creationId xmlns:p14="http://schemas.microsoft.com/office/powerpoint/2010/main" val="3871832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1A482-9AA5-5545-BB46-3EEB1375A50E}"/>
              </a:ext>
            </a:extLst>
          </p:cNvPr>
          <p:cNvSpPr>
            <a:spLocks noGrp="1"/>
          </p:cNvSpPr>
          <p:nvPr>
            <p:ph type="title"/>
          </p:nvPr>
        </p:nvSpPr>
        <p:spPr/>
        <p:txBody>
          <a:bodyPr>
            <a:normAutofit/>
          </a:bodyPr>
          <a:lstStyle/>
          <a:p>
            <a:pPr algn="ctr"/>
            <a:r>
              <a:rPr lang="en-US" dirty="0"/>
              <a:t>Video Editing: Steps 5, 6 and 7</a:t>
            </a:r>
          </a:p>
        </p:txBody>
      </p:sp>
      <p:sp>
        <p:nvSpPr>
          <p:cNvPr id="3" name="Content Placeholder 2">
            <a:extLst>
              <a:ext uri="{FF2B5EF4-FFF2-40B4-BE49-F238E27FC236}">
                <a16:creationId xmlns:a16="http://schemas.microsoft.com/office/drawing/2014/main" id="{AEC78218-03FA-864C-A233-1EEFC93BD232}"/>
              </a:ext>
            </a:extLst>
          </p:cNvPr>
          <p:cNvSpPr>
            <a:spLocks noGrp="1"/>
          </p:cNvSpPr>
          <p:nvPr>
            <p:ph idx="1"/>
          </p:nvPr>
        </p:nvSpPr>
        <p:spPr/>
        <p:txBody>
          <a:bodyPr>
            <a:normAutofit lnSpcReduction="10000"/>
          </a:bodyPr>
          <a:lstStyle/>
          <a:p>
            <a:pPr marL="514350" indent="-514350">
              <a:lnSpc>
                <a:spcPct val="120000"/>
              </a:lnSpc>
              <a:buFont typeface="+mj-lt"/>
              <a:buAutoNum type="arabicPeriod" startAt="5"/>
            </a:pPr>
            <a:r>
              <a:rPr lang="en-US" sz="3300" b="1" dirty="0"/>
              <a:t>Review the video editing basics </a:t>
            </a:r>
            <a:r>
              <a:rPr lang="en-US" sz="3300" dirty="0"/>
              <a:t>for the selected device/software</a:t>
            </a:r>
          </a:p>
          <a:p>
            <a:pPr marL="514350" indent="-514350">
              <a:lnSpc>
                <a:spcPct val="120000"/>
              </a:lnSpc>
              <a:buFont typeface="+mj-lt"/>
              <a:buAutoNum type="arabicPeriod" startAt="5"/>
            </a:pPr>
            <a:r>
              <a:rPr lang="en-US" sz="3300" b="1" dirty="0"/>
              <a:t>Record a short (less than a minute video) </a:t>
            </a:r>
          </a:p>
          <a:p>
            <a:pPr marL="514350" indent="-514350">
              <a:lnSpc>
                <a:spcPct val="120000"/>
              </a:lnSpc>
              <a:buFont typeface="+mj-lt"/>
              <a:buAutoNum type="arabicPeriod" startAt="5"/>
            </a:pPr>
            <a:r>
              <a:rPr lang="en-US" sz="3300" b="1" dirty="0"/>
              <a:t>Practice editing the clip, </a:t>
            </a:r>
            <a:r>
              <a:rPr lang="en-US" sz="3300" dirty="0"/>
              <a:t>using some of the basic functions mentioned above like shortening, adding text, using a theme. </a:t>
            </a:r>
            <a:endParaRPr lang="en-US" dirty="0"/>
          </a:p>
          <a:p>
            <a:pPr marL="0" lvl="1" indent="0">
              <a:buNone/>
            </a:pPr>
            <a:r>
              <a:rPr lang="en-US" dirty="0"/>
              <a:t> </a:t>
            </a:r>
          </a:p>
        </p:txBody>
      </p:sp>
    </p:spTree>
    <p:extLst>
      <p:ext uri="{BB962C8B-B14F-4D97-AF65-F5344CB8AC3E}">
        <p14:creationId xmlns:p14="http://schemas.microsoft.com/office/powerpoint/2010/main" val="597028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8692-2DD3-8546-8AB9-0C8701DC1AAA}"/>
              </a:ext>
            </a:extLst>
          </p:cNvPr>
          <p:cNvSpPr>
            <a:spLocks noGrp="1"/>
          </p:cNvSpPr>
          <p:nvPr>
            <p:ph type="title"/>
          </p:nvPr>
        </p:nvSpPr>
        <p:spPr/>
        <p:txBody>
          <a:bodyPr/>
          <a:lstStyle/>
          <a:p>
            <a:pPr algn="ctr"/>
            <a:r>
              <a:rPr lang="en-US" dirty="0"/>
              <a:t>Session Preparation</a:t>
            </a:r>
          </a:p>
        </p:txBody>
      </p:sp>
      <p:sp>
        <p:nvSpPr>
          <p:cNvPr id="3" name="Content Placeholder 2">
            <a:extLst>
              <a:ext uri="{FF2B5EF4-FFF2-40B4-BE49-F238E27FC236}">
                <a16:creationId xmlns:a16="http://schemas.microsoft.com/office/drawing/2014/main" id="{8B3549D3-F85E-1E43-AD15-4E91178DC729}"/>
              </a:ext>
            </a:extLst>
          </p:cNvPr>
          <p:cNvSpPr>
            <a:spLocks noGrp="1"/>
          </p:cNvSpPr>
          <p:nvPr>
            <p:ph idx="1"/>
          </p:nvPr>
        </p:nvSpPr>
        <p:spPr/>
        <p:txBody>
          <a:bodyPr/>
          <a:lstStyle/>
          <a:p>
            <a:pPr>
              <a:lnSpc>
                <a:spcPct val="100000"/>
              </a:lnSpc>
            </a:pPr>
            <a:r>
              <a:rPr lang="en-US" dirty="0"/>
              <a:t>In this session, it is recommended that participants have available technology with a camera and video editing software installed to be able to practice making and editing a video that can be used in video modeling. </a:t>
            </a:r>
          </a:p>
          <a:p>
            <a:pPr>
              <a:lnSpc>
                <a:spcPct val="100000"/>
              </a:lnSpc>
            </a:pPr>
            <a:r>
              <a:rPr lang="en-US" dirty="0"/>
              <a:t>Recommend using a tablet if possible, however a smartphone can be used if there are no other alternatives. </a:t>
            </a:r>
          </a:p>
          <a:p>
            <a:pPr>
              <a:lnSpc>
                <a:spcPct val="100000"/>
              </a:lnSpc>
            </a:pPr>
            <a:r>
              <a:rPr lang="en-US" dirty="0"/>
              <a:t>If technology is not available, the information and resources in this session can still be beneficial to the learner. </a:t>
            </a:r>
          </a:p>
        </p:txBody>
      </p:sp>
    </p:spTree>
    <p:extLst>
      <p:ext uri="{BB962C8B-B14F-4D97-AF65-F5344CB8AC3E}">
        <p14:creationId xmlns:p14="http://schemas.microsoft.com/office/powerpoint/2010/main" val="1882477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7B5B-68EC-C940-8C89-D1EC9F82CDD7}"/>
              </a:ext>
            </a:extLst>
          </p:cNvPr>
          <p:cNvSpPr>
            <a:spLocks noGrp="1"/>
          </p:cNvSpPr>
          <p:nvPr>
            <p:ph type="title"/>
          </p:nvPr>
        </p:nvSpPr>
        <p:spPr>
          <a:xfrm>
            <a:off x="609600" y="457200"/>
            <a:ext cx="4340352" cy="1076632"/>
          </a:xfrm>
        </p:spPr>
        <p:txBody>
          <a:bodyPr>
            <a:noAutofit/>
          </a:bodyPr>
          <a:lstStyle/>
          <a:p>
            <a:r>
              <a:rPr lang="en-US" b="1" dirty="0"/>
              <a:t>Resource: LinkedIn Learning for Libraries</a:t>
            </a:r>
          </a:p>
        </p:txBody>
      </p:sp>
      <p:sp>
        <p:nvSpPr>
          <p:cNvPr id="4" name="Text Placeholder 3">
            <a:extLst>
              <a:ext uri="{FF2B5EF4-FFF2-40B4-BE49-F238E27FC236}">
                <a16:creationId xmlns:a16="http://schemas.microsoft.com/office/drawing/2014/main" id="{8CC15A52-F8A4-EF4C-8B0C-70B248F64254}"/>
              </a:ext>
            </a:extLst>
          </p:cNvPr>
          <p:cNvSpPr>
            <a:spLocks noGrp="1"/>
          </p:cNvSpPr>
          <p:nvPr>
            <p:ph type="body" sz="half" idx="2"/>
          </p:nvPr>
        </p:nvSpPr>
        <p:spPr>
          <a:xfrm>
            <a:off x="839788" y="1474839"/>
            <a:ext cx="3932237" cy="4394149"/>
          </a:xfrm>
        </p:spPr>
        <p:txBody>
          <a:bodyPr>
            <a:normAutofit lnSpcReduction="10000"/>
          </a:bodyPr>
          <a:lstStyle/>
          <a:p>
            <a:pPr>
              <a:lnSpc>
                <a:spcPct val="110000"/>
              </a:lnSpc>
            </a:pPr>
            <a:r>
              <a:rPr lang="en-US" sz="2800" dirty="0"/>
              <a:t>Many libraries have access to this resource. A library card number and password is needed. The librarian can assist if necessary. The site has many videos on how to use a variety of video editing software or apps. </a:t>
            </a:r>
          </a:p>
        </p:txBody>
      </p:sp>
      <p:pic>
        <p:nvPicPr>
          <p:cNvPr id="8" name="Content Placeholder 7" descr="LinkedIn Learning webpage-&#10;Video Editing search page with video tutorials on how to do Video Editing. &#10;">
            <a:extLst>
              <a:ext uri="{FF2B5EF4-FFF2-40B4-BE49-F238E27FC236}">
                <a16:creationId xmlns:a16="http://schemas.microsoft.com/office/drawing/2014/main" id="{ADC3FDEE-780F-E747-96ED-E27FAFC7B880}"/>
              </a:ext>
            </a:extLst>
          </p:cNvPr>
          <p:cNvPicPr>
            <a:picLocks noGrp="1" noChangeAspect="1"/>
          </p:cNvPicPr>
          <p:nvPr>
            <p:ph idx="1"/>
          </p:nvPr>
        </p:nvPicPr>
        <p:blipFill>
          <a:blip r:embed="rId3"/>
          <a:stretch>
            <a:fillRect/>
          </a:stretch>
        </p:blipFill>
        <p:spPr>
          <a:xfrm>
            <a:off x="5183188" y="1066284"/>
            <a:ext cx="6172200" cy="4715907"/>
          </a:xfrm>
          <a:ln>
            <a:solidFill>
              <a:schemeClr val="tx1"/>
            </a:solidFill>
          </a:ln>
        </p:spPr>
      </p:pic>
    </p:spTree>
    <p:extLst>
      <p:ext uri="{BB962C8B-B14F-4D97-AF65-F5344CB8AC3E}">
        <p14:creationId xmlns:p14="http://schemas.microsoft.com/office/powerpoint/2010/main" val="945619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B32F2-5B3C-9B4D-ADF8-8AA78DBB6801}"/>
              </a:ext>
            </a:extLst>
          </p:cNvPr>
          <p:cNvSpPr>
            <a:spLocks noGrp="1"/>
          </p:cNvSpPr>
          <p:nvPr>
            <p:ph type="title"/>
          </p:nvPr>
        </p:nvSpPr>
        <p:spPr/>
        <p:txBody>
          <a:bodyPr>
            <a:normAutofit/>
          </a:bodyPr>
          <a:lstStyle/>
          <a:p>
            <a:pPr algn="ctr"/>
            <a:r>
              <a:rPr lang="en-US" sz="3600" b="1" dirty="0"/>
              <a:t>Making Video: Teach Something </a:t>
            </a:r>
            <a:br>
              <a:rPr lang="en-US" sz="3600" b="1" dirty="0"/>
            </a:br>
            <a:r>
              <a:rPr lang="en-US" sz="3600" b="1" dirty="0"/>
              <a:t>Tutorial from LinkedIn Learning for Libraries</a:t>
            </a:r>
            <a:endParaRPr lang="en-US" sz="3600" dirty="0"/>
          </a:p>
        </p:txBody>
      </p:sp>
      <p:pic>
        <p:nvPicPr>
          <p:cNvPr id="10" name="Content Placeholder 9" descr="Screen capture from tutorial Making Video: Teach Something. Video has a hyperlink to connect with content.">
            <a:hlinkClick r:id="rId3"/>
            <a:extLst>
              <a:ext uri="{FF2B5EF4-FFF2-40B4-BE49-F238E27FC236}">
                <a16:creationId xmlns:a16="http://schemas.microsoft.com/office/drawing/2014/main" id="{AC136983-150E-7C4E-A814-8C218195D102}"/>
              </a:ext>
            </a:extLst>
          </p:cNvPr>
          <p:cNvPicPr>
            <a:picLocks noGrp="1" noChangeAspect="1"/>
          </p:cNvPicPr>
          <p:nvPr>
            <p:ph idx="1"/>
          </p:nvPr>
        </p:nvPicPr>
        <p:blipFill>
          <a:blip r:embed="rId4"/>
          <a:stretch>
            <a:fillRect/>
          </a:stretch>
        </p:blipFill>
        <p:spPr>
          <a:xfrm>
            <a:off x="2139485" y="1825625"/>
            <a:ext cx="7913029" cy="4351338"/>
          </a:xfrm>
          <a:ln>
            <a:solidFill>
              <a:schemeClr val="tx1"/>
            </a:solidFill>
          </a:ln>
        </p:spPr>
      </p:pic>
    </p:spTree>
    <p:extLst>
      <p:ext uri="{BB962C8B-B14F-4D97-AF65-F5344CB8AC3E}">
        <p14:creationId xmlns:p14="http://schemas.microsoft.com/office/powerpoint/2010/main" val="1899072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62C2-8125-AB49-82D2-1611608C28A2}"/>
              </a:ext>
            </a:extLst>
          </p:cNvPr>
          <p:cNvSpPr>
            <a:spLocks noGrp="1"/>
          </p:cNvSpPr>
          <p:nvPr>
            <p:ph type="title"/>
          </p:nvPr>
        </p:nvSpPr>
        <p:spPr/>
        <p:txBody>
          <a:bodyPr/>
          <a:lstStyle/>
          <a:p>
            <a:r>
              <a:rPr lang="en-US" dirty="0">
                <a:solidFill>
                  <a:prstClr val="black"/>
                </a:solidFill>
              </a:rPr>
              <a:t>Find a Tutorial on YouTube</a:t>
            </a:r>
            <a:endParaRPr lang="en-US" dirty="0"/>
          </a:p>
        </p:txBody>
      </p:sp>
      <p:sp>
        <p:nvSpPr>
          <p:cNvPr id="3" name="Content Placeholder 2" title="Tutorial video editing iMovie">
            <a:extLst>
              <a:ext uri="{FF2B5EF4-FFF2-40B4-BE49-F238E27FC236}">
                <a16:creationId xmlns:a16="http://schemas.microsoft.com/office/drawing/2014/main" id="{04298BDC-0D6E-364F-A7FE-4822B910B38F}"/>
              </a:ext>
            </a:extLst>
          </p:cNvPr>
          <p:cNvSpPr>
            <a:spLocks noGrp="1"/>
          </p:cNvSpPr>
          <p:nvPr>
            <p:ph idx="1"/>
          </p:nvPr>
        </p:nvSpPr>
        <p:spPr/>
        <p:txBody>
          <a:bodyPr/>
          <a:lstStyle/>
          <a:p>
            <a:r>
              <a:rPr lang="en-US" sz="3600" dirty="0">
                <a:solidFill>
                  <a:prstClr val="black"/>
                </a:solidFill>
              </a:rPr>
              <a:t>Use video modeling to assist in video modeling!</a:t>
            </a:r>
          </a:p>
          <a:p>
            <a:r>
              <a:rPr lang="en-US" sz="3600" dirty="0">
                <a:solidFill>
                  <a:prstClr val="black"/>
                </a:solidFill>
              </a:rPr>
              <a:t>Search and locate video tutorials that demonstrate video editing. </a:t>
            </a:r>
          </a:p>
          <a:p>
            <a:r>
              <a:rPr lang="en-US" sz="3600" dirty="0">
                <a:solidFill>
                  <a:prstClr val="black"/>
                </a:solidFill>
              </a:rPr>
              <a:t>Example: </a:t>
            </a:r>
          </a:p>
          <a:p>
            <a:pPr lvl="1"/>
            <a:r>
              <a:rPr lang="en-US" sz="3200" dirty="0">
                <a:solidFill>
                  <a:prstClr val="black"/>
                </a:solidFill>
                <a:hlinkClick r:id="rId3"/>
              </a:rPr>
              <a:t>iMovie Tutorial for Beginners</a:t>
            </a:r>
            <a:endParaRPr lang="en-US" sz="3200" dirty="0">
              <a:solidFill>
                <a:prstClr val="black"/>
              </a:solidFill>
            </a:endParaRPr>
          </a:p>
          <a:p>
            <a:pPr marL="0" indent="0">
              <a:buNone/>
            </a:pPr>
            <a:endParaRPr lang="en-US" dirty="0">
              <a:solidFill>
                <a:prstClr val="black"/>
              </a:solidFill>
            </a:endParaRPr>
          </a:p>
          <a:p>
            <a:endParaRPr lang="en-US" dirty="0"/>
          </a:p>
        </p:txBody>
      </p:sp>
    </p:spTree>
    <p:extLst>
      <p:ext uri="{BB962C8B-B14F-4D97-AF65-F5344CB8AC3E}">
        <p14:creationId xmlns:p14="http://schemas.microsoft.com/office/powerpoint/2010/main" val="2720651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2A19-A509-A542-A79C-FE7C42C21AB1}"/>
              </a:ext>
            </a:extLst>
          </p:cNvPr>
          <p:cNvSpPr>
            <a:spLocks noGrp="1"/>
          </p:cNvSpPr>
          <p:nvPr>
            <p:ph type="title"/>
          </p:nvPr>
        </p:nvSpPr>
        <p:spPr>
          <a:xfrm>
            <a:off x="839788" y="457200"/>
            <a:ext cx="10663954" cy="589935"/>
          </a:xfrm>
        </p:spPr>
        <p:txBody>
          <a:bodyPr>
            <a:noAutofit/>
          </a:bodyPr>
          <a:lstStyle/>
          <a:p>
            <a:pPr defTabSz="457200"/>
            <a:r>
              <a:rPr lang="en-US" sz="4000" dirty="0">
                <a:solidFill>
                  <a:prstClr val="black"/>
                </a:solidFill>
              </a:rPr>
              <a:t>iMovie Video Modeling Tutorial</a:t>
            </a:r>
            <a:endParaRPr lang="en-US" sz="4000" dirty="0"/>
          </a:p>
        </p:txBody>
      </p:sp>
      <p:sp>
        <p:nvSpPr>
          <p:cNvPr id="4" name="Text Placeholder 3" descr="Audio description is not available on YouTube video. " title="Shoe Tying video">
            <a:extLst>
              <a:ext uri="{FF2B5EF4-FFF2-40B4-BE49-F238E27FC236}">
                <a16:creationId xmlns:a16="http://schemas.microsoft.com/office/drawing/2014/main" id="{34756ED9-9F52-3F4A-B74F-9E7E6EABC560}"/>
              </a:ext>
            </a:extLst>
          </p:cNvPr>
          <p:cNvSpPr>
            <a:spLocks noGrp="1"/>
          </p:cNvSpPr>
          <p:nvPr>
            <p:ph type="body" sz="half" idx="2"/>
          </p:nvPr>
        </p:nvSpPr>
        <p:spPr>
          <a:xfrm>
            <a:off x="839788" y="1253608"/>
            <a:ext cx="6681889" cy="4645742"/>
          </a:xfrm>
        </p:spPr>
        <p:txBody>
          <a:bodyPr>
            <a:normAutofit/>
          </a:bodyPr>
          <a:lstStyle/>
          <a:p>
            <a:pPr marL="457200" indent="-457200">
              <a:lnSpc>
                <a:spcPct val="100000"/>
              </a:lnSpc>
              <a:buFont typeface="Arial" panose="020B0604020202020204" pitchFamily="34" charset="0"/>
              <a:buChar char="•"/>
            </a:pPr>
            <a:r>
              <a:rPr lang="en-US" sz="3600" dirty="0"/>
              <a:t>Handout #3: Video Modeling Tutorial from IRCA</a:t>
            </a:r>
          </a:p>
          <a:p>
            <a:pPr marL="457200" indent="-457200">
              <a:lnSpc>
                <a:spcPct val="100000"/>
              </a:lnSpc>
              <a:buFont typeface="Arial" panose="020B0604020202020204" pitchFamily="34" charset="0"/>
              <a:buChar char="•"/>
            </a:pPr>
            <a:r>
              <a:rPr lang="en-US" sz="3600" dirty="0"/>
              <a:t>YouTube: </a:t>
            </a:r>
            <a:r>
              <a:rPr lang="en-US" sz="3600" dirty="0">
                <a:hlinkClick r:id="rId3"/>
              </a:rPr>
              <a:t>How to Create a Video Self-Modeling Video on your iPad: Shoe Tying</a:t>
            </a:r>
            <a:r>
              <a:rPr lang="en-US" sz="3600" dirty="0"/>
              <a:t> </a:t>
            </a:r>
          </a:p>
          <a:p>
            <a:pPr marL="914400" lvl="1" indent="-457200">
              <a:lnSpc>
                <a:spcPct val="100000"/>
              </a:lnSpc>
              <a:buFont typeface="Arial" panose="020B0604020202020204" pitchFamily="34" charset="0"/>
              <a:buChar char="•"/>
            </a:pPr>
            <a:r>
              <a:rPr lang="en-US" sz="3200" dirty="0"/>
              <a:t>This is an older version of iMovie, but the principles remain the same).</a:t>
            </a:r>
            <a:endParaRPr lang="en-US" sz="1800" dirty="0"/>
          </a:p>
          <a:p>
            <a:endParaRPr lang="en-US" dirty="0"/>
          </a:p>
          <a:p>
            <a:endParaRPr lang="en-US" dirty="0"/>
          </a:p>
        </p:txBody>
      </p:sp>
      <p:pic>
        <p:nvPicPr>
          <p:cNvPr id="20" name="Picture Placeholder 19" descr="Screenshot of worksheet available for download." title="Video Self- Modeling Tutorial worksheet">
            <a:extLst>
              <a:ext uri="{FF2B5EF4-FFF2-40B4-BE49-F238E27FC236}">
                <a16:creationId xmlns:a16="http://schemas.microsoft.com/office/drawing/2014/main" id="{853F568C-5F0D-4048-841B-E8FF71E8EC59}"/>
              </a:ext>
            </a:extLst>
          </p:cNvPr>
          <p:cNvPicPr>
            <a:picLocks noGrp="1" noChangeAspect="1"/>
          </p:cNvPicPr>
          <p:nvPr>
            <p:ph type="pic" idx="1"/>
          </p:nvPr>
        </p:nvPicPr>
        <p:blipFill rotWithShape="1">
          <a:blip r:embed="rId4"/>
          <a:srcRect l="30009" t="12422" r="43323" b="31594"/>
          <a:stretch/>
        </p:blipFill>
        <p:spPr>
          <a:xfrm>
            <a:off x="7759756" y="926275"/>
            <a:ext cx="4053303" cy="5318162"/>
          </a:xfrm>
          <a:ln>
            <a:solidFill>
              <a:schemeClr val="tx1"/>
            </a:solidFill>
          </a:ln>
        </p:spPr>
      </p:pic>
    </p:spTree>
    <p:extLst>
      <p:ext uri="{BB962C8B-B14F-4D97-AF65-F5344CB8AC3E}">
        <p14:creationId xmlns:p14="http://schemas.microsoft.com/office/powerpoint/2010/main" val="233204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6B524-1225-4D39-AD44-7F2B31A69D6B}"/>
              </a:ext>
            </a:extLst>
          </p:cNvPr>
          <p:cNvSpPr>
            <a:spLocks noGrp="1"/>
          </p:cNvSpPr>
          <p:nvPr>
            <p:ph type="title"/>
          </p:nvPr>
        </p:nvSpPr>
        <p:spPr/>
        <p:txBody>
          <a:bodyPr/>
          <a:lstStyle/>
          <a:p>
            <a:pPr algn="ctr"/>
            <a:r>
              <a:rPr lang="en-US" sz="4800" b="1" dirty="0"/>
              <a:t>Your Turn to Make a Video!</a:t>
            </a:r>
          </a:p>
        </p:txBody>
      </p:sp>
      <p:pic>
        <p:nvPicPr>
          <p:cNvPr id="7" name="Content Placeholder 6" descr="Person using video editing software on iPad. " title="iPad on lap">
            <a:extLst>
              <a:ext uri="{FF2B5EF4-FFF2-40B4-BE49-F238E27FC236}">
                <a16:creationId xmlns:a16="http://schemas.microsoft.com/office/drawing/2014/main" id="{04905CD4-866F-BB49-B6C7-17475AED1113}"/>
              </a:ext>
            </a:extLst>
          </p:cNvPr>
          <p:cNvPicPr>
            <a:picLocks noGrp="1" noChangeAspect="1"/>
          </p:cNvPicPr>
          <p:nvPr>
            <p:ph idx="1"/>
          </p:nvPr>
        </p:nvPicPr>
        <p:blipFill>
          <a:blip r:embed="rId2"/>
          <a:stretch>
            <a:fillRect/>
          </a:stretch>
        </p:blipFill>
        <p:spPr>
          <a:xfrm>
            <a:off x="2838693" y="1748871"/>
            <a:ext cx="6441493" cy="3620797"/>
          </a:xfrm>
          <a:ln>
            <a:solidFill>
              <a:schemeClr val="tx1"/>
            </a:solidFill>
          </a:ln>
        </p:spPr>
      </p:pic>
    </p:spTree>
    <p:extLst>
      <p:ext uri="{BB962C8B-B14F-4D97-AF65-F5344CB8AC3E}">
        <p14:creationId xmlns:p14="http://schemas.microsoft.com/office/powerpoint/2010/main" val="587851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706" y="213010"/>
            <a:ext cx="10515600" cy="912406"/>
          </a:xfrm>
        </p:spPr>
        <p:txBody>
          <a:bodyPr>
            <a:normAutofit/>
          </a:bodyPr>
          <a:lstStyle/>
          <a:p>
            <a:pPr algn="ctr"/>
            <a:r>
              <a:rPr lang="en-US" sz="4000" dirty="0"/>
              <a:t>Practice Video Modeling</a:t>
            </a:r>
            <a:endParaRPr lang="en-US" sz="2000" dirty="0"/>
          </a:p>
        </p:txBody>
      </p:sp>
      <p:sp>
        <p:nvSpPr>
          <p:cNvPr id="3" name="Content Placeholder 2"/>
          <p:cNvSpPr>
            <a:spLocks noGrp="1"/>
          </p:cNvSpPr>
          <p:nvPr>
            <p:ph idx="1"/>
          </p:nvPr>
        </p:nvSpPr>
        <p:spPr>
          <a:xfrm>
            <a:off x="270029" y="1038687"/>
            <a:ext cx="11484006" cy="4976048"/>
          </a:xfrm>
        </p:spPr>
        <p:txBody>
          <a:bodyPr>
            <a:noAutofit/>
          </a:bodyPr>
          <a:lstStyle/>
          <a:p>
            <a:pPr marL="228600" lvl="1">
              <a:lnSpc>
                <a:spcPct val="100000"/>
              </a:lnSpc>
              <a:spcBef>
                <a:spcPts val="2000"/>
              </a:spcBef>
              <a:buClr>
                <a:schemeClr val="tx1"/>
              </a:buClr>
            </a:pPr>
            <a:r>
              <a:rPr lang="en-US" sz="2800" dirty="0"/>
              <a:t>Allow 30 minutes for this activity</a:t>
            </a:r>
          </a:p>
          <a:p>
            <a:pPr marL="228600" lvl="1">
              <a:lnSpc>
                <a:spcPct val="100000"/>
              </a:lnSpc>
              <a:spcBef>
                <a:spcPts val="2000"/>
              </a:spcBef>
              <a:buClr>
                <a:schemeClr val="tx1"/>
              </a:buClr>
            </a:pPr>
            <a:r>
              <a:rPr lang="en-US" sz="2800" dirty="0"/>
              <a:t>Use a scenario such as:</a:t>
            </a:r>
          </a:p>
          <a:p>
            <a:pPr marL="685800" lvl="2">
              <a:lnSpc>
                <a:spcPct val="100000"/>
              </a:lnSpc>
              <a:spcBef>
                <a:spcPts val="2000"/>
              </a:spcBef>
              <a:buClr>
                <a:schemeClr val="tx1"/>
              </a:buClr>
            </a:pPr>
            <a:r>
              <a:rPr lang="en-US" sz="2800" dirty="0"/>
              <a:t>Finding the bathroom in the building - start from the current location</a:t>
            </a:r>
          </a:p>
          <a:p>
            <a:pPr marL="685800" lvl="2">
              <a:lnSpc>
                <a:spcPct val="100000"/>
              </a:lnSpc>
              <a:spcBef>
                <a:spcPts val="2000"/>
              </a:spcBef>
              <a:buClr>
                <a:schemeClr val="tx1"/>
              </a:buClr>
            </a:pPr>
            <a:r>
              <a:rPr lang="en-US" sz="2800" dirty="0"/>
              <a:t>Cooking in the kitchen using a microwave - make a cup of tea</a:t>
            </a:r>
          </a:p>
          <a:p>
            <a:pPr marL="685800" lvl="2">
              <a:lnSpc>
                <a:spcPct val="100000"/>
              </a:lnSpc>
              <a:spcBef>
                <a:spcPts val="2000"/>
              </a:spcBef>
              <a:buClr>
                <a:schemeClr val="tx1"/>
              </a:buClr>
            </a:pPr>
            <a:r>
              <a:rPr lang="en-US" sz="2800" dirty="0"/>
              <a:t>Social skills- greeting using eye contact and conversational exchange</a:t>
            </a:r>
          </a:p>
          <a:p>
            <a:pPr marL="685800" lvl="2">
              <a:lnSpc>
                <a:spcPct val="100000"/>
              </a:lnSpc>
              <a:spcBef>
                <a:spcPts val="2000"/>
              </a:spcBef>
              <a:buClr>
                <a:schemeClr val="tx1"/>
              </a:buClr>
            </a:pPr>
            <a:r>
              <a:rPr lang="en-US" sz="2800" dirty="0"/>
              <a:t>Opening a door for someone, pleasantries (hello, let me get the door, thank you, you’re welcome)  </a:t>
            </a:r>
          </a:p>
        </p:txBody>
      </p:sp>
    </p:spTree>
    <p:extLst>
      <p:ext uri="{BB962C8B-B14F-4D97-AF65-F5344CB8AC3E}">
        <p14:creationId xmlns:p14="http://schemas.microsoft.com/office/powerpoint/2010/main" val="77007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Practice: </a:t>
            </a:r>
            <a:r>
              <a:rPr lang="en-US" i="1" dirty="0"/>
              <a:t>Plan, Shoot and Edit</a:t>
            </a:r>
          </a:p>
        </p:txBody>
      </p:sp>
      <p:sp>
        <p:nvSpPr>
          <p:cNvPr id="3" name="Content Placeholder 2"/>
          <p:cNvSpPr>
            <a:spLocks noGrp="1"/>
          </p:cNvSpPr>
          <p:nvPr>
            <p:ph idx="1"/>
          </p:nvPr>
        </p:nvSpPr>
        <p:spPr>
          <a:xfrm>
            <a:off x="838200" y="1663397"/>
            <a:ext cx="10515600" cy="4351338"/>
          </a:xfrm>
        </p:spPr>
        <p:txBody>
          <a:bodyPr vert="horz" lIns="91440" tIns="45720" rIns="91440" bIns="45720" rtlCol="0" anchor="t">
            <a:normAutofit/>
          </a:bodyPr>
          <a:lstStyle/>
          <a:p>
            <a:pPr marL="514350" indent="-514350">
              <a:lnSpc>
                <a:spcPct val="100000"/>
              </a:lnSpc>
              <a:buFont typeface="+mj-lt"/>
              <a:buAutoNum type="arabicPeriod"/>
            </a:pPr>
            <a:r>
              <a:rPr lang="en-US" dirty="0"/>
              <a:t>Do a task analysis of the steps to be taught (</a:t>
            </a:r>
            <a:r>
              <a:rPr lang="en-US" i="1" dirty="0"/>
              <a:t>Tip: Limit the number of targeted steps in order to complete a one minute video in the 30 minute time period allowed.</a:t>
            </a:r>
            <a:r>
              <a:rPr lang="en-US" dirty="0"/>
              <a:t>)</a:t>
            </a:r>
          </a:p>
          <a:p>
            <a:pPr marL="514350" indent="-514350">
              <a:lnSpc>
                <a:spcPct val="100000"/>
              </a:lnSpc>
              <a:buAutoNum type="arabicPeriod"/>
            </a:pPr>
            <a:r>
              <a:rPr lang="en-US" dirty="0"/>
              <a:t>Each team or single participant will video their scenario using one of the video modeling perspectives: </a:t>
            </a:r>
            <a:r>
              <a:rPr lang="en-US" b="1" dirty="0"/>
              <a:t>self-modeling, peer modeling, point of view, video prompting. </a:t>
            </a:r>
            <a:r>
              <a:rPr lang="en-US" dirty="0"/>
              <a:t>(See slides #11-#13)</a:t>
            </a:r>
          </a:p>
          <a:p>
            <a:pPr marL="514350" indent="-514350">
              <a:lnSpc>
                <a:spcPct val="100000"/>
              </a:lnSpc>
              <a:buFont typeface="+mj-lt"/>
              <a:buAutoNum type="arabicPeriod"/>
            </a:pPr>
            <a:r>
              <a:rPr lang="en-US" dirty="0"/>
              <a:t>Edit using a video modeling tutorial for assistance</a:t>
            </a:r>
          </a:p>
          <a:p>
            <a:pPr marL="514350" indent="-514350">
              <a:lnSpc>
                <a:spcPct val="100000"/>
              </a:lnSpc>
              <a:buFont typeface="+mj-lt"/>
              <a:buAutoNum type="arabicPeriod"/>
            </a:pPr>
            <a:r>
              <a:rPr lang="en-US" dirty="0"/>
              <a:t>Share your completed video to gather feedback </a:t>
            </a:r>
          </a:p>
        </p:txBody>
      </p:sp>
    </p:spTree>
    <p:extLst>
      <p:ext uri="{BB962C8B-B14F-4D97-AF65-F5344CB8AC3E}">
        <p14:creationId xmlns:p14="http://schemas.microsoft.com/office/powerpoint/2010/main" val="3747812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68CA90-5560-624C-8872-17166ADE6DF7}"/>
              </a:ext>
            </a:extLst>
          </p:cNvPr>
          <p:cNvSpPr>
            <a:spLocks noGrp="1"/>
          </p:cNvSpPr>
          <p:nvPr>
            <p:ph type="title"/>
          </p:nvPr>
        </p:nvSpPr>
        <p:spPr/>
        <p:txBody>
          <a:bodyPr/>
          <a:lstStyle/>
          <a:p>
            <a:pPr algn="ctr"/>
            <a:r>
              <a:rPr lang="en-US" dirty="0"/>
              <a:t>Video Modeling Module and Implementation Checklist</a:t>
            </a:r>
          </a:p>
        </p:txBody>
      </p:sp>
      <p:sp>
        <p:nvSpPr>
          <p:cNvPr id="5" name="Content Placeholder 4">
            <a:extLst>
              <a:ext uri="{FF2B5EF4-FFF2-40B4-BE49-F238E27FC236}">
                <a16:creationId xmlns:a16="http://schemas.microsoft.com/office/drawing/2014/main" id="{18DCDC12-ED01-0446-A9E2-9D6212C9DE43}"/>
              </a:ext>
            </a:extLst>
          </p:cNvPr>
          <p:cNvSpPr>
            <a:spLocks noGrp="1"/>
          </p:cNvSpPr>
          <p:nvPr>
            <p:ph sz="half" idx="1"/>
          </p:nvPr>
        </p:nvSpPr>
        <p:spPr/>
        <p:txBody>
          <a:bodyPr>
            <a:normAutofit/>
          </a:bodyPr>
          <a:lstStyle/>
          <a:p>
            <a:r>
              <a:rPr lang="en-US" dirty="0"/>
              <a:t>From the National Professional Development Center on Autism Spectrum Disorders (NPDC)</a:t>
            </a:r>
          </a:p>
          <a:p>
            <a:r>
              <a:rPr lang="en-US" dirty="0"/>
              <a:t>Review the video modeling process including troubleshooting</a:t>
            </a:r>
          </a:p>
          <a:p>
            <a:r>
              <a:rPr lang="en-US" dirty="0"/>
              <a:t>Complete document can be </a:t>
            </a:r>
            <a:r>
              <a:rPr lang="en-US" dirty="0">
                <a:hlinkClick r:id="rId3"/>
              </a:rPr>
              <a:t>downloaded</a:t>
            </a:r>
            <a:r>
              <a:rPr lang="en-US" dirty="0"/>
              <a:t> from NPDC on autism.</a:t>
            </a:r>
          </a:p>
          <a:p>
            <a:endParaRPr lang="en-US" b="1" dirty="0"/>
          </a:p>
          <a:p>
            <a:endParaRPr lang="en-US" dirty="0"/>
          </a:p>
        </p:txBody>
      </p:sp>
      <p:pic>
        <p:nvPicPr>
          <p:cNvPr id="8" name="Content Placeholder 7" descr="Page 1 of Implementation checklist for Video Modeling Worksheet." title="Module: Video modeling">
            <a:extLst>
              <a:ext uri="{FF2B5EF4-FFF2-40B4-BE49-F238E27FC236}">
                <a16:creationId xmlns:a16="http://schemas.microsoft.com/office/drawing/2014/main" id="{817756FC-FD49-3348-8F8A-939E4CF3CD8D}"/>
              </a:ext>
            </a:extLst>
          </p:cNvPr>
          <p:cNvPicPr>
            <a:picLocks noGrp="1" noChangeAspect="1"/>
          </p:cNvPicPr>
          <p:nvPr>
            <p:ph sz="half" idx="2"/>
          </p:nvPr>
        </p:nvPicPr>
        <p:blipFill rotWithShape="1">
          <a:blip r:embed="rId4"/>
          <a:srcRect l="29175" t="15891" r="34962" b="10518"/>
          <a:stretch/>
        </p:blipFill>
        <p:spPr>
          <a:xfrm>
            <a:off x="7182465" y="1799303"/>
            <a:ext cx="3274142" cy="4199078"/>
          </a:xfrm>
          <a:ln>
            <a:solidFill>
              <a:schemeClr val="tx1"/>
            </a:solidFill>
          </a:ln>
        </p:spPr>
      </p:pic>
    </p:spTree>
    <p:extLst>
      <p:ext uri="{BB962C8B-B14F-4D97-AF65-F5344CB8AC3E}">
        <p14:creationId xmlns:p14="http://schemas.microsoft.com/office/powerpoint/2010/main" val="1294080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B5EA-F1D4-0142-9187-B4BF425194FB}"/>
              </a:ext>
            </a:extLst>
          </p:cNvPr>
          <p:cNvSpPr>
            <a:spLocks noGrp="1"/>
          </p:cNvSpPr>
          <p:nvPr>
            <p:ph type="title"/>
          </p:nvPr>
        </p:nvSpPr>
        <p:spPr>
          <a:xfrm>
            <a:off x="175846" y="385826"/>
            <a:ext cx="11806177" cy="1093285"/>
          </a:xfrm>
        </p:spPr>
        <p:txBody>
          <a:bodyPr>
            <a:normAutofit fontScale="90000"/>
          </a:bodyPr>
          <a:lstStyle/>
          <a:p>
            <a:pPr algn="ctr"/>
            <a:r>
              <a:rPr lang="en-US" dirty="0"/>
              <a:t>Module: Video Modeling Worksheet Cover Page</a:t>
            </a:r>
          </a:p>
        </p:txBody>
      </p:sp>
      <p:sp>
        <p:nvSpPr>
          <p:cNvPr id="13" name="Content Placeholder 12">
            <a:extLst>
              <a:ext uri="{FF2B5EF4-FFF2-40B4-BE49-F238E27FC236}">
                <a16:creationId xmlns:a16="http://schemas.microsoft.com/office/drawing/2014/main" id="{DF0483C6-8A95-9B42-B39C-ADD1C7287193}"/>
              </a:ext>
            </a:extLst>
          </p:cNvPr>
          <p:cNvSpPr>
            <a:spLocks noGrp="1"/>
          </p:cNvSpPr>
          <p:nvPr>
            <p:ph sz="half" idx="1"/>
          </p:nvPr>
        </p:nvSpPr>
        <p:spPr>
          <a:xfrm>
            <a:off x="597877" y="2426677"/>
            <a:ext cx="4901062" cy="3287297"/>
          </a:xfrm>
        </p:spPr>
        <p:txBody>
          <a:bodyPr>
            <a:normAutofit/>
          </a:bodyPr>
          <a:lstStyle/>
          <a:p>
            <a:pPr marL="0" indent="0">
              <a:buNone/>
            </a:pPr>
            <a:r>
              <a:rPr lang="en-US" dirty="0"/>
              <a:t>Review the pages of the Implementation Checklist on the following slides</a:t>
            </a:r>
          </a:p>
        </p:txBody>
      </p:sp>
      <p:pic>
        <p:nvPicPr>
          <p:cNvPr id="5" name="Content Placeholder 4" descr="Page 1 of Implementation checklist for Video Modeling Worksheet.&#13;&#10;" title="Module: Video Modeling">
            <a:extLst>
              <a:ext uri="{FF2B5EF4-FFF2-40B4-BE49-F238E27FC236}">
                <a16:creationId xmlns:a16="http://schemas.microsoft.com/office/drawing/2014/main" id="{EA90FC49-2122-1646-A4AC-62E2DAD312FD}"/>
              </a:ext>
            </a:extLst>
          </p:cNvPr>
          <p:cNvPicPr>
            <a:picLocks noGrp="1" noChangeAspect="1"/>
          </p:cNvPicPr>
          <p:nvPr>
            <p:ph sz="half" idx="2"/>
          </p:nvPr>
        </p:nvPicPr>
        <p:blipFill>
          <a:blip r:embed="rId3"/>
          <a:stretch>
            <a:fillRect/>
          </a:stretch>
        </p:blipFill>
        <p:spPr>
          <a:xfrm>
            <a:off x="5951614" y="1517607"/>
            <a:ext cx="3667171" cy="4738811"/>
          </a:xfrm>
        </p:spPr>
      </p:pic>
    </p:spTree>
    <p:extLst>
      <p:ext uri="{BB962C8B-B14F-4D97-AF65-F5344CB8AC3E}">
        <p14:creationId xmlns:p14="http://schemas.microsoft.com/office/powerpoint/2010/main" val="4093682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576397-72AF-1F40-A514-5386D56BF03E}"/>
              </a:ext>
            </a:extLst>
          </p:cNvPr>
          <p:cNvSpPr>
            <a:spLocks noGrp="1"/>
          </p:cNvSpPr>
          <p:nvPr>
            <p:ph type="title"/>
          </p:nvPr>
        </p:nvSpPr>
        <p:spPr>
          <a:xfrm>
            <a:off x="652987" y="0"/>
            <a:ext cx="10515600" cy="1325563"/>
          </a:xfrm>
        </p:spPr>
        <p:txBody>
          <a:bodyPr>
            <a:normAutofit/>
          </a:bodyPr>
          <a:lstStyle/>
          <a:p>
            <a:pPr algn="ctr"/>
            <a:r>
              <a:rPr lang="en-US" sz="3600" dirty="0"/>
              <a:t>Module: Video Modeling Worksheet Page 2 &amp; 3</a:t>
            </a:r>
          </a:p>
        </p:txBody>
      </p:sp>
      <p:pic>
        <p:nvPicPr>
          <p:cNvPr id="7" name="Content Placeholder 6" descr="Page 2 of Implementation checklist for Video Modeling Worksheet.&#13;&#10;" title="Module: Video Modeling">
            <a:extLst>
              <a:ext uri="{FF2B5EF4-FFF2-40B4-BE49-F238E27FC236}">
                <a16:creationId xmlns:a16="http://schemas.microsoft.com/office/drawing/2014/main" id="{5FB2FDF3-43C5-C140-9A83-4199381CACE5}"/>
              </a:ext>
            </a:extLst>
          </p:cNvPr>
          <p:cNvPicPr>
            <a:picLocks noGrp="1" noChangeAspect="1"/>
          </p:cNvPicPr>
          <p:nvPr>
            <p:ph sz="half" idx="1"/>
          </p:nvPr>
        </p:nvPicPr>
        <p:blipFill>
          <a:blip r:embed="rId3"/>
          <a:stretch>
            <a:fillRect/>
          </a:stretch>
        </p:blipFill>
        <p:spPr>
          <a:xfrm>
            <a:off x="652987" y="1010282"/>
            <a:ext cx="4203649" cy="5447137"/>
          </a:xfrm>
          <a:ln>
            <a:solidFill>
              <a:schemeClr val="tx1"/>
            </a:solidFill>
          </a:ln>
        </p:spPr>
      </p:pic>
      <p:pic>
        <p:nvPicPr>
          <p:cNvPr id="9" name="Content Placeholder 8" descr="Page 3 of Implementation checklist for Video Modeling Worksheet.&#13;&#10;" title="Module: Video Modeling-">
            <a:extLst>
              <a:ext uri="{FF2B5EF4-FFF2-40B4-BE49-F238E27FC236}">
                <a16:creationId xmlns:a16="http://schemas.microsoft.com/office/drawing/2014/main" id="{5061AB76-F218-F441-A3DA-148CAAC60852}"/>
              </a:ext>
            </a:extLst>
          </p:cNvPr>
          <p:cNvPicPr>
            <a:picLocks noGrp="1" noChangeAspect="1"/>
          </p:cNvPicPr>
          <p:nvPr>
            <p:ph sz="half" idx="2"/>
          </p:nvPr>
        </p:nvPicPr>
        <p:blipFill>
          <a:blip r:embed="rId4"/>
          <a:stretch>
            <a:fillRect/>
          </a:stretch>
        </p:blipFill>
        <p:spPr>
          <a:xfrm>
            <a:off x="7437460" y="1010282"/>
            <a:ext cx="4242492" cy="5490934"/>
          </a:xfrm>
          <a:ln>
            <a:solidFill>
              <a:schemeClr val="tx1"/>
            </a:solidFill>
          </a:ln>
        </p:spPr>
      </p:pic>
    </p:spTree>
    <p:extLst>
      <p:ext uri="{BB962C8B-B14F-4D97-AF65-F5344CB8AC3E}">
        <p14:creationId xmlns:p14="http://schemas.microsoft.com/office/powerpoint/2010/main" val="1722513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What is Video Modeling?</a:t>
            </a:r>
            <a:r>
              <a:rPr lang="en-US" b="1" dirty="0"/>
              <a:t>	</a:t>
            </a:r>
          </a:p>
        </p:txBody>
      </p:sp>
      <p:sp>
        <p:nvSpPr>
          <p:cNvPr id="3" name="Content Placeholder 2"/>
          <p:cNvSpPr>
            <a:spLocks noGrp="1"/>
          </p:cNvSpPr>
          <p:nvPr>
            <p:ph idx="1"/>
          </p:nvPr>
        </p:nvSpPr>
        <p:spPr>
          <a:xfrm>
            <a:off x="838200" y="1690688"/>
            <a:ext cx="10515600" cy="4596684"/>
          </a:xfrm>
        </p:spPr>
        <p:txBody>
          <a:bodyPr>
            <a:normAutofit lnSpcReduction="10000"/>
          </a:bodyPr>
          <a:lstStyle/>
          <a:p>
            <a:r>
              <a:rPr lang="en-US" sz="3200" dirty="0"/>
              <a:t>Video Modeling (VM) is a strategy in which a teacher, parent, or practitioner shows a video of desired behaviors or interactions to an individual student or a small group of students. </a:t>
            </a:r>
          </a:p>
          <a:p>
            <a:r>
              <a:rPr lang="en-US" sz="3200" dirty="0"/>
              <a:t>Two research studies support the use of video modeling in a variety of teaching settings and video modeling instruction to show students how to imitate behavior or interaction when in a different setting.</a:t>
            </a:r>
          </a:p>
          <a:p>
            <a:pPr lvl="1"/>
            <a:r>
              <a:rPr lang="en-US" sz="2800" dirty="0">
                <a:hlinkClick r:id="rId3"/>
              </a:rPr>
              <a:t>Bellini &amp; Akullian in 2007</a:t>
            </a:r>
            <a:endParaRPr lang="en-US" sz="2800" dirty="0"/>
          </a:p>
          <a:p>
            <a:pPr lvl="1"/>
            <a:r>
              <a:rPr lang="en-US" sz="2800" dirty="0" err="1"/>
              <a:t>Thull</a:t>
            </a:r>
            <a:r>
              <a:rPr lang="en-US" sz="2800" dirty="0"/>
              <a:t> in 2019</a:t>
            </a:r>
            <a:endParaRPr lang="en-US" sz="3200" dirty="0"/>
          </a:p>
          <a:p>
            <a:pPr marL="68580" indent="0">
              <a:buNone/>
            </a:pPr>
            <a:endParaRPr lang="en-US" sz="3200" dirty="0"/>
          </a:p>
        </p:txBody>
      </p:sp>
    </p:spTree>
    <p:extLst>
      <p:ext uri="{BB962C8B-B14F-4D97-AF65-F5344CB8AC3E}">
        <p14:creationId xmlns:p14="http://schemas.microsoft.com/office/powerpoint/2010/main" val="332463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7217-DB89-294F-B51E-9B5A92532A66}"/>
              </a:ext>
            </a:extLst>
          </p:cNvPr>
          <p:cNvSpPr>
            <a:spLocks noGrp="1"/>
          </p:cNvSpPr>
          <p:nvPr>
            <p:ph type="title"/>
          </p:nvPr>
        </p:nvSpPr>
        <p:spPr>
          <a:xfrm>
            <a:off x="756920" y="234218"/>
            <a:ext cx="11140440" cy="884555"/>
          </a:xfrm>
        </p:spPr>
        <p:txBody>
          <a:bodyPr>
            <a:normAutofit/>
          </a:bodyPr>
          <a:lstStyle/>
          <a:p>
            <a:r>
              <a:rPr lang="en-US" sz="3600" dirty="0"/>
              <a:t>Module: Video Modeling Worksheet Page 4 &amp; 5</a:t>
            </a:r>
          </a:p>
        </p:txBody>
      </p:sp>
      <p:pic>
        <p:nvPicPr>
          <p:cNvPr id="12" name="Content Placeholder 11" descr="Page 4 of Implementation checklist for Video Modeling Worksheet.&#13;&#10;" title="Module: Video Modeling">
            <a:extLst>
              <a:ext uri="{FF2B5EF4-FFF2-40B4-BE49-F238E27FC236}">
                <a16:creationId xmlns:a16="http://schemas.microsoft.com/office/drawing/2014/main" id="{B71A271E-692B-034C-9787-BFEECD55B5FF}"/>
              </a:ext>
            </a:extLst>
          </p:cNvPr>
          <p:cNvPicPr>
            <a:picLocks noGrp="1" noChangeAspect="1"/>
          </p:cNvPicPr>
          <p:nvPr>
            <p:ph sz="half" idx="1"/>
          </p:nvPr>
        </p:nvPicPr>
        <p:blipFill>
          <a:blip r:embed="rId2"/>
          <a:stretch>
            <a:fillRect/>
          </a:stretch>
        </p:blipFill>
        <p:spPr>
          <a:xfrm>
            <a:off x="654075" y="908843"/>
            <a:ext cx="4424043" cy="5730875"/>
          </a:xfrm>
          <a:ln>
            <a:solidFill>
              <a:schemeClr val="tx1"/>
            </a:solidFill>
          </a:ln>
        </p:spPr>
      </p:pic>
      <p:pic>
        <p:nvPicPr>
          <p:cNvPr id="14" name="Content Placeholder 13" descr="Page 5 of Implementation checklist for Video Modeling Worksheet.&#13;&#10;" title="Module: Video Modeling">
            <a:extLst>
              <a:ext uri="{FF2B5EF4-FFF2-40B4-BE49-F238E27FC236}">
                <a16:creationId xmlns:a16="http://schemas.microsoft.com/office/drawing/2014/main" id="{193F4367-C61B-C440-ABC8-E8E2507F624D}"/>
              </a:ext>
            </a:extLst>
          </p:cNvPr>
          <p:cNvPicPr>
            <a:picLocks noGrp="1" noChangeAspect="1"/>
          </p:cNvPicPr>
          <p:nvPr>
            <p:ph sz="half" idx="2"/>
          </p:nvPr>
        </p:nvPicPr>
        <p:blipFill>
          <a:blip r:embed="rId3"/>
          <a:stretch>
            <a:fillRect/>
          </a:stretch>
        </p:blipFill>
        <p:spPr>
          <a:xfrm>
            <a:off x="7314679" y="908843"/>
            <a:ext cx="4428403" cy="5730875"/>
          </a:xfrm>
        </p:spPr>
      </p:pic>
    </p:spTree>
    <p:extLst>
      <p:ext uri="{BB962C8B-B14F-4D97-AF65-F5344CB8AC3E}">
        <p14:creationId xmlns:p14="http://schemas.microsoft.com/office/powerpoint/2010/main" val="3236826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BC00-E5FB-3848-8A13-8EFA7DB42B83}"/>
              </a:ext>
            </a:extLst>
          </p:cNvPr>
          <p:cNvSpPr>
            <a:spLocks noGrp="1"/>
          </p:cNvSpPr>
          <p:nvPr>
            <p:ph type="title"/>
          </p:nvPr>
        </p:nvSpPr>
        <p:spPr>
          <a:xfrm>
            <a:off x="442912" y="250825"/>
            <a:ext cx="11353800" cy="777875"/>
          </a:xfrm>
        </p:spPr>
        <p:txBody>
          <a:bodyPr/>
          <a:lstStyle/>
          <a:p>
            <a:pPr algn="ctr"/>
            <a:r>
              <a:rPr lang="en-US" dirty="0"/>
              <a:t>Collect &amp; Review Data with Checklist</a:t>
            </a:r>
          </a:p>
        </p:txBody>
      </p:sp>
      <p:sp>
        <p:nvSpPr>
          <p:cNvPr id="9" name="Content Placeholder 8">
            <a:extLst>
              <a:ext uri="{FF2B5EF4-FFF2-40B4-BE49-F238E27FC236}">
                <a16:creationId xmlns:a16="http://schemas.microsoft.com/office/drawing/2014/main" id="{1AEA2C6F-4443-B14E-9AE0-EEE6EE03AE04}"/>
              </a:ext>
            </a:extLst>
          </p:cNvPr>
          <p:cNvSpPr>
            <a:spLocks noGrp="1"/>
          </p:cNvSpPr>
          <p:nvPr>
            <p:ph sz="half" idx="1"/>
          </p:nvPr>
        </p:nvSpPr>
        <p:spPr/>
        <p:txBody>
          <a:bodyPr/>
          <a:lstStyle/>
          <a:p>
            <a:pPr marL="0" indent="0">
              <a:buNone/>
            </a:pPr>
            <a:r>
              <a:rPr lang="en-US" dirty="0"/>
              <a:t>The checklist also includes a tool to collect and review data to determine effectiveness of strategy and plans for next steps</a:t>
            </a:r>
          </a:p>
        </p:txBody>
      </p:sp>
      <p:pic>
        <p:nvPicPr>
          <p:cNvPr id="6" name="Content Placeholder 5" descr="Page 6 of Implementation checklist for Video Modeling Worksheet.&#13;&#10;" title="Module: Video Modeling-">
            <a:extLst>
              <a:ext uri="{FF2B5EF4-FFF2-40B4-BE49-F238E27FC236}">
                <a16:creationId xmlns:a16="http://schemas.microsoft.com/office/drawing/2014/main" id="{486F0A68-3900-214A-A455-EA476B2104E5}"/>
              </a:ext>
            </a:extLst>
          </p:cNvPr>
          <p:cNvPicPr>
            <a:picLocks noGrp="1" noChangeAspect="1"/>
          </p:cNvPicPr>
          <p:nvPr>
            <p:ph sz="half" idx="2"/>
          </p:nvPr>
        </p:nvPicPr>
        <p:blipFill>
          <a:blip r:embed="rId2"/>
          <a:stretch>
            <a:fillRect/>
          </a:stretch>
        </p:blipFill>
        <p:spPr>
          <a:xfrm>
            <a:off x="6641519" y="1248194"/>
            <a:ext cx="3891665" cy="5034277"/>
          </a:xfrm>
          <a:ln>
            <a:solidFill>
              <a:schemeClr val="tx1"/>
            </a:solidFill>
          </a:ln>
        </p:spPr>
      </p:pic>
    </p:spTree>
    <p:extLst>
      <p:ext uri="{BB962C8B-B14F-4D97-AF65-F5344CB8AC3E}">
        <p14:creationId xmlns:p14="http://schemas.microsoft.com/office/powerpoint/2010/main" val="3434563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18DDD-1C8F-2E42-9F65-382058D094F2}"/>
              </a:ext>
            </a:extLst>
          </p:cNvPr>
          <p:cNvSpPr>
            <a:spLocks noGrp="1"/>
          </p:cNvSpPr>
          <p:nvPr>
            <p:ph type="title"/>
          </p:nvPr>
        </p:nvSpPr>
        <p:spPr/>
        <p:txBody>
          <a:bodyPr/>
          <a:lstStyle/>
          <a:p>
            <a:pPr algn="ctr"/>
            <a:r>
              <a:rPr lang="en-US" dirty="0"/>
              <a:t>Autism Internet Modules (AIM)</a:t>
            </a:r>
          </a:p>
        </p:txBody>
      </p:sp>
      <p:sp>
        <p:nvSpPr>
          <p:cNvPr id="4" name="Content Placeholder 3">
            <a:extLst>
              <a:ext uri="{FF2B5EF4-FFF2-40B4-BE49-F238E27FC236}">
                <a16:creationId xmlns:a16="http://schemas.microsoft.com/office/drawing/2014/main" id="{4478D5FE-D503-7B42-9909-B2D6E5B6340D}"/>
              </a:ext>
            </a:extLst>
          </p:cNvPr>
          <p:cNvSpPr>
            <a:spLocks noGrp="1"/>
          </p:cNvSpPr>
          <p:nvPr>
            <p:ph sz="half" idx="1"/>
          </p:nvPr>
        </p:nvSpPr>
        <p:spPr>
          <a:xfrm>
            <a:off x="571500" y="1500188"/>
            <a:ext cx="6757988" cy="5014911"/>
          </a:xfrm>
        </p:spPr>
        <p:txBody>
          <a:bodyPr>
            <a:normAutofit/>
          </a:bodyPr>
          <a:lstStyle/>
          <a:p>
            <a:pPr>
              <a:lnSpc>
                <a:spcPct val="100000"/>
              </a:lnSpc>
            </a:pPr>
            <a:r>
              <a:rPr lang="en-US" sz="3200" dirty="0"/>
              <a:t>AIM also offers free web- based modules </a:t>
            </a:r>
          </a:p>
          <a:p>
            <a:pPr lvl="1">
              <a:lnSpc>
                <a:spcPct val="100000"/>
              </a:lnSpc>
            </a:pPr>
            <a:r>
              <a:rPr lang="en-US" sz="3200" dirty="0"/>
              <a:t>Create a </a:t>
            </a:r>
            <a:r>
              <a:rPr lang="en-US" sz="3200" dirty="0">
                <a:hlinkClick r:id="rId3"/>
              </a:rPr>
              <a:t>free </a:t>
            </a:r>
            <a:r>
              <a:rPr lang="en-US" sz="3200">
                <a:hlinkClick r:id="rId3"/>
              </a:rPr>
              <a:t>account </a:t>
            </a:r>
            <a:r>
              <a:rPr lang="en-US" sz="3200"/>
              <a:t> </a:t>
            </a:r>
            <a:endParaRPr lang="en-US" sz="3200" dirty="0"/>
          </a:p>
          <a:p>
            <a:pPr lvl="1">
              <a:lnSpc>
                <a:spcPct val="100000"/>
              </a:lnSpc>
            </a:pPr>
            <a:r>
              <a:rPr lang="en-US" sz="3200" dirty="0"/>
              <a:t>Locate the AIM module on </a:t>
            </a:r>
            <a:r>
              <a:rPr lang="en-US" sz="3200" dirty="0">
                <a:hlinkClick r:id="rId4"/>
              </a:rPr>
              <a:t>Video Modeling</a:t>
            </a:r>
            <a:r>
              <a:rPr lang="en-US" sz="3200" dirty="0"/>
              <a:t> –under Autism in the Workplace or Community</a:t>
            </a:r>
          </a:p>
          <a:p>
            <a:pPr lvl="1">
              <a:lnSpc>
                <a:spcPct val="100000"/>
              </a:lnSpc>
            </a:pPr>
            <a:r>
              <a:rPr lang="en-US" sz="3200" dirty="0"/>
              <a:t>An interactive version of the </a:t>
            </a:r>
            <a:r>
              <a:rPr lang="en-US" sz="3200" dirty="0">
                <a:hlinkClick r:id="rId5"/>
              </a:rPr>
              <a:t>video modeling checklist</a:t>
            </a:r>
            <a:r>
              <a:rPr lang="en-US" sz="3200" dirty="0"/>
              <a:t> is located within the module</a:t>
            </a:r>
          </a:p>
          <a:p>
            <a:pPr lvl="1"/>
            <a:endParaRPr lang="en-US" dirty="0"/>
          </a:p>
        </p:txBody>
      </p:sp>
      <p:pic>
        <p:nvPicPr>
          <p:cNvPr id="7" name="Content Placeholder 6" descr="Screenshot of web browser on AIM webpage.  Video does not include video descriptions for video modeling." title="Autism Internet Modules- AIM page">
            <a:extLst>
              <a:ext uri="{FF2B5EF4-FFF2-40B4-BE49-F238E27FC236}">
                <a16:creationId xmlns:a16="http://schemas.microsoft.com/office/drawing/2014/main" id="{6FE53DAB-2A90-B941-987D-6C676F374ABA}"/>
              </a:ext>
            </a:extLst>
          </p:cNvPr>
          <p:cNvPicPr>
            <a:picLocks noGrp="1" noChangeAspect="1"/>
          </p:cNvPicPr>
          <p:nvPr>
            <p:ph sz="half" idx="2"/>
          </p:nvPr>
        </p:nvPicPr>
        <p:blipFill rotWithShape="1">
          <a:blip r:embed="rId6"/>
          <a:srcRect l="28740" t="8756" r="26335" b="5020"/>
          <a:stretch/>
        </p:blipFill>
        <p:spPr>
          <a:xfrm>
            <a:off x="7831306" y="1714934"/>
            <a:ext cx="3627724" cy="4351759"/>
          </a:xfrm>
          <a:ln>
            <a:solidFill>
              <a:schemeClr val="tx1"/>
            </a:solidFill>
          </a:ln>
        </p:spPr>
      </p:pic>
    </p:spTree>
    <p:extLst>
      <p:ext uri="{BB962C8B-B14F-4D97-AF65-F5344CB8AC3E}">
        <p14:creationId xmlns:p14="http://schemas.microsoft.com/office/powerpoint/2010/main" val="2775812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C7F3-D50D-CE4B-9F34-91CD7873C9F7}"/>
              </a:ext>
            </a:extLst>
          </p:cNvPr>
          <p:cNvSpPr>
            <a:spLocks noGrp="1"/>
          </p:cNvSpPr>
          <p:nvPr>
            <p:ph type="title"/>
          </p:nvPr>
        </p:nvSpPr>
        <p:spPr>
          <a:xfrm>
            <a:off x="896815" y="158262"/>
            <a:ext cx="10515600" cy="1026625"/>
          </a:xfrm>
        </p:spPr>
        <p:txBody>
          <a:bodyPr>
            <a:normAutofit/>
          </a:bodyPr>
          <a:lstStyle/>
          <a:p>
            <a:pPr algn="ctr"/>
            <a:r>
              <a:rPr lang="en-US" sz="3600" dirty="0"/>
              <a:t>Video Modeling Take-Aways</a:t>
            </a:r>
          </a:p>
        </p:txBody>
      </p:sp>
      <p:sp>
        <p:nvSpPr>
          <p:cNvPr id="3" name="Content Placeholder 2">
            <a:extLst>
              <a:ext uri="{FF2B5EF4-FFF2-40B4-BE49-F238E27FC236}">
                <a16:creationId xmlns:a16="http://schemas.microsoft.com/office/drawing/2014/main" id="{CE208787-05EF-9749-A3D0-7B9ED2272844}"/>
              </a:ext>
            </a:extLst>
          </p:cNvPr>
          <p:cNvSpPr>
            <a:spLocks noGrp="1"/>
          </p:cNvSpPr>
          <p:nvPr>
            <p:ph sz="half" idx="1"/>
          </p:nvPr>
        </p:nvSpPr>
        <p:spPr>
          <a:xfrm>
            <a:off x="405114" y="949124"/>
            <a:ext cx="6099858" cy="5908875"/>
          </a:xfrm>
        </p:spPr>
        <p:txBody>
          <a:bodyPr>
            <a:normAutofit lnSpcReduction="10000"/>
          </a:bodyPr>
          <a:lstStyle/>
          <a:p>
            <a:pPr marL="0" indent="0">
              <a:lnSpc>
                <a:spcPct val="110000"/>
              </a:lnSpc>
              <a:buNone/>
            </a:pPr>
            <a:r>
              <a:rPr lang="en-US" sz="3200" b="1" dirty="0"/>
              <a:t>Benefits of video modeling (VM):</a:t>
            </a:r>
            <a:endParaRPr lang="en-US" sz="3200" b="1" dirty="0">
              <a:solidFill>
                <a:srgbClr val="FFFF00"/>
              </a:solidFill>
            </a:endParaRPr>
          </a:p>
          <a:p>
            <a:pPr marL="514350" indent="-514350">
              <a:lnSpc>
                <a:spcPct val="110000"/>
              </a:lnSpc>
              <a:buFont typeface="+mj-lt"/>
              <a:buAutoNum type="arabicPeriod"/>
            </a:pPr>
            <a:r>
              <a:rPr lang="en-US" dirty="0"/>
              <a:t>Step by step visual support for completing tasks.</a:t>
            </a:r>
          </a:p>
          <a:p>
            <a:pPr marL="514350" indent="-514350">
              <a:lnSpc>
                <a:spcPct val="110000"/>
              </a:lnSpc>
              <a:buFont typeface="+mj-lt"/>
              <a:buAutoNum type="arabicPeriod"/>
            </a:pPr>
            <a:r>
              <a:rPr lang="en-US" dirty="0"/>
              <a:t>Opportunity for student/worker to see self as successful.</a:t>
            </a:r>
          </a:p>
          <a:p>
            <a:pPr marL="514350" indent="-514350">
              <a:lnSpc>
                <a:spcPct val="110000"/>
              </a:lnSpc>
              <a:buFont typeface="+mj-lt"/>
              <a:buAutoNum type="arabicPeriod"/>
            </a:pPr>
            <a:r>
              <a:rPr lang="en-US" dirty="0"/>
              <a:t>Can prepare for new tasks and transitions.</a:t>
            </a:r>
          </a:p>
          <a:p>
            <a:pPr marL="514350" indent="-514350">
              <a:lnSpc>
                <a:spcPct val="110000"/>
              </a:lnSpc>
              <a:buFont typeface="+mj-lt"/>
              <a:buAutoNum type="arabicPeriod"/>
            </a:pPr>
            <a:r>
              <a:rPr lang="en-US" dirty="0"/>
              <a:t>Self-modeling can be motivating.</a:t>
            </a:r>
          </a:p>
          <a:p>
            <a:pPr marL="514350" indent="-514350">
              <a:lnSpc>
                <a:spcPct val="110000"/>
              </a:lnSpc>
              <a:buFont typeface="+mj-lt"/>
              <a:buAutoNum type="arabicPeriod"/>
            </a:pPr>
            <a:r>
              <a:rPr lang="en-US" dirty="0"/>
              <a:t>Can be used for self-instruction.</a:t>
            </a:r>
          </a:p>
          <a:p>
            <a:pPr marL="0" indent="0">
              <a:lnSpc>
                <a:spcPct val="120000"/>
              </a:lnSpc>
              <a:buNone/>
            </a:pPr>
            <a:r>
              <a:rPr lang="en-US" sz="2000" dirty="0"/>
              <a:t> </a:t>
            </a:r>
          </a:p>
        </p:txBody>
      </p:sp>
      <p:sp>
        <p:nvSpPr>
          <p:cNvPr id="4" name="Content Placeholder 3">
            <a:extLst>
              <a:ext uri="{FF2B5EF4-FFF2-40B4-BE49-F238E27FC236}">
                <a16:creationId xmlns:a16="http://schemas.microsoft.com/office/drawing/2014/main" id="{00ACC5DD-3E08-8441-882D-5F6B03E297E8}"/>
              </a:ext>
            </a:extLst>
          </p:cNvPr>
          <p:cNvSpPr>
            <a:spLocks noGrp="1"/>
          </p:cNvSpPr>
          <p:nvPr>
            <p:ph sz="half" idx="2"/>
          </p:nvPr>
        </p:nvSpPr>
        <p:spPr>
          <a:xfrm>
            <a:off x="6381856" y="1088020"/>
            <a:ext cx="5810144" cy="5226450"/>
          </a:xfrm>
        </p:spPr>
        <p:txBody>
          <a:bodyPr>
            <a:normAutofit lnSpcReduction="10000"/>
          </a:bodyPr>
          <a:lstStyle/>
          <a:p>
            <a:pPr marL="0" indent="0">
              <a:lnSpc>
                <a:spcPct val="120000"/>
              </a:lnSpc>
              <a:buNone/>
            </a:pPr>
            <a:r>
              <a:rPr lang="en-US" sz="3000" b="1" dirty="0"/>
              <a:t>Quick start for video modeling:</a:t>
            </a:r>
            <a:endParaRPr lang="en-US" sz="3000" b="1" dirty="0">
              <a:solidFill>
                <a:srgbClr val="FFFF00"/>
              </a:solidFill>
            </a:endParaRPr>
          </a:p>
          <a:p>
            <a:pPr marL="514350" indent="-514350">
              <a:lnSpc>
                <a:spcPct val="120000"/>
              </a:lnSpc>
              <a:buFont typeface="+mj-lt"/>
              <a:buAutoNum type="arabicPeriod"/>
            </a:pPr>
            <a:r>
              <a:rPr lang="en-US" dirty="0"/>
              <a:t>Plan ahead (slide 9) and use video camera on your phone for an unedited take.</a:t>
            </a:r>
          </a:p>
          <a:p>
            <a:pPr marL="514350" indent="-514350">
              <a:lnSpc>
                <a:spcPct val="120000"/>
              </a:lnSpc>
              <a:buFont typeface="+mj-lt"/>
              <a:buAutoNum type="arabicPeriod"/>
            </a:pPr>
            <a:r>
              <a:rPr lang="en-US" dirty="0"/>
              <a:t>Use an app that incorporates video (e.g. </a:t>
            </a:r>
            <a:r>
              <a:rPr lang="en-US" dirty="0" err="1"/>
              <a:t>MeMinder</a:t>
            </a:r>
            <a:r>
              <a:rPr lang="en-US" dirty="0"/>
              <a:t>).</a:t>
            </a:r>
          </a:p>
          <a:p>
            <a:pPr marL="514350" indent="-514350">
              <a:lnSpc>
                <a:spcPct val="120000"/>
              </a:lnSpc>
              <a:buFont typeface="+mj-lt"/>
              <a:buAutoNum type="arabicPeriod"/>
            </a:pPr>
            <a:r>
              <a:rPr lang="en-US" dirty="0"/>
              <a:t>Search YouTube for an existing video.</a:t>
            </a:r>
          </a:p>
          <a:p>
            <a:pPr marL="0" indent="0">
              <a:buNone/>
            </a:pPr>
            <a:endParaRPr lang="en-US" sz="2000" dirty="0"/>
          </a:p>
        </p:txBody>
      </p:sp>
    </p:spTree>
    <p:extLst>
      <p:ext uri="{BB962C8B-B14F-4D97-AF65-F5344CB8AC3E}">
        <p14:creationId xmlns:p14="http://schemas.microsoft.com/office/powerpoint/2010/main" val="3383326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B1F5D-3E64-9340-B2FD-6319BBE679D6}"/>
              </a:ext>
            </a:extLst>
          </p:cNvPr>
          <p:cNvSpPr>
            <a:spLocks noGrp="1"/>
          </p:cNvSpPr>
          <p:nvPr>
            <p:ph type="title"/>
          </p:nvPr>
        </p:nvSpPr>
        <p:spPr/>
        <p:txBody>
          <a:bodyPr/>
          <a:lstStyle/>
          <a:p>
            <a:pPr algn="ctr"/>
            <a:r>
              <a:rPr lang="en-US" dirty="0"/>
              <a:t>Training Certificate</a:t>
            </a:r>
          </a:p>
        </p:txBody>
      </p:sp>
      <p:sp>
        <p:nvSpPr>
          <p:cNvPr id="3" name="Content Placeholder 2">
            <a:extLst>
              <a:ext uri="{FF2B5EF4-FFF2-40B4-BE49-F238E27FC236}">
                <a16:creationId xmlns:a16="http://schemas.microsoft.com/office/drawing/2014/main" id="{C370643C-1558-334D-8FE7-3CD773749037}"/>
              </a:ext>
            </a:extLst>
          </p:cNvPr>
          <p:cNvSpPr>
            <a:spLocks noGrp="1"/>
          </p:cNvSpPr>
          <p:nvPr>
            <p:ph idx="1"/>
          </p:nvPr>
        </p:nvSpPr>
        <p:spPr/>
        <p:txBody>
          <a:bodyPr/>
          <a:lstStyle/>
          <a:p>
            <a:r>
              <a:rPr lang="en-US" dirty="0"/>
              <a:t>After completing the session activities and content, please complete a </a:t>
            </a:r>
            <a:r>
              <a:rPr lang="en-US" dirty="0">
                <a:hlinkClick r:id="rId3"/>
              </a:rPr>
              <a:t>brief survey </a:t>
            </a:r>
            <a:r>
              <a:rPr lang="en-US" dirty="0"/>
              <a:t>with 75% accuracy to receive a certificate of completion</a:t>
            </a:r>
          </a:p>
        </p:txBody>
      </p:sp>
    </p:spTree>
    <p:extLst>
      <p:ext uri="{BB962C8B-B14F-4D97-AF65-F5344CB8AC3E}">
        <p14:creationId xmlns:p14="http://schemas.microsoft.com/office/powerpoint/2010/main" val="2611781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descr="webpage with multiple resources select the document for Evidence Based Practices to download. " title="Evidence Based Practices and Evidence Based Predictors for Adult Success">
            <a:extLst>
              <a:ext uri="{FF2B5EF4-FFF2-40B4-BE49-F238E27FC236}">
                <a16:creationId xmlns:a16="http://schemas.microsoft.com/office/drawing/2014/main" id="{4DFB4088-7B81-CC4E-B141-8C01784C94E9}"/>
              </a:ext>
            </a:extLst>
          </p:cNvPr>
          <p:cNvSpPr>
            <a:spLocks noGrp="1"/>
          </p:cNvSpPr>
          <p:nvPr>
            <p:ph type="title"/>
          </p:nvPr>
        </p:nvSpPr>
        <p:spPr/>
        <p:txBody>
          <a:bodyPr/>
          <a:lstStyle/>
          <a:p>
            <a:pPr algn="ctr"/>
            <a:r>
              <a:rPr lang="en-US" dirty="0"/>
              <a:t>Handout #1:</a:t>
            </a:r>
            <a:br>
              <a:rPr lang="en-US" dirty="0"/>
            </a:br>
            <a:r>
              <a:rPr lang="en-US" dirty="0">
                <a:hlinkClick r:id="rId3"/>
              </a:rPr>
              <a:t>Evidence Based Transition Practices</a:t>
            </a:r>
            <a:endParaRPr lang="en-US" dirty="0"/>
          </a:p>
        </p:txBody>
      </p:sp>
      <p:pic>
        <p:nvPicPr>
          <p:cNvPr id="9" name="Content Placeholder 8" descr="Vocabulary and team discussion questions are given on this page. File is available for download on website." title="Page 15 of the Video Modeling Interventions in the Evidence Based Practice Document">
            <a:extLst>
              <a:ext uri="{FF2B5EF4-FFF2-40B4-BE49-F238E27FC236}">
                <a16:creationId xmlns:a16="http://schemas.microsoft.com/office/drawing/2014/main" id="{4AA8590E-FB94-E54E-B7FD-CCCA7124AB7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89368" y="1825625"/>
            <a:ext cx="4679264" cy="4351338"/>
          </a:xfrm>
          <a:ln>
            <a:solidFill>
              <a:schemeClr val="tx1"/>
            </a:solidFill>
          </a:ln>
        </p:spPr>
      </p:pic>
      <p:pic>
        <p:nvPicPr>
          <p:cNvPr id="11" name="Content Placeholder 10" descr="Examples of How to use Video Modeling and links listed here. Download file for further content knowledge." title="Page 16 of the Video Modeling Intervention in the Evidence Based Practice Document">
            <a:extLst>
              <a:ext uri="{FF2B5EF4-FFF2-40B4-BE49-F238E27FC236}">
                <a16:creationId xmlns:a16="http://schemas.microsoft.com/office/drawing/2014/main" id="{C26FEC93-3D51-8C47-A0D5-16536ED3E8C4}"/>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677281" y="1825625"/>
            <a:ext cx="4171437" cy="4351338"/>
          </a:xfrm>
          <a:ln>
            <a:solidFill>
              <a:schemeClr val="tx1"/>
            </a:solidFill>
          </a:ln>
        </p:spPr>
      </p:pic>
    </p:spTree>
    <p:extLst>
      <p:ext uri="{BB962C8B-B14F-4D97-AF65-F5344CB8AC3E}">
        <p14:creationId xmlns:p14="http://schemas.microsoft.com/office/powerpoint/2010/main" val="3105925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“Wow, it sure helps when I see it being done”</a:t>
            </a:r>
          </a:p>
        </p:txBody>
      </p:sp>
      <p:sp>
        <p:nvSpPr>
          <p:cNvPr id="3" name="Content Placeholder 2"/>
          <p:cNvSpPr>
            <a:spLocks noGrp="1"/>
          </p:cNvSpPr>
          <p:nvPr>
            <p:ph sz="half" idx="1"/>
          </p:nvPr>
        </p:nvSpPr>
        <p:spPr>
          <a:xfrm>
            <a:off x="838200" y="1499616"/>
            <a:ext cx="7316096" cy="4954972"/>
          </a:xfrm>
        </p:spPr>
        <p:txBody>
          <a:bodyPr>
            <a:normAutofit fontScale="92500" lnSpcReduction="20000"/>
          </a:bodyPr>
          <a:lstStyle/>
          <a:p>
            <a:pPr>
              <a:lnSpc>
                <a:spcPct val="110000"/>
              </a:lnSpc>
            </a:pPr>
            <a:r>
              <a:rPr lang="en-US" sz="3200" dirty="0"/>
              <a:t>Videos used for modeling are intended to: </a:t>
            </a:r>
          </a:p>
          <a:p>
            <a:pPr lvl="1">
              <a:lnSpc>
                <a:spcPct val="110000"/>
              </a:lnSpc>
            </a:pPr>
            <a:r>
              <a:rPr lang="en-US" sz="3200" dirty="0"/>
              <a:t>Show positive behavior or activity in the video</a:t>
            </a:r>
          </a:p>
          <a:p>
            <a:pPr lvl="1">
              <a:lnSpc>
                <a:spcPct val="110000"/>
              </a:lnSpc>
            </a:pPr>
            <a:r>
              <a:rPr lang="en-US" sz="3200" dirty="0"/>
              <a:t>Be shared with the individual as an instructional tool</a:t>
            </a:r>
          </a:p>
          <a:p>
            <a:pPr>
              <a:lnSpc>
                <a:spcPct val="110000"/>
              </a:lnSpc>
            </a:pPr>
            <a:r>
              <a:rPr lang="en-US" sz="3200" dirty="0"/>
              <a:t>Create unique videos or find examples online </a:t>
            </a:r>
          </a:p>
          <a:p>
            <a:pPr lvl="1">
              <a:lnSpc>
                <a:spcPct val="110000"/>
              </a:lnSpc>
            </a:pPr>
            <a:r>
              <a:rPr lang="en-US" sz="3200" i="1" dirty="0"/>
              <a:t>Tip: Review the online video completely to assure it is appropriate for the target audience. </a:t>
            </a:r>
            <a:r>
              <a:rPr lang="en-US" sz="3200" dirty="0"/>
              <a:t>  </a:t>
            </a:r>
          </a:p>
        </p:txBody>
      </p:sp>
      <p:pic>
        <p:nvPicPr>
          <p:cNvPr id="8" name="Content Placeholder 7" descr="Adult woman and teenage girl looking at a silver iPad together. " title="Women looking at iPad">
            <a:extLst>
              <a:ext uri="{FF2B5EF4-FFF2-40B4-BE49-F238E27FC236}">
                <a16:creationId xmlns:a16="http://schemas.microsoft.com/office/drawing/2014/main" id="{9A607DDE-6898-3D41-8A68-32CB35438048}"/>
              </a:ext>
            </a:extLst>
          </p:cNvPr>
          <p:cNvPicPr>
            <a:picLocks noGrp="1" noChangeAspect="1"/>
          </p:cNvPicPr>
          <p:nvPr>
            <p:ph sz="half" idx="2"/>
          </p:nvPr>
        </p:nvPicPr>
        <p:blipFill>
          <a:blip r:embed="rId3"/>
          <a:stretch>
            <a:fillRect/>
          </a:stretch>
        </p:blipFill>
        <p:spPr>
          <a:xfrm>
            <a:off x="8154296" y="2450592"/>
            <a:ext cx="3835609" cy="2862104"/>
          </a:xfrm>
          <a:ln>
            <a:solidFill>
              <a:schemeClr val="tx1"/>
            </a:solidFill>
          </a:ln>
          <a:effectLst>
            <a:softEdge rad="127000"/>
          </a:effectLst>
        </p:spPr>
      </p:pic>
    </p:spTree>
    <p:extLst>
      <p:ext uri="{BB962C8B-B14F-4D97-AF65-F5344CB8AC3E}">
        <p14:creationId xmlns:p14="http://schemas.microsoft.com/office/powerpoint/2010/main" val="1032460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8F90-221A-1641-A6CA-A9BB8AFAF363}"/>
              </a:ext>
            </a:extLst>
          </p:cNvPr>
          <p:cNvSpPr>
            <a:spLocks noGrp="1"/>
          </p:cNvSpPr>
          <p:nvPr>
            <p:ph type="title"/>
          </p:nvPr>
        </p:nvSpPr>
        <p:spPr>
          <a:xfrm>
            <a:off x="839788" y="457201"/>
            <a:ext cx="10516470" cy="766916"/>
          </a:xfrm>
        </p:spPr>
        <p:txBody>
          <a:bodyPr>
            <a:normAutofit/>
          </a:bodyPr>
          <a:lstStyle/>
          <a:p>
            <a:pPr algn="ctr"/>
            <a:r>
              <a:rPr lang="en-US" sz="4000" dirty="0">
                <a:solidFill>
                  <a:prstClr val="black"/>
                </a:solidFill>
                <a:cs typeface="Gill Sans"/>
                <a:sym typeface="Frutiger LT Std 55 Roman" charset="0"/>
              </a:rPr>
              <a:t>Video Modeling Teaches Expectations</a:t>
            </a:r>
            <a:endParaRPr lang="en-US" sz="4000" dirty="0"/>
          </a:p>
        </p:txBody>
      </p:sp>
      <p:sp>
        <p:nvSpPr>
          <p:cNvPr id="5" name="Text Placeholder 4">
            <a:extLst>
              <a:ext uri="{FF2B5EF4-FFF2-40B4-BE49-F238E27FC236}">
                <a16:creationId xmlns:a16="http://schemas.microsoft.com/office/drawing/2014/main" id="{887B312E-704C-194F-9D41-55B9468A0A8E}"/>
              </a:ext>
            </a:extLst>
          </p:cNvPr>
          <p:cNvSpPr>
            <a:spLocks noGrp="1"/>
          </p:cNvSpPr>
          <p:nvPr>
            <p:ph type="body" sz="half" idx="2"/>
          </p:nvPr>
        </p:nvSpPr>
        <p:spPr>
          <a:xfrm>
            <a:off x="602428" y="1301675"/>
            <a:ext cx="6904860" cy="4970033"/>
          </a:xfrm>
        </p:spPr>
        <p:txBody>
          <a:bodyPr>
            <a:normAutofit lnSpcReduction="10000"/>
          </a:bodyPr>
          <a:lstStyle/>
          <a:p>
            <a:pPr marL="349250" indent="-334963">
              <a:lnSpc>
                <a:spcPct val="110000"/>
              </a:lnSpc>
              <a:buClr>
                <a:srgbClr val="004080"/>
              </a:buClr>
              <a:buFont typeface="Arial" panose="020B0604020202020204" pitchFamily="34" charset="0"/>
              <a:buChar char="•"/>
            </a:pPr>
            <a:r>
              <a:rPr lang="en-US" sz="3200" dirty="0"/>
              <a:t>Allows person to see and ‘study’  the desired behavior</a:t>
            </a:r>
          </a:p>
          <a:p>
            <a:pPr marL="349250" indent="-334963">
              <a:lnSpc>
                <a:spcPct val="110000"/>
              </a:lnSpc>
              <a:buClr>
                <a:srgbClr val="004080"/>
              </a:buClr>
              <a:buFont typeface="Arial" panose="020B0604020202020204" pitchFamily="34" charset="0"/>
              <a:buChar char="•"/>
            </a:pPr>
            <a:r>
              <a:rPr lang="en-US" sz="3200" dirty="0"/>
              <a:t>Integrates video clips of </a:t>
            </a:r>
            <a:r>
              <a:rPr lang="ja-JP" altLang="en-US" sz="3200"/>
              <a:t>“</a:t>
            </a:r>
            <a:r>
              <a:rPr lang="en-US" sz="3200" dirty="0"/>
              <a:t>modeled behavior</a:t>
            </a:r>
            <a:r>
              <a:rPr lang="ja-JP" altLang="en-US" sz="3200"/>
              <a:t>”</a:t>
            </a:r>
            <a:endParaRPr lang="en-US" altLang="ja-JP" sz="3200" dirty="0"/>
          </a:p>
          <a:p>
            <a:pPr marL="349250" indent="-334963">
              <a:lnSpc>
                <a:spcPct val="110000"/>
              </a:lnSpc>
              <a:buClr>
                <a:srgbClr val="004080"/>
              </a:buClr>
              <a:buFont typeface="Arial" panose="020B0604020202020204" pitchFamily="34" charset="0"/>
              <a:buChar char="•"/>
            </a:pPr>
            <a:r>
              <a:rPr lang="en-US" sz="3200" dirty="0"/>
              <a:t>What can be used?</a:t>
            </a:r>
          </a:p>
          <a:p>
            <a:pPr marL="582613" lvl="2" indent="-292100">
              <a:lnSpc>
                <a:spcPct val="110000"/>
              </a:lnSpc>
              <a:buClr>
                <a:srgbClr val="004080"/>
              </a:buClr>
              <a:buFont typeface="Arial" panose="020B0604020202020204" pitchFamily="34" charset="0"/>
              <a:buChar char="•"/>
            </a:pPr>
            <a:r>
              <a:rPr lang="en-US" sz="2800" dirty="0">
                <a:solidFill>
                  <a:prstClr val="black"/>
                </a:solidFill>
                <a:ea typeface="ＭＳ Ｐゴシック" charset="0"/>
                <a:cs typeface="Gill Sans"/>
                <a:sym typeface="Frutiger LT Std 55 Roman" charset="0"/>
              </a:rPr>
              <a:t>Phone or Tablet Camera</a:t>
            </a:r>
          </a:p>
          <a:p>
            <a:pPr marL="582613" lvl="2" indent="-292100">
              <a:lnSpc>
                <a:spcPct val="110000"/>
              </a:lnSpc>
              <a:buClr>
                <a:srgbClr val="004080"/>
              </a:buClr>
              <a:buFont typeface="Arial" panose="020B0604020202020204" pitchFamily="34" charset="0"/>
              <a:buChar char="•"/>
            </a:pPr>
            <a:r>
              <a:rPr lang="en-US" sz="2800" dirty="0">
                <a:solidFill>
                  <a:prstClr val="black"/>
                </a:solidFill>
                <a:ea typeface="ＭＳ Ｐゴシック" charset="0"/>
                <a:cs typeface="Gill Sans"/>
                <a:sym typeface="Frutiger LT Std 55 Roman" charset="0"/>
              </a:rPr>
              <a:t>YouTube Videos</a:t>
            </a:r>
          </a:p>
          <a:p>
            <a:pPr marL="582613" lvl="2" indent="-292100">
              <a:lnSpc>
                <a:spcPct val="110000"/>
              </a:lnSpc>
              <a:buClr>
                <a:srgbClr val="004080"/>
              </a:buClr>
              <a:buFont typeface="Arial" panose="020B0604020202020204" pitchFamily="34" charset="0"/>
              <a:buChar char="•"/>
            </a:pPr>
            <a:r>
              <a:rPr lang="en-US" sz="2800" dirty="0">
                <a:solidFill>
                  <a:prstClr val="black"/>
                </a:solidFill>
                <a:ea typeface="ＭＳ Ｐゴシック" charset="0"/>
                <a:cs typeface="Gill Sans"/>
                <a:sym typeface="Frutiger LT Std 55 Roman" charset="0"/>
              </a:rPr>
              <a:t>An app with Video Modeling, e.g. </a:t>
            </a:r>
            <a:r>
              <a:rPr lang="en-US" sz="2800" dirty="0" err="1">
                <a:solidFill>
                  <a:prstClr val="black"/>
                </a:solidFill>
                <a:ea typeface="ＭＳ Ｐゴシック" charset="0"/>
                <a:cs typeface="Gill Sans"/>
                <a:sym typeface="Frutiger LT Std 55 Roman" charset="0"/>
              </a:rPr>
              <a:t>MeMinder</a:t>
            </a:r>
            <a:r>
              <a:rPr lang="en-US" sz="2800" dirty="0">
                <a:solidFill>
                  <a:prstClr val="black"/>
                </a:solidFill>
                <a:ea typeface="ＭＳ Ｐゴシック" charset="0"/>
                <a:cs typeface="Gill Sans"/>
                <a:sym typeface="Frutiger LT Std 55 Roman" charset="0"/>
              </a:rPr>
              <a:t> (on next slide)</a:t>
            </a:r>
          </a:p>
        </p:txBody>
      </p:sp>
      <p:pic>
        <p:nvPicPr>
          <p:cNvPr id="7" name="Picture Placeholder 6" descr="Hand holding a smartphone to take a picture of a person at work bench." title="Smartphone in hand">
            <a:extLst>
              <a:ext uri="{FF2B5EF4-FFF2-40B4-BE49-F238E27FC236}">
                <a16:creationId xmlns:a16="http://schemas.microsoft.com/office/drawing/2014/main" id="{B3B66643-1936-D742-99BB-F416219196FB}"/>
              </a:ext>
            </a:extLst>
          </p:cNvPr>
          <p:cNvPicPr>
            <a:picLocks noGrp="1" noChangeAspect="1"/>
          </p:cNvPicPr>
          <p:nvPr>
            <p:ph type="pic" idx="1"/>
          </p:nvPr>
        </p:nvPicPr>
        <p:blipFill>
          <a:blip r:embed="rId3"/>
          <a:srcRect l="21050" r="21050"/>
          <a:stretch>
            <a:fillRect/>
          </a:stretch>
        </p:blipFill>
        <p:spPr>
          <a:xfrm>
            <a:off x="7507288" y="1430338"/>
            <a:ext cx="3848100" cy="4430712"/>
          </a:xfrm>
          <a:ln>
            <a:solidFill>
              <a:schemeClr val="tx1"/>
            </a:solidFill>
          </a:ln>
        </p:spPr>
      </p:pic>
    </p:spTree>
    <p:extLst>
      <p:ext uri="{BB962C8B-B14F-4D97-AF65-F5344CB8AC3E}">
        <p14:creationId xmlns:p14="http://schemas.microsoft.com/office/powerpoint/2010/main" val="2088290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48910C-BE47-8F49-8D13-B285670BF4E3}"/>
              </a:ext>
            </a:extLst>
          </p:cNvPr>
          <p:cNvSpPr>
            <a:spLocks noGrp="1"/>
          </p:cNvSpPr>
          <p:nvPr>
            <p:ph type="title"/>
          </p:nvPr>
        </p:nvSpPr>
        <p:spPr>
          <a:xfrm>
            <a:off x="422031" y="29901"/>
            <a:ext cx="10297068" cy="1325563"/>
          </a:xfrm>
        </p:spPr>
        <p:txBody>
          <a:bodyPr/>
          <a:lstStyle/>
          <a:p>
            <a:r>
              <a:rPr lang="en-US" dirty="0" err="1"/>
              <a:t>MeMinder</a:t>
            </a:r>
            <a:endParaRPr lang="en-US" dirty="0"/>
          </a:p>
        </p:txBody>
      </p:sp>
      <p:sp>
        <p:nvSpPr>
          <p:cNvPr id="3" name="Content Placeholder 2">
            <a:extLst>
              <a:ext uri="{FF2B5EF4-FFF2-40B4-BE49-F238E27FC236}">
                <a16:creationId xmlns:a16="http://schemas.microsoft.com/office/drawing/2014/main" id="{5016F9A4-CBAA-5744-8897-E3A3BF2AFF71}"/>
              </a:ext>
            </a:extLst>
          </p:cNvPr>
          <p:cNvSpPr>
            <a:spLocks noGrp="1"/>
          </p:cNvSpPr>
          <p:nvPr>
            <p:ph sz="half" idx="1"/>
          </p:nvPr>
        </p:nvSpPr>
        <p:spPr>
          <a:xfrm>
            <a:off x="351692" y="1118796"/>
            <a:ext cx="5972908" cy="4889558"/>
          </a:xfrm>
        </p:spPr>
        <p:txBody>
          <a:bodyPr>
            <a:normAutofit fontScale="92500"/>
          </a:bodyPr>
          <a:lstStyle/>
          <a:p>
            <a:pPr>
              <a:lnSpc>
                <a:spcPct val="110000"/>
              </a:lnSpc>
            </a:pPr>
            <a:r>
              <a:rPr lang="en-US" sz="3500" dirty="0"/>
              <a:t>App provides video modeling and task management</a:t>
            </a:r>
          </a:p>
          <a:p>
            <a:pPr>
              <a:lnSpc>
                <a:spcPct val="110000"/>
              </a:lnSpc>
            </a:pPr>
            <a:r>
              <a:rPr lang="en-US" sz="3500" dirty="0"/>
              <a:t>Optional function to allow others to monitor what tasks were completed and to modify tasks and schedules</a:t>
            </a:r>
          </a:p>
          <a:p>
            <a:pPr>
              <a:lnSpc>
                <a:spcPct val="110000"/>
              </a:lnSpc>
            </a:pPr>
            <a:r>
              <a:rPr lang="en-US" sz="3500" dirty="0"/>
              <a:t>More information available on the </a:t>
            </a:r>
            <a:r>
              <a:rPr lang="en-US" sz="3500" dirty="0" err="1"/>
              <a:t>CreateAbility</a:t>
            </a:r>
            <a:r>
              <a:rPr lang="en-US" sz="3500" dirty="0"/>
              <a:t> </a:t>
            </a:r>
            <a:r>
              <a:rPr lang="en-US" sz="3500" dirty="0">
                <a:hlinkClick r:id="rId3"/>
              </a:rPr>
              <a:t>website</a:t>
            </a:r>
            <a:endParaRPr lang="en-US" sz="3000" dirty="0"/>
          </a:p>
          <a:p>
            <a:endParaRPr lang="en-US" dirty="0"/>
          </a:p>
        </p:txBody>
      </p:sp>
      <p:pic>
        <p:nvPicPr>
          <p:cNvPr id="7" name="Content Placeholder 7" descr="Tablet and phone with visual to-do list on the screen">
            <a:extLst>
              <a:ext uri="{FF2B5EF4-FFF2-40B4-BE49-F238E27FC236}">
                <a16:creationId xmlns:a16="http://schemas.microsoft.com/office/drawing/2014/main" id="{13D92CF1-3FA3-F24A-ACF3-23BFD644912F}"/>
              </a:ext>
            </a:extLst>
          </p:cNvPr>
          <p:cNvPicPr>
            <a:picLocks noGrp="1" noChangeAspect="1"/>
          </p:cNvPicPr>
          <p:nvPr>
            <p:ph sz="half" idx="2"/>
          </p:nvPr>
        </p:nvPicPr>
        <p:blipFill>
          <a:blip r:embed="rId4"/>
          <a:stretch>
            <a:fillRect/>
          </a:stretch>
        </p:blipFill>
        <p:spPr>
          <a:xfrm>
            <a:off x="7068756" y="954157"/>
            <a:ext cx="4067120" cy="5222806"/>
          </a:xfrm>
          <a:noFill/>
        </p:spPr>
      </p:pic>
    </p:spTree>
    <p:extLst>
      <p:ext uri="{BB962C8B-B14F-4D97-AF65-F5344CB8AC3E}">
        <p14:creationId xmlns:p14="http://schemas.microsoft.com/office/powerpoint/2010/main" val="2323693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ECD69-2C0D-6A49-9B12-FCE62E5B023C}"/>
              </a:ext>
            </a:extLst>
          </p:cNvPr>
          <p:cNvSpPr>
            <a:spLocks noGrp="1"/>
          </p:cNvSpPr>
          <p:nvPr>
            <p:ph type="title"/>
          </p:nvPr>
        </p:nvSpPr>
        <p:spPr/>
        <p:txBody>
          <a:bodyPr/>
          <a:lstStyle/>
          <a:p>
            <a:pPr algn="ctr"/>
            <a:r>
              <a:rPr lang="en-US" dirty="0"/>
              <a:t>Steps for Video Modeling</a:t>
            </a:r>
          </a:p>
        </p:txBody>
      </p:sp>
      <p:sp>
        <p:nvSpPr>
          <p:cNvPr id="6" name="Content Placeholder 5">
            <a:extLst>
              <a:ext uri="{FF2B5EF4-FFF2-40B4-BE49-F238E27FC236}">
                <a16:creationId xmlns:a16="http://schemas.microsoft.com/office/drawing/2014/main" id="{17AC4479-BED8-5243-B57A-A9D4C2F0E250}"/>
              </a:ext>
            </a:extLst>
          </p:cNvPr>
          <p:cNvSpPr>
            <a:spLocks noGrp="1"/>
          </p:cNvSpPr>
          <p:nvPr>
            <p:ph idx="1"/>
          </p:nvPr>
        </p:nvSpPr>
        <p:spPr/>
        <p:txBody>
          <a:bodyPr/>
          <a:lstStyle/>
          <a:p>
            <a:pPr>
              <a:lnSpc>
                <a:spcPct val="100000"/>
              </a:lnSpc>
            </a:pPr>
            <a:r>
              <a:rPr lang="en-US" dirty="0"/>
              <a:t>The next slide overviews steps to consider when creating a video modeling strategy. </a:t>
            </a:r>
          </a:p>
          <a:p>
            <a:pPr>
              <a:lnSpc>
                <a:spcPct val="100000"/>
              </a:lnSpc>
            </a:pPr>
            <a:r>
              <a:rPr lang="en-US" dirty="0"/>
              <a:t>The steps suggest the use of peers and typical environments</a:t>
            </a:r>
          </a:p>
          <a:p>
            <a:pPr>
              <a:lnSpc>
                <a:spcPct val="100000"/>
              </a:lnSpc>
            </a:pPr>
            <a:r>
              <a:rPr lang="en-US" dirty="0"/>
              <a:t>The steps also emphasize the need to review and revise as necessary</a:t>
            </a:r>
          </a:p>
          <a:p>
            <a:pPr>
              <a:lnSpc>
                <a:spcPct val="100000"/>
              </a:lnSpc>
            </a:pPr>
            <a:r>
              <a:rPr lang="en-US" dirty="0"/>
              <a:t>This overview was adapted </a:t>
            </a:r>
            <a:r>
              <a:rPr lang="en-US" dirty="0">
                <a:solidFill>
                  <a:prstClr val="black"/>
                </a:solidFill>
                <a:cs typeface="Helvetica"/>
              </a:rPr>
              <a:t>from an article in Teaching Exceptional Children, July/August 2011, vol. 43, no. 6, p. 22</a:t>
            </a:r>
            <a:endParaRPr lang="en-US" dirty="0">
              <a:ea typeface="ヒラギノ角ゴ ProN W3" charset="0"/>
            </a:endParaRPr>
          </a:p>
          <a:p>
            <a:endParaRPr lang="en-US" dirty="0"/>
          </a:p>
        </p:txBody>
      </p:sp>
    </p:spTree>
    <p:extLst>
      <p:ext uri="{BB962C8B-B14F-4D97-AF65-F5344CB8AC3E}">
        <p14:creationId xmlns:p14="http://schemas.microsoft.com/office/powerpoint/2010/main" val="1262906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1003"/>
          </a:xfrm>
        </p:spPr>
        <p:txBody>
          <a:bodyPr>
            <a:normAutofit/>
          </a:bodyPr>
          <a:lstStyle/>
          <a:p>
            <a:pPr algn="ctr"/>
            <a:r>
              <a:rPr lang="en-US" sz="4000" dirty="0"/>
              <a:t>Steps for Video Modeling </a:t>
            </a:r>
          </a:p>
        </p:txBody>
      </p:sp>
      <p:sp>
        <p:nvSpPr>
          <p:cNvPr id="6" name="Content Placeholder 4"/>
          <p:cNvSpPr>
            <a:spLocks noGrp="1"/>
          </p:cNvSpPr>
          <p:nvPr>
            <p:ph sz="half" idx="1"/>
          </p:nvPr>
        </p:nvSpPr>
        <p:spPr bwMode="auto">
          <a:xfrm>
            <a:off x="838200" y="1342103"/>
            <a:ext cx="5181600" cy="483486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30046" tIns="65023" rIns="130046" bIns="65023" numCol="1" rtlCol="0" anchor="t" anchorCtr="0" compatLnSpc="1">
            <a:prstTxWarp prst="textNoShape">
              <a:avLst/>
            </a:prstTxWarp>
            <a:normAutofit/>
          </a:bodyPr>
          <a:lstStyle/>
          <a:p>
            <a:pPr marL="514350" indent="-514350">
              <a:lnSpc>
                <a:spcPct val="100000"/>
              </a:lnSpc>
              <a:buSzPct val="85000"/>
              <a:buFont typeface="+mj-lt"/>
              <a:buAutoNum type="arabicPeriod"/>
            </a:pPr>
            <a:r>
              <a:rPr lang="en-US" dirty="0">
                <a:ea typeface="ヒラギノ角ゴ ProN W3" charset="0"/>
              </a:rPr>
              <a:t>Identify the targeted activity</a:t>
            </a:r>
          </a:p>
          <a:p>
            <a:pPr marL="514350" indent="-514350">
              <a:lnSpc>
                <a:spcPct val="100000"/>
              </a:lnSpc>
              <a:buSzPct val="85000"/>
              <a:buFont typeface="+mj-lt"/>
              <a:buAutoNum type="arabicPeriod"/>
            </a:pPr>
            <a:r>
              <a:rPr lang="en-US" dirty="0">
                <a:ea typeface="ヒラギノ角ゴ ProN W3" charset="0"/>
              </a:rPr>
              <a:t>Choose competent peers/relatives to help</a:t>
            </a:r>
          </a:p>
          <a:p>
            <a:pPr marL="514350" indent="-514350">
              <a:lnSpc>
                <a:spcPct val="100000"/>
              </a:lnSpc>
              <a:buSzPct val="85000"/>
              <a:buFont typeface="+mj-lt"/>
              <a:buAutoNum type="arabicPeriod"/>
            </a:pPr>
            <a:r>
              <a:rPr lang="en-US" dirty="0">
                <a:ea typeface="ヒラギノ角ゴ ProN W3" charset="0"/>
              </a:rPr>
              <a:t>Secure permission if the peers are minors</a:t>
            </a:r>
          </a:p>
          <a:p>
            <a:pPr marL="514350" indent="-514350">
              <a:lnSpc>
                <a:spcPct val="100000"/>
              </a:lnSpc>
              <a:buSzPct val="85000"/>
              <a:buFont typeface="+mj-lt"/>
              <a:buAutoNum type="arabicPeriod"/>
            </a:pPr>
            <a:r>
              <a:rPr lang="en-US" dirty="0">
                <a:ea typeface="ヒラギノ角ゴ ProN W3" charset="0"/>
              </a:rPr>
              <a:t>Prep the participants on what activity you want demonstrated</a:t>
            </a:r>
          </a:p>
        </p:txBody>
      </p:sp>
      <p:sp>
        <p:nvSpPr>
          <p:cNvPr id="7" name="Content Placeholder 5"/>
          <p:cNvSpPr>
            <a:spLocks noGrp="1"/>
          </p:cNvSpPr>
          <p:nvPr>
            <p:ph sz="half" idx="2"/>
          </p:nvPr>
        </p:nvSpPr>
        <p:spPr bwMode="auto">
          <a:xfrm>
            <a:off x="6172200" y="1342103"/>
            <a:ext cx="5181600" cy="483486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30046" tIns="65023" rIns="130046" bIns="65023" numCol="1" rtlCol="0" anchor="t" anchorCtr="0" compatLnSpc="1">
            <a:prstTxWarp prst="textNoShape">
              <a:avLst/>
            </a:prstTxWarp>
            <a:normAutofit/>
          </a:bodyPr>
          <a:lstStyle/>
          <a:p>
            <a:pPr marL="514350" indent="-514350">
              <a:lnSpc>
                <a:spcPct val="100000"/>
              </a:lnSpc>
              <a:buSzPct val="85000"/>
              <a:buFont typeface="+mj-lt"/>
              <a:buAutoNum type="arabicPeriod" startAt="5"/>
            </a:pPr>
            <a:r>
              <a:rPr lang="en-US" dirty="0">
                <a:ea typeface="ヒラギノ角ゴ ProN W3" charset="0"/>
              </a:rPr>
              <a:t>Prepare the environment for filming</a:t>
            </a:r>
          </a:p>
          <a:p>
            <a:pPr marL="514350" indent="-514350">
              <a:lnSpc>
                <a:spcPct val="100000"/>
              </a:lnSpc>
              <a:buSzPct val="85000"/>
              <a:buFont typeface="+mj-lt"/>
              <a:buAutoNum type="arabicPeriod" startAt="5"/>
            </a:pPr>
            <a:r>
              <a:rPr lang="en-US" dirty="0">
                <a:ea typeface="ヒラギノ角ゴ ProN W3" charset="0"/>
              </a:rPr>
              <a:t>Create the video</a:t>
            </a:r>
          </a:p>
          <a:p>
            <a:pPr marL="514350" indent="-514350">
              <a:lnSpc>
                <a:spcPct val="100000"/>
              </a:lnSpc>
              <a:buSzPct val="85000"/>
              <a:buFont typeface="+mj-lt"/>
              <a:buAutoNum type="arabicPeriod" startAt="5"/>
            </a:pPr>
            <a:r>
              <a:rPr lang="en-US" dirty="0">
                <a:ea typeface="ヒラギノ角ゴ ProN W3" charset="0"/>
              </a:rPr>
              <a:t>Show the video to the individual</a:t>
            </a:r>
          </a:p>
          <a:p>
            <a:pPr marL="514350" indent="-514350">
              <a:lnSpc>
                <a:spcPct val="100000"/>
              </a:lnSpc>
              <a:buSzPct val="85000"/>
              <a:buFont typeface="+mj-lt"/>
              <a:buAutoNum type="arabicPeriod" startAt="5"/>
            </a:pPr>
            <a:r>
              <a:rPr lang="en-US" dirty="0">
                <a:ea typeface="ヒラギノ角ゴ ProN W3" charset="0"/>
              </a:rPr>
              <a:t>Go try the activity</a:t>
            </a:r>
          </a:p>
          <a:p>
            <a:pPr marL="514350" indent="-514350">
              <a:lnSpc>
                <a:spcPct val="100000"/>
              </a:lnSpc>
              <a:buSzPct val="85000"/>
              <a:buFont typeface="+mj-lt"/>
              <a:buAutoNum type="arabicPeriod" startAt="5"/>
            </a:pPr>
            <a:r>
              <a:rPr lang="en-US" dirty="0">
                <a:ea typeface="ヒラギノ角ゴ ProN W3" charset="0"/>
              </a:rPr>
              <a:t>Reflect and decide if the video is okay as is or needs changed</a:t>
            </a:r>
          </a:p>
          <a:p>
            <a:pPr marL="514350" indent="-514350">
              <a:lnSpc>
                <a:spcPct val="100000"/>
              </a:lnSpc>
              <a:buSzPct val="85000"/>
              <a:buFont typeface="+mj-lt"/>
              <a:buAutoNum type="arabicPeriod" startAt="5"/>
            </a:pPr>
            <a:endParaRPr lang="en-US" dirty="0">
              <a:ea typeface="ヒラギノ角ゴ ProN W3" charset="0"/>
            </a:endParaRPr>
          </a:p>
        </p:txBody>
      </p:sp>
    </p:spTree>
    <p:extLst>
      <p:ext uri="{BB962C8B-B14F-4D97-AF65-F5344CB8AC3E}">
        <p14:creationId xmlns:p14="http://schemas.microsoft.com/office/powerpoint/2010/main" val="355635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Center ppt template" id="{183158DF-6BBF-6E4C-8E1E-EA154FA7D879}" vid="{196D7FD8-4B32-9B4C-AEBE-7C35AA174B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DF82EBCCA6434C8B24CE25C74949B6" ma:contentTypeVersion="6" ma:contentTypeDescription="Create a new document." ma:contentTypeScope="" ma:versionID="eab6bc8a728de050be0dbd7c7080b458">
  <xsd:schema xmlns:xsd="http://www.w3.org/2001/XMLSchema" xmlns:xs="http://www.w3.org/2001/XMLSchema" xmlns:p="http://schemas.microsoft.com/office/2006/metadata/properties" xmlns:ns2="a57ec7f8-8b67-4735-931f-8ffdcef4b5a3" xmlns:ns3="5cf0b33e-1905-47e5-996b-0077f99af4d6" targetNamespace="http://schemas.microsoft.com/office/2006/metadata/properties" ma:root="true" ma:fieldsID="bd08061a09b2e09a726ae9ec8fa268b9" ns2:_="" ns3:_="">
    <xsd:import namespace="a57ec7f8-8b67-4735-931f-8ffdcef4b5a3"/>
    <xsd:import namespace="5cf0b33e-1905-47e5-996b-0077f99af4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7ec7f8-8b67-4735-931f-8ffdcef4b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f0b33e-1905-47e5-996b-0077f99af4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9DBA26-4878-4989-B804-5423A03BCC3B}"/>
</file>

<file path=customXml/itemProps2.xml><?xml version="1.0" encoding="utf-8"?>
<ds:datastoreItem xmlns:ds="http://schemas.openxmlformats.org/officeDocument/2006/customXml" ds:itemID="{780CB7F5-BB1A-4DA4-8E60-7CB89852F8E5}"/>
</file>

<file path=customXml/itemProps3.xml><?xml version="1.0" encoding="utf-8"?>
<ds:datastoreItem xmlns:ds="http://schemas.openxmlformats.org/officeDocument/2006/customXml" ds:itemID="{2AECDB1F-8B84-40EB-9EB8-DEB33C9C5E0A}"/>
</file>

<file path=docProps/app.xml><?xml version="1.0" encoding="utf-8"?>
<Properties xmlns="http://schemas.openxmlformats.org/officeDocument/2006/extended-properties" xmlns:vt="http://schemas.openxmlformats.org/officeDocument/2006/docPropsVTypes">
  <Template>Transition Center ppt template</Template>
  <TotalTime>6711</TotalTime>
  <Words>2591</Words>
  <Application>Microsoft Macintosh PowerPoint</Application>
  <PresentationFormat>Widescreen</PresentationFormat>
  <Paragraphs>223</Paragraphs>
  <Slides>34</Slides>
  <Notes>30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Avenir LT Std 45 Book</vt:lpstr>
      <vt:lpstr>Avenir LT Std 55 Roman</vt:lpstr>
      <vt:lpstr>Calibri</vt:lpstr>
      <vt:lpstr>Office Theme</vt:lpstr>
      <vt:lpstr>“What Works for Work”  Session 4:  Video Modeling </vt:lpstr>
      <vt:lpstr>Session Preparation</vt:lpstr>
      <vt:lpstr>What is Video Modeling? </vt:lpstr>
      <vt:lpstr>Handout #1: Evidence Based Transition Practices</vt:lpstr>
      <vt:lpstr>“Wow, it sure helps when I see it being done”</vt:lpstr>
      <vt:lpstr>Video Modeling Teaches Expectations</vt:lpstr>
      <vt:lpstr>MeMinder</vt:lpstr>
      <vt:lpstr>Steps for Video Modeling</vt:lpstr>
      <vt:lpstr>Steps for Video Modeling </vt:lpstr>
      <vt:lpstr>Video Modeling and Job Challenges</vt:lpstr>
      <vt:lpstr>Types of Video Modeling (1)</vt:lpstr>
      <vt:lpstr>Types of Video Modeling (2)</vt:lpstr>
      <vt:lpstr>Selecting a Video Modeling Approach </vt:lpstr>
      <vt:lpstr>Example: Greeting Others</vt:lpstr>
      <vt:lpstr>Example: Self-Modeling</vt:lpstr>
      <vt:lpstr>Video Editing: Steps 1 and 2</vt:lpstr>
      <vt:lpstr>Video Editing: Step 3</vt:lpstr>
      <vt:lpstr>Video Editing: Step 4</vt:lpstr>
      <vt:lpstr>Video Editing: Steps 5, 6 and 7</vt:lpstr>
      <vt:lpstr>Resource: LinkedIn Learning for Libraries</vt:lpstr>
      <vt:lpstr>Making Video: Teach Something  Tutorial from LinkedIn Learning for Libraries</vt:lpstr>
      <vt:lpstr>Find a Tutorial on YouTube</vt:lpstr>
      <vt:lpstr>iMovie Video Modeling Tutorial</vt:lpstr>
      <vt:lpstr>Your Turn to Make a Video!</vt:lpstr>
      <vt:lpstr>Practice Video Modeling</vt:lpstr>
      <vt:lpstr>Practice: Plan, Shoot and Edit</vt:lpstr>
      <vt:lpstr>Video Modeling Module and Implementation Checklist</vt:lpstr>
      <vt:lpstr>Module: Video Modeling Worksheet Cover Page</vt:lpstr>
      <vt:lpstr>Module: Video Modeling Worksheet Page 2 &amp; 3</vt:lpstr>
      <vt:lpstr>Module: Video Modeling Worksheet Page 4 &amp; 5</vt:lpstr>
      <vt:lpstr>Collect &amp; Review Data with Checklist</vt:lpstr>
      <vt:lpstr>Autism Internet Modules (AIM)</vt:lpstr>
      <vt:lpstr>Video Modeling Take-Aways</vt:lpstr>
      <vt:lpstr>Training Certificate</vt:lpstr>
    </vt:vector>
  </TitlesOfParts>
  <Manager/>
  <Company>OCALI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Works for Work" Session 4-Video Model</dc:title>
  <dc:subject>Video Modeling</dc:subject>
  <dc:creator>OCALI staff- Lifespane Tranisition Center</dc:creator>
  <cp:keywords>video modeling</cp:keywords>
  <dc:description>Materials developed for What Works for Work grant, through the Ohio Developmental Disabilities council resources guidance on Evidence Based Practices and Predictors</dc:description>
  <cp:lastModifiedBy>Jenna Allen</cp:lastModifiedBy>
  <cp:revision>132</cp:revision>
  <dcterms:created xsi:type="dcterms:W3CDTF">2017-08-25T12:43:17Z</dcterms:created>
  <dcterms:modified xsi:type="dcterms:W3CDTF">2021-11-15T18:18:16Z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0x01010022DF82EBCCA6434C8B24CE25C74949B6</vt:lpwstr>
  </property>
</Properties>
</file>