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371" r:id="rId5"/>
    <p:sldId id="623" r:id="rId6"/>
    <p:sldId id="624" r:id="rId7"/>
    <p:sldId id="585" r:id="rId8"/>
    <p:sldId id="625" r:id="rId9"/>
    <p:sldId id="588" r:id="rId10"/>
    <p:sldId id="615" r:id="rId11"/>
    <p:sldId id="587" r:id="rId12"/>
    <p:sldId id="589" r:id="rId13"/>
    <p:sldId id="590" r:id="rId14"/>
    <p:sldId id="594" r:id="rId15"/>
    <p:sldId id="591" r:id="rId16"/>
    <p:sldId id="631" r:id="rId17"/>
    <p:sldId id="595" r:id="rId18"/>
    <p:sldId id="635" r:id="rId19"/>
    <p:sldId id="627" r:id="rId20"/>
    <p:sldId id="629" r:id="rId21"/>
    <p:sldId id="616" r:id="rId22"/>
    <p:sldId id="608" r:id="rId23"/>
    <p:sldId id="609" r:id="rId24"/>
    <p:sldId id="596" r:id="rId25"/>
    <p:sldId id="612" r:id="rId26"/>
    <p:sldId id="610" r:id="rId27"/>
    <p:sldId id="613" r:id="rId28"/>
    <p:sldId id="617" r:id="rId29"/>
    <p:sldId id="618" r:id="rId30"/>
    <p:sldId id="634" r:id="rId31"/>
    <p:sldId id="633" r:id="rId32"/>
    <p:sldId id="619" r:id="rId33"/>
    <p:sldId id="639" r:id="rId34"/>
    <p:sldId id="636" r:id="rId35"/>
    <p:sldId id="637" r:id="rId36"/>
    <p:sldId id="621" r:id="rId37"/>
    <p:sldId id="40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r Dobush" initials="SD" lastIdx="1" clrIdx="0">
    <p:extLst>
      <p:ext uri="{19B8F6BF-5375-455C-9EA6-DF929625EA0E}">
        <p15:presenceInfo xmlns:p15="http://schemas.microsoft.com/office/powerpoint/2012/main" userId="S::starr_dobush@ocali.org::7accac3c-7d3f-42e9-b068-363d2309f44f" providerId="AD"/>
      </p:ext>
    </p:extLst>
  </p:cmAuthor>
  <p:cmAuthor id="2" name="Chris Filler" initials="CF" lastIdx="1" clrIdx="1">
    <p:extLst>
      <p:ext uri="{19B8F6BF-5375-455C-9EA6-DF929625EA0E}">
        <p15:presenceInfo xmlns:p15="http://schemas.microsoft.com/office/powerpoint/2012/main" userId="S::chris_filler@ocali.org::18834a44-c2a5-4176-8fab-138eb1655f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5963"/>
    <a:srgbClr val="CFDA33"/>
    <a:srgbClr val="269828"/>
    <a:srgbClr val="E514E0"/>
    <a:srgbClr val="CBCC03"/>
    <a:srgbClr val="C713C0"/>
    <a:srgbClr val="2575CD"/>
    <a:srgbClr val="CDD6E1"/>
    <a:srgbClr val="D556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144B60-4C99-724A-843D-520FD5CF79C5}" v="43" dt="2021-11-12T13:05:38.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96" autoAdjust="0"/>
    <p:restoredTop sz="77769" autoAdjust="0"/>
  </p:normalViewPr>
  <p:slideViewPr>
    <p:cSldViewPr snapToGrid="0" snapToObjects="1">
      <p:cViewPr varScale="1">
        <p:scale>
          <a:sx n="62" d="100"/>
          <a:sy n="62" d="100"/>
        </p:scale>
        <p:origin x="224" y="696"/>
      </p:cViewPr>
      <p:guideLst>
        <p:guide orient="horz" pos="2160"/>
        <p:guide pos="3840"/>
      </p:guideLst>
    </p:cSldViewPr>
  </p:slideViewPr>
  <p:outlineViewPr>
    <p:cViewPr>
      <p:scale>
        <a:sx n="33" d="100"/>
        <a:sy n="33" d="100"/>
      </p:scale>
      <p:origin x="0" y="-65832"/>
    </p:cViewPr>
  </p:outlineViewPr>
  <p:notesTextViewPr>
    <p:cViewPr>
      <p:scale>
        <a:sx n="125" d="100"/>
        <a:sy n="125" d="100"/>
      </p:scale>
      <p:origin x="0" y="0"/>
    </p:cViewPr>
  </p:notesTextViewPr>
  <p:sorterViewPr>
    <p:cViewPr>
      <p:scale>
        <a:sx n="96" d="100"/>
        <a:sy n="96" d="100"/>
      </p:scale>
      <p:origin x="0" y="13840"/>
    </p:cViewPr>
  </p:sorterViewPr>
  <p:notesViewPr>
    <p:cSldViewPr snapToGrid="0" snapToObjects="1">
      <p:cViewPr varScale="1">
        <p:scale>
          <a:sx n="77" d="100"/>
          <a:sy n="77" d="100"/>
        </p:scale>
        <p:origin x="108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rr Dobush" userId="S::starr_dobush@ocali.org::7accac3c-7d3f-42e9-b068-363d2309f44f" providerId="AD" clId="Web-{F0450DFC-BFCB-0FCD-6525-8CBEB38C1116}"/>
    <pc:docChg chg="modSld">
      <pc:chgData name="Starr Dobush" userId="S::starr_dobush@ocali.org::7accac3c-7d3f-42e9-b068-363d2309f44f" providerId="AD" clId="Web-{F0450DFC-BFCB-0FCD-6525-8CBEB38C1116}" dt="2021-11-08T19:16:45.871" v="0" actId="1076"/>
      <pc:docMkLst>
        <pc:docMk/>
      </pc:docMkLst>
      <pc:sldChg chg="modSp">
        <pc:chgData name="Starr Dobush" userId="S::starr_dobush@ocali.org::7accac3c-7d3f-42e9-b068-363d2309f44f" providerId="AD" clId="Web-{F0450DFC-BFCB-0FCD-6525-8CBEB38C1116}" dt="2021-11-08T19:16:45.871" v="0" actId="1076"/>
        <pc:sldMkLst>
          <pc:docMk/>
          <pc:sldMk cId="1650046818" sldId="615"/>
        </pc:sldMkLst>
        <pc:picChg chg="mod">
          <ac:chgData name="Starr Dobush" userId="S::starr_dobush@ocali.org::7accac3c-7d3f-42e9-b068-363d2309f44f" providerId="AD" clId="Web-{F0450DFC-BFCB-0FCD-6525-8CBEB38C1116}" dt="2021-11-08T19:16:45.871" v="0" actId="1076"/>
          <ac:picMkLst>
            <pc:docMk/>
            <pc:sldMk cId="1650046818" sldId="615"/>
            <ac:picMk id="9" creationId="{CA3A7434-569D-704B-9170-F633045E0B59}"/>
          </ac:picMkLst>
        </pc:picChg>
      </pc:sldChg>
    </pc:docChg>
  </pc:docChgLst>
  <pc:docChgLst>
    <pc:chgData name="Starr Dobush" userId="7accac3c-7d3f-42e9-b068-363d2309f44f" providerId="ADAL" clId="{DE144B60-4C99-724A-843D-520FD5CF79C5}"/>
    <pc:docChg chg="undo custSel addSld delSld modSld">
      <pc:chgData name="Starr Dobush" userId="7accac3c-7d3f-42e9-b068-363d2309f44f" providerId="ADAL" clId="{DE144B60-4C99-724A-843D-520FD5CF79C5}" dt="2021-11-12T12:57:24.995" v="947" actId="20577"/>
      <pc:docMkLst>
        <pc:docMk/>
      </pc:docMkLst>
      <pc:sldChg chg="modSp add mod">
        <pc:chgData name="Starr Dobush" userId="7accac3c-7d3f-42e9-b068-363d2309f44f" providerId="ADAL" clId="{DE144B60-4C99-724A-843D-520FD5CF79C5}" dt="2021-11-11T16:50:13.796" v="935" actId="20577"/>
        <pc:sldMkLst>
          <pc:docMk/>
          <pc:sldMk cId="3200136777" sldId="402"/>
        </pc:sldMkLst>
        <pc:spChg chg="mod">
          <ac:chgData name="Starr Dobush" userId="7accac3c-7d3f-42e9-b068-363d2309f44f" providerId="ADAL" clId="{DE144B60-4C99-724A-843D-520FD5CF79C5}" dt="2021-11-11T16:50:13.796" v="935" actId="20577"/>
          <ac:spMkLst>
            <pc:docMk/>
            <pc:sldMk cId="3200136777" sldId="402"/>
            <ac:spMk id="3" creationId="{B128C680-D46E-E14B-B087-9C6C539F46FA}"/>
          </ac:spMkLst>
        </pc:spChg>
      </pc:sldChg>
      <pc:sldChg chg="modNotesTx">
        <pc:chgData name="Starr Dobush" userId="7accac3c-7d3f-42e9-b068-363d2309f44f" providerId="ADAL" clId="{DE144B60-4C99-724A-843D-520FD5CF79C5}" dt="2021-10-25T13:06:49.253" v="11" actId="20577"/>
        <pc:sldMkLst>
          <pc:docMk/>
          <pc:sldMk cId="2283048343" sldId="589"/>
        </pc:sldMkLst>
      </pc:sldChg>
      <pc:sldChg chg="modNotesTx">
        <pc:chgData name="Starr Dobush" userId="7accac3c-7d3f-42e9-b068-363d2309f44f" providerId="ADAL" clId="{DE144B60-4C99-724A-843D-520FD5CF79C5}" dt="2021-11-11T16:01:30.222" v="927" actId="20577"/>
        <pc:sldMkLst>
          <pc:docMk/>
          <pc:sldMk cId="3506977559" sldId="590"/>
        </pc:sldMkLst>
      </pc:sldChg>
      <pc:sldChg chg="modSp mod">
        <pc:chgData name="Starr Dobush" userId="7accac3c-7d3f-42e9-b068-363d2309f44f" providerId="ADAL" clId="{DE144B60-4C99-724A-843D-520FD5CF79C5}" dt="2021-10-25T13:59:00.631" v="45" actId="255"/>
        <pc:sldMkLst>
          <pc:docMk/>
          <pc:sldMk cId="1132664242" sldId="595"/>
        </pc:sldMkLst>
        <pc:spChg chg="mod">
          <ac:chgData name="Starr Dobush" userId="7accac3c-7d3f-42e9-b068-363d2309f44f" providerId="ADAL" clId="{DE144B60-4C99-724A-843D-520FD5CF79C5}" dt="2021-10-25T13:59:00.631" v="45" actId="255"/>
          <ac:spMkLst>
            <pc:docMk/>
            <pc:sldMk cId="1132664242" sldId="595"/>
            <ac:spMk id="3" creationId="{A8DC884B-3331-4A4A-BFD8-9FA0A5D76463}"/>
          </ac:spMkLst>
        </pc:spChg>
      </pc:sldChg>
      <pc:sldChg chg="modSp mod modNotesTx">
        <pc:chgData name="Starr Dobush" userId="7accac3c-7d3f-42e9-b068-363d2309f44f" providerId="ADAL" clId="{DE144B60-4C99-724A-843D-520FD5CF79C5}" dt="2021-10-25T17:59:45.951" v="913" actId="962"/>
        <pc:sldMkLst>
          <pc:docMk/>
          <pc:sldMk cId="2448305954" sldId="596"/>
        </pc:sldMkLst>
        <pc:picChg chg="mod">
          <ac:chgData name="Starr Dobush" userId="7accac3c-7d3f-42e9-b068-363d2309f44f" providerId="ADAL" clId="{DE144B60-4C99-724A-843D-520FD5CF79C5}" dt="2021-10-25T17:59:45.951" v="913" actId="962"/>
          <ac:picMkLst>
            <pc:docMk/>
            <pc:sldMk cId="2448305954" sldId="596"/>
            <ac:picMk id="7" creationId="{00000000-0000-0000-0000-000000000000}"/>
          </ac:picMkLst>
        </pc:picChg>
      </pc:sldChg>
      <pc:sldChg chg="modNotesTx">
        <pc:chgData name="Starr Dobush" userId="7accac3c-7d3f-42e9-b068-363d2309f44f" providerId="ADAL" clId="{DE144B60-4C99-724A-843D-520FD5CF79C5}" dt="2021-11-12T12:57:24.995" v="947" actId="20577"/>
        <pc:sldMkLst>
          <pc:docMk/>
          <pc:sldMk cId="483726609" sldId="608"/>
        </pc:sldMkLst>
      </pc:sldChg>
      <pc:sldChg chg="addSp delSp modSp mod">
        <pc:chgData name="Starr Dobush" userId="7accac3c-7d3f-42e9-b068-363d2309f44f" providerId="ADAL" clId="{DE144B60-4C99-724A-843D-520FD5CF79C5}" dt="2021-11-11T16:46:25.446" v="930" actId="20577"/>
        <pc:sldMkLst>
          <pc:docMk/>
          <pc:sldMk cId="2819361855" sldId="610"/>
        </pc:sldMkLst>
        <pc:spChg chg="add del mod">
          <ac:chgData name="Starr Dobush" userId="7accac3c-7d3f-42e9-b068-363d2309f44f" providerId="ADAL" clId="{DE144B60-4C99-724A-843D-520FD5CF79C5}" dt="2021-10-25T15:58:39.814" v="106" actId="931"/>
          <ac:spMkLst>
            <pc:docMk/>
            <pc:sldMk cId="2819361855" sldId="610"/>
            <ac:spMk id="3" creationId="{80C698C6-8487-594C-831E-ED826B610612}"/>
          </ac:spMkLst>
        </pc:spChg>
        <pc:spChg chg="mod">
          <ac:chgData name="Starr Dobush" userId="7accac3c-7d3f-42e9-b068-363d2309f44f" providerId="ADAL" clId="{DE144B60-4C99-724A-843D-520FD5CF79C5}" dt="2021-11-11T16:46:25.446" v="930" actId="20577"/>
          <ac:spMkLst>
            <pc:docMk/>
            <pc:sldMk cId="2819361855" sldId="610"/>
            <ac:spMk id="5" creationId="{46648BCB-E093-8F40-AFEF-3EDE01A45906}"/>
          </ac:spMkLst>
        </pc:spChg>
        <pc:picChg chg="add mod">
          <ac:chgData name="Starr Dobush" userId="7accac3c-7d3f-42e9-b068-363d2309f44f" providerId="ADAL" clId="{DE144B60-4C99-724A-843D-520FD5CF79C5}" dt="2021-10-25T16:00:20.084" v="296"/>
          <ac:picMkLst>
            <pc:docMk/>
            <pc:sldMk cId="2819361855" sldId="610"/>
            <ac:picMk id="7" creationId="{AAA960BA-DC3A-274B-A0CB-22A18CCF12CF}"/>
          </ac:picMkLst>
        </pc:picChg>
        <pc:picChg chg="del">
          <ac:chgData name="Starr Dobush" userId="7accac3c-7d3f-42e9-b068-363d2309f44f" providerId="ADAL" clId="{DE144B60-4C99-724A-843D-520FD5CF79C5}" dt="2021-10-25T15:58:27.557" v="105" actId="478"/>
          <ac:picMkLst>
            <pc:docMk/>
            <pc:sldMk cId="2819361855" sldId="610"/>
            <ac:picMk id="8" creationId="{0ED9698F-C99F-2442-991C-84D03A315118}"/>
          </ac:picMkLst>
        </pc:picChg>
      </pc:sldChg>
      <pc:sldChg chg="modSp mod">
        <pc:chgData name="Starr Dobush" userId="7accac3c-7d3f-42e9-b068-363d2309f44f" providerId="ADAL" clId="{DE144B60-4C99-724A-843D-520FD5CF79C5}" dt="2021-10-25T14:27:28.504" v="53" actId="33524"/>
        <pc:sldMkLst>
          <pc:docMk/>
          <pc:sldMk cId="3002249090" sldId="616"/>
        </pc:sldMkLst>
        <pc:spChg chg="mod">
          <ac:chgData name="Starr Dobush" userId="7accac3c-7d3f-42e9-b068-363d2309f44f" providerId="ADAL" clId="{DE144B60-4C99-724A-843D-520FD5CF79C5}" dt="2021-10-25T14:27:28.504" v="53" actId="33524"/>
          <ac:spMkLst>
            <pc:docMk/>
            <pc:sldMk cId="3002249090" sldId="616"/>
            <ac:spMk id="3" creationId="{EA9D4F65-DE42-944A-B8E8-C2263F9CB9B2}"/>
          </ac:spMkLst>
        </pc:spChg>
      </pc:sldChg>
      <pc:sldChg chg="modSp mod modNotesTx">
        <pc:chgData name="Starr Dobush" userId="7accac3c-7d3f-42e9-b068-363d2309f44f" providerId="ADAL" clId="{DE144B60-4C99-724A-843D-520FD5CF79C5}" dt="2021-10-25T16:36:39.648" v="378" actId="20577"/>
        <pc:sldMkLst>
          <pc:docMk/>
          <pc:sldMk cId="2544701084" sldId="617"/>
        </pc:sldMkLst>
        <pc:spChg chg="mod">
          <ac:chgData name="Starr Dobush" userId="7accac3c-7d3f-42e9-b068-363d2309f44f" providerId="ADAL" clId="{DE144B60-4C99-724A-843D-520FD5CF79C5}" dt="2021-10-25T16:35:42.481" v="373" actId="20577"/>
          <ac:spMkLst>
            <pc:docMk/>
            <pc:sldMk cId="2544701084" sldId="617"/>
            <ac:spMk id="9" creationId="{3E90F0BA-CBCF-5B48-9E8E-B75FE93A9D97}"/>
          </ac:spMkLst>
        </pc:spChg>
      </pc:sldChg>
      <pc:sldChg chg="addSp delSp modSp mod modClrScheme chgLayout">
        <pc:chgData name="Starr Dobush" userId="7accac3c-7d3f-42e9-b068-363d2309f44f" providerId="ADAL" clId="{DE144B60-4C99-724A-843D-520FD5CF79C5}" dt="2021-10-25T16:49:22.980" v="600"/>
        <pc:sldMkLst>
          <pc:docMk/>
          <pc:sldMk cId="2680368241" sldId="618"/>
        </pc:sldMkLst>
        <pc:spChg chg="mod">
          <ac:chgData name="Starr Dobush" userId="7accac3c-7d3f-42e9-b068-363d2309f44f" providerId="ADAL" clId="{DE144B60-4C99-724A-843D-520FD5CF79C5}" dt="2021-10-25T16:45:37.013" v="591" actId="26606"/>
          <ac:spMkLst>
            <pc:docMk/>
            <pc:sldMk cId="2680368241" sldId="618"/>
            <ac:spMk id="2" creationId="{F73A1CD8-F7E9-2A42-BE59-DE529761BA48}"/>
          </ac:spMkLst>
        </pc:spChg>
        <pc:spChg chg="mod">
          <ac:chgData name="Starr Dobush" userId="7accac3c-7d3f-42e9-b068-363d2309f44f" providerId="ADAL" clId="{DE144B60-4C99-724A-843D-520FD5CF79C5}" dt="2021-10-25T16:45:43.626" v="592" actId="14100"/>
          <ac:spMkLst>
            <pc:docMk/>
            <pc:sldMk cId="2680368241" sldId="618"/>
            <ac:spMk id="3" creationId="{C8DC2E3C-2EBB-D847-87FE-5C59DF43E7E1}"/>
          </ac:spMkLst>
        </pc:spChg>
        <pc:spChg chg="add del mod">
          <ac:chgData name="Starr Dobush" userId="7accac3c-7d3f-42e9-b068-363d2309f44f" providerId="ADAL" clId="{DE144B60-4C99-724A-843D-520FD5CF79C5}" dt="2021-10-25T16:44:13.651" v="381" actId="931"/>
          <ac:spMkLst>
            <pc:docMk/>
            <pc:sldMk cId="2680368241" sldId="618"/>
            <ac:spMk id="5" creationId="{987DD187-762C-794E-811D-DE48A8BFC588}"/>
          </ac:spMkLst>
        </pc:spChg>
        <pc:spChg chg="add del">
          <ac:chgData name="Starr Dobush" userId="7accac3c-7d3f-42e9-b068-363d2309f44f" providerId="ADAL" clId="{DE144B60-4C99-724A-843D-520FD5CF79C5}" dt="2021-10-25T16:45:37.013" v="591" actId="26606"/>
          <ac:spMkLst>
            <pc:docMk/>
            <pc:sldMk cId="2680368241" sldId="618"/>
            <ac:spMk id="12" creationId="{C5642434-AFD3-4082-8E52-DEFEBFF585D6}"/>
          </ac:spMkLst>
        </pc:spChg>
        <pc:picChg chg="add mod">
          <ac:chgData name="Starr Dobush" userId="7accac3c-7d3f-42e9-b068-363d2309f44f" providerId="ADAL" clId="{DE144B60-4C99-724A-843D-520FD5CF79C5}" dt="2021-10-25T16:49:22.980" v="600"/>
          <ac:picMkLst>
            <pc:docMk/>
            <pc:sldMk cId="2680368241" sldId="618"/>
            <ac:picMk id="7" creationId="{3FED7420-1248-4540-91FA-CCEF8E5267E9}"/>
          </ac:picMkLst>
        </pc:picChg>
        <pc:picChg chg="del mod">
          <ac:chgData name="Starr Dobush" userId="7accac3c-7d3f-42e9-b068-363d2309f44f" providerId="ADAL" clId="{DE144B60-4C99-724A-843D-520FD5CF79C5}" dt="2021-10-25T16:44:04.481" v="380" actId="478"/>
          <ac:picMkLst>
            <pc:docMk/>
            <pc:sldMk cId="2680368241" sldId="618"/>
            <ac:picMk id="11" creationId="{F2C8570B-4DBF-954D-B64E-ED412993F762}"/>
          </ac:picMkLst>
        </pc:picChg>
      </pc:sldChg>
      <pc:sldChg chg="addSp delSp modSp mod modClrScheme addCm modCm chgLayout modNotesTx">
        <pc:chgData name="Starr Dobush" userId="7accac3c-7d3f-42e9-b068-363d2309f44f" providerId="ADAL" clId="{DE144B60-4C99-724A-843D-520FD5CF79C5}" dt="2021-10-29T11:32:41.593" v="920" actId="20577"/>
        <pc:sldMkLst>
          <pc:docMk/>
          <pc:sldMk cId="4238139915" sldId="619"/>
        </pc:sldMkLst>
        <pc:spChg chg="mod">
          <ac:chgData name="Starr Dobush" userId="7accac3c-7d3f-42e9-b068-363d2309f44f" providerId="ADAL" clId="{DE144B60-4C99-724A-843D-520FD5CF79C5}" dt="2021-10-29T11:32:13.682" v="917" actId="255"/>
          <ac:spMkLst>
            <pc:docMk/>
            <pc:sldMk cId="4238139915" sldId="619"/>
            <ac:spMk id="2" creationId="{D649B7F8-D135-644C-9382-A13E4843AE5A}"/>
          </ac:spMkLst>
        </pc:spChg>
        <pc:spChg chg="add del mod">
          <ac:chgData name="Starr Dobush" userId="7accac3c-7d3f-42e9-b068-363d2309f44f" providerId="ADAL" clId="{DE144B60-4C99-724A-843D-520FD5CF79C5}" dt="2021-10-25T17:26:19.742" v="649" actId="931"/>
          <ac:spMkLst>
            <pc:docMk/>
            <pc:sldMk cId="4238139915" sldId="619"/>
            <ac:spMk id="4" creationId="{6068A469-0031-E844-B420-2923ED6DAC88}"/>
          </ac:spMkLst>
        </pc:spChg>
        <pc:spChg chg="add del mod">
          <ac:chgData name="Starr Dobush" userId="7accac3c-7d3f-42e9-b068-363d2309f44f" providerId="ADAL" clId="{DE144B60-4C99-724A-843D-520FD5CF79C5}" dt="2021-10-29T11:32:03.668" v="916" actId="26606"/>
          <ac:spMkLst>
            <pc:docMk/>
            <pc:sldMk cId="4238139915" sldId="619"/>
            <ac:spMk id="8" creationId="{DE4B7C23-1731-BF46-A7A4-74884A3FACC0}"/>
          </ac:spMkLst>
        </pc:spChg>
        <pc:spChg chg="mod ord">
          <ac:chgData name="Starr Dobush" userId="7accac3c-7d3f-42e9-b068-363d2309f44f" providerId="ADAL" clId="{DE144B60-4C99-724A-843D-520FD5CF79C5}" dt="2021-10-29T11:32:30.366" v="919" actId="13244"/>
          <ac:spMkLst>
            <pc:docMk/>
            <pc:sldMk cId="4238139915" sldId="619"/>
            <ac:spMk id="12" creationId="{12BED97B-B75D-5544-A6E8-F9B096FE706B}"/>
          </ac:spMkLst>
        </pc:spChg>
        <pc:spChg chg="del mod">
          <ac:chgData name="Starr Dobush" userId="7accac3c-7d3f-42e9-b068-363d2309f44f" providerId="ADAL" clId="{DE144B60-4C99-724A-843D-520FD5CF79C5}" dt="2021-10-29T11:32:03.668" v="916" actId="26606"/>
          <ac:spMkLst>
            <pc:docMk/>
            <pc:sldMk cId="4238139915" sldId="619"/>
            <ac:spMk id="13" creationId="{2D30BC0E-644A-0743-B59E-9C6A9E0568FE}"/>
          </ac:spMkLst>
        </pc:spChg>
        <pc:picChg chg="add mod ord">
          <ac:chgData name="Starr Dobush" userId="7accac3c-7d3f-42e9-b068-363d2309f44f" providerId="ADAL" clId="{DE144B60-4C99-724A-843D-520FD5CF79C5}" dt="2021-10-29T11:32:03.668" v="916" actId="26606"/>
          <ac:picMkLst>
            <pc:docMk/>
            <pc:sldMk cId="4238139915" sldId="619"/>
            <ac:picMk id="6" creationId="{1860BF79-20F2-A34A-BF06-56E500CBFA77}"/>
          </ac:picMkLst>
        </pc:picChg>
        <pc:picChg chg="del">
          <ac:chgData name="Starr Dobush" userId="7accac3c-7d3f-42e9-b068-363d2309f44f" providerId="ADAL" clId="{DE144B60-4C99-724A-843D-520FD5CF79C5}" dt="2021-10-29T11:31:44.600" v="915" actId="478"/>
          <ac:picMkLst>
            <pc:docMk/>
            <pc:sldMk cId="4238139915" sldId="619"/>
            <ac:picMk id="10" creationId="{74DF5185-0CED-2241-B036-E4231C4AA016}"/>
          </ac:picMkLst>
        </pc:picChg>
        <pc:picChg chg="del">
          <ac:chgData name="Starr Dobush" userId="7accac3c-7d3f-42e9-b068-363d2309f44f" providerId="ADAL" clId="{DE144B60-4C99-724A-843D-520FD5CF79C5}" dt="2021-10-25T17:26:01.966" v="648" actId="478"/>
          <ac:picMkLst>
            <pc:docMk/>
            <pc:sldMk cId="4238139915" sldId="619"/>
            <ac:picMk id="11" creationId="{F6514134-0039-F043-9D8A-F072C082D894}"/>
          </ac:picMkLst>
        </pc:picChg>
      </pc:sldChg>
      <pc:sldChg chg="modSp modAnim modNotesTx">
        <pc:chgData name="Starr Dobush" userId="7accac3c-7d3f-42e9-b068-363d2309f44f" providerId="ADAL" clId="{DE144B60-4C99-724A-843D-520FD5CF79C5}" dt="2021-11-11T16:42:25.567" v="928" actId="20577"/>
        <pc:sldMkLst>
          <pc:docMk/>
          <pc:sldMk cId="1000976654" sldId="624"/>
        </pc:sldMkLst>
        <pc:spChg chg="mod">
          <ac:chgData name="Starr Dobush" userId="7accac3c-7d3f-42e9-b068-363d2309f44f" providerId="ADAL" clId="{DE144B60-4C99-724A-843D-520FD5CF79C5}" dt="2021-11-11T12:09:26.739" v="921" actId="20577"/>
          <ac:spMkLst>
            <pc:docMk/>
            <pc:sldMk cId="1000976654" sldId="624"/>
            <ac:spMk id="3" creationId="{25C23452-2195-4F46-B8BE-27204F062E13}"/>
          </ac:spMkLst>
        </pc:spChg>
      </pc:sldChg>
      <pc:sldChg chg="modNotesTx">
        <pc:chgData name="Starr Dobush" userId="7accac3c-7d3f-42e9-b068-363d2309f44f" providerId="ADAL" clId="{DE144B60-4C99-724A-843D-520FD5CF79C5}" dt="2021-10-25T14:23:27.139" v="52" actId="33524"/>
        <pc:sldMkLst>
          <pc:docMk/>
          <pc:sldMk cId="2128197927" sldId="629"/>
        </pc:sldMkLst>
      </pc:sldChg>
      <pc:sldChg chg="modNotesTx">
        <pc:chgData name="Starr Dobush" userId="7accac3c-7d3f-42e9-b068-363d2309f44f" providerId="ADAL" clId="{DE144B60-4C99-724A-843D-520FD5CF79C5}" dt="2021-11-12T12:45:34.628" v="938" actId="115"/>
        <pc:sldMkLst>
          <pc:docMk/>
          <pc:sldMk cId="803365394" sldId="631"/>
        </pc:sldMkLst>
      </pc:sldChg>
      <pc:sldChg chg="modSp modNotesTx">
        <pc:chgData name="Starr Dobush" userId="7accac3c-7d3f-42e9-b068-363d2309f44f" providerId="ADAL" clId="{DE144B60-4C99-724A-843D-520FD5CF79C5}" dt="2021-10-25T17:04:57.552" v="647"/>
        <pc:sldMkLst>
          <pc:docMk/>
          <pc:sldMk cId="4100147804" sldId="634"/>
        </pc:sldMkLst>
        <pc:picChg chg="mod">
          <ac:chgData name="Starr Dobush" userId="7accac3c-7d3f-42e9-b068-363d2309f44f" providerId="ADAL" clId="{DE144B60-4C99-724A-843D-520FD5CF79C5}" dt="2021-10-25T17:04:57.552" v="647"/>
          <ac:picMkLst>
            <pc:docMk/>
            <pc:sldMk cId="4100147804" sldId="634"/>
            <ac:picMk id="9" creationId="{B1E57240-4B65-B34A-9538-800274D3F233}"/>
          </ac:picMkLst>
        </pc:picChg>
      </pc:sldChg>
      <pc:sldChg chg="modSp mod">
        <pc:chgData name="Starr Dobush" userId="7accac3c-7d3f-42e9-b068-363d2309f44f" providerId="ADAL" clId="{DE144B60-4C99-724A-843D-520FD5CF79C5}" dt="2021-10-25T14:21:18.402" v="51" actId="962"/>
        <pc:sldMkLst>
          <pc:docMk/>
          <pc:sldMk cId="2492102471" sldId="635"/>
        </pc:sldMkLst>
        <pc:graphicFrameChg chg="mod">
          <ac:chgData name="Starr Dobush" userId="7accac3c-7d3f-42e9-b068-363d2309f44f" providerId="ADAL" clId="{DE144B60-4C99-724A-843D-520FD5CF79C5}" dt="2021-10-25T14:21:18.402" v="51" actId="962"/>
          <ac:graphicFrameMkLst>
            <pc:docMk/>
            <pc:sldMk cId="2492102471" sldId="635"/>
            <ac:graphicFrameMk id="4" creationId="{00000000-0000-0000-0000-000000000000}"/>
          </ac:graphicFrameMkLst>
        </pc:graphicFrameChg>
      </pc:sldChg>
      <pc:sldChg chg="modSp mod">
        <pc:chgData name="Starr Dobush" userId="7accac3c-7d3f-42e9-b068-363d2309f44f" providerId="ADAL" clId="{DE144B60-4C99-724A-843D-520FD5CF79C5}" dt="2021-10-25T17:52:46.227" v="891" actId="1582"/>
        <pc:sldMkLst>
          <pc:docMk/>
          <pc:sldMk cId="3863625338" sldId="639"/>
        </pc:sldMkLst>
        <pc:spChg chg="mod">
          <ac:chgData name="Starr Dobush" userId="7accac3c-7d3f-42e9-b068-363d2309f44f" providerId="ADAL" clId="{DE144B60-4C99-724A-843D-520FD5CF79C5}" dt="2021-10-25T17:45:35.030" v="889"/>
          <ac:spMkLst>
            <pc:docMk/>
            <pc:sldMk cId="3863625338" sldId="639"/>
            <ac:spMk id="3" creationId="{AE893364-5091-EE41-A90E-2D9B91D50627}"/>
          </ac:spMkLst>
        </pc:spChg>
        <pc:picChg chg="mod">
          <ac:chgData name="Starr Dobush" userId="7accac3c-7d3f-42e9-b068-363d2309f44f" providerId="ADAL" clId="{DE144B60-4C99-724A-843D-520FD5CF79C5}" dt="2021-10-25T17:52:46.227" v="891" actId="1582"/>
          <ac:picMkLst>
            <pc:docMk/>
            <pc:sldMk cId="3863625338" sldId="639"/>
            <ac:picMk id="7" creationId="{CAD782DF-06CA-754B-8C43-AB9CD14F3844}"/>
          </ac:picMkLst>
        </pc:picChg>
      </pc:sldChg>
      <pc:sldChg chg="new del">
        <pc:chgData name="Starr Dobush" userId="7accac3c-7d3f-42e9-b068-363d2309f44f" providerId="ADAL" clId="{DE144B60-4C99-724A-843D-520FD5CF79C5}" dt="2021-11-11T16:48:24.752" v="933" actId="2696"/>
        <pc:sldMkLst>
          <pc:docMk/>
          <pc:sldMk cId="3551721691" sldId="640"/>
        </pc:sldMkLst>
      </pc:sldChg>
    </pc:docChg>
  </pc:docChgLst>
  <pc:docChgLst>
    <pc:chgData name="Starr Dobush" userId="S::starr_dobush@ocali.org::7accac3c-7d3f-42e9-b068-363d2309f44f" providerId="AD" clId="Web-{C5044149-A7B5-655B-CD6D-3CE558E6CA7C}"/>
    <pc:docChg chg="">
      <pc:chgData name="Starr Dobush" userId="S::starr_dobush@ocali.org::7accac3c-7d3f-42e9-b068-363d2309f44f" providerId="AD" clId="Web-{C5044149-A7B5-655B-CD6D-3CE558E6CA7C}" dt="2021-10-29T19:46:23.006" v="0"/>
      <pc:docMkLst>
        <pc:docMk/>
      </pc:docMkLst>
      <pc:sldChg chg="delCm">
        <pc:chgData name="Starr Dobush" userId="S::starr_dobush@ocali.org::7accac3c-7d3f-42e9-b068-363d2309f44f" providerId="AD" clId="Web-{C5044149-A7B5-655B-CD6D-3CE558E6CA7C}" dt="2021-10-29T19:46:23.006" v="0"/>
        <pc:sldMkLst>
          <pc:docMk/>
          <pc:sldMk cId="4238139915" sldId="619"/>
        </pc:sldMkLst>
      </pc:sldChg>
    </pc:docChg>
  </pc:docChgLst>
  <pc:docChgLst>
    <pc:chgData name="Chris Filler" userId="S::chris_filler@ocali.org::18834a44-c2a5-4176-8fab-138eb1655fbf" providerId="AD" clId="Web-{18E04823-94F6-4AEC-11E5-BF1FA0D5E439}"/>
    <pc:docChg chg="">
      <pc:chgData name="Chris Filler" userId="S::chris_filler@ocali.org::18834a44-c2a5-4176-8fab-138eb1655fbf" providerId="AD" clId="Web-{18E04823-94F6-4AEC-11E5-BF1FA0D5E439}" dt="2021-10-26T13:34:05.749" v="0"/>
      <pc:docMkLst>
        <pc:docMk/>
      </pc:docMkLst>
      <pc:sldChg chg="addCm">
        <pc:chgData name="Chris Filler" userId="S::chris_filler@ocali.org::18834a44-c2a5-4176-8fab-138eb1655fbf" providerId="AD" clId="Web-{18E04823-94F6-4AEC-11E5-BF1FA0D5E439}" dt="2021-10-26T13:34:05.749" v="0"/>
        <pc:sldMkLst>
          <pc:docMk/>
          <pc:sldMk cId="4238139915" sldId="6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366CA-4953-D24E-AE97-7AD9CCCBCFE1}" type="datetimeFigureOut">
              <a:rPr lang="en-US" smtClean="0"/>
              <a:t>11/8/21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2D1AF-6CCC-804E-8211-1C49D48ECA1E}" type="slidenum">
              <a:rPr lang="en-US" smtClean="0"/>
              <a:t>‹#›</a:t>
            </a:fld>
            <a:endParaRPr lang="en-US"/>
          </a:p>
        </p:txBody>
      </p:sp>
    </p:spTree>
    <p:extLst>
      <p:ext uri="{BB962C8B-B14F-4D97-AF65-F5344CB8AC3E}">
        <p14:creationId xmlns:p14="http://schemas.microsoft.com/office/powerpoint/2010/main" val="382974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2.waisman.wisc.edu/naturalsupports/pdfs/Self-Determinatio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cset.org/publications/viewdesc.asp?id=96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hhood.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ou.edu/education/centers-and-partnerships/zarrow/transition-education-materials/student-directed-transition-plann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a:t>
            </a:fld>
            <a:endParaRPr lang="en-US" dirty="0"/>
          </a:p>
        </p:txBody>
      </p:sp>
    </p:spTree>
    <p:extLst>
      <p:ext uri="{BB962C8B-B14F-4D97-AF65-F5344CB8AC3E}">
        <p14:creationId xmlns:p14="http://schemas.microsoft.com/office/powerpoint/2010/main" val="1209468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 that youth/adults with disabilities are less self-determined than their non-disabled peers. It is important, however, not to assume that this in any way reflects the capacity of people with disabilities to become self-determined. Research clearly shows that people with disabilities have fewer opportunities to make choices and express preferences across their daily lives</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10</a:t>
            </a:fld>
            <a:endParaRPr lang="en-US"/>
          </a:p>
        </p:txBody>
      </p:sp>
    </p:spTree>
    <p:extLst>
      <p:ext uri="{BB962C8B-B14F-4D97-AF65-F5344CB8AC3E}">
        <p14:creationId xmlns:p14="http://schemas.microsoft.com/office/powerpoint/2010/main" val="369019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Facilitate a discussion.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Do you agree with the first 2 statements on the slide?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Small group or whole group discussion and identification of barriers. No specific right or wrong answer.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Next slide will provide several reasons that studies have found to be barriers to educating and promoting self-determination.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11</a:t>
            </a:fld>
            <a:endParaRPr lang="en-US"/>
          </a:p>
        </p:txBody>
      </p:sp>
    </p:spTree>
    <p:extLst>
      <p:ext uri="{BB962C8B-B14F-4D97-AF65-F5344CB8AC3E}">
        <p14:creationId xmlns:p14="http://schemas.microsoft.com/office/powerpoint/2010/main" val="3004663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After the discussion on the previous slide, review the bulleted items on this slide. </a:t>
            </a:r>
          </a:p>
          <a:p>
            <a:r>
              <a:rPr lang="en-US" dirty="0"/>
              <a:t>Assure participants these barriers are not true of all professionals working with youth with disabilities.  However, studies have found these to be the responses of many educators. Acknowledge that addressing self-determination can take time and planning, thus requiring a team. Targeting specific components and working systematically can make the process manageable and produce results. </a:t>
            </a:r>
            <a:r>
              <a:rPr lang="en-US" cap="all" baseline="0" dirty="0"/>
              <a:t>The next slide provides a resource to begin gathering ideas and strategies.</a:t>
            </a:r>
          </a:p>
        </p:txBody>
      </p:sp>
      <p:sp>
        <p:nvSpPr>
          <p:cNvPr id="4" name="Slide Number Placeholder 3"/>
          <p:cNvSpPr>
            <a:spLocks noGrp="1"/>
          </p:cNvSpPr>
          <p:nvPr>
            <p:ph type="sldNum" sz="quarter" idx="5"/>
          </p:nvPr>
        </p:nvSpPr>
        <p:spPr/>
        <p:txBody>
          <a:bodyPr/>
          <a:lstStyle/>
          <a:p>
            <a:fld id="{8642D1AF-6CCC-804E-8211-1C49D48ECA1E}" type="slidenum">
              <a:rPr lang="en-US" smtClean="0"/>
              <a:t>12</a:t>
            </a:fld>
            <a:endParaRPr lang="en-US"/>
          </a:p>
        </p:txBody>
      </p:sp>
    </p:spTree>
    <p:extLst>
      <p:ext uri="{BB962C8B-B14F-4D97-AF65-F5344CB8AC3E}">
        <p14:creationId xmlns:p14="http://schemas.microsoft.com/office/powerpoint/2010/main" val="355104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resource to address some barriers listed in previous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article reviews the results of a study that surveyed almost 600 paraprofessionals working in more than 100 Wisconsin schools. The purpose of the study was to explore paraprofessionals’ efforts to promote self-determination among students with disabilities. Promoting self-determination refers to equipping students with the skills, knowledge, and attitudes they need to assume primary control and responsibility for an array of life activities. The survey asked paraprofessionals to evaluate seven domains of self-determination: 1. Choice-making 2. Decision-making 3. Problem-solving 4. Goal-setting and attainment 5. Self-advocacy and leadership 6. Self-management and self-regulation 7. Self-awareness and self-knowledge Paraprofessionals were asked to rate (a) the importance of teaching each self-determination skill and (b) how often they teach each skill. In addition, they were asked about the students whom they typically support and their school experience. </a:t>
            </a:r>
            <a:endParaRPr lang="en-US" u="none" dirty="0">
              <a:solidFill>
                <a:schemeClr val="tx1"/>
              </a:solidFill>
              <a:hlinkClick r:id="rId3">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u="none" dirty="0">
              <a:solidFill>
                <a:schemeClr val="tx1"/>
              </a:solidFill>
              <a:hlinkClick r:id="rId3">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0" u="sng" dirty="0">
                <a:solidFill>
                  <a:schemeClr val="tx1"/>
                </a:solidFill>
                <a:hlinkClick r:id="rId3">
                  <a:extLst>
                    <a:ext uri="{A12FA001-AC4F-418D-AE19-62706E023703}">
                      <ahyp:hlinkClr xmlns:ahyp="http://schemas.microsoft.com/office/drawing/2018/hyperlinkcolor" val="tx"/>
                    </a:ext>
                  </a:extLst>
                </a:hlinkClick>
              </a:rPr>
              <a:t>Self- Determination Guide:  Results and Strategies from a survey of Wisconsin Paraprofessionals link: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extLst>
                    <a:ext uri="{A12FA001-AC4F-418D-AE19-62706E023703}">
                      <ahyp:hlinkClr xmlns:ahyp="http://schemas.microsoft.com/office/drawing/2018/hyperlinkcolor" val="tx"/>
                    </a:ext>
                  </a:extLst>
                </a:hlinkClick>
              </a:rPr>
              <a:t>https://www2.waisman.wisc.edu/naturalsupports/pdfs/Self-Determination.pdf</a:t>
            </a: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13</a:t>
            </a:fld>
            <a:endParaRPr lang="en-US"/>
          </a:p>
        </p:txBody>
      </p:sp>
    </p:spTree>
    <p:extLst>
      <p:ext uri="{BB962C8B-B14F-4D97-AF65-F5344CB8AC3E}">
        <p14:creationId xmlns:p14="http://schemas.microsoft.com/office/powerpoint/2010/main" val="3641396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Consider the skill areas or components of self- determination listed on the handout. Using partners or small groups, select (or facilitator assign to obtain more variety) one or two components. Identify as many opportunities currently available in the curriculum or course of study where students may learn about, receive instruction and/or access an opportunity to practice skills related to the specific component. </a:t>
            </a:r>
          </a:p>
          <a:p>
            <a:endParaRPr lang="en-US" dirty="0"/>
          </a:p>
          <a:p>
            <a:r>
              <a:rPr lang="en-US" dirty="0"/>
              <a:t>Each group will share 1-2 of their most innovative ideas. </a:t>
            </a:r>
          </a:p>
        </p:txBody>
      </p:sp>
      <p:sp>
        <p:nvSpPr>
          <p:cNvPr id="4" name="Slide Number Placeholder 3"/>
          <p:cNvSpPr>
            <a:spLocks noGrp="1"/>
          </p:cNvSpPr>
          <p:nvPr>
            <p:ph type="sldNum" sz="quarter" idx="10"/>
          </p:nvPr>
        </p:nvSpPr>
        <p:spPr/>
        <p:txBody>
          <a:bodyPr/>
          <a:lstStyle/>
          <a:p>
            <a:fld id="{8642D1AF-6CCC-804E-8211-1C49D48ECA1E}" type="slidenum">
              <a:rPr lang="en-US" smtClean="0"/>
              <a:t>14</a:t>
            </a:fld>
            <a:endParaRPr lang="en-US" dirty="0"/>
          </a:p>
        </p:txBody>
      </p:sp>
    </p:spTree>
    <p:extLst>
      <p:ext uri="{BB962C8B-B14F-4D97-AF65-F5344CB8AC3E}">
        <p14:creationId xmlns:p14="http://schemas.microsoft.com/office/powerpoint/2010/main" val="405799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Each group will share 1-2 of their most innovative ideas.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15</a:t>
            </a:fld>
            <a:endParaRPr lang="en-US" dirty="0"/>
          </a:p>
        </p:txBody>
      </p:sp>
    </p:spTree>
    <p:extLst>
      <p:ext uri="{BB962C8B-B14F-4D97-AF65-F5344CB8AC3E}">
        <p14:creationId xmlns:p14="http://schemas.microsoft.com/office/powerpoint/2010/main" val="120551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Youth need to be exposed to and systematically taught the skills that will allow them to be self-determined. They must also be given opportunity to use these skills. And finally, youth must have access to supports and accommodations when needed.  This triad of elements should be the filter by which self-determination programs or curriculums are viewed. Approaches that do not completely address all three elements can add additional strategies, resources and opportunities to allow for a more comprehensive program that aligns with the description of evidence based practices for self-determination. </a:t>
            </a:r>
          </a:p>
        </p:txBody>
      </p:sp>
      <p:sp>
        <p:nvSpPr>
          <p:cNvPr id="4" name="Slide Number Placeholder 3"/>
          <p:cNvSpPr>
            <a:spLocks noGrp="1"/>
          </p:cNvSpPr>
          <p:nvPr>
            <p:ph type="sldNum" sz="quarter" idx="5"/>
          </p:nvPr>
        </p:nvSpPr>
        <p:spPr/>
        <p:txBody>
          <a:bodyPr/>
          <a:lstStyle/>
          <a:p>
            <a:fld id="{8642D1AF-6CCC-804E-8211-1C49D48ECA1E}" type="slidenum">
              <a:rPr lang="en-US" smtClean="0"/>
              <a:t>16</a:t>
            </a:fld>
            <a:endParaRPr lang="en-US"/>
          </a:p>
        </p:txBody>
      </p:sp>
    </p:spTree>
    <p:extLst>
      <p:ext uri="{BB962C8B-B14F-4D97-AF65-F5344CB8AC3E}">
        <p14:creationId xmlns:p14="http://schemas.microsoft.com/office/powerpoint/2010/main" val="21508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EBP that are discussed not only expose youth to the needed skills, but they also teach and highlight practice of the skills. Many of the resources discussed can be used as a support for any instructional program. </a:t>
            </a:r>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17</a:t>
            </a:fld>
            <a:endParaRPr lang="en-US"/>
          </a:p>
        </p:txBody>
      </p:sp>
    </p:spTree>
    <p:extLst>
      <p:ext uri="{BB962C8B-B14F-4D97-AF65-F5344CB8AC3E}">
        <p14:creationId xmlns:p14="http://schemas.microsoft.com/office/powerpoint/2010/main" val="258652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Facilitators can pace the review of the materials and resources based on time and group interest. As facilitator, make a few comments about each resource that may highlight a unique aspect, an idea for use or a strength of the resource.</a:t>
            </a:r>
          </a:p>
          <a:p>
            <a:r>
              <a:rPr lang="en-US" sz="3600" dirty="0"/>
              <a:t>Remind the participants to select 2 or 3 that they will look at further after the review of all the resources. Prompt them to be ready to discuss the question:  </a:t>
            </a:r>
          </a:p>
          <a:p>
            <a:pPr lvl="1"/>
            <a:r>
              <a:rPr lang="en-US" sz="3200" b="1" i="1" dirty="0"/>
              <a:t>“How might you use the selected resources to develop SD skills for your students”</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18</a:t>
            </a:fld>
            <a:endParaRPr lang="en-US"/>
          </a:p>
        </p:txBody>
      </p:sp>
    </p:spTree>
    <p:extLst>
      <p:ext uri="{BB962C8B-B14F-4D97-AF65-F5344CB8AC3E}">
        <p14:creationId xmlns:p14="http://schemas.microsoft.com/office/powerpoint/2010/main" val="2839360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Self Determination: Supporting Successful Transition Tips for Parents and Professionals</a:t>
            </a:r>
            <a:endParaRPr lang="en-US" dirty="0"/>
          </a:p>
          <a:p>
            <a:r>
              <a:rPr lang="en-US" dirty="0"/>
              <a:t>and image  link:	</a:t>
            </a:r>
          </a:p>
          <a:p>
            <a:r>
              <a:rPr lang="en-US" dirty="0"/>
              <a:t>http://www.ncset.org/publications/viewdesc.asp?id=962</a:t>
            </a:r>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19</a:t>
            </a:fld>
            <a:endParaRPr lang="en-US" dirty="0"/>
          </a:p>
        </p:txBody>
      </p:sp>
    </p:spTree>
    <p:extLst>
      <p:ext uri="{BB962C8B-B14F-4D97-AF65-F5344CB8AC3E}">
        <p14:creationId xmlns:p14="http://schemas.microsoft.com/office/powerpoint/2010/main" val="1464662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04: Evidence Based Practices (Handout)</a:t>
            </a:r>
            <a:r>
              <a:rPr lang="en-US" dirty="0"/>
              <a:t>. Facilitators, ask participants to locate these pages in the document and briefly review. </a:t>
            </a:r>
          </a:p>
        </p:txBody>
      </p:sp>
      <p:sp>
        <p:nvSpPr>
          <p:cNvPr id="4" name="Slide Number Placeholder 3"/>
          <p:cNvSpPr>
            <a:spLocks noGrp="1"/>
          </p:cNvSpPr>
          <p:nvPr>
            <p:ph type="sldNum" sz="quarter" idx="5"/>
          </p:nvPr>
        </p:nvSpPr>
        <p:spPr/>
        <p:txBody>
          <a:bodyPr/>
          <a:lstStyle/>
          <a:p>
            <a:fld id="{8642D1AF-6CCC-804E-8211-1C49D48ECA1E}" type="slidenum">
              <a:rPr lang="en-US" smtClean="0"/>
              <a:t>2</a:t>
            </a:fld>
            <a:endParaRPr lang="en-US" dirty="0"/>
          </a:p>
        </p:txBody>
      </p:sp>
    </p:spTree>
    <p:extLst>
      <p:ext uri="{BB962C8B-B14F-4D97-AF65-F5344CB8AC3E}">
        <p14:creationId xmlns:p14="http://schemas.microsoft.com/office/powerpoint/2010/main" val="1112616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of Youthhood website link: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https://www.youthhood.org</a:t>
            </a:r>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20</a:t>
            </a:fld>
            <a:endParaRPr lang="en-US" dirty="0"/>
          </a:p>
        </p:txBody>
      </p:sp>
    </p:spTree>
    <p:extLst>
      <p:ext uri="{BB962C8B-B14F-4D97-AF65-F5344CB8AC3E}">
        <p14:creationId xmlns:p14="http://schemas.microsoft.com/office/powerpoint/2010/main" val="2712553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cover link screenshot: </a:t>
            </a:r>
          </a:p>
          <a:p>
            <a:r>
              <a:rPr lang="en-US" dirty="0"/>
              <a:t>https://dpi.wi.gov/sites/default/files/imce/sped/pdf/tranopndrs-self-determination.pdf</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21</a:t>
            </a:fld>
            <a:endParaRPr lang="en-US" dirty="0"/>
          </a:p>
        </p:txBody>
      </p:sp>
    </p:spTree>
    <p:extLst>
      <p:ext uri="{BB962C8B-B14F-4D97-AF65-F5344CB8AC3E}">
        <p14:creationId xmlns:p14="http://schemas.microsoft.com/office/powerpoint/2010/main" val="2758908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Determining Interest link: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http://do2learn.com/JobTIPS/DeterminingInterests/SocialSkillsAssessments/Assessments.html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Web image link: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http://do2learn.com/JobTIPS/</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22</a:t>
            </a:fld>
            <a:endParaRPr lang="en-US" dirty="0"/>
          </a:p>
        </p:txBody>
      </p:sp>
    </p:spTree>
    <p:extLst>
      <p:ext uri="{BB962C8B-B14F-4D97-AF65-F5344CB8AC3E}">
        <p14:creationId xmlns:p14="http://schemas.microsoft.com/office/powerpoint/2010/main" val="841131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Means Job website image-link: </a:t>
            </a:r>
          </a:p>
          <a:p>
            <a:r>
              <a:rPr lang="en-US" dirty="0"/>
              <a:t>https://</a:t>
            </a:r>
            <a:r>
              <a:rPr lang="en-US" dirty="0" err="1"/>
              <a:t>ohiomeansjobs.ohio.gov</a:t>
            </a:r>
            <a:r>
              <a:rPr lang="en-US" dirty="0"/>
              <a:t>/</a:t>
            </a:r>
            <a:r>
              <a:rPr lang="en-US" dirty="0" err="1"/>
              <a:t>wps</a:t>
            </a:r>
            <a:r>
              <a:rPr lang="en-US" dirty="0"/>
              <a:t>/portal/gov/</a:t>
            </a:r>
            <a:r>
              <a:rPr lang="en-US" dirty="0" err="1"/>
              <a:t>omj</a:t>
            </a:r>
            <a:r>
              <a:rPr lang="en-US" dirty="0"/>
              <a:t>/for-students/explore-careers</a:t>
            </a:r>
            <a:br>
              <a:rPr lang="en-US" dirty="0"/>
            </a:br>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23</a:t>
            </a:fld>
            <a:endParaRPr lang="en-US" dirty="0"/>
          </a:p>
        </p:txBody>
      </p:sp>
    </p:spTree>
    <p:extLst>
      <p:ext uri="{BB962C8B-B14F-4D97-AF65-F5344CB8AC3E}">
        <p14:creationId xmlns:p14="http://schemas.microsoft.com/office/powerpoint/2010/main" val="3721148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Whose Future Is It Anyway link:	</a:t>
            </a:r>
          </a:p>
          <a:p>
            <a:r>
              <a:rPr lang="en-US" dirty="0"/>
              <a:t>http://</a:t>
            </a:r>
            <a:r>
              <a:rPr lang="en-US" dirty="0" err="1"/>
              <a:t>www.ou.edu</a:t>
            </a:r>
            <a:r>
              <a:rPr lang="en-US" dirty="0"/>
              <a:t>/education/centers-and-partnerships/</a:t>
            </a:r>
            <a:r>
              <a:rPr lang="en-US" dirty="0" err="1"/>
              <a:t>zarrow</a:t>
            </a:r>
            <a:r>
              <a:rPr lang="en-US" dirty="0"/>
              <a:t>/transition-education-materials/</a:t>
            </a:r>
            <a:r>
              <a:rPr lang="en-US" dirty="0" err="1"/>
              <a:t>whos</a:t>
            </a:r>
            <a:r>
              <a:rPr lang="en-US" dirty="0"/>
              <a:t>-future-is-it-anyway</a:t>
            </a:r>
          </a:p>
          <a:p>
            <a:endParaRPr lang="en-US" dirty="0"/>
          </a:p>
          <a:p>
            <a:r>
              <a:rPr lang="en-US" dirty="0"/>
              <a:t>Screenshot image link: </a:t>
            </a:r>
          </a:p>
          <a:p>
            <a:r>
              <a:rPr lang="en-US" dirty="0"/>
              <a:t>http://</a:t>
            </a:r>
            <a:r>
              <a:rPr lang="en-US" dirty="0" err="1"/>
              <a:t>www.ou.edu</a:t>
            </a:r>
            <a:r>
              <a:rPr lang="en-US" dirty="0"/>
              <a:t>/education/centers-and-partnerships/</a:t>
            </a:r>
            <a:r>
              <a:rPr lang="en-US" dirty="0" err="1"/>
              <a:t>zarrow</a:t>
            </a:r>
            <a:r>
              <a:rPr lang="en-US" dirty="0"/>
              <a:t>/self-determination-assessment-tools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24</a:t>
            </a:fld>
            <a:endParaRPr lang="en-US"/>
          </a:p>
        </p:txBody>
      </p:sp>
    </p:spTree>
    <p:extLst>
      <p:ext uri="{BB962C8B-B14F-4D97-AF65-F5344CB8AC3E}">
        <p14:creationId xmlns:p14="http://schemas.microsoft.com/office/powerpoint/2010/main" val="3293546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Goals: link https://</a:t>
            </a:r>
            <a:r>
              <a:rPr lang="en-US" dirty="0" err="1"/>
              <a:t>www.brainpop.com</a:t>
            </a:r>
            <a:r>
              <a:rPr lang="en-US" dirty="0"/>
              <a:t>/health/</a:t>
            </a:r>
            <a:r>
              <a:rPr lang="en-US" dirty="0" err="1"/>
              <a:t>settinggoals</a:t>
            </a:r>
            <a:r>
              <a:rPr lang="en-US" dirty="0"/>
              <a:t>/</a:t>
            </a:r>
            <a:r>
              <a:rPr lang="en-US" dirty="0" err="1"/>
              <a:t>settinggoals</a:t>
            </a:r>
            <a:r>
              <a:rPr lang="en-US" dirty="0"/>
              <a:t>/</a:t>
            </a:r>
          </a:p>
          <a:p>
            <a:r>
              <a:rPr lang="en-US" dirty="0"/>
              <a:t>Conflict Resolution &amp; Personal Hygiene &amp; Screenshot </a:t>
            </a:r>
            <a:r>
              <a:rPr lang="en-US" dirty="0" err="1"/>
              <a:t>BrainPop</a:t>
            </a:r>
            <a:r>
              <a:rPr lang="en-US" dirty="0"/>
              <a:t> Images link:</a:t>
            </a:r>
          </a:p>
          <a:p>
            <a:r>
              <a:rPr lang="en-US" dirty="0"/>
              <a:t>https://</a:t>
            </a:r>
            <a:r>
              <a:rPr lang="en-US" dirty="0" err="1"/>
              <a:t>www.brainpop.com</a:t>
            </a:r>
            <a:r>
              <a:rPr lang="en-US" dirty="0"/>
              <a:t>/health/</a:t>
            </a:r>
            <a:r>
              <a:rPr lang="en-US" dirty="0" err="1"/>
              <a:t>freemovies</a:t>
            </a:r>
            <a:r>
              <a:rPr lang="en-US" dirty="0"/>
              <a:t>/</a:t>
            </a:r>
          </a:p>
        </p:txBody>
      </p:sp>
      <p:sp>
        <p:nvSpPr>
          <p:cNvPr id="4" name="Slide Number Placeholder 3"/>
          <p:cNvSpPr>
            <a:spLocks noGrp="1"/>
          </p:cNvSpPr>
          <p:nvPr>
            <p:ph type="sldNum" sz="quarter" idx="10"/>
          </p:nvPr>
        </p:nvSpPr>
        <p:spPr/>
        <p:txBody>
          <a:bodyPr/>
          <a:lstStyle/>
          <a:p>
            <a:fld id="{8642D1AF-6CCC-804E-8211-1C49D48ECA1E}" type="slidenum">
              <a:rPr lang="en-US" smtClean="0"/>
              <a:t>25</a:t>
            </a:fld>
            <a:endParaRPr lang="en-US"/>
          </a:p>
        </p:txBody>
      </p:sp>
    </p:spTree>
    <p:extLst>
      <p:ext uri="{BB962C8B-B14F-4D97-AF65-F5344CB8AC3E}">
        <p14:creationId xmlns:p14="http://schemas.microsoft.com/office/powerpoint/2010/main" val="772369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Modules link: </a:t>
            </a:r>
          </a:p>
          <a:p>
            <a:r>
              <a:rPr lang="en-US" dirty="0"/>
              <a:t>https://</a:t>
            </a:r>
            <a:r>
              <a:rPr lang="en-US" dirty="0" err="1"/>
              <a:t>foolproof.directionscu.org</a:t>
            </a:r>
            <a:r>
              <a:rPr lang="en-US" dirty="0"/>
              <a:t>/academy/high-schools</a:t>
            </a:r>
          </a:p>
          <a:p>
            <a:r>
              <a:rPr lang="en-US" dirty="0"/>
              <a:t>Screenshot of image link: </a:t>
            </a:r>
          </a:p>
          <a:p>
            <a:r>
              <a:rPr lang="en-US" dirty="0"/>
              <a:t>https://</a:t>
            </a:r>
            <a:r>
              <a:rPr lang="en-US" dirty="0" err="1"/>
              <a:t>foolproof.directionscu.org</a:t>
            </a:r>
            <a:r>
              <a:rPr lang="en-US" dirty="0"/>
              <a:t>/academy</a:t>
            </a:r>
          </a:p>
        </p:txBody>
      </p:sp>
      <p:sp>
        <p:nvSpPr>
          <p:cNvPr id="4" name="Slide Number Placeholder 3"/>
          <p:cNvSpPr>
            <a:spLocks noGrp="1"/>
          </p:cNvSpPr>
          <p:nvPr>
            <p:ph type="sldNum" sz="quarter" idx="10"/>
          </p:nvPr>
        </p:nvSpPr>
        <p:spPr/>
        <p:txBody>
          <a:bodyPr/>
          <a:lstStyle/>
          <a:p>
            <a:fld id="{8642D1AF-6CCC-804E-8211-1C49D48ECA1E}" type="slidenum">
              <a:rPr lang="en-US" smtClean="0"/>
              <a:t>26</a:t>
            </a:fld>
            <a:endParaRPr lang="en-US"/>
          </a:p>
        </p:txBody>
      </p:sp>
    </p:spTree>
    <p:extLst>
      <p:ext uri="{BB962C8B-B14F-4D97-AF65-F5344CB8AC3E}">
        <p14:creationId xmlns:p14="http://schemas.microsoft.com/office/powerpoint/2010/main" val="3260438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Transition: https://</a:t>
            </a:r>
            <a:r>
              <a:rPr lang="en-US" dirty="0" err="1"/>
              <a:t>www.gottransition.org</a:t>
            </a:r>
            <a:r>
              <a:rPr lang="en-US" dirty="0"/>
              <a:t>/youth-and-young-adults/</a:t>
            </a:r>
          </a:p>
          <a:p>
            <a:r>
              <a:rPr lang="en-US" dirty="0"/>
              <a:t>Take our quiz: </a:t>
            </a:r>
          </a:p>
          <a:p>
            <a:r>
              <a:rPr lang="en-US" dirty="0"/>
              <a:t>https://</a:t>
            </a:r>
            <a:r>
              <a:rPr lang="en-US" dirty="0" err="1"/>
              <a:t>www.gottransition.org</a:t>
            </a:r>
            <a:r>
              <a:rPr lang="en-US" dirty="0"/>
              <a:t>/youth-and-young-adults/</a:t>
            </a:r>
            <a:r>
              <a:rPr lang="en-US" dirty="0" err="1"/>
              <a:t>hct-quiz.cfm</a:t>
            </a: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27</a:t>
            </a:fld>
            <a:endParaRPr lang="en-US"/>
          </a:p>
        </p:txBody>
      </p:sp>
    </p:spTree>
    <p:extLst>
      <p:ext uri="{BB962C8B-B14F-4D97-AF65-F5344CB8AC3E}">
        <p14:creationId xmlns:p14="http://schemas.microsoft.com/office/powerpoint/2010/main" val="2144544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u="none" dirty="0">
                <a:hlinkClick r:id="rId3">
                  <a:extLst>
                    <a:ext uri="{A12FA001-AC4F-418D-AE19-62706E023703}">
                      <ahyp:hlinkClr xmlns:ahyp="http://schemas.microsoft.com/office/drawing/2018/hyperlinkcolor" val="tx"/>
                    </a:ext>
                  </a:extLst>
                </a:hlinkClick>
              </a:rPr>
              <a:t>The hyperlinks in the slide link to: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extLst>
                    <a:ext uri="{A12FA001-AC4F-418D-AE19-62706E023703}">
                      <ahyp:hlinkClr xmlns:ahyp="http://schemas.microsoft.com/office/drawing/2018/hyperlinkcolor" val="tx"/>
                    </a:ext>
                  </a:extLst>
                </a:hlinkClick>
              </a:rPr>
              <a:t>http://www.ou.edu/education/centers-and-partnerships/zarrow/transition-education-materials/student-directed-transition-planning</a:t>
            </a: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28</a:t>
            </a:fld>
            <a:endParaRPr lang="en-US"/>
          </a:p>
        </p:txBody>
      </p:sp>
    </p:spTree>
    <p:extLst>
      <p:ext uri="{BB962C8B-B14F-4D97-AF65-F5344CB8AC3E}">
        <p14:creationId xmlns:p14="http://schemas.microsoft.com/office/powerpoint/2010/main" val="2697106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NTACT link: </a:t>
            </a:r>
          </a:p>
          <a:p>
            <a:r>
              <a:rPr lang="en-US" dirty="0"/>
              <a:t>https://</a:t>
            </a:r>
            <a:r>
              <a:rPr lang="en-US" dirty="0" err="1"/>
              <a:t>transitionta.org</a:t>
            </a:r>
            <a:r>
              <a:rPr lang="en-US" dirty="0"/>
              <a:t>/topics/secondary-education/self-determination/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29</a:t>
            </a:fld>
            <a:endParaRPr lang="en-US"/>
          </a:p>
        </p:txBody>
      </p:sp>
    </p:spTree>
    <p:extLst>
      <p:ext uri="{BB962C8B-B14F-4D97-AF65-F5344CB8AC3E}">
        <p14:creationId xmlns:p14="http://schemas.microsoft.com/office/powerpoint/2010/main" val="408313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Before showing all the text on the slide, have a brief discussion on what these terms mean. </a:t>
            </a:r>
          </a:p>
          <a:p>
            <a:r>
              <a:rPr lang="en-US" dirty="0"/>
              <a:t>Ask participants: What comes to mind when you hear these words? </a:t>
            </a:r>
          </a:p>
          <a:p>
            <a:r>
              <a:rPr lang="en-US" dirty="0"/>
              <a:t>The point of the discussion and sharing the associated words on the slide is to show that these words have been used in many different contexts and have different references. The next several slides lays the foundation for the focus of these terms when discussing them in relation to Evidence Based Practices. </a:t>
            </a:r>
          </a:p>
        </p:txBody>
      </p:sp>
      <p:sp>
        <p:nvSpPr>
          <p:cNvPr id="4" name="Slide Number Placeholder 3"/>
          <p:cNvSpPr>
            <a:spLocks noGrp="1"/>
          </p:cNvSpPr>
          <p:nvPr>
            <p:ph type="sldNum" sz="quarter" idx="5"/>
          </p:nvPr>
        </p:nvSpPr>
        <p:spPr/>
        <p:txBody>
          <a:bodyPr/>
          <a:lstStyle/>
          <a:p>
            <a:fld id="{8642D1AF-6CCC-804E-8211-1C49D48ECA1E}" type="slidenum">
              <a:rPr lang="en-US" smtClean="0"/>
              <a:t>3</a:t>
            </a:fld>
            <a:endParaRPr lang="en-US" dirty="0"/>
          </a:p>
        </p:txBody>
      </p:sp>
    </p:spTree>
    <p:extLst>
      <p:ext uri="{BB962C8B-B14F-4D97-AF65-F5344CB8AC3E}">
        <p14:creationId xmlns:p14="http://schemas.microsoft.com/office/powerpoint/2010/main" val="3996885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Call out the </a:t>
            </a:r>
            <a:r>
              <a:rPr lang="en-US" sz="1200" i="1" kern="1200" dirty="0">
                <a:solidFill>
                  <a:schemeClr val="tx1"/>
                </a:solidFill>
                <a:effectLst/>
                <a:latin typeface="+mn-lt"/>
                <a:ea typeface="+mn-ea"/>
                <a:cs typeface="+mn-cs"/>
              </a:rPr>
              <a:t>Research and Resources for Self-Determination </a:t>
            </a:r>
            <a:r>
              <a:rPr lang="en-US" sz="1200" kern="1200" dirty="0">
                <a:solidFill>
                  <a:schemeClr val="tx1"/>
                </a:solidFill>
                <a:effectLst/>
                <a:latin typeface="+mn-lt"/>
                <a:ea typeface="+mn-ea"/>
                <a:cs typeface="+mn-cs"/>
              </a:rPr>
              <a:t>document on the Session 10 website. Explain that this document is a resource sheet that includes all the resources review on the slides as well as others that have been found to be helpful. The document contains active hyperlinks for each resource. </a:t>
            </a:r>
          </a:p>
          <a:p>
            <a:endParaRPr lang="en-US" dirty="0"/>
          </a:p>
          <a:p>
            <a:r>
              <a:rPr lang="en-US" dirty="0"/>
              <a:t>Download &amp; Image and of Self- Determination Research and Resources link: </a:t>
            </a:r>
          </a:p>
          <a:p>
            <a:r>
              <a:rPr lang="en-US" dirty="0"/>
              <a:t>https://</a:t>
            </a:r>
            <a:r>
              <a:rPr lang="en-US" dirty="0" err="1"/>
              <a:t>www.ocali.org</a:t>
            </a:r>
            <a:r>
              <a:rPr lang="en-US" dirty="0"/>
              <a:t>/project/</a:t>
            </a:r>
            <a:r>
              <a:rPr lang="en-US" dirty="0" err="1"/>
              <a:t>session_ten_self-advocacy_self_determination</a:t>
            </a: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30</a:t>
            </a:fld>
            <a:endParaRPr lang="en-US"/>
          </a:p>
        </p:txBody>
      </p:sp>
    </p:spTree>
    <p:extLst>
      <p:ext uri="{BB962C8B-B14F-4D97-AF65-F5344CB8AC3E}">
        <p14:creationId xmlns:p14="http://schemas.microsoft.com/office/powerpoint/2010/main" val="4066768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Prompt the participants to explore the selected 2 or 3 resources. Prompt them to be ready to discuss the question: </a:t>
            </a:r>
            <a:r>
              <a:rPr lang="en-US" sz="3200" b="1" i="1" dirty="0"/>
              <a:t>“How might you use the selected resources to develop SD skills for your students”. </a:t>
            </a:r>
          </a:p>
          <a:p>
            <a:r>
              <a:rPr lang="en-US" sz="3200" b="0" i="0" dirty="0"/>
              <a:t>Provide 15 minutes if possible.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31</a:t>
            </a:fld>
            <a:endParaRPr lang="en-US"/>
          </a:p>
        </p:txBody>
      </p:sp>
    </p:spTree>
    <p:extLst>
      <p:ext uri="{BB962C8B-B14F-4D97-AF65-F5344CB8AC3E}">
        <p14:creationId xmlns:p14="http://schemas.microsoft.com/office/powerpoint/2010/main" val="3968947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As time allows, ask for participants to quickly discuss what they reviewed. </a:t>
            </a:r>
          </a:p>
          <a:p>
            <a:r>
              <a:rPr lang="en-US" sz="3600" b="0" i="0" dirty="0"/>
              <a:t>Have each offer ideas for use. If they found they would not use the resource, could they recommend the type of situation where the resource would be helpful</a:t>
            </a:r>
          </a:p>
          <a:p>
            <a:endParaRPr lang="en-US" sz="3200" b="0" i="0"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32</a:t>
            </a:fld>
            <a:endParaRPr lang="en-US"/>
          </a:p>
        </p:txBody>
      </p:sp>
    </p:spTree>
    <p:extLst>
      <p:ext uri="{BB962C8B-B14F-4D97-AF65-F5344CB8AC3E}">
        <p14:creationId xmlns:p14="http://schemas.microsoft.com/office/powerpoint/2010/main" val="41956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34</a:t>
            </a:fld>
            <a:endParaRPr lang="en-US"/>
          </a:p>
        </p:txBody>
      </p:sp>
    </p:spTree>
    <p:extLst>
      <p:ext uri="{BB962C8B-B14F-4D97-AF65-F5344CB8AC3E}">
        <p14:creationId xmlns:p14="http://schemas.microsoft.com/office/powerpoint/2010/main" val="353172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the descriptions of these two related terms that will be used for this session. Facilitators: please be sure to point out that self-advocacy in this sense is the foundational belief that supports an individual to be self-determined. In turn, the set of skills associated with self-determination includes self–advocacy skills. </a:t>
            </a:r>
          </a:p>
        </p:txBody>
      </p:sp>
      <p:sp>
        <p:nvSpPr>
          <p:cNvPr id="4" name="Slide Number Placeholder 3"/>
          <p:cNvSpPr>
            <a:spLocks noGrp="1"/>
          </p:cNvSpPr>
          <p:nvPr>
            <p:ph type="sldNum" sz="quarter" idx="10"/>
          </p:nvPr>
        </p:nvSpPr>
        <p:spPr/>
        <p:txBody>
          <a:bodyPr/>
          <a:lstStyle/>
          <a:p>
            <a:fld id="{8642D1AF-6CCC-804E-8211-1C49D48ECA1E}" type="slidenum">
              <a:rPr lang="en-US" smtClean="0"/>
              <a:t>4</a:t>
            </a:fld>
            <a:endParaRPr lang="en-US" dirty="0"/>
          </a:p>
        </p:txBody>
      </p:sp>
    </p:spTree>
    <p:extLst>
      <p:ext uri="{BB962C8B-B14F-4D97-AF65-F5344CB8AC3E}">
        <p14:creationId xmlns:p14="http://schemas.microsoft.com/office/powerpoint/2010/main" val="2375088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“Associated” or “correlated” is used here rather than implying that self-determination WILL lead to a better adult life or WILL cause a better adult life to happen. There is evidence that the 2 are related and connected, however, in some cases, the influences in a person’s life may change the impact of self-determination on the adult outcomes for that person. However, the potential positive impact of becoming self-determined is clear making it a priority goal as youth move towards adulthood. </a:t>
            </a:r>
          </a:p>
        </p:txBody>
      </p:sp>
      <p:sp>
        <p:nvSpPr>
          <p:cNvPr id="4" name="Slide Number Placeholder 3"/>
          <p:cNvSpPr>
            <a:spLocks noGrp="1"/>
          </p:cNvSpPr>
          <p:nvPr>
            <p:ph type="sldNum" sz="quarter" idx="5"/>
          </p:nvPr>
        </p:nvSpPr>
        <p:spPr/>
        <p:txBody>
          <a:bodyPr/>
          <a:lstStyle/>
          <a:p>
            <a:fld id="{8642D1AF-6CCC-804E-8211-1C49D48ECA1E}" type="slidenum">
              <a:rPr lang="en-US" smtClean="0"/>
              <a:t>5</a:t>
            </a:fld>
            <a:endParaRPr lang="en-US" dirty="0"/>
          </a:p>
        </p:txBody>
      </p:sp>
    </p:spTree>
    <p:extLst>
      <p:ext uri="{BB962C8B-B14F-4D97-AF65-F5344CB8AC3E}">
        <p14:creationId xmlns:p14="http://schemas.microsoft.com/office/powerpoint/2010/main" val="213341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After reviewing the slide, ask the participants to reflect and comment on  the opportunities that exist in their programs that support the </a:t>
            </a:r>
            <a:r>
              <a:rPr lang="en-US" baseline="0" dirty="0"/>
              <a:t>development of these skills. Example: Are there discussions about behavior and consequences, citizenship, civil rights, and sexuality?</a:t>
            </a:r>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6</a:t>
            </a:fld>
            <a:endParaRPr lang="en-US" dirty="0"/>
          </a:p>
        </p:txBody>
      </p:sp>
    </p:spTree>
    <p:extLst>
      <p:ext uri="{BB962C8B-B14F-4D97-AF65-F5344CB8AC3E}">
        <p14:creationId xmlns:p14="http://schemas.microsoft.com/office/powerpoint/2010/main" val="62564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7</a:t>
            </a:fld>
            <a:endParaRPr lang="en-US" dirty="0"/>
          </a:p>
        </p:txBody>
      </p:sp>
    </p:spTree>
    <p:extLst>
      <p:ext uri="{BB962C8B-B14F-4D97-AF65-F5344CB8AC3E}">
        <p14:creationId xmlns:p14="http://schemas.microsoft.com/office/powerpoint/2010/main" val="156842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These skills</a:t>
            </a:r>
            <a:r>
              <a:rPr lang="en-US" sz="1200" b="0" baseline="0" dirty="0">
                <a:solidFill>
                  <a:prstClr val="white"/>
                </a:solidFill>
                <a:latin typeface="+mn-lt"/>
              </a:rPr>
              <a:t> </a:t>
            </a:r>
            <a:r>
              <a:rPr lang="en-US" sz="1200" b="0" dirty="0">
                <a:solidFill>
                  <a:prstClr val="white"/>
                </a:solidFill>
                <a:latin typeface="+mn-lt"/>
              </a:rPr>
              <a:t>become ‘targets of intervention’ to build effective self-determination. Intervention plan goals should reflect the specific skills being taught and not simply a general reference to self- determination. Slide #9 goes further to reflect on examples of how these skills might be addressed.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8</a:t>
            </a:fld>
            <a:endParaRPr lang="en-US" dirty="0"/>
          </a:p>
        </p:txBody>
      </p:sp>
    </p:spTree>
    <p:extLst>
      <p:ext uri="{BB962C8B-B14F-4D97-AF65-F5344CB8AC3E}">
        <p14:creationId xmlns:p14="http://schemas.microsoft.com/office/powerpoint/2010/main" val="281059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in Word format can be read by a screen reader and  is available as </a:t>
            </a:r>
            <a:r>
              <a:rPr lang="en-US" sz="1200" b="1" i="0" kern="1200" dirty="0">
                <a:solidFill>
                  <a:schemeClr val="tx1"/>
                </a:solidFill>
                <a:effectLst/>
                <a:latin typeface="+mn-lt"/>
                <a:ea typeface="+mn-ea"/>
                <a:cs typeface="+mn-cs"/>
              </a:rPr>
              <a:t>05: Development of SD Skills (Handout)</a:t>
            </a:r>
            <a:r>
              <a:rPr lang="en-US" dirty="0"/>
              <a:t>, “Definition of SD Skills”. </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for comments from participants. Have they had the opportunity to address some of these skills within their current programs? </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table is adapted from </a:t>
            </a:r>
            <a:r>
              <a:rPr lang="en-US" sz="1200" b="1" dirty="0">
                <a:solidFill>
                  <a:prstClr val="black"/>
                </a:solidFill>
                <a:latin typeface="+mn-lt"/>
              </a:rPr>
              <a:t>Promoting Student Self Determination Skills in IEP Planning </a:t>
            </a:r>
            <a:r>
              <a:rPr lang="en-US" sz="1200" i="1" dirty="0">
                <a:solidFill>
                  <a:prstClr val="black"/>
                </a:solidFill>
                <a:latin typeface="+mn-lt"/>
              </a:rPr>
              <a:t>by Wood, Karvonen, Test, Browder, </a:t>
            </a:r>
            <a:r>
              <a:rPr lang="en-US" sz="1200" i="1" dirty="0" err="1">
                <a:solidFill>
                  <a:prstClr val="black"/>
                </a:solidFill>
                <a:latin typeface="+mn-lt"/>
              </a:rPr>
              <a:t>Algozzine</a:t>
            </a:r>
            <a:endParaRPr lang="en-US" sz="1200" i="1" dirty="0">
              <a:solidFill>
                <a:prstClr val="black"/>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9</a:t>
            </a:fld>
            <a:endParaRPr lang="en-US"/>
          </a:p>
        </p:txBody>
      </p:sp>
    </p:spTree>
    <p:extLst>
      <p:ext uri="{BB962C8B-B14F-4D97-AF65-F5344CB8AC3E}">
        <p14:creationId xmlns:p14="http://schemas.microsoft.com/office/powerpoint/2010/main" val="156371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0" i="0">
                <a:latin typeface="Avenir LT Std 45 Book" panose="020B05020202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B0A632-EEFF-6841-9A7D-E3FDCE3DE84D}"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01679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3373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84888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24013"/>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9399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
        <p:nvSpPr>
          <p:cNvPr id="10" name="Content Placeholder 9">
            <a:extLst>
              <a:ext uri="{FF2B5EF4-FFF2-40B4-BE49-F238E27FC236}">
                <a16:creationId xmlns:a16="http://schemas.microsoft.com/office/drawing/2014/main" id="{6A726B40-F005-4F47-B105-5D613F17E449}"/>
              </a:ext>
            </a:extLst>
          </p:cNvPr>
          <p:cNvSpPr>
            <a:spLocks noGrp="1"/>
          </p:cNvSpPr>
          <p:nvPr>
            <p:ph sz="quarter" idx="13"/>
          </p:nvPr>
        </p:nvSpPr>
        <p:spPr>
          <a:xfrm>
            <a:off x="7527925" y="3281363"/>
            <a:ext cx="4457700" cy="3440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Vertical Content Placeholder 11">
            <a:extLst>
              <a:ext uri="{FF2B5EF4-FFF2-40B4-BE49-F238E27FC236}">
                <a16:creationId xmlns:a16="http://schemas.microsoft.com/office/drawing/2014/main" id="{3DF8B29C-358D-394D-A7EA-B630C9BE5AF9}"/>
              </a:ext>
            </a:extLst>
          </p:cNvPr>
          <p:cNvSpPr>
            <a:spLocks noGrp="1"/>
          </p:cNvSpPr>
          <p:nvPr>
            <p:ph orient="vert" sz="quarter" idx="14"/>
          </p:nvPr>
        </p:nvSpPr>
        <p:spPr>
          <a:xfrm rot="10800000">
            <a:off x="258763" y="1273175"/>
            <a:ext cx="2092325" cy="55848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608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B0A632-EEFF-6841-9A7D-E3FDCE3DE84D}"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891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
        <p:nvSpPr>
          <p:cNvPr id="9" name="Picture Placeholder 8">
            <a:extLst>
              <a:ext uri="{FF2B5EF4-FFF2-40B4-BE49-F238E27FC236}">
                <a16:creationId xmlns:a16="http://schemas.microsoft.com/office/drawing/2014/main" id="{60A53753-7561-0343-B9BC-8D2D96B2A94E}"/>
              </a:ext>
            </a:extLst>
          </p:cNvPr>
          <p:cNvSpPr>
            <a:spLocks noGrp="1"/>
          </p:cNvSpPr>
          <p:nvPr>
            <p:ph type="pic" sz="quarter" idx="13"/>
          </p:nvPr>
        </p:nvSpPr>
        <p:spPr>
          <a:xfrm>
            <a:off x="6607175" y="274638"/>
            <a:ext cx="4303280" cy="6278562"/>
          </a:xfrm>
        </p:spPr>
        <p:txBody>
          <a:bodyPr/>
          <a:lstStyle/>
          <a:p>
            <a:endParaRPr lang="en-US"/>
          </a:p>
        </p:txBody>
      </p:sp>
    </p:spTree>
    <p:extLst>
      <p:ext uri="{BB962C8B-B14F-4D97-AF65-F5344CB8AC3E}">
        <p14:creationId xmlns:p14="http://schemas.microsoft.com/office/powerpoint/2010/main" val="302841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7105"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
        <p:nvSpPr>
          <p:cNvPr id="11" name="Content Placeholder 10">
            <a:extLst>
              <a:ext uri="{FF2B5EF4-FFF2-40B4-BE49-F238E27FC236}">
                <a16:creationId xmlns:a16="http://schemas.microsoft.com/office/drawing/2014/main" id="{C53C8FE2-E3FC-8D43-AFF7-B84A2FA36560}"/>
              </a:ext>
            </a:extLst>
          </p:cNvPr>
          <p:cNvSpPr>
            <a:spLocks noGrp="1"/>
          </p:cNvSpPr>
          <p:nvPr>
            <p:ph sz="quarter" idx="13"/>
          </p:nvPr>
        </p:nvSpPr>
        <p:spPr>
          <a:xfrm>
            <a:off x="5076825" y="3867150"/>
            <a:ext cx="4635500" cy="2765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00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211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3841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7426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0632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11/8/21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pic>
        <p:nvPicPr>
          <p:cNvPr id="7" name="Picture 6" descr="Logo for the Ohio Developmental Disabilities Council" title="DD Council Logo">
            <a:extLst>
              <a:ext uri="{FF2B5EF4-FFF2-40B4-BE49-F238E27FC236}">
                <a16:creationId xmlns:a16="http://schemas.microsoft.com/office/drawing/2014/main" id="{E984B874-7813-494C-9A7E-56D99F39B85F}"/>
              </a:ext>
            </a:extLst>
          </p:cNvPr>
          <p:cNvPicPr>
            <a:picLocks noChangeAspect="1"/>
          </p:cNvPicPr>
          <p:nvPr userDrawn="1"/>
        </p:nvPicPr>
        <p:blipFill rotWithShape="1">
          <a:blip r:embed="rId14"/>
          <a:srcRect r="25890"/>
          <a:stretch/>
        </p:blipFill>
        <p:spPr>
          <a:xfrm>
            <a:off x="104292" y="6169570"/>
            <a:ext cx="2705991" cy="595910"/>
          </a:xfrm>
          <a:prstGeom prst="rect">
            <a:avLst/>
          </a:prstGeom>
        </p:spPr>
      </p:pic>
      <p:pic>
        <p:nvPicPr>
          <p:cNvPr id="8" name="Picture 7" descr="Logo for the OCALI Lifespan Transitions Center" title="OCALI Logo">
            <a:extLst>
              <a:ext uri="{FF2B5EF4-FFF2-40B4-BE49-F238E27FC236}">
                <a16:creationId xmlns:a16="http://schemas.microsoft.com/office/drawing/2014/main" id="{C5B8451F-22C8-174B-B47A-E267FC72826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67129" y="6102400"/>
            <a:ext cx="1370871" cy="527258"/>
          </a:xfrm>
          <a:prstGeom prst="rect">
            <a:avLst/>
          </a:prstGeom>
        </p:spPr>
      </p:pic>
    </p:spTree>
    <p:extLst>
      <p:ext uri="{BB962C8B-B14F-4D97-AF65-F5344CB8AC3E}">
        <p14:creationId xmlns:p14="http://schemas.microsoft.com/office/powerpoint/2010/main" val="64061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2.waisman.wisc.edu/naturalsupports/pdfs/Self-Determination.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ncset.org/publications/viewdesc.asp?id=962"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hhood.or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s://dpi.wi.gov/sites/default/files/imce/sped/pdf/tranopndrs-self-determination.pdf"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do2learn.com/JobTIPS/DeterminingInterests/SocialSkillsAssessments/Assessments.html"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do2learn.com/JobTIP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hiomeansjobs.ohio.gov/wps/portal/gov/omj/for-students/explore-career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hyperlink" Target="http://www.ou.edu/education/centers-and-partnerships/zarrow/transition-education-materials/whos-future-is-it-anyway"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www.ou.edu/education/centers-and-partnerships/zarrow/self-determination-assessment-tool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brainpop.com/health/settinggoals/settinggoal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www.brainpop.com/health/freemovi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oolproof.directionscu.org/academy/high-school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foolproof.directionscu.org/academ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ttransition.org/youth-and-young-adult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www.gottransition.org/youth-and-young-adults/hct-quiz.cf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ou.edu/education/centers-and-partnerships/zarrow/transition-education-materials/student-directed-transition-planning"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hyperlink" Target="https://transitionta.org/topics/secondary-education/self-determination/"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ocali.org/project/session_ten_self-advocacy_self_determination"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urveymonkey.com/r/FS3Y7DZ"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a:latin typeface="Avenir LT Std 55 Roman" panose="020B0503020203020204" pitchFamily="34" charset="0"/>
              </a:rPr>
              <a:t>“What Works for Work”</a:t>
            </a:r>
          </a:p>
        </p:txBody>
      </p:sp>
      <p:sp>
        <p:nvSpPr>
          <p:cNvPr id="3" name="Subtitle 2">
            <a:extLst>
              <a:ext uri="{FF2B5EF4-FFF2-40B4-BE49-F238E27FC236}">
                <a16:creationId xmlns:a16="http://schemas.microsoft.com/office/drawing/2014/main" id="{7A752CD7-B036-254F-B915-C8C29C7CFA89}"/>
              </a:ext>
            </a:extLst>
          </p:cNvPr>
          <p:cNvSpPr>
            <a:spLocks noGrp="1"/>
          </p:cNvSpPr>
          <p:nvPr>
            <p:ph type="subTitle" idx="1"/>
          </p:nvPr>
        </p:nvSpPr>
        <p:spPr>
          <a:xfrm>
            <a:off x="1394085" y="3886200"/>
            <a:ext cx="9368853" cy="1752600"/>
          </a:xfrm>
        </p:spPr>
        <p:txBody>
          <a:bodyPr>
            <a:normAutofit/>
          </a:bodyPr>
          <a:lstStyle/>
          <a:p>
            <a:r>
              <a:rPr lang="en-US" sz="4000" b="1" dirty="0">
                <a:solidFill>
                  <a:schemeClr val="tx1"/>
                </a:solidFill>
              </a:rPr>
              <a:t>Session Ten:</a:t>
            </a:r>
          </a:p>
          <a:p>
            <a:r>
              <a:rPr lang="en-US" sz="4000" b="1" dirty="0">
                <a:solidFill>
                  <a:schemeClr val="tx1"/>
                </a:solidFill>
              </a:rPr>
              <a:t>Self-Advocacy &amp; Self-Determination</a:t>
            </a:r>
          </a:p>
        </p:txBody>
      </p:sp>
    </p:spTree>
    <p:extLst>
      <p:ext uri="{BB962C8B-B14F-4D97-AF65-F5344CB8AC3E}">
        <p14:creationId xmlns:p14="http://schemas.microsoft.com/office/powerpoint/2010/main" val="38943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People with Disabilities Show Less </a:t>
            </a:r>
            <a:br>
              <a:rPr lang="en-US" b="1" dirty="0"/>
            </a:br>
            <a:r>
              <a:rPr lang="en-US" b="1" dirty="0"/>
              <a:t>Self-Determination</a:t>
            </a:r>
          </a:p>
        </p:txBody>
      </p:sp>
      <p:sp>
        <p:nvSpPr>
          <p:cNvPr id="3" name="Content Placeholder 2"/>
          <p:cNvSpPr>
            <a:spLocks noGrp="1"/>
          </p:cNvSpPr>
          <p:nvPr>
            <p:ph sz="half" idx="1"/>
          </p:nvPr>
        </p:nvSpPr>
        <p:spPr>
          <a:xfrm>
            <a:off x="573743" y="1564343"/>
            <a:ext cx="4518212" cy="4244786"/>
          </a:xfrm>
          <a:ln>
            <a:solidFill>
              <a:schemeClr val="accent1"/>
            </a:solidFill>
          </a:ln>
        </p:spPr>
        <p:txBody>
          <a:bodyPr>
            <a:normAutofit/>
          </a:bodyPr>
          <a:lstStyle/>
          <a:p>
            <a:pPr marL="400050" lvl="1" indent="0">
              <a:buNone/>
            </a:pPr>
            <a:endParaRPr lang="en-US" sz="1200" dirty="0"/>
          </a:p>
          <a:p>
            <a:pPr marL="400050" lvl="1" indent="0">
              <a:buNone/>
            </a:pPr>
            <a:r>
              <a:rPr lang="en-US" sz="3000" dirty="0"/>
              <a:t>Youth with disabilities are often found to be less self-determined than their non-disabled peers and have less opportunity to make choices and express preferences</a:t>
            </a:r>
          </a:p>
        </p:txBody>
      </p:sp>
      <p:sp>
        <p:nvSpPr>
          <p:cNvPr id="6" name="Content Placeholder 5">
            <a:extLst>
              <a:ext uri="{FF2B5EF4-FFF2-40B4-BE49-F238E27FC236}">
                <a16:creationId xmlns:a16="http://schemas.microsoft.com/office/drawing/2014/main" id="{373EFC7D-D61A-3B49-97A0-0E328029725C}"/>
              </a:ext>
            </a:extLst>
          </p:cNvPr>
          <p:cNvSpPr>
            <a:spLocks noGrp="1"/>
          </p:cNvSpPr>
          <p:nvPr>
            <p:ph sz="half" idx="2"/>
          </p:nvPr>
        </p:nvSpPr>
        <p:spPr>
          <a:xfrm>
            <a:off x="5432612" y="2115671"/>
            <a:ext cx="6149788" cy="4010493"/>
          </a:xfrm>
        </p:spPr>
        <p:txBody>
          <a:bodyPr>
            <a:normAutofit/>
          </a:bodyPr>
          <a:lstStyle/>
          <a:p>
            <a:r>
              <a:rPr lang="en-US" sz="3000" dirty="0"/>
              <a:t>Do </a:t>
            </a:r>
            <a:r>
              <a:rPr lang="en-US" sz="3000" b="1" dirty="0"/>
              <a:t>NOT</a:t>
            </a:r>
            <a:r>
              <a:rPr lang="en-US" sz="3000" dirty="0"/>
              <a:t> assume they are incapable of self–determination</a:t>
            </a:r>
          </a:p>
          <a:p>
            <a:r>
              <a:rPr lang="en-US" sz="3000" dirty="0"/>
              <a:t>Do</a:t>
            </a:r>
            <a:r>
              <a:rPr lang="en-US" sz="3000" b="1" dirty="0"/>
              <a:t> ASSUME</a:t>
            </a:r>
            <a:r>
              <a:rPr lang="en-US" sz="3000" dirty="0"/>
              <a:t> they are in need of:</a:t>
            </a:r>
          </a:p>
          <a:p>
            <a:pPr lvl="1"/>
            <a:r>
              <a:rPr lang="en-US" sz="3000" i="1" dirty="0"/>
              <a:t>Frequent, planned </a:t>
            </a:r>
            <a:r>
              <a:rPr lang="en-US" sz="3000" b="1" i="1" dirty="0"/>
              <a:t>OPPORTUNITY</a:t>
            </a:r>
          </a:p>
          <a:p>
            <a:pPr lvl="1"/>
            <a:r>
              <a:rPr lang="en-US" sz="3000" dirty="0"/>
              <a:t>In addition to Instruction and Support</a:t>
            </a:r>
          </a:p>
          <a:p>
            <a:endParaRPr lang="en-US" dirty="0"/>
          </a:p>
        </p:txBody>
      </p:sp>
    </p:spTree>
    <p:extLst>
      <p:ext uri="{BB962C8B-B14F-4D97-AF65-F5344CB8AC3E}">
        <p14:creationId xmlns:p14="http://schemas.microsoft.com/office/powerpoint/2010/main" val="350697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i="1" dirty="0"/>
              <a:t>What Do You Think?</a:t>
            </a:r>
          </a:p>
        </p:txBody>
      </p:sp>
      <p:sp>
        <p:nvSpPr>
          <p:cNvPr id="3" name="Content Placeholder 2"/>
          <p:cNvSpPr>
            <a:spLocks noGrp="1"/>
          </p:cNvSpPr>
          <p:nvPr>
            <p:ph idx="1"/>
          </p:nvPr>
        </p:nvSpPr>
        <p:spPr/>
        <p:txBody>
          <a:bodyPr>
            <a:normAutofit fontScale="92500"/>
          </a:bodyPr>
          <a:lstStyle/>
          <a:p>
            <a:pPr>
              <a:lnSpc>
                <a:spcPct val="110000"/>
              </a:lnSpc>
            </a:pPr>
            <a:r>
              <a:rPr lang="en-US" sz="3600" dirty="0"/>
              <a:t>When asked, most professionals agree to the importance of self-determination</a:t>
            </a:r>
          </a:p>
          <a:p>
            <a:pPr>
              <a:lnSpc>
                <a:spcPct val="110000"/>
              </a:lnSpc>
            </a:pPr>
            <a:r>
              <a:rPr lang="en-US" sz="3600" dirty="0"/>
              <a:t>However, research has </a:t>
            </a:r>
            <a:r>
              <a:rPr lang="en-US" sz="3600" i="1" dirty="0"/>
              <a:t>consistently</a:t>
            </a:r>
            <a:r>
              <a:rPr lang="en-US" sz="3600" dirty="0"/>
              <a:t> found that explicit instruction to promote self-determination is limited. Often not reflected in youth goals.  </a:t>
            </a:r>
          </a:p>
          <a:p>
            <a:pPr>
              <a:lnSpc>
                <a:spcPct val="110000"/>
              </a:lnSpc>
            </a:pPr>
            <a:r>
              <a:rPr lang="en-US" sz="3600" i="1" dirty="0"/>
              <a:t>What are reasons educators and other professionals may not focus on teaching self- determination?</a:t>
            </a:r>
          </a:p>
        </p:txBody>
      </p:sp>
    </p:spTree>
    <p:extLst>
      <p:ext uri="{BB962C8B-B14F-4D97-AF65-F5344CB8AC3E}">
        <p14:creationId xmlns:p14="http://schemas.microsoft.com/office/powerpoint/2010/main" val="194020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Barriers to Promoting Self-Determination (SD)</a:t>
            </a:r>
          </a:p>
        </p:txBody>
      </p:sp>
      <p:sp>
        <p:nvSpPr>
          <p:cNvPr id="3" name="Content Placeholder 2"/>
          <p:cNvSpPr>
            <a:spLocks noGrp="1"/>
          </p:cNvSpPr>
          <p:nvPr>
            <p:ph idx="1"/>
          </p:nvPr>
        </p:nvSpPr>
        <p:spPr/>
        <p:txBody>
          <a:bodyPr>
            <a:normAutofit fontScale="92500" lnSpcReduction="20000"/>
          </a:bodyPr>
          <a:lstStyle/>
          <a:p>
            <a:pPr marL="641350" indent="-584200">
              <a:lnSpc>
                <a:spcPct val="120000"/>
              </a:lnSpc>
              <a:spcAft>
                <a:spcPts val="1000"/>
              </a:spcAft>
              <a:buFont typeface="Wingdings" charset="2"/>
              <a:buChar char="ü"/>
            </a:pPr>
            <a:r>
              <a:rPr lang="en-US" sz="4000" dirty="0"/>
              <a:t>Educator lacks belief that the student can benefit from instruction in SD</a:t>
            </a:r>
          </a:p>
          <a:p>
            <a:pPr marL="641350" indent="-584200">
              <a:lnSpc>
                <a:spcPct val="120000"/>
              </a:lnSpc>
              <a:spcAft>
                <a:spcPts val="1000"/>
              </a:spcAft>
              <a:buFont typeface="Wingdings" charset="2"/>
              <a:buChar char="ü"/>
            </a:pPr>
            <a:r>
              <a:rPr lang="en-US" sz="4000" dirty="0"/>
              <a:t>Insufficient time</a:t>
            </a:r>
          </a:p>
          <a:p>
            <a:pPr marL="641350" indent="-584200">
              <a:lnSpc>
                <a:spcPct val="120000"/>
              </a:lnSpc>
              <a:spcAft>
                <a:spcPts val="1000"/>
              </a:spcAft>
              <a:buFont typeface="Wingdings" charset="2"/>
              <a:buChar char="ü"/>
            </a:pPr>
            <a:r>
              <a:rPr lang="en-US" sz="4000" dirty="0"/>
              <a:t>Insufficient training to, and knowledge about, promoting self- determination</a:t>
            </a:r>
          </a:p>
          <a:p>
            <a:pPr marL="641350" indent="-584200">
              <a:lnSpc>
                <a:spcPct val="120000"/>
              </a:lnSpc>
              <a:spcAft>
                <a:spcPts val="1000"/>
              </a:spcAft>
              <a:buFont typeface="Wingdings" charset="2"/>
              <a:buChar char="ü"/>
            </a:pPr>
            <a:r>
              <a:rPr lang="en-US" sz="4000" dirty="0"/>
              <a:t>Lack of use of EBP in instructional plans </a:t>
            </a:r>
          </a:p>
          <a:p>
            <a:endParaRPr lang="en-US" dirty="0"/>
          </a:p>
        </p:txBody>
      </p:sp>
    </p:spTree>
    <p:extLst>
      <p:ext uri="{BB962C8B-B14F-4D97-AF65-F5344CB8AC3E}">
        <p14:creationId xmlns:p14="http://schemas.microsoft.com/office/powerpoint/2010/main" val="390666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C9A87F-06C2-6F4F-ADB9-5E3232C82207}"/>
              </a:ext>
            </a:extLst>
          </p:cNvPr>
          <p:cNvSpPr>
            <a:spLocks noGrp="1"/>
          </p:cNvSpPr>
          <p:nvPr>
            <p:ph type="title"/>
          </p:nvPr>
        </p:nvSpPr>
        <p:spPr/>
        <p:txBody>
          <a:bodyPr>
            <a:normAutofit fontScale="90000"/>
          </a:bodyPr>
          <a:lstStyle/>
          <a:p>
            <a:r>
              <a:rPr lang="en-US" dirty="0"/>
              <a:t>Strategies to Address Self-Determination Across Ages and Domains</a:t>
            </a:r>
          </a:p>
        </p:txBody>
      </p:sp>
      <p:sp>
        <p:nvSpPr>
          <p:cNvPr id="5" name="Content Placeholder 4">
            <a:extLst>
              <a:ext uri="{FF2B5EF4-FFF2-40B4-BE49-F238E27FC236}">
                <a16:creationId xmlns:a16="http://schemas.microsoft.com/office/drawing/2014/main" id="{07516048-716E-A24E-A5FD-070560346E44}"/>
              </a:ext>
            </a:extLst>
          </p:cNvPr>
          <p:cNvSpPr>
            <a:spLocks noGrp="1"/>
          </p:cNvSpPr>
          <p:nvPr>
            <p:ph sz="half" idx="1"/>
          </p:nvPr>
        </p:nvSpPr>
        <p:spPr>
          <a:xfrm>
            <a:off x="609600" y="1811216"/>
            <a:ext cx="5070231" cy="4525963"/>
          </a:xfrm>
        </p:spPr>
        <p:txBody>
          <a:bodyPr/>
          <a:lstStyle/>
          <a:p>
            <a:r>
              <a:rPr lang="en-US" dirty="0">
                <a:hlinkClick r:id="rId3"/>
              </a:rPr>
              <a:t>Self-Determination Guide: Results and Strategies from a Survey of Wisconsin Paraprofessionals </a:t>
            </a:r>
            <a:endParaRPr lang="en-US" dirty="0"/>
          </a:p>
          <a:p>
            <a:pPr lvl="1"/>
            <a:r>
              <a:rPr lang="en-US" dirty="0"/>
              <a:t>Authors: Martha Walter, Ashleigh Johnson, and Samantha </a:t>
            </a:r>
            <a:r>
              <a:rPr lang="en-US" dirty="0" err="1"/>
              <a:t>Schomberg</a:t>
            </a:r>
            <a:endParaRPr lang="en-US" dirty="0"/>
          </a:p>
        </p:txBody>
      </p:sp>
      <p:sp>
        <p:nvSpPr>
          <p:cNvPr id="8" name="Content Placeholder 7">
            <a:extLst>
              <a:ext uri="{FF2B5EF4-FFF2-40B4-BE49-F238E27FC236}">
                <a16:creationId xmlns:a16="http://schemas.microsoft.com/office/drawing/2014/main" id="{1C537DC8-EEDD-094A-8892-9B21C4F326FC}"/>
              </a:ext>
            </a:extLst>
          </p:cNvPr>
          <p:cNvSpPr>
            <a:spLocks noGrp="1"/>
          </p:cNvSpPr>
          <p:nvPr>
            <p:ph sz="half" idx="2"/>
          </p:nvPr>
        </p:nvSpPr>
        <p:spPr>
          <a:xfrm>
            <a:off x="8915400" y="1529863"/>
            <a:ext cx="2778369" cy="4525963"/>
          </a:xfrm>
        </p:spPr>
        <p:txBody>
          <a:bodyPr/>
          <a:lstStyle/>
          <a:p>
            <a:pPr marL="0" indent="0">
              <a:buNone/>
            </a:pPr>
            <a:r>
              <a:rPr lang="en-US" dirty="0"/>
              <a:t>Review the article for ideas of how to embed strategies to promote self-  determination daily and starting at a young age. </a:t>
            </a:r>
          </a:p>
        </p:txBody>
      </p:sp>
      <p:pic>
        <p:nvPicPr>
          <p:cNvPr id="11" name="Picture Placeholder 10" descr="Title of article and text. Image hyperlinks to article " title="Screenshot of article page 1">
            <a:hlinkClick r:id="rId3"/>
            <a:extLst>
              <a:ext uri="{FF2B5EF4-FFF2-40B4-BE49-F238E27FC236}">
                <a16:creationId xmlns:a16="http://schemas.microsoft.com/office/drawing/2014/main" id="{CE958145-C121-ED4D-9B44-D3BCDF60AF4C}"/>
              </a:ext>
            </a:extLst>
          </p:cNvPr>
          <p:cNvPicPr>
            <a:picLocks noGrp="1" noChangeAspect="1"/>
          </p:cNvPicPr>
          <p:nvPr>
            <p:ph type="pic" sz="quarter" idx="13"/>
          </p:nvPr>
        </p:nvPicPr>
        <p:blipFill rotWithShape="1">
          <a:blip r:embed="rId4"/>
          <a:srcRect l="33350" t="16083" r="36192" b="18100"/>
          <a:stretch/>
        </p:blipFill>
        <p:spPr>
          <a:xfrm>
            <a:off x="5943600" y="2039815"/>
            <a:ext cx="2773281" cy="3745523"/>
          </a:xfrm>
          <a:ln>
            <a:solidFill>
              <a:schemeClr val="tx1"/>
            </a:solidFill>
          </a:ln>
        </p:spPr>
      </p:pic>
    </p:spTree>
    <p:extLst>
      <p:ext uri="{BB962C8B-B14F-4D97-AF65-F5344CB8AC3E}">
        <p14:creationId xmlns:p14="http://schemas.microsoft.com/office/powerpoint/2010/main" val="80336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B831-6BCE-294C-8C9B-113FA790A5B5}"/>
              </a:ext>
            </a:extLst>
          </p:cNvPr>
          <p:cNvSpPr>
            <a:spLocks noGrp="1"/>
          </p:cNvSpPr>
          <p:nvPr>
            <p:ph type="title"/>
          </p:nvPr>
        </p:nvSpPr>
        <p:spPr>
          <a:xfrm>
            <a:off x="609600" y="273050"/>
            <a:ext cx="5722619" cy="2698750"/>
          </a:xfrm>
        </p:spPr>
        <p:txBody>
          <a:bodyPr>
            <a:normAutofit fontScale="90000"/>
          </a:bodyPr>
          <a:lstStyle/>
          <a:p>
            <a:r>
              <a:rPr lang="en-US" sz="4400" dirty="0"/>
              <a:t>ACTIVITY:</a:t>
            </a:r>
            <a:br>
              <a:rPr lang="en-US" sz="4400" dirty="0"/>
            </a:br>
            <a:r>
              <a:rPr lang="en-US" sz="4400" dirty="0"/>
              <a:t>Skills Area for Self- Determination &amp; Current Opportunities</a:t>
            </a:r>
            <a:endParaRPr lang="en-US" dirty="0"/>
          </a:p>
        </p:txBody>
      </p:sp>
      <p:sp>
        <p:nvSpPr>
          <p:cNvPr id="3" name="Text Placeholder 2">
            <a:extLst>
              <a:ext uri="{FF2B5EF4-FFF2-40B4-BE49-F238E27FC236}">
                <a16:creationId xmlns:a16="http://schemas.microsoft.com/office/drawing/2014/main" id="{A8DC884B-3331-4A4A-BFD8-9FA0A5D76463}"/>
              </a:ext>
            </a:extLst>
          </p:cNvPr>
          <p:cNvSpPr>
            <a:spLocks noGrp="1"/>
          </p:cNvSpPr>
          <p:nvPr>
            <p:ph type="body" sz="half" idx="2"/>
          </p:nvPr>
        </p:nvSpPr>
        <p:spPr>
          <a:xfrm>
            <a:off x="609600" y="2994660"/>
            <a:ext cx="5196839" cy="3566160"/>
          </a:xfrm>
        </p:spPr>
        <p:txBody>
          <a:bodyPr>
            <a:normAutofit fontScale="92500" lnSpcReduction="20000"/>
          </a:bodyPr>
          <a:lstStyle/>
          <a:p>
            <a:pPr>
              <a:lnSpc>
                <a:spcPct val="120000"/>
              </a:lnSpc>
            </a:pPr>
            <a:r>
              <a:rPr lang="en-US" sz="2800" dirty="0"/>
              <a:t>Identify as many opportunities currently available in the curriculum or course of study where students may learn about, receive instruction and/or access an </a:t>
            </a:r>
            <a:r>
              <a:rPr lang="en-US" sz="3000" dirty="0">
                <a:latin typeface="Avenir Book" panose="02000503020000020003" pitchFamily="2" charset="0"/>
              </a:rPr>
              <a:t>opportunity to practice SD skills. Use </a:t>
            </a:r>
            <a:r>
              <a:rPr lang="en-US" sz="3000" b="1" dirty="0">
                <a:latin typeface="Avenir Book" panose="02000503020000020003" pitchFamily="2" charset="0"/>
              </a:rPr>
              <a:t>06: Skill Areas Associated with SD (Handout)</a:t>
            </a:r>
            <a:r>
              <a:rPr lang="en-US" sz="3000" dirty="0">
                <a:latin typeface="Avenir Book" panose="02000503020000020003" pitchFamily="2" charset="0"/>
              </a:rPr>
              <a:t>.</a:t>
            </a:r>
          </a:p>
        </p:txBody>
      </p:sp>
      <p:graphicFrame>
        <p:nvGraphicFramePr>
          <p:cNvPr id="4" name="Content Placeholder 3" descr="2 columns, 8 rows broken into self-determination skills vocabulary on the left. Right side of table is fill in the blank ." title="Self- Determination Table"/>
          <p:cNvGraphicFramePr>
            <a:graphicFrameLocks noGrp="1"/>
          </p:cNvGraphicFramePr>
          <p:nvPr>
            <p:ph idx="1"/>
            <p:extLst>
              <p:ext uri="{D42A27DB-BD31-4B8C-83A1-F6EECF244321}">
                <p14:modId xmlns:p14="http://schemas.microsoft.com/office/powerpoint/2010/main" val="1361801815"/>
              </p:ext>
            </p:extLst>
          </p:nvPr>
        </p:nvGraphicFramePr>
        <p:xfrm>
          <a:off x="6149340" y="227330"/>
          <a:ext cx="5737860" cy="6356351"/>
        </p:xfrm>
        <a:graphic>
          <a:graphicData uri="http://schemas.openxmlformats.org/drawingml/2006/table">
            <a:tbl>
              <a:tblPr firstRow="1" bandRow="1">
                <a:tableStyleId>{6E25E649-3F16-4E02-A733-19D2CDBF48F0}</a:tableStyleId>
              </a:tblPr>
              <a:tblGrid>
                <a:gridCol w="2145950">
                  <a:extLst>
                    <a:ext uri="{9D8B030D-6E8A-4147-A177-3AD203B41FA5}">
                      <a16:colId xmlns:a16="http://schemas.microsoft.com/office/drawing/2014/main" val="20000"/>
                    </a:ext>
                  </a:extLst>
                </a:gridCol>
                <a:gridCol w="3591910">
                  <a:extLst>
                    <a:ext uri="{9D8B030D-6E8A-4147-A177-3AD203B41FA5}">
                      <a16:colId xmlns:a16="http://schemas.microsoft.com/office/drawing/2014/main" val="20001"/>
                    </a:ext>
                  </a:extLst>
                </a:gridCol>
              </a:tblGrid>
              <a:tr h="898542">
                <a:tc>
                  <a:txBody>
                    <a:bodyPr/>
                    <a:lstStyle/>
                    <a:p>
                      <a:pPr algn="ctr"/>
                      <a:r>
                        <a:rPr lang="en-US" sz="1600"/>
                        <a:t>Skills</a:t>
                      </a:r>
                      <a:r>
                        <a:rPr lang="en-US" sz="1600" baseline="0"/>
                        <a:t> A</a:t>
                      </a:r>
                      <a:r>
                        <a:rPr lang="en-US" sz="1600"/>
                        <a:t>reas Associated</a:t>
                      </a:r>
                      <a:r>
                        <a:rPr lang="en-US" sz="1600" baseline="0"/>
                        <a:t> with SD</a:t>
                      </a:r>
                      <a:endParaRPr lang="en-US" sz="1600"/>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a:t>Where Can Youth Learn About, Practice and</a:t>
                      </a:r>
                      <a:r>
                        <a:rPr lang="en-US" sz="1600" baseline="0"/>
                        <a:t> Develop Skills in Current Course of Study? </a:t>
                      </a:r>
                      <a:endParaRPr lang="en-US" sz="1600"/>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choice-making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decision making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problem solving</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230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goal setting and attainment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independence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3230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risk-taking and safety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32307">
                <a:tc>
                  <a:txBody>
                    <a:bodyPr/>
                    <a:lstStyle/>
                    <a:p>
                      <a:pPr algn="l"/>
                      <a:r>
                        <a:rPr lang="en-US" sz="1600" cap="all"/>
                        <a:t>evaluation and reinforcement</a:t>
                      </a:r>
                      <a:endParaRPr lang="en-US" sz="1600"/>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self-instruction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leadership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16477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dirty="0"/>
                        <a:t>self observation, self-awareness and self-knowledge</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132664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B831-6BCE-294C-8C9B-113FA790A5B5}"/>
              </a:ext>
            </a:extLst>
          </p:cNvPr>
          <p:cNvSpPr>
            <a:spLocks noGrp="1"/>
          </p:cNvSpPr>
          <p:nvPr>
            <p:ph type="title"/>
          </p:nvPr>
        </p:nvSpPr>
        <p:spPr>
          <a:xfrm>
            <a:off x="609600" y="273050"/>
            <a:ext cx="5722619" cy="2698750"/>
          </a:xfrm>
        </p:spPr>
        <p:txBody>
          <a:bodyPr>
            <a:normAutofit fontScale="90000"/>
          </a:bodyPr>
          <a:lstStyle/>
          <a:p>
            <a:r>
              <a:rPr lang="en-US" sz="4400" dirty="0"/>
              <a:t>ACTIVITY:</a:t>
            </a:r>
            <a:br>
              <a:rPr lang="en-US" sz="4400" dirty="0"/>
            </a:br>
            <a:r>
              <a:rPr lang="en-US" sz="4400" dirty="0"/>
              <a:t>Skills Area for Self- Determination &amp; Current Opportunities</a:t>
            </a:r>
            <a:endParaRPr lang="en-US" dirty="0"/>
          </a:p>
        </p:txBody>
      </p:sp>
      <p:sp>
        <p:nvSpPr>
          <p:cNvPr id="3" name="Text Placeholder 2">
            <a:extLst>
              <a:ext uri="{FF2B5EF4-FFF2-40B4-BE49-F238E27FC236}">
                <a16:creationId xmlns:a16="http://schemas.microsoft.com/office/drawing/2014/main" id="{A8DC884B-3331-4A4A-BFD8-9FA0A5D76463}"/>
              </a:ext>
            </a:extLst>
          </p:cNvPr>
          <p:cNvSpPr>
            <a:spLocks noGrp="1"/>
          </p:cNvSpPr>
          <p:nvPr>
            <p:ph type="body" sz="half" idx="2"/>
          </p:nvPr>
        </p:nvSpPr>
        <p:spPr>
          <a:xfrm>
            <a:off x="609600" y="3246120"/>
            <a:ext cx="5196839" cy="3314700"/>
          </a:xfrm>
        </p:spPr>
        <p:txBody>
          <a:bodyPr>
            <a:normAutofit/>
          </a:bodyPr>
          <a:lstStyle/>
          <a:p>
            <a:pPr>
              <a:lnSpc>
                <a:spcPct val="120000"/>
              </a:lnSpc>
            </a:pPr>
            <a:r>
              <a:rPr lang="en-US" sz="4000" dirty="0"/>
              <a:t>Each Group Share Out Your Most Innovative Ideas.</a:t>
            </a:r>
          </a:p>
        </p:txBody>
      </p:sp>
      <p:graphicFrame>
        <p:nvGraphicFramePr>
          <p:cNvPr id="4" name="Content Placeholder 3" descr="Self- Determination Table&#10;&#10;2 columns, 8 rows broken into self-determination skills vocabulary on the left. Right side of table is fill in the blank."/>
          <p:cNvGraphicFramePr>
            <a:graphicFrameLocks noGrp="1"/>
          </p:cNvGraphicFramePr>
          <p:nvPr>
            <p:ph idx="1"/>
            <p:extLst>
              <p:ext uri="{D42A27DB-BD31-4B8C-83A1-F6EECF244321}">
                <p14:modId xmlns:p14="http://schemas.microsoft.com/office/powerpoint/2010/main" val="1701864647"/>
              </p:ext>
            </p:extLst>
          </p:nvPr>
        </p:nvGraphicFramePr>
        <p:xfrm>
          <a:off x="6149340" y="227330"/>
          <a:ext cx="5737860" cy="6356351"/>
        </p:xfrm>
        <a:graphic>
          <a:graphicData uri="http://schemas.openxmlformats.org/drawingml/2006/table">
            <a:tbl>
              <a:tblPr firstRow="1" bandRow="1">
                <a:tableStyleId>{6E25E649-3F16-4E02-A733-19D2CDBF48F0}</a:tableStyleId>
              </a:tblPr>
              <a:tblGrid>
                <a:gridCol w="2145950">
                  <a:extLst>
                    <a:ext uri="{9D8B030D-6E8A-4147-A177-3AD203B41FA5}">
                      <a16:colId xmlns:a16="http://schemas.microsoft.com/office/drawing/2014/main" val="20000"/>
                    </a:ext>
                  </a:extLst>
                </a:gridCol>
                <a:gridCol w="3591910">
                  <a:extLst>
                    <a:ext uri="{9D8B030D-6E8A-4147-A177-3AD203B41FA5}">
                      <a16:colId xmlns:a16="http://schemas.microsoft.com/office/drawing/2014/main" val="20001"/>
                    </a:ext>
                  </a:extLst>
                </a:gridCol>
              </a:tblGrid>
              <a:tr h="898542">
                <a:tc>
                  <a:txBody>
                    <a:bodyPr/>
                    <a:lstStyle/>
                    <a:p>
                      <a:pPr algn="ctr"/>
                      <a:r>
                        <a:rPr lang="en-US" sz="1600"/>
                        <a:t>Skills</a:t>
                      </a:r>
                      <a:r>
                        <a:rPr lang="en-US" sz="1600" baseline="0"/>
                        <a:t> A</a:t>
                      </a:r>
                      <a:r>
                        <a:rPr lang="en-US" sz="1600"/>
                        <a:t>reas Associated</a:t>
                      </a:r>
                      <a:r>
                        <a:rPr lang="en-US" sz="1600" baseline="0"/>
                        <a:t> with SD</a:t>
                      </a:r>
                      <a:endParaRPr lang="en-US" sz="1600"/>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a:t>Where Can Youth Learn About, Practice and</a:t>
                      </a:r>
                      <a:r>
                        <a:rPr lang="en-US" sz="1600" baseline="0"/>
                        <a:t> Develop Skills in Current Course of Study? </a:t>
                      </a:r>
                      <a:endParaRPr lang="en-US" sz="1600"/>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choice-making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decision making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problem solving</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230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goal setting and attainment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independence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3230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risk-taking and safety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32307">
                <a:tc>
                  <a:txBody>
                    <a:bodyPr/>
                    <a:lstStyle/>
                    <a:p>
                      <a:pPr algn="l"/>
                      <a:r>
                        <a:rPr lang="en-US" sz="1600" cap="all"/>
                        <a:t>evaluation and reinforcement</a:t>
                      </a:r>
                      <a:endParaRPr lang="en-US" sz="1600"/>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self-instruction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993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leadership  </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16477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cap="all"/>
                        <a:t>self observation, self-awareness and self-knowledge</a:t>
                      </a:r>
                    </a:p>
                  </a:txBody>
                  <a:tcPr marL="117699" marR="11769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marL="117699" marR="1176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492102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8FB0-F2A8-464E-8B95-A511DD6CB53E}"/>
              </a:ext>
            </a:extLst>
          </p:cNvPr>
          <p:cNvSpPr>
            <a:spLocks noGrp="1"/>
          </p:cNvSpPr>
          <p:nvPr>
            <p:ph type="title"/>
          </p:nvPr>
        </p:nvSpPr>
        <p:spPr>
          <a:xfrm>
            <a:off x="609601" y="1081941"/>
            <a:ext cx="4665784" cy="3173535"/>
          </a:xfrm>
        </p:spPr>
        <p:txBody>
          <a:bodyPr>
            <a:noAutofit/>
          </a:bodyPr>
          <a:lstStyle/>
          <a:p>
            <a:r>
              <a:rPr lang="en-US" sz="4000" i="1" dirty="0"/>
              <a:t>Evidence Based Practices</a:t>
            </a:r>
            <a:r>
              <a:rPr lang="en-US" sz="4000" dirty="0"/>
              <a:t> for </a:t>
            </a:r>
            <a:br>
              <a:rPr lang="en-US" sz="4000" dirty="0"/>
            </a:br>
            <a:r>
              <a:rPr lang="en-US" sz="4000" dirty="0"/>
              <a:t>Self-Determination</a:t>
            </a:r>
          </a:p>
        </p:txBody>
      </p:sp>
      <p:sp>
        <p:nvSpPr>
          <p:cNvPr id="3" name="Content Placeholder 2">
            <a:extLst>
              <a:ext uri="{FF2B5EF4-FFF2-40B4-BE49-F238E27FC236}">
                <a16:creationId xmlns:a16="http://schemas.microsoft.com/office/drawing/2014/main" id="{8C29E320-AC3D-854E-8D55-1A04286BF476}"/>
              </a:ext>
            </a:extLst>
          </p:cNvPr>
          <p:cNvSpPr>
            <a:spLocks noGrp="1"/>
          </p:cNvSpPr>
          <p:nvPr>
            <p:ph idx="1"/>
          </p:nvPr>
        </p:nvSpPr>
        <p:spPr>
          <a:xfrm>
            <a:off x="4783015" y="545123"/>
            <a:ext cx="6799385" cy="5855677"/>
          </a:xfrm>
        </p:spPr>
        <p:txBody>
          <a:bodyPr>
            <a:normAutofit/>
          </a:bodyPr>
          <a:lstStyle/>
          <a:p>
            <a:r>
              <a:rPr lang="en-US" i="1" dirty="0"/>
              <a:t>Evidence Based Practices</a:t>
            </a:r>
            <a:r>
              <a:rPr lang="en-US" dirty="0"/>
              <a:t> that are effective to promote self-determination include:</a:t>
            </a:r>
          </a:p>
          <a:p>
            <a:pPr lvl="1"/>
            <a:r>
              <a:rPr lang="en-US" b="1" i="1" dirty="0"/>
              <a:t>Teaching</a:t>
            </a:r>
            <a:r>
              <a:rPr lang="en-US" dirty="0"/>
              <a:t> the component elements of self-determined behavior (choice-making, problem-solving, goal setting skills, etc.) </a:t>
            </a:r>
          </a:p>
          <a:p>
            <a:pPr lvl="1"/>
            <a:r>
              <a:rPr lang="en-US" b="1" i="1" dirty="0"/>
              <a:t>Providing opportunities</a:t>
            </a:r>
            <a:r>
              <a:rPr lang="en-US" i="1" dirty="0"/>
              <a:t> </a:t>
            </a:r>
            <a:r>
              <a:rPr lang="en-US" dirty="0"/>
              <a:t>to use and practice these skills  </a:t>
            </a:r>
          </a:p>
          <a:p>
            <a:pPr lvl="1"/>
            <a:r>
              <a:rPr lang="en-US" b="1" i="1" dirty="0"/>
              <a:t>Providing supports</a:t>
            </a:r>
            <a:r>
              <a:rPr lang="en-US" i="1" dirty="0"/>
              <a:t> </a:t>
            </a:r>
            <a:r>
              <a:rPr lang="en-US" dirty="0"/>
              <a:t>and accommodations as needed</a:t>
            </a:r>
          </a:p>
        </p:txBody>
      </p:sp>
    </p:spTree>
    <p:extLst>
      <p:ext uri="{BB962C8B-B14F-4D97-AF65-F5344CB8AC3E}">
        <p14:creationId xmlns:p14="http://schemas.microsoft.com/office/powerpoint/2010/main" val="406209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D0A0E1-8720-E448-983E-B5F26385DAA5}"/>
              </a:ext>
            </a:extLst>
          </p:cNvPr>
          <p:cNvSpPr>
            <a:spLocks noGrp="1"/>
          </p:cNvSpPr>
          <p:nvPr>
            <p:ph type="title"/>
          </p:nvPr>
        </p:nvSpPr>
        <p:spPr>
          <a:xfrm>
            <a:off x="609600" y="499491"/>
            <a:ext cx="10972800" cy="1143000"/>
          </a:xfrm>
        </p:spPr>
        <p:txBody>
          <a:bodyPr>
            <a:normAutofit fontScale="90000"/>
          </a:bodyPr>
          <a:lstStyle/>
          <a:p>
            <a:r>
              <a:rPr lang="en-US" dirty="0"/>
              <a:t>Materials and Resources for Teaching </a:t>
            </a:r>
            <a:br>
              <a:rPr lang="en-US" dirty="0"/>
            </a:br>
            <a:r>
              <a:rPr lang="en-US" dirty="0"/>
              <a:t>Self-Determination</a:t>
            </a:r>
          </a:p>
        </p:txBody>
      </p:sp>
      <p:sp>
        <p:nvSpPr>
          <p:cNvPr id="10" name="Content Placeholder 9">
            <a:extLst>
              <a:ext uri="{FF2B5EF4-FFF2-40B4-BE49-F238E27FC236}">
                <a16:creationId xmlns:a16="http://schemas.microsoft.com/office/drawing/2014/main" id="{48FFED93-46B6-C04A-9764-803BDB8A9A07}"/>
              </a:ext>
            </a:extLst>
          </p:cNvPr>
          <p:cNvSpPr>
            <a:spLocks noGrp="1"/>
          </p:cNvSpPr>
          <p:nvPr>
            <p:ph idx="1"/>
          </p:nvPr>
        </p:nvSpPr>
        <p:spPr>
          <a:xfrm>
            <a:off x="609600" y="1978702"/>
            <a:ext cx="10972800" cy="4147462"/>
          </a:xfrm>
        </p:spPr>
        <p:txBody>
          <a:bodyPr/>
          <a:lstStyle/>
          <a:p>
            <a:r>
              <a:rPr lang="en-US" dirty="0"/>
              <a:t>The resources, materials, and products highlighted in this session include several structured programs as well as useful resources</a:t>
            </a:r>
          </a:p>
          <a:p>
            <a:r>
              <a:rPr lang="en-US" dirty="0"/>
              <a:t>These materials may be used as part of a comprehensive approach to teaching self-determination</a:t>
            </a:r>
          </a:p>
          <a:p>
            <a:r>
              <a:rPr lang="en-US" dirty="0"/>
              <a:t>Support and accommodation may be needed for some youth</a:t>
            </a:r>
          </a:p>
          <a:p>
            <a:endParaRPr lang="en-US" dirty="0"/>
          </a:p>
        </p:txBody>
      </p:sp>
    </p:spTree>
    <p:extLst>
      <p:ext uri="{BB962C8B-B14F-4D97-AF65-F5344CB8AC3E}">
        <p14:creationId xmlns:p14="http://schemas.microsoft.com/office/powerpoint/2010/main" val="2128197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5AD3-5E01-AA41-A7CB-563EA2DACB27}"/>
              </a:ext>
            </a:extLst>
          </p:cNvPr>
          <p:cNvSpPr>
            <a:spLocks noGrp="1"/>
          </p:cNvSpPr>
          <p:nvPr>
            <p:ph type="title"/>
          </p:nvPr>
        </p:nvSpPr>
        <p:spPr/>
        <p:txBody>
          <a:bodyPr>
            <a:normAutofit fontScale="90000"/>
          </a:bodyPr>
          <a:lstStyle/>
          <a:p>
            <a:r>
              <a:rPr lang="en-US" dirty="0"/>
              <a:t>Review of Selected Resources </a:t>
            </a:r>
            <a:br>
              <a:rPr lang="en-US" dirty="0"/>
            </a:br>
            <a:r>
              <a:rPr lang="en-US" dirty="0"/>
              <a:t>for Self- Determination</a:t>
            </a:r>
          </a:p>
        </p:txBody>
      </p:sp>
      <p:sp>
        <p:nvSpPr>
          <p:cNvPr id="3" name="Content Placeholder 2">
            <a:extLst>
              <a:ext uri="{FF2B5EF4-FFF2-40B4-BE49-F238E27FC236}">
                <a16:creationId xmlns:a16="http://schemas.microsoft.com/office/drawing/2014/main" id="{EA9D4F65-DE42-944A-B8E8-C2263F9CB9B2}"/>
              </a:ext>
            </a:extLst>
          </p:cNvPr>
          <p:cNvSpPr>
            <a:spLocks noGrp="1"/>
          </p:cNvSpPr>
          <p:nvPr>
            <p:ph idx="1"/>
          </p:nvPr>
        </p:nvSpPr>
        <p:spPr>
          <a:xfrm>
            <a:off x="609600" y="1524000"/>
            <a:ext cx="10972800" cy="4602164"/>
          </a:xfrm>
        </p:spPr>
        <p:txBody>
          <a:bodyPr>
            <a:normAutofit fontScale="92500" lnSpcReduction="20000"/>
          </a:bodyPr>
          <a:lstStyle/>
          <a:p>
            <a:pPr>
              <a:lnSpc>
                <a:spcPct val="120000"/>
              </a:lnSpc>
            </a:pPr>
            <a:r>
              <a:rPr lang="en-US" sz="3600" dirty="0"/>
              <a:t>The following slides review web-based resources for self-determination. Make note of 2 or 3 resources that you wish to explore further after the slide review.</a:t>
            </a:r>
          </a:p>
          <a:p>
            <a:pPr>
              <a:lnSpc>
                <a:spcPct val="120000"/>
              </a:lnSpc>
            </a:pPr>
            <a:r>
              <a:rPr lang="en-US" sz="3900" i="1" dirty="0"/>
              <a:t>Note: All images are hyperlinked to the resource website</a:t>
            </a:r>
            <a:r>
              <a:rPr lang="en-US" sz="3900" dirty="0"/>
              <a:t> </a:t>
            </a:r>
          </a:p>
          <a:p>
            <a:pPr>
              <a:lnSpc>
                <a:spcPct val="120000"/>
              </a:lnSpc>
            </a:pPr>
            <a:r>
              <a:rPr lang="en-US" sz="3600" dirty="0"/>
              <a:t>Discuss the question:  </a:t>
            </a:r>
          </a:p>
          <a:p>
            <a:pPr lvl="1">
              <a:lnSpc>
                <a:spcPct val="120000"/>
              </a:lnSpc>
            </a:pPr>
            <a:r>
              <a:rPr lang="en-US" sz="3200" b="1" i="1" dirty="0"/>
              <a:t>“How might you use the selected resources to develop SD skills for your students”</a:t>
            </a:r>
          </a:p>
          <a:p>
            <a:endParaRPr lang="en-US" sz="2800" dirty="0"/>
          </a:p>
        </p:txBody>
      </p:sp>
    </p:spTree>
    <p:extLst>
      <p:ext uri="{BB962C8B-B14F-4D97-AF65-F5344CB8AC3E}">
        <p14:creationId xmlns:p14="http://schemas.microsoft.com/office/powerpoint/2010/main" val="3002249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C5F69-6FE9-C742-BA55-E7D446BA4933}"/>
              </a:ext>
            </a:extLst>
          </p:cNvPr>
          <p:cNvSpPr>
            <a:spLocks noGrp="1"/>
          </p:cNvSpPr>
          <p:nvPr>
            <p:ph type="title"/>
          </p:nvPr>
        </p:nvSpPr>
        <p:spPr>
          <a:xfrm>
            <a:off x="321129" y="836387"/>
            <a:ext cx="11397341" cy="849085"/>
          </a:xfrm>
        </p:spPr>
        <p:txBody>
          <a:bodyPr>
            <a:normAutofit fontScale="90000"/>
          </a:bodyPr>
          <a:lstStyle/>
          <a:p>
            <a:r>
              <a:rPr lang="en-US" b="1" dirty="0"/>
              <a:t>National Center for Secondary Education and Transition</a:t>
            </a:r>
            <a:br>
              <a:rPr lang="en-US" b="1" dirty="0"/>
            </a:br>
            <a:endParaRPr lang="en-US" b="1" dirty="0"/>
          </a:p>
        </p:txBody>
      </p:sp>
      <p:sp>
        <p:nvSpPr>
          <p:cNvPr id="5" name="Content Placeholder 4">
            <a:extLst>
              <a:ext uri="{FF2B5EF4-FFF2-40B4-BE49-F238E27FC236}">
                <a16:creationId xmlns:a16="http://schemas.microsoft.com/office/drawing/2014/main" id="{D86BB22F-25B8-564F-9B68-883362495488}"/>
              </a:ext>
            </a:extLst>
          </p:cNvPr>
          <p:cNvSpPr>
            <a:spLocks noGrp="1"/>
          </p:cNvSpPr>
          <p:nvPr>
            <p:ph sz="half" idx="1"/>
          </p:nvPr>
        </p:nvSpPr>
        <p:spPr>
          <a:xfrm>
            <a:off x="457200" y="1676399"/>
            <a:ext cx="7213600" cy="4449765"/>
          </a:xfrm>
        </p:spPr>
        <p:txBody>
          <a:bodyPr/>
          <a:lstStyle/>
          <a:p>
            <a:pPr marL="0" indent="0">
              <a:buNone/>
            </a:pPr>
            <a:r>
              <a:rPr lang="en-US" dirty="0">
                <a:hlinkClick r:id="rId3"/>
              </a:rPr>
              <a:t>Self Determination: Supporting Successful Transition Tips for Parents and Professionals</a:t>
            </a:r>
            <a:endParaRPr lang="en-US" dirty="0"/>
          </a:p>
          <a:p>
            <a:pPr marL="0" indent="0">
              <a:buNone/>
            </a:pPr>
            <a:endParaRPr lang="en-US" dirty="0"/>
          </a:p>
          <a:p>
            <a:pPr marL="0" indent="0">
              <a:buNone/>
            </a:pPr>
            <a:r>
              <a:rPr lang="en-US" dirty="0"/>
              <a:t>Brief Highlights:</a:t>
            </a:r>
          </a:p>
          <a:p>
            <a:r>
              <a:rPr lang="en-US" dirty="0"/>
              <a:t>Evidence Based Research supports the </a:t>
            </a:r>
            <a:r>
              <a:rPr lang="en-US" b="1" dirty="0"/>
              <a:t>Strong Positive</a:t>
            </a:r>
            <a:r>
              <a:rPr lang="en-US" dirty="0"/>
              <a:t> connection between self- determination and preferred adult outcomes.  </a:t>
            </a:r>
          </a:p>
          <a:p>
            <a:endParaRPr lang="en-US" dirty="0"/>
          </a:p>
          <a:p>
            <a:pPr marL="0" indent="0">
              <a:buNone/>
            </a:pPr>
            <a:endParaRPr lang="en-US" dirty="0"/>
          </a:p>
        </p:txBody>
      </p:sp>
      <p:pic>
        <p:nvPicPr>
          <p:cNvPr id="8" name="Content Placeholder 7" descr="List of Tips for Families &amp; Professional on Promoting Self Determination in Youth with Disabilities, available for download." title="Hyperlinked-Promoting Self- determination in Youth with Disabilities">
            <a:hlinkClick r:id="rId3"/>
            <a:extLst>
              <a:ext uri="{FF2B5EF4-FFF2-40B4-BE49-F238E27FC236}">
                <a16:creationId xmlns:a16="http://schemas.microsoft.com/office/drawing/2014/main" id="{7432FEAC-6034-D443-B5FA-425676E05FC5}"/>
              </a:ext>
            </a:extLst>
          </p:cNvPr>
          <p:cNvPicPr>
            <a:picLocks noGrp="1" noChangeAspect="1"/>
          </p:cNvPicPr>
          <p:nvPr>
            <p:ph sz="half" idx="2"/>
          </p:nvPr>
        </p:nvPicPr>
        <p:blipFill>
          <a:blip r:embed="rId4"/>
          <a:stretch>
            <a:fillRect/>
          </a:stretch>
        </p:blipFill>
        <p:spPr>
          <a:xfrm>
            <a:off x="7989473" y="1514929"/>
            <a:ext cx="3890468" cy="5105400"/>
          </a:xfrm>
          <a:ln>
            <a:solidFill>
              <a:schemeClr val="tx1"/>
            </a:solidFill>
          </a:ln>
        </p:spPr>
      </p:pic>
    </p:spTree>
    <p:extLst>
      <p:ext uri="{BB962C8B-B14F-4D97-AF65-F5344CB8AC3E}">
        <p14:creationId xmlns:p14="http://schemas.microsoft.com/office/powerpoint/2010/main" val="483726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A9E91-8735-6345-94E2-AC4C6B0F14DA}"/>
              </a:ext>
            </a:extLst>
          </p:cNvPr>
          <p:cNvSpPr>
            <a:spLocks noGrp="1"/>
          </p:cNvSpPr>
          <p:nvPr>
            <p:ph type="title"/>
          </p:nvPr>
        </p:nvSpPr>
        <p:spPr/>
        <p:txBody>
          <a:bodyPr>
            <a:normAutofit fontScale="90000"/>
          </a:bodyPr>
          <a:lstStyle/>
          <a:p>
            <a:r>
              <a:rPr lang="en-US" dirty="0"/>
              <a:t>Evidence Based Practices</a:t>
            </a:r>
            <a:br>
              <a:rPr lang="en-US" dirty="0"/>
            </a:br>
            <a:r>
              <a:rPr lang="en-US" dirty="0"/>
              <a:t>Self-Advocacy &amp; Self-Determination</a:t>
            </a:r>
          </a:p>
        </p:txBody>
      </p:sp>
      <p:pic>
        <p:nvPicPr>
          <p:cNvPr id="7" name="Content Placeholder 6" descr="Vocabulary and team discussion questions are given on this page. File is available for download." title="Page 19 of Self- Advocacy &amp; Self- Determination Skills in the Evidence Based Practice document">
            <a:extLst>
              <a:ext uri="{FF2B5EF4-FFF2-40B4-BE49-F238E27FC236}">
                <a16:creationId xmlns:a16="http://schemas.microsoft.com/office/drawing/2014/main" id="{3634AEC7-5132-FE48-85AB-C1D9CFF4DD17}"/>
              </a:ext>
            </a:extLst>
          </p:cNvPr>
          <p:cNvPicPr>
            <a:picLocks noGrp="1" noChangeAspect="1"/>
          </p:cNvPicPr>
          <p:nvPr>
            <p:ph sz="half" idx="1"/>
          </p:nvPr>
        </p:nvPicPr>
        <p:blipFill rotWithShape="1">
          <a:blip r:embed="rId3"/>
          <a:srcRect l="2032" t="3063" b="2543"/>
          <a:stretch/>
        </p:blipFill>
        <p:spPr>
          <a:xfrm>
            <a:off x="2293495" y="1472083"/>
            <a:ext cx="3207895" cy="450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Examples of How to use Self- Advocacy &amp; Self- Determination as well as links listed here. Document Available for Download. " title="Page 20 of Self- Advocacy &amp; Self- Determination Skills in the Evidence Based Practice document">
            <a:extLst>
              <a:ext uri="{FF2B5EF4-FFF2-40B4-BE49-F238E27FC236}">
                <a16:creationId xmlns:a16="http://schemas.microsoft.com/office/drawing/2014/main" id="{EE0CB4EC-81B4-924D-ADE5-517B5F3A5A19}"/>
              </a:ext>
            </a:extLst>
          </p:cNvPr>
          <p:cNvPicPr>
            <a:picLocks noGrp="1" noChangeAspect="1"/>
          </p:cNvPicPr>
          <p:nvPr>
            <p:ph sz="half" idx="2"/>
          </p:nvPr>
        </p:nvPicPr>
        <p:blipFill rotWithShape="1">
          <a:blip r:embed="rId4"/>
          <a:srcRect l="4537" t="2901" r="4144" b="3684"/>
          <a:stretch/>
        </p:blipFill>
        <p:spPr>
          <a:xfrm>
            <a:off x="5861154" y="1394086"/>
            <a:ext cx="348034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2355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1F4C72-5BAD-DD40-8293-373B42852BD6}"/>
              </a:ext>
            </a:extLst>
          </p:cNvPr>
          <p:cNvSpPr>
            <a:spLocks noGrp="1"/>
          </p:cNvSpPr>
          <p:nvPr>
            <p:ph type="title"/>
          </p:nvPr>
        </p:nvSpPr>
        <p:spPr>
          <a:xfrm>
            <a:off x="584200" y="427038"/>
            <a:ext cx="10972800" cy="1143000"/>
          </a:xfrm>
        </p:spPr>
        <p:txBody>
          <a:bodyPr>
            <a:normAutofit fontScale="90000"/>
          </a:bodyPr>
          <a:lstStyle/>
          <a:p>
            <a:r>
              <a:rPr lang="en-US" b="1" dirty="0"/>
              <a:t>Childhood meets Adulthood at</a:t>
            </a:r>
            <a:br>
              <a:rPr lang="en-US" b="1" dirty="0"/>
            </a:br>
            <a:r>
              <a:rPr lang="en-US" b="1" dirty="0">
                <a:hlinkClick r:id="rId3"/>
              </a:rPr>
              <a:t>Youthhood.org</a:t>
            </a:r>
            <a:endParaRPr lang="en-US" b="1" dirty="0"/>
          </a:p>
        </p:txBody>
      </p:sp>
      <p:sp>
        <p:nvSpPr>
          <p:cNvPr id="5" name="Content Placeholder 4">
            <a:extLst>
              <a:ext uri="{FF2B5EF4-FFF2-40B4-BE49-F238E27FC236}">
                <a16:creationId xmlns:a16="http://schemas.microsoft.com/office/drawing/2014/main" id="{0529D9B3-A486-0047-937A-8657B171D50C}"/>
              </a:ext>
            </a:extLst>
          </p:cNvPr>
          <p:cNvSpPr>
            <a:spLocks noGrp="1"/>
          </p:cNvSpPr>
          <p:nvPr>
            <p:ph sz="half" idx="1"/>
          </p:nvPr>
        </p:nvSpPr>
        <p:spPr>
          <a:xfrm>
            <a:off x="609599" y="1600201"/>
            <a:ext cx="5889171" cy="4525963"/>
          </a:xfrm>
        </p:spPr>
        <p:txBody>
          <a:bodyPr>
            <a:normAutofit/>
          </a:bodyPr>
          <a:lstStyle/>
          <a:p>
            <a:pPr marL="0" indent="0">
              <a:buNone/>
            </a:pPr>
            <a:r>
              <a:rPr lang="en-US" sz="3200" dirty="0"/>
              <a:t>Highlights:</a:t>
            </a:r>
          </a:p>
          <a:p>
            <a:r>
              <a:rPr lang="en-US" sz="3200" dirty="0"/>
              <a:t>Survey for students to think about future options after high school</a:t>
            </a:r>
          </a:p>
          <a:p>
            <a:r>
              <a:rPr lang="en-US" sz="3200" dirty="0"/>
              <a:t>Builds on choice making, self- awareness, and responsibilities as a teenager</a:t>
            </a:r>
          </a:p>
          <a:p>
            <a:pPr marL="0" indent="0">
              <a:buNone/>
            </a:pPr>
            <a:endParaRPr lang="en-US" dirty="0"/>
          </a:p>
          <a:p>
            <a:pPr marL="0" indent="0">
              <a:buNone/>
            </a:pPr>
            <a:endParaRPr lang="en-US" dirty="0"/>
          </a:p>
          <a:p>
            <a:pPr marL="0" indent="0">
              <a:buNone/>
            </a:pPr>
            <a:endParaRPr lang="en-US" dirty="0"/>
          </a:p>
        </p:txBody>
      </p:sp>
      <p:pic>
        <p:nvPicPr>
          <p:cNvPr id="7" name="Content Placeholder 6" descr="Hyperlink of Youthhood main webpage." title="Youthhood website">
            <a:hlinkClick r:id="rId3"/>
            <a:extLst>
              <a:ext uri="{FF2B5EF4-FFF2-40B4-BE49-F238E27FC236}">
                <a16:creationId xmlns:a16="http://schemas.microsoft.com/office/drawing/2014/main" id="{2E3FE936-042E-2E45-8F80-D587FD539DD5}"/>
              </a:ext>
            </a:extLst>
          </p:cNvPr>
          <p:cNvPicPr>
            <a:picLocks noGrp="1" noChangeAspect="1"/>
          </p:cNvPicPr>
          <p:nvPr>
            <p:ph sz="half" idx="2"/>
          </p:nvPr>
        </p:nvPicPr>
        <p:blipFill>
          <a:blip r:embed="rId4"/>
          <a:stretch>
            <a:fillRect/>
          </a:stretch>
        </p:blipFill>
        <p:spPr>
          <a:xfrm>
            <a:off x="6874328" y="1746310"/>
            <a:ext cx="4929546" cy="4233743"/>
          </a:xfrm>
          <a:ln>
            <a:solidFill>
              <a:schemeClr val="tx1"/>
            </a:solidFill>
          </a:ln>
        </p:spPr>
      </p:pic>
    </p:spTree>
    <p:extLst>
      <p:ext uri="{BB962C8B-B14F-4D97-AF65-F5344CB8AC3E}">
        <p14:creationId xmlns:p14="http://schemas.microsoft.com/office/powerpoint/2010/main" val="3767491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Opening Doors to Self- Determination Skills</a:t>
            </a:r>
            <a:br>
              <a:rPr lang="en-US" b="1" dirty="0"/>
            </a:br>
            <a:endParaRPr lang="en-US" dirty="0"/>
          </a:p>
        </p:txBody>
      </p:sp>
      <p:sp>
        <p:nvSpPr>
          <p:cNvPr id="3" name="Content Placeholder 2"/>
          <p:cNvSpPr>
            <a:spLocks noGrp="1"/>
          </p:cNvSpPr>
          <p:nvPr>
            <p:ph sz="half" idx="1"/>
          </p:nvPr>
        </p:nvSpPr>
        <p:spPr>
          <a:xfrm>
            <a:off x="609599" y="1600201"/>
            <a:ext cx="5910943" cy="4525963"/>
          </a:xfrm>
        </p:spPr>
        <p:txBody>
          <a:bodyPr>
            <a:normAutofit/>
          </a:bodyPr>
          <a:lstStyle/>
          <a:p>
            <a:pPr marL="0" indent="0">
              <a:buNone/>
            </a:pPr>
            <a:r>
              <a:rPr lang="en-US" sz="2800" dirty="0"/>
              <a:t>Highlights:</a:t>
            </a:r>
          </a:p>
          <a:p>
            <a:r>
              <a:rPr lang="en-US" dirty="0"/>
              <a:t>Timeline for self- determination skills by grade level (9-12)</a:t>
            </a:r>
          </a:p>
          <a:p>
            <a:r>
              <a:rPr lang="en-US" dirty="0"/>
              <a:t>Questionnaires for students </a:t>
            </a:r>
          </a:p>
          <a:p>
            <a:r>
              <a:rPr lang="en-US" dirty="0"/>
              <a:t>Community connections to consider while in high school</a:t>
            </a:r>
          </a:p>
          <a:p>
            <a:r>
              <a:rPr lang="en-US" dirty="0"/>
              <a:t>Person Centered Planning</a:t>
            </a:r>
          </a:p>
          <a:p>
            <a:r>
              <a:rPr lang="en-US" dirty="0"/>
              <a:t>Goal mapping</a:t>
            </a:r>
          </a:p>
          <a:p>
            <a:endParaRPr lang="en-US" sz="2800" dirty="0"/>
          </a:p>
        </p:txBody>
      </p:sp>
      <p:pic>
        <p:nvPicPr>
          <p:cNvPr id="7" name="Content Placeholder 6" descr="Hyperlinked “Opening Door to Self- Determination Skills”&#10;&#10;Cover of PDF file, a smiling, young man working on a paper.">
            <a:hlinkClick r:id="rId3"/>
          </p:cNvPr>
          <p:cNvPicPr>
            <a:picLocks noGrp="1" noChangeAspect="1"/>
          </p:cNvPicPr>
          <p:nvPr>
            <p:ph sz="half" idx="2"/>
          </p:nvPr>
        </p:nvPicPr>
        <p:blipFill>
          <a:blip r:embed="rId4">
            <a:extLst>
              <a:ext uri="{28A0092B-C50C-407E-A947-70E740481C1C}">
                <a14:useLocalDpi xmlns:a14="http://schemas.microsoft.com/office/drawing/2010/main" val="0"/>
              </a:ext>
            </a:extLst>
          </a:blip>
          <a:srcRect l="-24964" r="-24964"/>
          <a:stretch>
            <a:fillRect/>
          </a:stretch>
        </p:blipFill>
        <p:spPr>
          <a:xfrm>
            <a:off x="6197600" y="1397001"/>
            <a:ext cx="5384800" cy="4525963"/>
          </a:xfrm>
          <a:ln>
            <a:solidFill>
              <a:schemeClr val="tx1"/>
            </a:solidFill>
          </a:ln>
        </p:spPr>
      </p:pic>
    </p:spTree>
    <p:extLst>
      <p:ext uri="{BB962C8B-B14F-4D97-AF65-F5344CB8AC3E}">
        <p14:creationId xmlns:p14="http://schemas.microsoft.com/office/powerpoint/2010/main" val="2448305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556D3D-4A9E-524C-8041-EF4DBEE20F8C}"/>
              </a:ext>
            </a:extLst>
          </p:cNvPr>
          <p:cNvSpPr>
            <a:spLocks noGrp="1"/>
          </p:cNvSpPr>
          <p:nvPr>
            <p:ph type="title"/>
          </p:nvPr>
        </p:nvSpPr>
        <p:spPr>
          <a:xfrm>
            <a:off x="609600" y="0"/>
            <a:ext cx="10972800" cy="1143000"/>
          </a:xfrm>
        </p:spPr>
        <p:txBody>
          <a:bodyPr/>
          <a:lstStyle/>
          <a:p>
            <a:r>
              <a:rPr lang="en-US" b="1" dirty="0"/>
              <a:t>Job Decisions for the Future</a:t>
            </a:r>
          </a:p>
        </p:txBody>
      </p:sp>
      <p:sp>
        <p:nvSpPr>
          <p:cNvPr id="4" name="Content Placeholder 3">
            <a:extLst>
              <a:ext uri="{FF2B5EF4-FFF2-40B4-BE49-F238E27FC236}">
                <a16:creationId xmlns:a16="http://schemas.microsoft.com/office/drawing/2014/main" id="{67E2E212-1425-664A-8A80-3F288B2BA9ED}"/>
              </a:ext>
            </a:extLst>
          </p:cNvPr>
          <p:cNvSpPr>
            <a:spLocks noGrp="1"/>
          </p:cNvSpPr>
          <p:nvPr>
            <p:ph sz="half" idx="1"/>
          </p:nvPr>
        </p:nvSpPr>
        <p:spPr/>
        <p:txBody>
          <a:bodyPr>
            <a:normAutofit/>
          </a:bodyPr>
          <a:lstStyle/>
          <a:p>
            <a:pPr marL="0" indent="0">
              <a:buNone/>
            </a:pPr>
            <a:r>
              <a:rPr lang="en-US" dirty="0"/>
              <a:t>Highlights:</a:t>
            </a:r>
          </a:p>
          <a:p>
            <a:r>
              <a:rPr lang="en-US" dirty="0">
                <a:hlinkClick r:id="rId3"/>
              </a:rPr>
              <a:t>Determining Interest</a:t>
            </a:r>
            <a:endParaRPr lang="en-US" dirty="0"/>
          </a:p>
          <a:p>
            <a:pPr lvl="1"/>
            <a:r>
              <a:rPr lang="en-US" dirty="0"/>
              <a:t>Social Skills Assessment</a:t>
            </a:r>
          </a:p>
          <a:p>
            <a:r>
              <a:rPr lang="en-US" dirty="0"/>
              <a:t>Finding a job</a:t>
            </a:r>
          </a:p>
          <a:p>
            <a:r>
              <a:rPr lang="en-US" dirty="0"/>
              <a:t>Getting a job</a:t>
            </a:r>
          </a:p>
          <a:p>
            <a:r>
              <a:rPr lang="en-US" dirty="0"/>
              <a:t>Keeping a job</a:t>
            </a:r>
          </a:p>
          <a:p>
            <a:pPr marL="0" indent="0">
              <a:buNone/>
            </a:pPr>
            <a:endParaRPr lang="en-US" dirty="0"/>
          </a:p>
          <a:p>
            <a:pPr marL="0" indent="0">
              <a:buNone/>
            </a:pPr>
            <a:endParaRPr lang="en-US" dirty="0"/>
          </a:p>
          <a:p>
            <a:endParaRPr lang="en-US" dirty="0">
              <a:solidFill>
                <a:prstClr val="black"/>
              </a:solidFill>
              <a:latin typeface="Calibri"/>
            </a:endParaRPr>
          </a:p>
          <a:p>
            <a:endParaRPr lang="en-US" dirty="0"/>
          </a:p>
          <a:p>
            <a:endParaRPr lang="en-US" dirty="0"/>
          </a:p>
        </p:txBody>
      </p:sp>
      <p:pic>
        <p:nvPicPr>
          <p:cNvPr id="12" name="Content Placeholder 11" descr="Hyperlink to JobTips webpage and resources." title="JobTIPS website">
            <a:hlinkClick r:id="rId4"/>
            <a:extLst>
              <a:ext uri="{FF2B5EF4-FFF2-40B4-BE49-F238E27FC236}">
                <a16:creationId xmlns:a16="http://schemas.microsoft.com/office/drawing/2014/main" id="{81DB88EE-08A3-4E43-A1DD-F845C5D766C4}"/>
              </a:ext>
            </a:extLst>
          </p:cNvPr>
          <p:cNvPicPr>
            <a:picLocks noGrp="1" noChangeAspect="1"/>
          </p:cNvPicPr>
          <p:nvPr>
            <p:ph sz="half" idx="2"/>
          </p:nvPr>
        </p:nvPicPr>
        <p:blipFill>
          <a:blip r:embed="rId5"/>
          <a:stretch>
            <a:fillRect/>
          </a:stretch>
        </p:blipFill>
        <p:spPr>
          <a:xfrm>
            <a:off x="6174547" y="1248826"/>
            <a:ext cx="5228195" cy="4708525"/>
          </a:xfrm>
          <a:ln>
            <a:solidFill>
              <a:schemeClr val="tx1"/>
            </a:solidFill>
          </a:ln>
        </p:spPr>
      </p:pic>
    </p:spTree>
    <p:extLst>
      <p:ext uri="{BB962C8B-B14F-4D97-AF65-F5344CB8AC3E}">
        <p14:creationId xmlns:p14="http://schemas.microsoft.com/office/powerpoint/2010/main" val="1734597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01975-A63C-3546-B942-FF6CE6E73531}"/>
              </a:ext>
            </a:extLst>
          </p:cNvPr>
          <p:cNvSpPr>
            <a:spLocks noGrp="1"/>
          </p:cNvSpPr>
          <p:nvPr>
            <p:ph type="title"/>
          </p:nvPr>
        </p:nvSpPr>
        <p:spPr/>
        <p:txBody>
          <a:bodyPr/>
          <a:lstStyle/>
          <a:p>
            <a:r>
              <a:rPr lang="en-US" b="1" dirty="0" err="1">
                <a:hlinkClick r:id="rId3"/>
              </a:rPr>
              <a:t>OhioMeansJobs.com</a:t>
            </a:r>
            <a:endParaRPr lang="en-US" b="1" dirty="0"/>
          </a:p>
        </p:txBody>
      </p:sp>
      <p:sp>
        <p:nvSpPr>
          <p:cNvPr id="5" name="Content Placeholder 4">
            <a:extLst>
              <a:ext uri="{FF2B5EF4-FFF2-40B4-BE49-F238E27FC236}">
                <a16:creationId xmlns:a16="http://schemas.microsoft.com/office/drawing/2014/main" id="{46648BCB-E093-8F40-AFEF-3EDE01A45906}"/>
              </a:ext>
            </a:extLst>
          </p:cNvPr>
          <p:cNvSpPr>
            <a:spLocks noGrp="1"/>
          </p:cNvSpPr>
          <p:nvPr>
            <p:ph sz="half" idx="1"/>
          </p:nvPr>
        </p:nvSpPr>
        <p:spPr/>
        <p:txBody>
          <a:bodyPr>
            <a:normAutofit/>
          </a:bodyPr>
          <a:lstStyle/>
          <a:p>
            <a:pPr marL="0" indent="0">
              <a:buNone/>
            </a:pPr>
            <a:r>
              <a:rPr lang="en-US" dirty="0"/>
              <a:t>Highlights:</a:t>
            </a:r>
          </a:p>
          <a:p>
            <a:r>
              <a:rPr lang="en-US" dirty="0"/>
              <a:t>Student career interest survey</a:t>
            </a:r>
          </a:p>
          <a:p>
            <a:r>
              <a:rPr lang="en-US" dirty="0"/>
              <a:t>Budget calculator</a:t>
            </a:r>
          </a:p>
          <a:p>
            <a:r>
              <a:rPr lang="en-US" dirty="0"/>
              <a:t>Mock interview with self-record option</a:t>
            </a:r>
          </a:p>
          <a:p>
            <a:r>
              <a:rPr lang="en-US" dirty="0"/>
              <a:t>Online training </a:t>
            </a:r>
          </a:p>
          <a:p>
            <a:r>
              <a:rPr lang="en-US" dirty="0"/>
              <a:t>Resume and Cover letter guidance </a:t>
            </a:r>
          </a:p>
        </p:txBody>
      </p:sp>
      <p:pic>
        <p:nvPicPr>
          <p:cNvPr id="7" name="Content Placeholder 6" descr="OhioMeansJobs Explore Careers main website for students. Picture Hyperlinked to website.">
            <a:hlinkClick r:id="rId3"/>
            <a:extLst>
              <a:ext uri="{FF2B5EF4-FFF2-40B4-BE49-F238E27FC236}">
                <a16:creationId xmlns:a16="http://schemas.microsoft.com/office/drawing/2014/main" id="{AAA960BA-DC3A-274B-A0CB-22A18CCF12CF}"/>
              </a:ext>
            </a:extLst>
          </p:cNvPr>
          <p:cNvPicPr>
            <a:picLocks noGrp="1" noChangeAspect="1"/>
          </p:cNvPicPr>
          <p:nvPr>
            <p:ph sz="half" idx="2"/>
          </p:nvPr>
        </p:nvPicPr>
        <p:blipFill>
          <a:blip r:embed="rId4"/>
          <a:stretch>
            <a:fillRect/>
          </a:stretch>
        </p:blipFill>
        <p:spPr>
          <a:xfrm>
            <a:off x="6549693" y="1417638"/>
            <a:ext cx="4604413" cy="4525963"/>
          </a:xfrm>
        </p:spPr>
      </p:pic>
    </p:spTree>
    <p:extLst>
      <p:ext uri="{BB962C8B-B14F-4D97-AF65-F5344CB8AC3E}">
        <p14:creationId xmlns:p14="http://schemas.microsoft.com/office/powerpoint/2010/main" val="2819361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F608-BB0E-6046-941B-F2D1A3D56388}"/>
              </a:ext>
            </a:extLst>
          </p:cNvPr>
          <p:cNvSpPr>
            <a:spLocks noGrp="1"/>
          </p:cNvSpPr>
          <p:nvPr>
            <p:ph type="title"/>
          </p:nvPr>
        </p:nvSpPr>
        <p:spPr/>
        <p:txBody>
          <a:bodyPr>
            <a:normAutofit/>
          </a:bodyPr>
          <a:lstStyle/>
          <a:p>
            <a:r>
              <a:rPr lang="en-US" dirty="0"/>
              <a:t>Zarrow Center Self- Determination </a:t>
            </a:r>
          </a:p>
        </p:txBody>
      </p:sp>
      <p:sp>
        <p:nvSpPr>
          <p:cNvPr id="4" name="Content Placeholder 3">
            <a:extLst>
              <a:ext uri="{FF2B5EF4-FFF2-40B4-BE49-F238E27FC236}">
                <a16:creationId xmlns:a16="http://schemas.microsoft.com/office/drawing/2014/main" id="{F4F3B621-2170-0444-A7B2-4A0A9A713C74}"/>
              </a:ext>
            </a:extLst>
          </p:cNvPr>
          <p:cNvSpPr>
            <a:spLocks noGrp="1"/>
          </p:cNvSpPr>
          <p:nvPr>
            <p:ph sz="half" idx="1"/>
          </p:nvPr>
        </p:nvSpPr>
        <p:spPr/>
        <p:txBody>
          <a:bodyPr>
            <a:normAutofit/>
          </a:bodyPr>
          <a:lstStyle/>
          <a:p>
            <a:pPr marL="0" indent="0">
              <a:buNone/>
            </a:pPr>
            <a:endParaRPr lang="en-US" dirty="0"/>
          </a:p>
          <a:p>
            <a:pPr marL="0" indent="0">
              <a:buNone/>
            </a:pPr>
            <a:r>
              <a:rPr lang="en-US" dirty="0"/>
              <a:t>Highlights:</a:t>
            </a:r>
          </a:p>
          <a:p>
            <a:r>
              <a:rPr lang="en-US" i="1" dirty="0">
                <a:hlinkClick r:id="rId3"/>
              </a:rPr>
              <a:t>Whose Future Is It </a:t>
            </a:r>
            <a:r>
              <a:rPr lang="en-US" b="1" i="1" dirty="0">
                <a:hlinkClick r:id="rId3"/>
              </a:rPr>
              <a:t>Anyway</a:t>
            </a:r>
            <a:r>
              <a:rPr lang="en-US" i="1" dirty="0">
                <a:hlinkClick r:id="rId3"/>
              </a:rPr>
              <a:t>?</a:t>
            </a:r>
            <a:endParaRPr lang="en-US" i="1" dirty="0"/>
          </a:p>
          <a:p>
            <a:r>
              <a:rPr lang="en-US" dirty="0"/>
              <a:t>Self- determination curriculum</a:t>
            </a:r>
          </a:p>
          <a:p>
            <a:r>
              <a:rPr lang="en-US" dirty="0"/>
              <a:t>Lesson plans</a:t>
            </a:r>
          </a:p>
          <a:p>
            <a:r>
              <a:rPr lang="en-US" dirty="0">
                <a:hlinkClick r:id="rId4"/>
              </a:rPr>
              <a:t>Zarrow Center: Self-Determination Assessment Materials</a:t>
            </a:r>
            <a:endParaRPr lang="en-US" dirty="0"/>
          </a:p>
          <a:p>
            <a:endParaRPr lang="en-US" dirty="0"/>
          </a:p>
          <a:p>
            <a:endParaRPr lang="en-US" dirty="0"/>
          </a:p>
          <a:p>
            <a:endParaRPr lang="en-US" dirty="0"/>
          </a:p>
          <a:p>
            <a:pPr marL="0" indent="0">
              <a:buNone/>
            </a:pPr>
            <a:endParaRPr lang="en-US" dirty="0"/>
          </a:p>
        </p:txBody>
      </p:sp>
      <p:pic>
        <p:nvPicPr>
          <p:cNvPr id="8" name="Content Placeholder 7" descr="Hyperlink to self- determination assessment tool. " title="Zarrow center-website">
            <a:hlinkClick r:id="rId4"/>
            <a:extLst>
              <a:ext uri="{FF2B5EF4-FFF2-40B4-BE49-F238E27FC236}">
                <a16:creationId xmlns:a16="http://schemas.microsoft.com/office/drawing/2014/main" id="{3E2B8C36-1DC3-F14C-A4BB-E69CB3475641}"/>
              </a:ext>
            </a:extLst>
          </p:cNvPr>
          <p:cNvPicPr>
            <a:picLocks noGrp="1" noChangeAspect="1"/>
          </p:cNvPicPr>
          <p:nvPr>
            <p:ph sz="half" idx="2"/>
          </p:nvPr>
        </p:nvPicPr>
        <p:blipFill>
          <a:blip r:embed="rId5"/>
          <a:stretch>
            <a:fillRect/>
          </a:stretch>
        </p:blipFill>
        <p:spPr>
          <a:xfrm>
            <a:off x="6210218" y="1600200"/>
            <a:ext cx="5359563" cy="4525963"/>
          </a:xfrm>
          <a:ln>
            <a:solidFill>
              <a:schemeClr val="tx1"/>
            </a:solidFill>
          </a:ln>
        </p:spPr>
      </p:pic>
    </p:spTree>
    <p:extLst>
      <p:ext uri="{BB962C8B-B14F-4D97-AF65-F5344CB8AC3E}">
        <p14:creationId xmlns:p14="http://schemas.microsoft.com/office/powerpoint/2010/main" val="2693233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C9CB6-7FCA-3D4A-AA4C-412449297049}"/>
              </a:ext>
            </a:extLst>
          </p:cNvPr>
          <p:cNvSpPr>
            <a:spLocks noGrp="1"/>
          </p:cNvSpPr>
          <p:nvPr>
            <p:ph type="title"/>
          </p:nvPr>
        </p:nvSpPr>
        <p:spPr/>
        <p:txBody>
          <a:bodyPr/>
          <a:lstStyle/>
          <a:p>
            <a:r>
              <a:rPr lang="en-US" dirty="0" err="1"/>
              <a:t>BrainPop</a:t>
            </a:r>
            <a:r>
              <a:rPr lang="en-US" dirty="0"/>
              <a:t> Decision Making Topics  </a:t>
            </a:r>
          </a:p>
        </p:txBody>
      </p:sp>
      <p:sp>
        <p:nvSpPr>
          <p:cNvPr id="9" name="Content Placeholder 8">
            <a:extLst>
              <a:ext uri="{FF2B5EF4-FFF2-40B4-BE49-F238E27FC236}">
                <a16:creationId xmlns:a16="http://schemas.microsoft.com/office/drawing/2014/main" id="{3E90F0BA-CBCF-5B48-9E8E-B75FE93A9D97}"/>
              </a:ext>
            </a:extLst>
          </p:cNvPr>
          <p:cNvSpPr>
            <a:spLocks noGrp="1"/>
          </p:cNvSpPr>
          <p:nvPr>
            <p:ph sz="half" idx="1"/>
          </p:nvPr>
        </p:nvSpPr>
        <p:spPr/>
        <p:txBody>
          <a:bodyPr/>
          <a:lstStyle/>
          <a:p>
            <a:pPr marL="0" indent="0">
              <a:buNone/>
            </a:pPr>
            <a:r>
              <a:rPr lang="en-US" dirty="0"/>
              <a:t>Highlights:</a:t>
            </a:r>
          </a:p>
          <a:p>
            <a:r>
              <a:rPr lang="en-US" dirty="0"/>
              <a:t>Short Interactive videos and simulations with lesson activities already created</a:t>
            </a:r>
          </a:p>
          <a:p>
            <a:r>
              <a:rPr lang="en-US" dirty="0">
                <a:hlinkClick r:id="rId3"/>
              </a:rPr>
              <a:t>Setting Goals</a:t>
            </a:r>
            <a:endParaRPr lang="en-US" dirty="0"/>
          </a:p>
          <a:p>
            <a:r>
              <a:rPr lang="en-US" dirty="0">
                <a:hlinkClick r:id="rId4"/>
              </a:rPr>
              <a:t>Conflict Resolution</a:t>
            </a:r>
            <a:endParaRPr lang="en-US" dirty="0"/>
          </a:p>
          <a:p>
            <a:r>
              <a:rPr lang="en-US" dirty="0">
                <a:hlinkClick r:id="rId4"/>
              </a:rPr>
              <a:t>Personal Hygiene</a:t>
            </a:r>
            <a:endParaRPr lang="en-US" dirty="0"/>
          </a:p>
        </p:txBody>
      </p:sp>
      <p:pic>
        <p:nvPicPr>
          <p:cNvPr id="18" name="Content Placeholder 17" descr="hyperlink to BrainPop webpage videos and activities." title="BrianPop website ">
            <a:hlinkClick r:id="rId4"/>
            <a:extLst>
              <a:ext uri="{FF2B5EF4-FFF2-40B4-BE49-F238E27FC236}">
                <a16:creationId xmlns:a16="http://schemas.microsoft.com/office/drawing/2014/main" id="{C43D3B9A-924E-A146-8EB2-1A8E1C6424B5}"/>
              </a:ext>
            </a:extLst>
          </p:cNvPr>
          <p:cNvPicPr>
            <a:picLocks noGrp="1" noChangeAspect="1"/>
          </p:cNvPicPr>
          <p:nvPr>
            <p:ph sz="half" idx="2"/>
          </p:nvPr>
        </p:nvPicPr>
        <p:blipFill>
          <a:blip r:embed="rId5"/>
          <a:stretch>
            <a:fillRect/>
          </a:stretch>
        </p:blipFill>
        <p:spPr>
          <a:xfrm>
            <a:off x="6197600" y="1650822"/>
            <a:ext cx="5384800" cy="4424719"/>
          </a:xfrm>
        </p:spPr>
      </p:pic>
    </p:spTree>
    <p:extLst>
      <p:ext uri="{BB962C8B-B14F-4D97-AF65-F5344CB8AC3E}">
        <p14:creationId xmlns:p14="http://schemas.microsoft.com/office/powerpoint/2010/main" val="2544701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1CD8-F7E9-2A42-BE59-DE529761BA48}"/>
              </a:ext>
            </a:extLst>
          </p:cNvPr>
          <p:cNvSpPr>
            <a:spLocks noGrp="1"/>
          </p:cNvSpPr>
          <p:nvPr>
            <p:ph type="title"/>
          </p:nvPr>
        </p:nvSpPr>
        <p:spPr>
          <a:xfrm>
            <a:off x="609600" y="274638"/>
            <a:ext cx="10972800" cy="1143000"/>
          </a:xfrm>
        </p:spPr>
        <p:txBody>
          <a:bodyPr anchor="ctr">
            <a:normAutofit/>
          </a:bodyPr>
          <a:lstStyle/>
          <a:p>
            <a:r>
              <a:rPr lang="en-US" dirty="0" err="1"/>
              <a:t>FoolProof</a:t>
            </a:r>
            <a:r>
              <a:rPr lang="en-US" dirty="0"/>
              <a:t>- Financial Education</a:t>
            </a:r>
          </a:p>
        </p:txBody>
      </p:sp>
      <p:sp>
        <p:nvSpPr>
          <p:cNvPr id="3" name="Content Placeholder 2">
            <a:extLst>
              <a:ext uri="{FF2B5EF4-FFF2-40B4-BE49-F238E27FC236}">
                <a16:creationId xmlns:a16="http://schemas.microsoft.com/office/drawing/2014/main" id="{C8DC2E3C-2EBB-D847-87FE-5C59DF43E7E1}"/>
              </a:ext>
            </a:extLst>
          </p:cNvPr>
          <p:cNvSpPr>
            <a:spLocks noGrp="1"/>
          </p:cNvSpPr>
          <p:nvPr>
            <p:ph idx="1"/>
          </p:nvPr>
        </p:nvSpPr>
        <p:spPr>
          <a:xfrm>
            <a:off x="609600" y="1600201"/>
            <a:ext cx="5486400" cy="4525963"/>
          </a:xfrm>
        </p:spPr>
        <p:txBody>
          <a:bodyPr>
            <a:normAutofit/>
          </a:bodyPr>
          <a:lstStyle/>
          <a:p>
            <a:pPr marL="0" indent="0">
              <a:buNone/>
            </a:pPr>
            <a:r>
              <a:rPr lang="en-US" dirty="0"/>
              <a:t>Highlights:</a:t>
            </a:r>
          </a:p>
          <a:p>
            <a:r>
              <a:rPr lang="en-US" dirty="0"/>
              <a:t>Large Video Library- Short video covering topics from saving to budgeting</a:t>
            </a:r>
          </a:p>
          <a:p>
            <a:r>
              <a:rPr lang="en-US" dirty="0">
                <a:hlinkClick r:id="rId3"/>
              </a:rPr>
              <a:t>Modules</a:t>
            </a:r>
            <a:r>
              <a:rPr lang="en-US" dirty="0"/>
              <a:t> cover financial responsibilities for teens.</a:t>
            </a:r>
          </a:p>
          <a:p>
            <a:endParaRPr lang="en-US" dirty="0"/>
          </a:p>
        </p:txBody>
      </p:sp>
      <p:pic>
        <p:nvPicPr>
          <p:cNvPr id="7" name="Content Placeholder 6" descr="FoolProof main website- Education- Three- modules on this landing page. Screenshot hyperlinked. ">
            <a:hlinkClick r:id="rId4"/>
            <a:extLst>
              <a:ext uri="{FF2B5EF4-FFF2-40B4-BE49-F238E27FC236}">
                <a16:creationId xmlns:a16="http://schemas.microsoft.com/office/drawing/2014/main" id="{3FED7420-1248-4540-91FA-CCEF8E5267E9}"/>
              </a:ext>
            </a:extLst>
          </p:cNvPr>
          <p:cNvPicPr>
            <a:picLocks noGrp="1" noChangeAspect="1"/>
          </p:cNvPicPr>
          <p:nvPr>
            <p:ph sz="quarter" idx="13"/>
          </p:nvPr>
        </p:nvPicPr>
        <p:blipFill rotWithShape="1">
          <a:blip r:embed="rId5"/>
          <a:stretch/>
        </p:blipFill>
        <p:spPr>
          <a:xfrm>
            <a:off x="6120916" y="1600201"/>
            <a:ext cx="4900403" cy="3969326"/>
          </a:xfrm>
          <a:noFill/>
        </p:spPr>
      </p:pic>
    </p:spTree>
    <p:extLst>
      <p:ext uri="{BB962C8B-B14F-4D97-AF65-F5344CB8AC3E}">
        <p14:creationId xmlns:p14="http://schemas.microsoft.com/office/powerpoint/2010/main" val="2680368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C3FC-C683-4648-99A2-1D996CEDD346}"/>
              </a:ext>
            </a:extLst>
          </p:cNvPr>
          <p:cNvSpPr>
            <a:spLocks noGrp="1"/>
          </p:cNvSpPr>
          <p:nvPr>
            <p:ph type="title"/>
          </p:nvPr>
        </p:nvSpPr>
        <p:spPr>
          <a:xfrm>
            <a:off x="609600" y="0"/>
            <a:ext cx="10972800" cy="1143000"/>
          </a:xfrm>
        </p:spPr>
        <p:txBody>
          <a:bodyPr/>
          <a:lstStyle/>
          <a:p>
            <a:r>
              <a:rPr lang="en-US" dirty="0"/>
              <a:t>Got Transition</a:t>
            </a:r>
          </a:p>
        </p:txBody>
      </p:sp>
      <p:sp>
        <p:nvSpPr>
          <p:cNvPr id="3" name="Content Placeholder 2">
            <a:extLst>
              <a:ext uri="{FF2B5EF4-FFF2-40B4-BE49-F238E27FC236}">
                <a16:creationId xmlns:a16="http://schemas.microsoft.com/office/drawing/2014/main" id="{7D342DEA-51CD-1E46-8DF2-2C7FDCB054E7}"/>
              </a:ext>
            </a:extLst>
          </p:cNvPr>
          <p:cNvSpPr>
            <a:spLocks noGrp="1"/>
          </p:cNvSpPr>
          <p:nvPr>
            <p:ph sz="half" idx="1"/>
          </p:nvPr>
        </p:nvSpPr>
        <p:spPr>
          <a:xfrm>
            <a:off x="441158" y="868912"/>
            <a:ext cx="11309684" cy="3400927"/>
          </a:xfrm>
        </p:spPr>
        <p:txBody>
          <a:bodyPr>
            <a:normAutofit/>
          </a:bodyPr>
          <a:lstStyle/>
          <a:p>
            <a:pPr marL="0" indent="0">
              <a:lnSpc>
                <a:spcPct val="110000"/>
              </a:lnSpc>
              <a:buNone/>
            </a:pPr>
            <a:r>
              <a:rPr lang="en-US" dirty="0"/>
              <a:t>Highlights:</a:t>
            </a:r>
          </a:p>
          <a:p>
            <a:pPr>
              <a:lnSpc>
                <a:spcPct val="110000"/>
              </a:lnSpc>
            </a:pPr>
            <a:r>
              <a:rPr lang="en-US" dirty="0">
                <a:hlinkClick r:id="rId3"/>
              </a:rPr>
              <a:t>Got Transition</a:t>
            </a:r>
            <a:r>
              <a:rPr lang="en-US" dirty="0"/>
              <a:t> aims to improve transition from pediatric to adult health care through the use of new and innovative strategies for health professionals and youth and families.</a:t>
            </a:r>
          </a:p>
          <a:p>
            <a:pPr>
              <a:lnSpc>
                <a:spcPct val="110000"/>
              </a:lnSpc>
            </a:pPr>
            <a:r>
              <a:rPr lang="en-US" dirty="0"/>
              <a:t>Youth and Families webpage promotes actions for youth to makes decisions about their own health care. </a:t>
            </a:r>
          </a:p>
        </p:txBody>
      </p:sp>
      <p:pic>
        <p:nvPicPr>
          <p:cNvPr id="9" name="Content Placeholder 8" descr="Button to click on webpage that leads to quiz on health care transition readiness. Image hyperlinked. " title="Got Transition webpage screen shot">
            <a:hlinkClick r:id="rId4"/>
            <a:extLst>
              <a:ext uri="{FF2B5EF4-FFF2-40B4-BE49-F238E27FC236}">
                <a16:creationId xmlns:a16="http://schemas.microsoft.com/office/drawing/2014/main" id="{B1E57240-4B65-B34A-9538-800274D3F233}"/>
              </a:ext>
            </a:extLst>
          </p:cNvPr>
          <p:cNvPicPr>
            <a:picLocks noGrp="1" noChangeAspect="1"/>
          </p:cNvPicPr>
          <p:nvPr>
            <p:ph sz="half" idx="2"/>
          </p:nvPr>
        </p:nvPicPr>
        <p:blipFill rotWithShape="1">
          <a:blip r:embed="rId5"/>
          <a:srcRect l="16184" t="23515" r="12627" b="47748"/>
          <a:stretch/>
        </p:blipFill>
        <p:spPr>
          <a:xfrm>
            <a:off x="891348" y="4180234"/>
            <a:ext cx="10409304" cy="2525366"/>
          </a:xfrm>
        </p:spPr>
      </p:pic>
    </p:spTree>
    <p:extLst>
      <p:ext uri="{BB962C8B-B14F-4D97-AF65-F5344CB8AC3E}">
        <p14:creationId xmlns:p14="http://schemas.microsoft.com/office/powerpoint/2010/main" val="4100147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B02A-8D7B-3C40-B523-277722CF2290}"/>
              </a:ext>
            </a:extLst>
          </p:cNvPr>
          <p:cNvSpPr>
            <a:spLocks noGrp="1"/>
          </p:cNvSpPr>
          <p:nvPr>
            <p:ph type="title"/>
          </p:nvPr>
        </p:nvSpPr>
        <p:spPr/>
        <p:txBody>
          <a:bodyPr>
            <a:normAutofit/>
          </a:bodyPr>
          <a:lstStyle/>
          <a:p>
            <a:r>
              <a:rPr lang="en-US" b="1" dirty="0"/>
              <a:t>Student-Directed Transition Planning</a:t>
            </a:r>
          </a:p>
        </p:txBody>
      </p:sp>
      <p:sp>
        <p:nvSpPr>
          <p:cNvPr id="3" name="Content Placeholder 2">
            <a:extLst>
              <a:ext uri="{FF2B5EF4-FFF2-40B4-BE49-F238E27FC236}">
                <a16:creationId xmlns:a16="http://schemas.microsoft.com/office/drawing/2014/main" id="{7967890A-1DAE-2940-A177-D877C4252C24}"/>
              </a:ext>
            </a:extLst>
          </p:cNvPr>
          <p:cNvSpPr>
            <a:spLocks noGrp="1"/>
          </p:cNvSpPr>
          <p:nvPr>
            <p:ph sz="half" idx="1"/>
          </p:nvPr>
        </p:nvSpPr>
        <p:spPr>
          <a:xfrm>
            <a:off x="609599" y="1341121"/>
            <a:ext cx="6545740" cy="4828032"/>
          </a:xfrm>
        </p:spPr>
        <p:txBody>
          <a:bodyPr>
            <a:normAutofit lnSpcReduction="10000"/>
          </a:bodyPr>
          <a:lstStyle/>
          <a:p>
            <a:pPr marL="0" indent="0">
              <a:lnSpc>
                <a:spcPct val="110000"/>
              </a:lnSpc>
              <a:buNone/>
            </a:pPr>
            <a:r>
              <a:rPr lang="en-US" dirty="0"/>
              <a:t>Highlights</a:t>
            </a:r>
          </a:p>
          <a:p>
            <a:pPr>
              <a:lnSpc>
                <a:spcPct val="110000"/>
              </a:lnSpc>
            </a:pPr>
            <a:r>
              <a:rPr lang="en-US" dirty="0"/>
              <a:t>The eight </a:t>
            </a:r>
            <a:r>
              <a:rPr lang="en-US" dirty="0">
                <a:hlinkClick r:id="rId3"/>
              </a:rPr>
              <a:t>Student-Directed Transition Planning (SDTP) </a:t>
            </a:r>
            <a:r>
              <a:rPr lang="en-US" dirty="0"/>
              <a:t>lessons facilitate high school to adult life planning partnerships between students, their families, and educators.</a:t>
            </a:r>
          </a:p>
          <a:p>
            <a:pPr>
              <a:lnSpc>
                <a:spcPct val="110000"/>
              </a:lnSpc>
            </a:pPr>
            <a:r>
              <a:rPr lang="en-US" dirty="0"/>
              <a:t>SDTP uses the Student-Directed Summary of Performance as a means for students to learn, organize and present transition information.</a:t>
            </a:r>
          </a:p>
        </p:txBody>
      </p:sp>
      <p:pic>
        <p:nvPicPr>
          <p:cNvPr id="7" name="Content Placeholder 6" descr="Graphic Organizer represents 8 lessons in the SDTP. Image links to webpage for more information." title="Student Directed Transition Planning (SDTP) webpage">
            <a:hlinkClick r:id="rId3"/>
            <a:extLst>
              <a:ext uri="{FF2B5EF4-FFF2-40B4-BE49-F238E27FC236}">
                <a16:creationId xmlns:a16="http://schemas.microsoft.com/office/drawing/2014/main" id="{BCA79613-BE7A-3F4E-A39A-E1DA7FBD3D41}"/>
              </a:ext>
            </a:extLst>
          </p:cNvPr>
          <p:cNvPicPr>
            <a:picLocks noGrp="1" noChangeAspect="1"/>
          </p:cNvPicPr>
          <p:nvPr>
            <p:ph sz="half" idx="2"/>
          </p:nvPr>
        </p:nvPicPr>
        <p:blipFill rotWithShape="1">
          <a:blip r:embed="rId4"/>
          <a:srcRect l="22061" t="14109" r="21117" b="22669"/>
          <a:stretch/>
        </p:blipFill>
        <p:spPr>
          <a:xfrm>
            <a:off x="7496715" y="2169473"/>
            <a:ext cx="4450508" cy="3094892"/>
          </a:xfrm>
        </p:spPr>
      </p:pic>
    </p:spTree>
    <p:extLst>
      <p:ext uri="{BB962C8B-B14F-4D97-AF65-F5344CB8AC3E}">
        <p14:creationId xmlns:p14="http://schemas.microsoft.com/office/powerpoint/2010/main" val="3302569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B7F8-D135-644C-9382-A13E4843AE5A}"/>
              </a:ext>
            </a:extLst>
          </p:cNvPr>
          <p:cNvSpPr>
            <a:spLocks noGrp="1"/>
          </p:cNvSpPr>
          <p:nvPr>
            <p:ph type="title"/>
          </p:nvPr>
        </p:nvSpPr>
        <p:spPr>
          <a:xfrm>
            <a:off x="609601" y="273050"/>
            <a:ext cx="4011084" cy="1162050"/>
          </a:xfrm>
        </p:spPr>
        <p:txBody>
          <a:bodyPr anchor="b">
            <a:normAutofit/>
          </a:bodyPr>
          <a:lstStyle/>
          <a:p>
            <a:r>
              <a:rPr lang="en-US" sz="2800" dirty="0"/>
              <a:t>Self- Determination Resources</a:t>
            </a:r>
          </a:p>
        </p:txBody>
      </p:sp>
      <p:sp>
        <p:nvSpPr>
          <p:cNvPr id="12" name="Text Placeholder 11">
            <a:extLst>
              <a:ext uri="{FF2B5EF4-FFF2-40B4-BE49-F238E27FC236}">
                <a16:creationId xmlns:a16="http://schemas.microsoft.com/office/drawing/2014/main" id="{12BED97B-B75D-5544-A6E8-F9B096FE706B}"/>
              </a:ext>
            </a:extLst>
          </p:cNvPr>
          <p:cNvSpPr>
            <a:spLocks noGrp="1"/>
          </p:cNvSpPr>
          <p:nvPr>
            <p:ph type="body" sz="half" idx="2"/>
          </p:nvPr>
        </p:nvSpPr>
        <p:spPr>
          <a:xfrm>
            <a:off x="609601" y="1435101"/>
            <a:ext cx="4011084" cy="4691063"/>
          </a:xfrm>
        </p:spPr>
        <p:txBody>
          <a:bodyPr>
            <a:normAutofit/>
          </a:bodyPr>
          <a:lstStyle/>
          <a:p>
            <a:r>
              <a:rPr lang="en-US" sz="2800" b="0" dirty="0">
                <a:hlinkClick r:id="rId3"/>
              </a:rPr>
              <a:t>NTACT-</a:t>
            </a:r>
            <a:r>
              <a:rPr lang="en-US" sz="2800" b="0" dirty="0"/>
              <a:t> Self- determination lesson plans. Set- up a free account.</a:t>
            </a:r>
          </a:p>
          <a:p>
            <a:endParaRPr lang="en-US" dirty="0"/>
          </a:p>
        </p:txBody>
      </p:sp>
      <p:pic>
        <p:nvPicPr>
          <p:cNvPr id="6" name="Content Placeholder 5" descr="NTACT Self- Determination main webpage, image hyperlinked">
            <a:hlinkClick r:id="rId3"/>
            <a:extLst>
              <a:ext uri="{FF2B5EF4-FFF2-40B4-BE49-F238E27FC236}">
                <a16:creationId xmlns:a16="http://schemas.microsoft.com/office/drawing/2014/main" id="{1860BF79-20F2-A34A-BF06-56E500CBFA77}"/>
              </a:ext>
            </a:extLst>
          </p:cNvPr>
          <p:cNvPicPr>
            <a:picLocks noGrp="1" noChangeAspect="1"/>
          </p:cNvPicPr>
          <p:nvPr>
            <p:ph idx="1"/>
          </p:nvPr>
        </p:nvPicPr>
        <p:blipFill>
          <a:blip r:embed="rId4"/>
          <a:stretch>
            <a:fillRect/>
          </a:stretch>
        </p:blipFill>
        <p:spPr>
          <a:xfrm>
            <a:off x="4766733" y="873762"/>
            <a:ext cx="6815667" cy="4651691"/>
          </a:xfrm>
          <a:noFill/>
          <a:ln w="76200">
            <a:solidFill>
              <a:schemeClr val="tx2"/>
            </a:solidFill>
          </a:ln>
        </p:spPr>
      </p:pic>
    </p:spTree>
    <p:extLst>
      <p:ext uri="{BB962C8B-B14F-4D97-AF65-F5344CB8AC3E}">
        <p14:creationId xmlns:p14="http://schemas.microsoft.com/office/powerpoint/2010/main" val="423813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DA54-AEAB-5A4A-AEC3-A368CA0634F6}"/>
              </a:ext>
            </a:extLst>
          </p:cNvPr>
          <p:cNvSpPr>
            <a:spLocks noGrp="1"/>
          </p:cNvSpPr>
          <p:nvPr>
            <p:ph type="title"/>
          </p:nvPr>
        </p:nvSpPr>
        <p:spPr/>
        <p:txBody>
          <a:bodyPr>
            <a:normAutofit fontScale="90000"/>
          </a:bodyPr>
          <a:lstStyle/>
          <a:p>
            <a:r>
              <a:rPr lang="en-US" sz="4900" dirty="0"/>
              <a:t>Words Can Be Confusing</a:t>
            </a:r>
            <a:br>
              <a:rPr lang="en-US" dirty="0"/>
            </a:br>
            <a:r>
              <a:rPr lang="en-US" sz="3600" b="1" dirty="0"/>
              <a:t>How Do You Define These Words?</a:t>
            </a:r>
            <a:endParaRPr lang="en-US" b="1" dirty="0"/>
          </a:p>
        </p:txBody>
      </p:sp>
      <p:sp>
        <p:nvSpPr>
          <p:cNvPr id="6" name="Text Placeholder 5">
            <a:extLst>
              <a:ext uri="{FF2B5EF4-FFF2-40B4-BE49-F238E27FC236}">
                <a16:creationId xmlns:a16="http://schemas.microsoft.com/office/drawing/2014/main" id="{E5AF259F-9A9E-1B43-94F1-3C244C36DE7D}"/>
              </a:ext>
            </a:extLst>
          </p:cNvPr>
          <p:cNvSpPr>
            <a:spLocks noGrp="1"/>
          </p:cNvSpPr>
          <p:nvPr>
            <p:ph type="body" idx="1"/>
          </p:nvPr>
        </p:nvSpPr>
        <p:spPr/>
        <p:txBody>
          <a:bodyPr>
            <a:normAutofit/>
          </a:bodyPr>
          <a:lstStyle/>
          <a:p>
            <a:pPr algn="ctr"/>
            <a:r>
              <a:rPr lang="en-US" sz="3200" dirty="0"/>
              <a:t>Self-Determination</a:t>
            </a:r>
          </a:p>
        </p:txBody>
      </p:sp>
      <p:sp>
        <p:nvSpPr>
          <p:cNvPr id="3" name="Content Placeholder 2">
            <a:extLst>
              <a:ext uri="{FF2B5EF4-FFF2-40B4-BE49-F238E27FC236}">
                <a16:creationId xmlns:a16="http://schemas.microsoft.com/office/drawing/2014/main" id="{25C23452-2195-4F46-B8BE-27204F062E13}"/>
              </a:ext>
            </a:extLst>
          </p:cNvPr>
          <p:cNvSpPr>
            <a:spLocks noGrp="1"/>
          </p:cNvSpPr>
          <p:nvPr>
            <p:ph sz="half" idx="2"/>
          </p:nvPr>
        </p:nvSpPr>
        <p:spPr/>
        <p:txBody>
          <a:bodyPr>
            <a:normAutofit/>
          </a:bodyPr>
          <a:lstStyle/>
          <a:p>
            <a:pPr lvl="1"/>
            <a:r>
              <a:rPr lang="en-US" sz="2800" dirty="0"/>
              <a:t>A Feature, Quality, Attribute</a:t>
            </a:r>
          </a:p>
          <a:p>
            <a:pPr lvl="1"/>
            <a:r>
              <a:rPr lang="en-US" sz="2800" dirty="0"/>
              <a:t>A Skill Set </a:t>
            </a:r>
          </a:p>
          <a:p>
            <a:pPr lvl="1"/>
            <a:r>
              <a:rPr lang="en-US" sz="2800" dirty="0"/>
              <a:t>A Process</a:t>
            </a:r>
          </a:p>
          <a:p>
            <a:pPr lvl="1"/>
            <a:r>
              <a:rPr lang="en-US" sz="2800" dirty="0"/>
              <a:t>A Characteristic of Adult Success</a:t>
            </a:r>
          </a:p>
          <a:p>
            <a:pPr lvl="1"/>
            <a:r>
              <a:rPr lang="en-US" sz="2800" dirty="0"/>
              <a:t>A Curriculum</a:t>
            </a:r>
          </a:p>
          <a:p>
            <a:pPr lvl="1"/>
            <a:endParaRPr lang="en-US" sz="2800" dirty="0"/>
          </a:p>
          <a:p>
            <a:pPr lvl="1"/>
            <a:endParaRPr lang="en-US" sz="2800" dirty="0"/>
          </a:p>
        </p:txBody>
      </p:sp>
      <p:sp>
        <p:nvSpPr>
          <p:cNvPr id="7" name="Text Placeholder 6">
            <a:extLst>
              <a:ext uri="{FF2B5EF4-FFF2-40B4-BE49-F238E27FC236}">
                <a16:creationId xmlns:a16="http://schemas.microsoft.com/office/drawing/2014/main" id="{787A9FFE-CB85-7A4B-B4A5-DB81081E9427}"/>
              </a:ext>
            </a:extLst>
          </p:cNvPr>
          <p:cNvSpPr>
            <a:spLocks noGrp="1"/>
          </p:cNvSpPr>
          <p:nvPr>
            <p:ph type="body" sz="quarter" idx="3"/>
          </p:nvPr>
        </p:nvSpPr>
        <p:spPr/>
        <p:txBody>
          <a:bodyPr>
            <a:normAutofit/>
          </a:bodyPr>
          <a:lstStyle/>
          <a:p>
            <a:pPr algn="ctr"/>
            <a:r>
              <a:rPr lang="en-US" sz="3200" dirty="0"/>
              <a:t>Self-Advocacy</a:t>
            </a:r>
          </a:p>
        </p:txBody>
      </p:sp>
      <p:sp>
        <p:nvSpPr>
          <p:cNvPr id="4" name="Content Placeholder 3">
            <a:extLst>
              <a:ext uri="{FF2B5EF4-FFF2-40B4-BE49-F238E27FC236}">
                <a16:creationId xmlns:a16="http://schemas.microsoft.com/office/drawing/2014/main" id="{CB1632CE-EA0D-FE49-B171-E66824A62246}"/>
              </a:ext>
            </a:extLst>
          </p:cNvPr>
          <p:cNvSpPr>
            <a:spLocks noGrp="1"/>
          </p:cNvSpPr>
          <p:nvPr>
            <p:ph sz="quarter" idx="4"/>
          </p:nvPr>
        </p:nvSpPr>
        <p:spPr/>
        <p:txBody>
          <a:bodyPr>
            <a:normAutofit/>
          </a:bodyPr>
          <a:lstStyle/>
          <a:p>
            <a:pPr lvl="1"/>
            <a:r>
              <a:rPr lang="en-US" sz="2800" dirty="0"/>
              <a:t>A Civil Rights Movement</a:t>
            </a:r>
          </a:p>
          <a:p>
            <a:pPr lvl="1"/>
            <a:r>
              <a:rPr lang="en-US" sz="2800" dirty="0"/>
              <a:t>A Foundational Belief</a:t>
            </a:r>
          </a:p>
          <a:p>
            <a:pPr lvl="1"/>
            <a:r>
              <a:rPr lang="en-US" sz="2800" dirty="0"/>
              <a:t>A Feature, Quality, Attribute</a:t>
            </a:r>
          </a:p>
          <a:p>
            <a:pPr lvl="1"/>
            <a:r>
              <a:rPr lang="en-US" sz="2800" dirty="0"/>
              <a:t>A Group of Skills</a:t>
            </a:r>
          </a:p>
          <a:p>
            <a:pPr lvl="1"/>
            <a:r>
              <a:rPr lang="en-US" sz="2800" dirty="0"/>
              <a:t>An Action</a:t>
            </a:r>
          </a:p>
          <a:p>
            <a:pPr lvl="1"/>
            <a:endParaRPr lang="en-US" sz="2800" dirty="0"/>
          </a:p>
          <a:p>
            <a:pPr lvl="1"/>
            <a:endParaRPr lang="en-US" sz="2800" dirty="0"/>
          </a:p>
          <a:p>
            <a:pPr lvl="1"/>
            <a:endParaRPr lang="en-US" sz="2800" dirty="0"/>
          </a:p>
          <a:p>
            <a:pPr lvl="1"/>
            <a:endParaRPr lang="en-US" sz="2800" dirty="0"/>
          </a:p>
          <a:p>
            <a:pPr lvl="1"/>
            <a:endParaRPr lang="en-US" sz="2800" dirty="0"/>
          </a:p>
        </p:txBody>
      </p:sp>
    </p:spTree>
    <p:extLst>
      <p:ext uri="{BB962C8B-B14F-4D97-AF65-F5344CB8AC3E}">
        <p14:creationId xmlns:p14="http://schemas.microsoft.com/office/powerpoint/2010/main" val="100097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FC26-D834-A14D-BCD3-E353AD8011D5}"/>
              </a:ext>
            </a:extLst>
          </p:cNvPr>
          <p:cNvSpPr>
            <a:spLocks noGrp="1"/>
          </p:cNvSpPr>
          <p:nvPr>
            <p:ph type="title"/>
          </p:nvPr>
        </p:nvSpPr>
        <p:spPr/>
        <p:txBody>
          <a:bodyPr>
            <a:normAutofit fontScale="90000"/>
          </a:bodyPr>
          <a:lstStyle/>
          <a:p>
            <a:r>
              <a:rPr lang="en-US" dirty="0"/>
              <a:t>Self- Determination Research and Resources</a:t>
            </a:r>
          </a:p>
        </p:txBody>
      </p:sp>
      <p:sp>
        <p:nvSpPr>
          <p:cNvPr id="3" name="Content Placeholder 2">
            <a:extLst>
              <a:ext uri="{FF2B5EF4-FFF2-40B4-BE49-F238E27FC236}">
                <a16:creationId xmlns:a16="http://schemas.microsoft.com/office/drawing/2014/main" id="{AE893364-5091-EE41-A90E-2D9B91D50627}"/>
              </a:ext>
            </a:extLst>
          </p:cNvPr>
          <p:cNvSpPr>
            <a:spLocks noGrp="1"/>
          </p:cNvSpPr>
          <p:nvPr>
            <p:ph sz="half" idx="1"/>
          </p:nvPr>
        </p:nvSpPr>
        <p:spPr/>
        <p:txBody>
          <a:bodyPr/>
          <a:lstStyle/>
          <a:p>
            <a:r>
              <a:rPr lang="en-US" dirty="0">
                <a:hlinkClick r:id="rId3"/>
              </a:rPr>
              <a:t>Download</a:t>
            </a:r>
            <a:r>
              <a:rPr lang="en-US" dirty="0"/>
              <a:t> the document of additional Self-Determination  resources from the session 10 website. </a:t>
            </a:r>
          </a:p>
          <a:p>
            <a:r>
              <a:rPr lang="en-US" dirty="0"/>
              <a:t>This document includes those highlighted on the previous slides as well as others.</a:t>
            </a:r>
          </a:p>
        </p:txBody>
      </p:sp>
      <p:pic>
        <p:nvPicPr>
          <p:cNvPr id="7" name="Content Placeholder 6" descr="Word document screenshot available for download. list of articles, books, websites for SD. " title="Self- Determination Research and Resources">
            <a:hlinkClick r:id="rId3"/>
            <a:extLst>
              <a:ext uri="{FF2B5EF4-FFF2-40B4-BE49-F238E27FC236}">
                <a16:creationId xmlns:a16="http://schemas.microsoft.com/office/drawing/2014/main" id="{CAD782DF-06CA-754B-8C43-AB9CD14F3844}"/>
              </a:ext>
            </a:extLst>
          </p:cNvPr>
          <p:cNvPicPr>
            <a:picLocks noGrp="1" noChangeAspect="1"/>
          </p:cNvPicPr>
          <p:nvPr>
            <p:ph sz="half" idx="2"/>
          </p:nvPr>
        </p:nvPicPr>
        <p:blipFill>
          <a:blip r:embed="rId4"/>
          <a:stretch>
            <a:fillRect/>
          </a:stretch>
        </p:blipFill>
        <p:spPr>
          <a:xfrm>
            <a:off x="6273345" y="1600200"/>
            <a:ext cx="5233310" cy="4525963"/>
          </a:xfrm>
          <a:ln w="76200">
            <a:solidFill>
              <a:srgbClr val="002060"/>
            </a:solidFill>
          </a:ln>
        </p:spPr>
      </p:pic>
    </p:spTree>
    <p:extLst>
      <p:ext uri="{BB962C8B-B14F-4D97-AF65-F5344CB8AC3E}">
        <p14:creationId xmlns:p14="http://schemas.microsoft.com/office/powerpoint/2010/main" val="3863625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5AD3-5E01-AA41-A7CB-563EA2DACB27}"/>
              </a:ext>
            </a:extLst>
          </p:cNvPr>
          <p:cNvSpPr>
            <a:spLocks noGrp="1"/>
          </p:cNvSpPr>
          <p:nvPr>
            <p:ph type="title"/>
          </p:nvPr>
        </p:nvSpPr>
        <p:spPr/>
        <p:txBody>
          <a:bodyPr>
            <a:normAutofit/>
          </a:bodyPr>
          <a:lstStyle/>
          <a:p>
            <a:r>
              <a:rPr lang="en-US" dirty="0"/>
              <a:t>Time for Further Review of Resources </a:t>
            </a:r>
          </a:p>
        </p:txBody>
      </p:sp>
      <p:sp>
        <p:nvSpPr>
          <p:cNvPr id="3" name="Content Placeholder 2">
            <a:extLst>
              <a:ext uri="{FF2B5EF4-FFF2-40B4-BE49-F238E27FC236}">
                <a16:creationId xmlns:a16="http://schemas.microsoft.com/office/drawing/2014/main" id="{EA9D4F65-DE42-944A-B8E8-C2263F9CB9B2}"/>
              </a:ext>
            </a:extLst>
          </p:cNvPr>
          <p:cNvSpPr>
            <a:spLocks noGrp="1"/>
          </p:cNvSpPr>
          <p:nvPr>
            <p:ph idx="1"/>
          </p:nvPr>
        </p:nvSpPr>
        <p:spPr>
          <a:xfrm>
            <a:off x="609600" y="1851660"/>
            <a:ext cx="10972800" cy="4274504"/>
          </a:xfrm>
        </p:spPr>
        <p:txBody>
          <a:bodyPr>
            <a:normAutofit/>
          </a:bodyPr>
          <a:lstStyle/>
          <a:p>
            <a:r>
              <a:rPr lang="en-US" sz="3600" dirty="0"/>
              <a:t>Explore your selected resources (2 or 3).</a:t>
            </a:r>
          </a:p>
          <a:p>
            <a:r>
              <a:rPr lang="en-US" sz="3600" dirty="0"/>
              <a:t>Make notes of interesting aspects and uses</a:t>
            </a:r>
          </a:p>
          <a:p>
            <a:r>
              <a:rPr lang="en-US" sz="3600" dirty="0"/>
              <a:t>Be ready to offer ideas of </a:t>
            </a:r>
            <a:r>
              <a:rPr lang="en-US" b="1" i="1" dirty="0"/>
              <a:t>“How you might use the selected resources to develop SD skills for your students”</a:t>
            </a:r>
          </a:p>
          <a:p>
            <a:endParaRPr lang="en-US" sz="2800" dirty="0"/>
          </a:p>
        </p:txBody>
      </p:sp>
    </p:spTree>
    <p:extLst>
      <p:ext uri="{BB962C8B-B14F-4D97-AF65-F5344CB8AC3E}">
        <p14:creationId xmlns:p14="http://schemas.microsoft.com/office/powerpoint/2010/main" val="404280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5AD3-5E01-AA41-A7CB-563EA2DACB27}"/>
              </a:ext>
            </a:extLst>
          </p:cNvPr>
          <p:cNvSpPr>
            <a:spLocks noGrp="1"/>
          </p:cNvSpPr>
          <p:nvPr>
            <p:ph type="title"/>
          </p:nvPr>
        </p:nvSpPr>
        <p:spPr/>
        <p:txBody>
          <a:bodyPr>
            <a:normAutofit/>
          </a:bodyPr>
          <a:lstStyle/>
          <a:p>
            <a:pPr algn="ctr"/>
            <a:r>
              <a:rPr lang="en-US" dirty="0"/>
              <a:t>Group Discussion</a:t>
            </a:r>
          </a:p>
        </p:txBody>
      </p:sp>
      <p:sp>
        <p:nvSpPr>
          <p:cNvPr id="3" name="Content Placeholder 2">
            <a:extLst>
              <a:ext uri="{FF2B5EF4-FFF2-40B4-BE49-F238E27FC236}">
                <a16:creationId xmlns:a16="http://schemas.microsoft.com/office/drawing/2014/main" id="{EA9D4F65-DE42-944A-B8E8-C2263F9CB9B2}"/>
              </a:ext>
            </a:extLst>
          </p:cNvPr>
          <p:cNvSpPr>
            <a:spLocks noGrp="1"/>
          </p:cNvSpPr>
          <p:nvPr>
            <p:ph type="body" idx="1"/>
          </p:nvPr>
        </p:nvSpPr>
        <p:spPr>
          <a:xfrm>
            <a:off x="963084" y="2354581"/>
            <a:ext cx="10363200" cy="2052320"/>
          </a:xfrm>
        </p:spPr>
        <p:txBody>
          <a:bodyPr>
            <a:normAutofit fontScale="92500" lnSpcReduction="10000"/>
          </a:bodyPr>
          <a:lstStyle/>
          <a:p>
            <a:pPr marL="0" indent="0" algn="ctr">
              <a:buNone/>
            </a:pPr>
            <a:r>
              <a:rPr lang="en-US" sz="4700" i="1" dirty="0">
                <a:solidFill>
                  <a:schemeClr val="tx1"/>
                </a:solidFill>
              </a:rPr>
              <a:t>“How you might use the selected resources you reviewed to develop SD skills for your students”</a:t>
            </a:r>
          </a:p>
          <a:p>
            <a:endParaRPr lang="en-US" sz="2800" dirty="0"/>
          </a:p>
        </p:txBody>
      </p:sp>
    </p:spTree>
    <p:extLst>
      <p:ext uri="{BB962C8B-B14F-4D97-AF65-F5344CB8AC3E}">
        <p14:creationId xmlns:p14="http://schemas.microsoft.com/office/powerpoint/2010/main" val="1687699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5D62-12CC-C941-9507-83441ED99162}"/>
              </a:ext>
            </a:extLst>
          </p:cNvPr>
          <p:cNvSpPr>
            <a:spLocks noGrp="1"/>
          </p:cNvSpPr>
          <p:nvPr>
            <p:ph type="title"/>
          </p:nvPr>
        </p:nvSpPr>
        <p:spPr/>
        <p:txBody>
          <a:bodyPr>
            <a:normAutofit/>
          </a:bodyPr>
          <a:lstStyle/>
          <a:p>
            <a:r>
              <a:rPr lang="en-US" dirty="0"/>
              <a:t>Take Away </a:t>
            </a:r>
          </a:p>
        </p:txBody>
      </p:sp>
      <p:sp>
        <p:nvSpPr>
          <p:cNvPr id="4" name="Content Placeholder 3">
            <a:extLst>
              <a:ext uri="{FF2B5EF4-FFF2-40B4-BE49-F238E27FC236}">
                <a16:creationId xmlns:a16="http://schemas.microsoft.com/office/drawing/2014/main" id="{C1999246-725F-D943-AF26-151B606EF8C0}"/>
              </a:ext>
            </a:extLst>
          </p:cNvPr>
          <p:cNvSpPr>
            <a:spLocks noGrp="1"/>
          </p:cNvSpPr>
          <p:nvPr>
            <p:ph sz="half" idx="2"/>
          </p:nvPr>
        </p:nvSpPr>
        <p:spPr>
          <a:xfrm>
            <a:off x="609600" y="1623060"/>
            <a:ext cx="10972800" cy="4503104"/>
          </a:xfrm>
        </p:spPr>
        <p:txBody>
          <a:bodyPr>
            <a:normAutofit/>
          </a:bodyPr>
          <a:lstStyle/>
          <a:p>
            <a:r>
              <a:rPr lang="en-US" sz="3200" dirty="0"/>
              <a:t>Self-Determination has been associated with better Quality of Life and improved adult life outcomes</a:t>
            </a:r>
          </a:p>
          <a:p>
            <a:endParaRPr lang="en-US" sz="3200" dirty="0"/>
          </a:p>
          <a:p>
            <a:r>
              <a:rPr lang="en-US" sz="3200" dirty="0"/>
              <a:t>Developing Self-Determination (SD) </a:t>
            </a:r>
            <a:r>
              <a:rPr lang="en-US" sz="3200" b="1" dirty="0"/>
              <a:t>requires</a:t>
            </a:r>
            <a:r>
              <a:rPr lang="en-US" sz="3200" dirty="0"/>
              <a:t>:</a:t>
            </a:r>
          </a:p>
          <a:p>
            <a:pPr lvl="1"/>
            <a:r>
              <a:rPr lang="en-US" sz="2800" dirty="0"/>
              <a:t>Instruction in targeted SD skills throughout the education years (and often beyond)</a:t>
            </a:r>
          </a:p>
          <a:p>
            <a:pPr lvl="1"/>
            <a:r>
              <a:rPr lang="en-US" sz="2800" dirty="0"/>
              <a:t>Frequent, systematic, planned opportunities to use the skills</a:t>
            </a:r>
          </a:p>
          <a:p>
            <a:pPr lvl="1"/>
            <a:r>
              <a:rPr lang="en-US" sz="2800" dirty="0"/>
              <a:t>Individualized support and accommodations as necessary</a:t>
            </a:r>
          </a:p>
          <a:p>
            <a:pPr marL="457200" lvl="1" indent="0">
              <a:buNone/>
            </a:pPr>
            <a:endParaRPr lang="en-US" dirty="0"/>
          </a:p>
        </p:txBody>
      </p:sp>
    </p:spTree>
    <p:extLst>
      <p:ext uri="{BB962C8B-B14F-4D97-AF65-F5344CB8AC3E}">
        <p14:creationId xmlns:p14="http://schemas.microsoft.com/office/powerpoint/2010/main" val="3604809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2796-6FBB-824C-A44C-5CF520212B1B}"/>
              </a:ext>
            </a:extLst>
          </p:cNvPr>
          <p:cNvSpPr>
            <a:spLocks noGrp="1"/>
          </p:cNvSpPr>
          <p:nvPr>
            <p:ph type="title"/>
          </p:nvPr>
        </p:nvSpPr>
        <p:spPr/>
        <p:txBody>
          <a:bodyPr/>
          <a:lstStyle/>
          <a:p>
            <a:r>
              <a:rPr lang="en-US">
                <a:latin typeface="Avenir Next LT Pro" panose="020B0504020202020204" pitchFamily="34" charset="77"/>
              </a:rPr>
              <a:t>Survey</a:t>
            </a:r>
          </a:p>
        </p:txBody>
      </p:sp>
      <p:sp>
        <p:nvSpPr>
          <p:cNvPr id="3" name="Content Placeholder 2">
            <a:extLst>
              <a:ext uri="{FF2B5EF4-FFF2-40B4-BE49-F238E27FC236}">
                <a16:creationId xmlns:a16="http://schemas.microsoft.com/office/drawing/2014/main" id="{B128C680-D46E-E14B-B087-9C6C539F46FA}"/>
              </a:ext>
            </a:extLst>
          </p:cNvPr>
          <p:cNvSpPr>
            <a:spLocks noGrp="1"/>
          </p:cNvSpPr>
          <p:nvPr>
            <p:ph idx="1"/>
          </p:nvPr>
        </p:nvSpPr>
        <p:spPr/>
        <p:txBody>
          <a:bodyPr vert="horz" lIns="91440" tIns="45720" rIns="91440" bIns="45720" rtlCol="0" anchor="t">
            <a:normAutofit/>
          </a:bodyPr>
          <a:lstStyle/>
          <a:p>
            <a:r>
              <a:rPr lang="en-US" dirty="0">
                <a:latin typeface="Avenir Next LT Pro" panose="020B0504020202020204" pitchFamily="34" charset="77"/>
              </a:rPr>
              <a:t>Please take a few minutes to complete a short survey and provide feedback on the What Works for Work session information and resources.</a:t>
            </a:r>
          </a:p>
          <a:p>
            <a:r>
              <a:rPr lang="en-US" dirty="0">
                <a:latin typeface="Avenir Next LT Pro" panose="020B0504020202020204" pitchFamily="34" charset="77"/>
              </a:rPr>
              <a:t>Need CEUs? Complete an </a:t>
            </a:r>
            <a:r>
              <a:rPr lang="en-US" dirty="0">
                <a:latin typeface="Avenir Next LT Pro" panose="020B0504020202020204" pitchFamily="34" charset="77"/>
                <a:hlinkClick r:id="rId3"/>
              </a:rPr>
              <a:t>eight-question survey </a:t>
            </a:r>
            <a:r>
              <a:rPr lang="en-US" dirty="0">
                <a:latin typeface="Avenir Next LT Pro" panose="020B0504020202020204" pitchFamily="34" charset="77"/>
              </a:rPr>
              <a:t>with 75% accuracy to receive a certificate of attendance.</a:t>
            </a:r>
          </a:p>
          <a:p>
            <a:pPr marL="0" indent="0">
              <a:buNone/>
            </a:pPr>
            <a:endParaRPr lang="en-US" dirty="0">
              <a:latin typeface="Avenir Next LT Pro" panose="020B0504020202020204" pitchFamily="34" charset="77"/>
            </a:endParaRPr>
          </a:p>
        </p:txBody>
      </p:sp>
    </p:spTree>
    <p:extLst>
      <p:ext uri="{BB962C8B-B14F-4D97-AF65-F5344CB8AC3E}">
        <p14:creationId xmlns:p14="http://schemas.microsoft.com/office/powerpoint/2010/main" val="320013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Understanding The Terms</a:t>
            </a:r>
          </a:p>
        </p:txBody>
      </p:sp>
      <p:sp>
        <p:nvSpPr>
          <p:cNvPr id="2" name="Text Placeholder 1">
            <a:extLst>
              <a:ext uri="{FF2B5EF4-FFF2-40B4-BE49-F238E27FC236}">
                <a16:creationId xmlns:a16="http://schemas.microsoft.com/office/drawing/2014/main" id="{C049F0E9-9FF9-9045-B4D7-29BC8A61A5B6}"/>
              </a:ext>
            </a:extLst>
          </p:cNvPr>
          <p:cNvSpPr>
            <a:spLocks noGrp="1"/>
          </p:cNvSpPr>
          <p:nvPr>
            <p:ph type="body" idx="1"/>
          </p:nvPr>
        </p:nvSpPr>
        <p:spPr/>
        <p:txBody>
          <a:bodyPr>
            <a:normAutofit/>
          </a:bodyPr>
          <a:lstStyle/>
          <a:p>
            <a:pPr algn="ctr"/>
            <a:r>
              <a:rPr lang="en-US" sz="3000" dirty="0"/>
              <a:t>Self-Advocacy</a:t>
            </a:r>
          </a:p>
        </p:txBody>
      </p:sp>
      <p:sp>
        <p:nvSpPr>
          <p:cNvPr id="4" name="Content Placeholder 3"/>
          <p:cNvSpPr>
            <a:spLocks noGrp="1"/>
          </p:cNvSpPr>
          <p:nvPr>
            <p:ph sz="half" idx="2"/>
          </p:nvPr>
        </p:nvSpPr>
        <p:spPr/>
        <p:txBody>
          <a:bodyPr/>
          <a:lstStyle/>
          <a:p>
            <a:pPr marL="0" lvl="0" indent="0">
              <a:spcBef>
                <a:spcPts val="11424"/>
              </a:spcBef>
              <a:buNone/>
            </a:pPr>
            <a:r>
              <a:rPr lang="en-US" sz="2800" b="1" dirty="0"/>
              <a:t>Foundational Belief. </a:t>
            </a:r>
            <a:r>
              <a:rPr lang="en-US" sz="2800" i="1" dirty="0"/>
              <a:t>All people have the right to make life decisions </a:t>
            </a:r>
            <a:r>
              <a:rPr lang="en-US" sz="2800" b="1" i="1" dirty="0"/>
              <a:t>without undue influence or control by others.</a:t>
            </a:r>
            <a:endParaRPr lang="en-US" sz="2800" i="1" dirty="0"/>
          </a:p>
          <a:p>
            <a:endParaRPr lang="en-US" dirty="0"/>
          </a:p>
        </p:txBody>
      </p:sp>
      <p:sp>
        <p:nvSpPr>
          <p:cNvPr id="6" name="Text Placeholder 5">
            <a:extLst>
              <a:ext uri="{FF2B5EF4-FFF2-40B4-BE49-F238E27FC236}">
                <a16:creationId xmlns:a16="http://schemas.microsoft.com/office/drawing/2014/main" id="{5C952C25-CB81-3B44-841B-E46D740A5C54}"/>
              </a:ext>
            </a:extLst>
          </p:cNvPr>
          <p:cNvSpPr>
            <a:spLocks noGrp="1"/>
          </p:cNvSpPr>
          <p:nvPr>
            <p:ph type="body" sz="quarter" idx="3"/>
          </p:nvPr>
        </p:nvSpPr>
        <p:spPr/>
        <p:txBody>
          <a:bodyPr>
            <a:normAutofit/>
          </a:bodyPr>
          <a:lstStyle/>
          <a:p>
            <a:pPr algn="ctr"/>
            <a:r>
              <a:rPr lang="en-US" sz="3000" dirty="0"/>
              <a:t>Self-Determination</a:t>
            </a:r>
          </a:p>
        </p:txBody>
      </p:sp>
      <p:sp>
        <p:nvSpPr>
          <p:cNvPr id="5" name="Content Placeholder 4"/>
          <p:cNvSpPr>
            <a:spLocks noGrp="1"/>
          </p:cNvSpPr>
          <p:nvPr>
            <p:ph sz="quarter" idx="4"/>
          </p:nvPr>
        </p:nvSpPr>
        <p:spPr>
          <a:xfrm>
            <a:off x="6193368" y="2174875"/>
            <a:ext cx="5603891" cy="3951288"/>
          </a:xfrm>
        </p:spPr>
        <p:txBody>
          <a:bodyPr>
            <a:normAutofit fontScale="92500" lnSpcReduction="20000"/>
          </a:bodyPr>
          <a:lstStyle/>
          <a:p>
            <a:pPr marL="0" lvl="0" indent="0">
              <a:lnSpc>
                <a:spcPct val="110000"/>
              </a:lnSpc>
              <a:buNone/>
            </a:pPr>
            <a:r>
              <a:rPr lang="en-US" sz="2800" i="1" dirty="0"/>
              <a:t>The ability t</a:t>
            </a:r>
            <a:r>
              <a:rPr lang="en-US" sz="2800" b="1" i="1" dirty="0"/>
              <a:t>o effectively and successfully take charge of one’s life. </a:t>
            </a:r>
            <a:endParaRPr lang="en-US" sz="2800" i="1" dirty="0"/>
          </a:p>
          <a:p>
            <a:pPr lvl="0">
              <a:lnSpc>
                <a:spcPct val="110000"/>
              </a:lnSpc>
              <a:buFontTx/>
              <a:buChar char="-"/>
            </a:pPr>
            <a:r>
              <a:rPr lang="en-US" sz="2800" dirty="0"/>
              <a:t>Requires a set of interrelated skills, including self-advocacy skills. </a:t>
            </a:r>
          </a:p>
          <a:p>
            <a:pPr lvl="0">
              <a:lnSpc>
                <a:spcPct val="110000"/>
              </a:lnSpc>
              <a:buFontTx/>
              <a:buChar char="-"/>
            </a:pPr>
            <a:r>
              <a:rPr lang="en-US" sz="2800" dirty="0"/>
              <a:t>Person may call upon support from others; however, is </a:t>
            </a:r>
            <a:r>
              <a:rPr lang="en-US" sz="2800" b="1" dirty="0"/>
              <a:t>in control of his own resources and how they are directed.</a:t>
            </a:r>
            <a:r>
              <a:rPr lang="en-US" sz="2800" b="1" i="1" dirty="0"/>
              <a:t> </a:t>
            </a:r>
            <a:endParaRPr lang="en-US" sz="2800" i="1" dirty="0"/>
          </a:p>
        </p:txBody>
      </p:sp>
      <p:pic>
        <p:nvPicPr>
          <p:cNvPr id="9" name="Content Placeholder 8" descr="black chalkboard with word “Choice” in the middle and arrows going in north, south, west, east direction away from word." title="Choice">
            <a:extLst>
              <a:ext uri="{FF2B5EF4-FFF2-40B4-BE49-F238E27FC236}">
                <a16:creationId xmlns:a16="http://schemas.microsoft.com/office/drawing/2014/main" id="{01196E45-18A3-D641-B304-F63F92C4C204}"/>
              </a:ext>
            </a:extLst>
          </p:cNvPr>
          <p:cNvPicPr>
            <a:picLocks noGrp="1" noChangeAspect="1"/>
          </p:cNvPicPr>
          <p:nvPr>
            <p:ph sz="quarter" idx="13"/>
          </p:nvPr>
        </p:nvPicPr>
        <p:blipFill>
          <a:blip r:embed="rId3"/>
          <a:stretch>
            <a:fillRect/>
          </a:stretch>
        </p:blipFill>
        <p:spPr>
          <a:xfrm>
            <a:off x="2457007" y="4140361"/>
            <a:ext cx="3404146" cy="17799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04997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D0A0E1-8720-E448-983E-B5F26385DAA5}"/>
              </a:ext>
            </a:extLst>
          </p:cNvPr>
          <p:cNvSpPr>
            <a:spLocks noGrp="1"/>
          </p:cNvSpPr>
          <p:nvPr>
            <p:ph type="title"/>
          </p:nvPr>
        </p:nvSpPr>
        <p:spPr/>
        <p:txBody>
          <a:bodyPr>
            <a:normAutofit fontScale="90000"/>
          </a:bodyPr>
          <a:lstStyle/>
          <a:p>
            <a:r>
              <a:rPr lang="en-US" dirty="0"/>
              <a:t>Self-Determination Is Associated With </a:t>
            </a:r>
            <a:br>
              <a:rPr lang="en-US" dirty="0"/>
            </a:br>
            <a:r>
              <a:rPr lang="en-US" dirty="0"/>
              <a:t>Better Adult Life Outcomes</a:t>
            </a:r>
          </a:p>
        </p:txBody>
      </p:sp>
      <p:sp>
        <p:nvSpPr>
          <p:cNvPr id="9" name="Content Placeholder 8">
            <a:extLst>
              <a:ext uri="{FF2B5EF4-FFF2-40B4-BE49-F238E27FC236}">
                <a16:creationId xmlns:a16="http://schemas.microsoft.com/office/drawing/2014/main" id="{A5FB531E-8EBD-0D42-A523-CE87060C49F0}"/>
              </a:ext>
            </a:extLst>
          </p:cNvPr>
          <p:cNvSpPr>
            <a:spLocks noGrp="1"/>
          </p:cNvSpPr>
          <p:nvPr>
            <p:ph sz="half" idx="1"/>
          </p:nvPr>
        </p:nvSpPr>
        <p:spPr>
          <a:xfrm>
            <a:off x="609600" y="1708879"/>
            <a:ext cx="5521377" cy="4417285"/>
          </a:xfrm>
        </p:spPr>
        <p:txBody>
          <a:bodyPr>
            <a:normAutofit/>
          </a:bodyPr>
          <a:lstStyle/>
          <a:p>
            <a:pPr marL="0" indent="0">
              <a:buNone/>
            </a:pPr>
            <a:r>
              <a:rPr lang="en-US" sz="3600" dirty="0"/>
              <a:t>Youth have improved adult life outcomes and higher quality of life when they learn and use the skills associated with self-determination</a:t>
            </a:r>
          </a:p>
        </p:txBody>
      </p:sp>
      <p:pic>
        <p:nvPicPr>
          <p:cNvPr id="18" name="Picture Placeholder 17" descr="Scale weight the value of Improved quality of life and self- determination with three subtopics below each heading. " title="Equal scale showing same value between Improved quality of life and Self- determination">
            <a:extLst>
              <a:ext uri="{FF2B5EF4-FFF2-40B4-BE49-F238E27FC236}">
                <a16:creationId xmlns:a16="http://schemas.microsoft.com/office/drawing/2014/main" id="{974F7FD1-7811-D740-BD15-54329FFD072D}"/>
              </a:ext>
            </a:extLst>
          </p:cNvPr>
          <p:cNvPicPr>
            <a:picLocks noGrp="1" noChangeAspect="1"/>
          </p:cNvPicPr>
          <p:nvPr>
            <p:ph type="pic" sz="quarter" idx="13"/>
          </p:nvPr>
        </p:nvPicPr>
        <p:blipFill rotWithShape="1">
          <a:blip r:embed="rId3"/>
          <a:srcRect l="28579" t="18776" r="28579" b="15807"/>
          <a:stretch/>
        </p:blipFill>
        <p:spPr>
          <a:xfrm>
            <a:off x="6550702" y="1556279"/>
            <a:ext cx="5396459" cy="5150182"/>
          </a:xfrm>
        </p:spPr>
      </p:pic>
    </p:spTree>
    <p:extLst>
      <p:ext uri="{BB962C8B-B14F-4D97-AF65-F5344CB8AC3E}">
        <p14:creationId xmlns:p14="http://schemas.microsoft.com/office/powerpoint/2010/main" val="2010888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EB0A-68EF-CB48-84C5-CEA14F9BCD35}"/>
              </a:ext>
            </a:extLst>
          </p:cNvPr>
          <p:cNvSpPr>
            <a:spLocks noGrp="1"/>
          </p:cNvSpPr>
          <p:nvPr>
            <p:ph type="title"/>
          </p:nvPr>
        </p:nvSpPr>
        <p:spPr>
          <a:xfrm>
            <a:off x="569179" y="302748"/>
            <a:ext cx="10972800" cy="1143000"/>
          </a:xfrm>
        </p:spPr>
        <p:txBody>
          <a:bodyPr>
            <a:normAutofit/>
          </a:bodyPr>
          <a:lstStyle/>
          <a:p>
            <a:r>
              <a:rPr lang="en-US" dirty="0"/>
              <a:t>What Does Self-Advocacy Include?</a:t>
            </a:r>
          </a:p>
        </p:txBody>
      </p:sp>
      <p:sp>
        <p:nvSpPr>
          <p:cNvPr id="5" name="Content Placeholder 4"/>
          <p:cNvSpPr>
            <a:spLocks noGrp="1"/>
          </p:cNvSpPr>
          <p:nvPr>
            <p:ph idx="1"/>
          </p:nvPr>
        </p:nvSpPr>
        <p:spPr>
          <a:xfrm>
            <a:off x="609600" y="1379095"/>
            <a:ext cx="10972800" cy="4747069"/>
          </a:xfrm>
        </p:spPr>
        <p:txBody>
          <a:bodyPr>
            <a:noAutofit/>
          </a:bodyPr>
          <a:lstStyle/>
          <a:p>
            <a:r>
              <a:rPr lang="en-US" sz="2800" dirty="0">
                <a:latin typeface="Avenir Book"/>
                <a:cs typeface="Avenir Book"/>
              </a:rPr>
              <a:t>Speaking up for yourself</a:t>
            </a:r>
          </a:p>
          <a:p>
            <a:r>
              <a:rPr lang="en-US" sz="2800" dirty="0">
                <a:latin typeface="Avenir Book"/>
                <a:cs typeface="Avenir Book"/>
              </a:rPr>
              <a:t>Making decisions about your own life</a:t>
            </a:r>
          </a:p>
          <a:p>
            <a:r>
              <a:rPr lang="en-US" sz="2800" dirty="0">
                <a:latin typeface="Avenir Book"/>
                <a:cs typeface="Avenir Book"/>
              </a:rPr>
              <a:t>Getting information so that you can understand</a:t>
            </a:r>
          </a:p>
          <a:p>
            <a:r>
              <a:rPr lang="en-US" sz="2800" dirty="0">
                <a:latin typeface="Avenir Book"/>
                <a:cs typeface="Avenir Book"/>
              </a:rPr>
              <a:t>Finding out who will support you in your journey</a:t>
            </a:r>
          </a:p>
          <a:p>
            <a:r>
              <a:rPr lang="en-US" sz="2800" dirty="0">
                <a:latin typeface="Avenir Book"/>
                <a:cs typeface="Avenir Book"/>
              </a:rPr>
              <a:t>Identifying your rights and responsibilities</a:t>
            </a:r>
          </a:p>
          <a:p>
            <a:r>
              <a:rPr lang="en-US" sz="2800" dirty="0">
                <a:latin typeface="Avenir Book"/>
                <a:cs typeface="Avenir Book"/>
              </a:rPr>
              <a:t>Problem-solving </a:t>
            </a:r>
          </a:p>
          <a:p>
            <a:r>
              <a:rPr lang="en-US" sz="2800" dirty="0">
                <a:latin typeface="Avenir Book"/>
                <a:cs typeface="Avenir Book"/>
              </a:rPr>
              <a:t>Reaching out to others when you need help and friendship (and how to ask..)</a:t>
            </a:r>
          </a:p>
          <a:p>
            <a:r>
              <a:rPr lang="en-US" sz="2800" dirty="0">
                <a:latin typeface="Avenir Book"/>
                <a:cs typeface="Avenir Book"/>
              </a:rPr>
              <a:t>Standing up for and defending the rights of oneself and/or others</a:t>
            </a:r>
          </a:p>
        </p:txBody>
      </p:sp>
    </p:spTree>
    <p:extLst>
      <p:ext uri="{BB962C8B-B14F-4D97-AF65-F5344CB8AC3E}">
        <p14:creationId xmlns:p14="http://schemas.microsoft.com/office/powerpoint/2010/main" val="328175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2936-A8A4-1341-B145-E9B162231851}"/>
              </a:ext>
            </a:extLst>
          </p:cNvPr>
          <p:cNvSpPr>
            <a:spLocks noGrp="1"/>
          </p:cNvSpPr>
          <p:nvPr>
            <p:ph type="title"/>
          </p:nvPr>
        </p:nvSpPr>
        <p:spPr>
          <a:xfrm>
            <a:off x="622663" y="679587"/>
            <a:ext cx="10972800" cy="819429"/>
          </a:xfrm>
        </p:spPr>
        <p:txBody>
          <a:bodyPr>
            <a:normAutofit/>
          </a:bodyPr>
          <a:lstStyle/>
          <a:p>
            <a:r>
              <a:rPr lang="en-US" dirty="0"/>
              <a:t>What Does Self-Determination Include?</a:t>
            </a:r>
          </a:p>
        </p:txBody>
      </p:sp>
      <p:sp>
        <p:nvSpPr>
          <p:cNvPr id="7" name="Content Placeholder 6"/>
          <p:cNvSpPr>
            <a:spLocks noGrp="1"/>
          </p:cNvSpPr>
          <p:nvPr>
            <p:ph idx="1"/>
          </p:nvPr>
        </p:nvSpPr>
        <p:spPr>
          <a:xfrm>
            <a:off x="145868" y="1449305"/>
            <a:ext cx="7605032" cy="5029199"/>
          </a:xfrm>
        </p:spPr>
        <p:txBody>
          <a:bodyPr>
            <a:normAutofit/>
          </a:bodyPr>
          <a:lstStyle/>
          <a:p>
            <a:pPr>
              <a:lnSpc>
                <a:spcPct val="110000"/>
              </a:lnSpc>
            </a:pPr>
            <a:r>
              <a:rPr lang="en-US" sz="2800" dirty="0">
                <a:latin typeface="Avenir Book"/>
                <a:cs typeface="Avenir Book"/>
              </a:rPr>
              <a:t>Setting goals</a:t>
            </a:r>
          </a:p>
          <a:p>
            <a:pPr>
              <a:lnSpc>
                <a:spcPct val="110000"/>
              </a:lnSpc>
            </a:pPr>
            <a:r>
              <a:rPr lang="en-US" sz="2800" dirty="0">
                <a:latin typeface="Avenir Book"/>
                <a:cs typeface="Avenir Book"/>
              </a:rPr>
              <a:t>Knowing what is needed to reach goals</a:t>
            </a:r>
          </a:p>
          <a:p>
            <a:pPr>
              <a:lnSpc>
                <a:spcPct val="110000"/>
              </a:lnSpc>
            </a:pPr>
            <a:r>
              <a:rPr lang="en-US" sz="2800" dirty="0">
                <a:latin typeface="Avenir Book"/>
                <a:cs typeface="Avenir Book"/>
              </a:rPr>
              <a:t>The ability to make choices and decisions based on own preferences and interests</a:t>
            </a:r>
          </a:p>
          <a:p>
            <a:pPr>
              <a:lnSpc>
                <a:spcPct val="110000"/>
              </a:lnSpc>
            </a:pPr>
            <a:r>
              <a:rPr lang="en-US" sz="2800" dirty="0">
                <a:latin typeface="Avenir Book"/>
                <a:cs typeface="Avenir Book"/>
              </a:rPr>
              <a:t>Accepting the consequences of the decisions made</a:t>
            </a:r>
          </a:p>
          <a:p>
            <a:pPr>
              <a:lnSpc>
                <a:spcPct val="110000"/>
              </a:lnSpc>
            </a:pPr>
            <a:r>
              <a:rPr lang="en-US" sz="2800" dirty="0">
                <a:latin typeface="Avenir Book"/>
                <a:cs typeface="Avenir Book"/>
              </a:rPr>
              <a:t>Monitoring and regulating one’s own actions and to be goal-oriented and self-directed</a:t>
            </a:r>
          </a:p>
          <a:p>
            <a:pPr>
              <a:lnSpc>
                <a:spcPct val="110000"/>
              </a:lnSpc>
            </a:pPr>
            <a:r>
              <a:rPr lang="en-US" sz="2800" dirty="0">
                <a:latin typeface="Avenir Book"/>
                <a:cs typeface="Avenir Book"/>
              </a:rPr>
              <a:t>Using Self-Advocacy Skills</a:t>
            </a:r>
          </a:p>
          <a:p>
            <a:endParaRPr lang="en-US" dirty="0"/>
          </a:p>
        </p:txBody>
      </p:sp>
      <p:pic>
        <p:nvPicPr>
          <p:cNvPr id="9" name="Content Placeholder 8" descr="Post-it note in the palm of hand background has two smartphones and paper calendar behind the hand." title="Set Goals ">
            <a:extLst>
              <a:ext uri="{FF2B5EF4-FFF2-40B4-BE49-F238E27FC236}">
                <a16:creationId xmlns:a16="http://schemas.microsoft.com/office/drawing/2014/main" id="{CA3A7434-569D-704B-9170-F633045E0B59}"/>
              </a:ext>
            </a:extLst>
          </p:cNvPr>
          <p:cNvPicPr>
            <a:picLocks noGrp="1" noChangeAspect="1"/>
          </p:cNvPicPr>
          <p:nvPr>
            <p:ph sz="quarter" idx="13"/>
          </p:nvPr>
        </p:nvPicPr>
        <p:blipFill>
          <a:blip r:embed="rId3"/>
          <a:stretch>
            <a:fillRect/>
          </a:stretch>
        </p:blipFill>
        <p:spPr>
          <a:xfrm>
            <a:off x="7916665" y="2988098"/>
            <a:ext cx="4123818" cy="1572206"/>
          </a:xfrm>
        </p:spPr>
      </p:pic>
    </p:spTree>
    <p:extLst>
      <p:ext uri="{BB962C8B-B14F-4D97-AF65-F5344CB8AC3E}">
        <p14:creationId xmlns:p14="http://schemas.microsoft.com/office/powerpoint/2010/main" val="165004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Components of Self-Determination Includes Many Skill Sets</a:t>
            </a:r>
          </a:p>
        </p:txBody>
      </p:sp>
      <p:sp>
        <p:nvSpPr>
          <p:cNvPr id="3" name="Content Placeholder 2"/>
          <p:cNvSpPr>
            <a:spLocks noGrp="1"/>
          </p:cNvSpPr>
          <p:nvPr>
            <p:ph sz="half" idx="1"/>
          </p:nvPr>
        </p:nvSpPr>
        <p:spPr/>
        <p:txBody>
          <a:bodyPr>
            <a:normAutofit/>
          </a:bodyPr>
          <a:lstStyle/>
          <a:p>
            <a:r>
              <a:rPr lang="en-US" dirty="0"/>
              <a:t>Choice-making </a:t>
            </a:r>
          </a:p>
          <a:p>
            <a:r>
              <a:rPr lang="en-US" dirty="0"/>
              <a:t>Decision making </a:t>
            </a:r>
          </a:p>
          <a:p>
            <a:r>
              <a:rPr lang="en-US" dirty="0"/>
              <a:t>Problem solving</a:t>
            </a:r>
          </a:p>
          <a:p>
            <a:r>
              <a:rPr lang="en-US" dirty="0"/>
              <a:t>Goal setting and attainment</a:t>
            </a:r>
          </a:p>
          <a:p>
            <a:r>
              <a:rPr lang="en-US" dirty="0"/>
              <a:t>Independence </a:t>
            </a:r>
          </a:p>
          <a:p>
            <a:r>
              <a:rPr lang="en-US" dirty="0"/>
              <a:t>Risk-taking and safety  </a:t>
            </a:r>
          </a:p>
          <a:p>
            <a:pPr lvl="1"/>
            <a:endParaRPr lang="en-US" dirty="0"/>
          </a:p>
          <a:p>
            <a:pPr lvl="1"/>
            <a:endParaRPr lang="en-US" dirty="0"/>
          </a:p>
          <a:p>
            <a:pPr lvl="1"/>
            <a:endParaRPr lang="en-US" dirty="0"/>
          </a:p>
          <a:p>
            <a:pPr lvl="1"/>
            <a:endParaRPr lang="en-US" dirty="0"/>
          </a:p>
          <a:p>
            <a:endParaRPr lang="en-US" dirty="0"/>
          </a:p>
          <a:p>
            <a:endParaRPr lang="en-US" dirty="0"/>
          </a:p>
        </p:txBody>
      </p:sp>
      <p:sp>
        <p:nvSpPr>
          <p:cNvPr id="10" name="Content Placeholder 9">
            <a:extLst>
              <a:ext uri="{FF2B5EF4-FFF2-40B4-BE49-F238E27FC236}">
                <a16:creationId xmlns:a16="http://schemas.microsoft.com/office/drawing/2014/main" id="{ABFEBBFD-7671-F740-BC4B-A3AC84AAD154}"/>
              </a:ext>
            </a:extLst>
          </p:cNvPr>
          <p:cNvSpPr>
            <a:spLocks noGrp="1"/>
          </p:cNvSpPr>
          <p:nvPr>
            <p:ph sz="half" idx="2"/>
          </p:nvPr>
        </p:nvSpPr>
        <p:spPr/>
        <p:txBody>
          <a:bodyPr/>
          <a:lstStyle/>
          <a:p>
            <a:r>
              <a:rPr lang="en-US" dirty="0"/>
              <a:t>Self- observation</a:t>
            </a:r>
          </a:p>
          <a:p>
            <a:r>
              <a:rPr lang="en-US" dirty="0"/>
              <a:t>Evaluation and reinforcement  </a:t>
            </a:r>
          </a:p>
          <a:p>
            <a:r>
              <a:rPr lang="en-US" dirty="0"/>
              <a:t>Self-instruction  </a:t>
            </a:r>
          </a:p>
          <a:p>
            <a:r>
              <a:rPr lang="en-US" dirty="0"/>
              <a:t>Leadership  </a:t>
            </a:r>
          </a:p>
          <a:p>
            <a:r>
              <a:rPr lang="en-US" dirty="0"/>
              <a:t>Self-awareness and self knowledge</a:t>
            </a:r>
          </a:p>
          <a:p>
            <a:r>
              <a:rPr lang="en-US" dirty="0"/>
              <a:t>Self- advocacy</a:t>
            </a:r>
          </a:p>
          <a:p>
            <a:endParaRPr lang="en-US" dirty="0"/>
          </a:p>
        </p:txBody>
      </p:sp>
    </p:spTree>
    <p:extLst>
      <p:ext uri="{BB962C8B-B14F-4D97-AF65-F5344CB8AC3E}">
        <p14:creationId xmlns:p14="http://schemas.microsoft.com/office/powerpoint/2010/main" val="2048371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2A0212-DB90-994B-A1A9-F3C22B7F06FF}"/>
              </a:ext>
            </a:extLst>
          </p:cNvPr>
          <p:cNvSpPr>
            <a:spLocks noGrp="1"/>
          </p:cNvSpPr>
          <p:nvPr>
            <p:ph type="title"/>
          </p:nvPr>
        </p:nvSpPr>
        <p:spPr>
          <a:xfrm>
            <a:off x="344775" y="452917"/>
            <a:ext cx="4017363" cy="5453742"/>
          </a:xfrm>
        </p:spPr>
        <p:txBody>
          <a:bodyPr>
            <a:normAutofit/>
          </a:bodyPr>
          <a:lstStyle/>
          <a:p>
            <a:r>
              <a:rPr lang="en-US" sz="4000" dirty="0"/>
              <a:t>Developing Self- Determination Skills Requires Targeted Teaching Strategies</a:t>
            </a:r>
          </a:p>
        </p:txBody>
      </p:sp>
      <p:pic>
        <p:nvPicPr>
          <p:cNvPr id="15" name="Content Placeholder 14" descr="2 columns, 8 rows broken into self-determination skills vocabulary on the left. Right side shows how to develop the skills. " title="Self- Determination Table">
            <a:extLst>
              <a:ext uri="{FF2B5EF4-FFF2-40B4-BE49-F238E27FC236}">
                <a16:creationId xmlns:a16="http://schemas.microsoft.com/office/drawing/2014/main" id="{D36B232F-F527-DB47-B840-5E09F48A1A43}"/>
              </a:ext>
            </a:extLst>
          </p:cNvPr>
          <p:cNvPicPr>
            <a:picLocks noGrp="1" noChangeAspect="1"/>
          </p:cNvPicPr>
          <p:nvPr>
            <p:ph idx="1"/>
          </p:nvPr>
        </p:nvPicPr>
        <p:blipFill>
          <a:blip r:embed="rId3"/>
          <a:stretch>
            <a:fillRect/>
          </a:stretch>
        </p:blipFill>
        <p:spPr>
          <a:xfrm>
            <a:off x="5126636" y="139403"/>
            <a:ext cx="6851130" cy="6515862"/>
          </a:xfrm>
        </p:spPr>
      </p:pic>
    </p:spTree>
    <p:extLst>
      <p:ext uri="{BB962C8B-B14F-4D97-AF65-F5344CB8AC3E}">
        <p14:creationId xmlns:p14="http://schemas.microsoft.com/office/powerpoint/2010/main" val="2283048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at Works for Work Final Project Template" id="{E4AAA241-1FEE-7D42-908B-8EB24D3EDB91}" vid="{94EB825E-A6F4-1B46-B87C-B1682E17A9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FFCDFB-61D3-4C05-9EB1-0836B808A28A}">
  <ds:schemaRefs>
    <ds:schemaRef ds:uri="http://schemas.microsoft.com/sharepoint/v3/contenttype/forms"/>
  </ds:schemaRefs>
</ds:datastoreItem>
</file>

<file path=customXml/itemProps2.xml><?xml version="1.0" encoding="utf-8"?>
<ds:datastoreItem xmlns:ds="http://schemas.openxmlformats.org/officeDocument/2006/customXml" ds:itemID="{B6A7C907-E413-4E35-B978-B95C8D69590E}">
  <ds:schemaRefs>
    <ds:schemaRef ds:uri="5cf0b33e-1905-47e5-996b-0077f99af4d6"/>
    <ds:schemaRef ds:uri="a57ec7f8-8b67-4735-931f-8ffdcef4b5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E412923-5989-48D1-9BFB-E572B2FC8B00}">
  <ds:schemaRefs>
    <ds:schemaRef ds:uri="5cf0b33e-1905-47e5-996b-0077f99af4d6"/>
    <ds:schemaRef ds:uri="a57ec7f8-8b67-4735-931f-8ffdcef4b5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23187</TotalTime>
  <Words>3068</Words>
  <Application>Microsoft Macintosh PowerPoint</Application>
  <PresentationFormat>Widescreen</PresentationFormat>
  <Paragraphs>318</Paragraphs>
  <Slides>34</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Avenir Book</vt:lpstr>
      <vt:lpstr>Avenir LT Std 45 Book</vt:lpstr>
      <vt:lpstr>Avenir LT Std 55 Roman</vt:lpstr>
      <vt:lpstr>Avenir Next LT Pro</vt:lpstr>
      <vt:lpstr>Calibri</vt:lpstr>
      <vt:lpstr>Wingdings</vt:lpstr>
      <vt:lpstr>Office Theme</vt:lpstr>
      <vt:lpstr>“What Works for Work”</vt:lpstr>
      <vt:lpstr>Evidence Based Practices Self-Advocacy &amp; Self-Determination</vt:lpstr>
      <vt:lpstr>Words Can Be Confusing How Do You Define These Words?</vt:lpstr>
      <vt:lpstr>Understanding The Terms</vt:lpstr>
      <vt:lpstr>Self-Determination Is Associated With  Better Adult Life Outcomes</vt:lpstr>
      <vt:lpstr>What Does Self-Advocacy Include?</vt:lpstr>
      <vt:lpstr>What Does Self-Determination Include?</vt:lpstr>
      <vt:lpstr>Components of Self-Determination Includes Many Skill Sets</vt:lpstr>
      <vt:lpstr>Developing Self- Determination Skills Requires Targeted Teaching Strategies</vt:lpstr>
      <vt:lpstr>People with Disabilities Show Less  Self-Determination</vt:lpstr>
      <vt:lpstr>What Do You Think?</vt:lpstr>
      <vt:lpstr>Barriers to Promoting Self-Determination (SD)</vt:lpstr>
      <vt:lpstr>Strategies to Address Self-Determination Across Ages and Domains</vt:lpstr>
      <vt:lpstr>ACTIVITY: Skills Area for Self- Determination &amp; Current Opportunities</vt:lpstr>
      <vt:lpstr>ACTIVITY: Skills Area for Self- Determination &amp; Current Opportunities</vt:lpstr>
      <vt:lpstr>Evidence Based Practices for  Self-Determination</vt:lpstr>
      <vt:lpstr>Materials and Resources for Teaching  Self-Determination</vt:lpstr>
      <vt:lpstr>Review of Selected Resources  for Self- Determination</vt:lpstr>
      <vt:lpstr>National Center for Secondary Education and Transition </vt:lpstr>
      <vt:lpstr>Childhood meets Adulthood at Youthhood.org</vt:lpstr>
      <vt:lpstr>Opening Doors to Self- Determination Skills </vt:lpstr>
      <vt:lpstr>Job Decisions for the Future</vt:lpstr>
      <vt:lpstr>OhioMeansJobs.com</vt:lpstr>
      <vt:lpstr>Zarrow Center Self- Determination </vt:lpstr>
      <vt:lpstr>BrainPop Decision Making Topics  </vt:lpstr>
      <vt:lpstr>FoolProof- Financial Education</vt:lpstr>
      <vt:lpstr>Got Transition</vt:lpstr>
      <vt:lpstr>Student-Directed Transition Planning</vt:lpstr>
      <vt:lpstr>Self- Determination Resources</vt:lpstr>
      <vt:lpstr>Self- Determination Research and Resources</vt:lpstr>
      <vt:lpstr>Time for Further Review of Resources </vt:lpstr>
      <vt:lpstr>Group Discussion</vt:lpstr>
      <vt:lpstr>Take Away </vt:lpstr>
      <vt:lpstr>Survey</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Works for Work” Self Advocacy Self Determination</dc:title>
  <dc:subject>Self- Advocacy Self- Determination</dc:subject>
  <dc:creator>Staff OCALI Lifespan Transition Center</dc:creator>
  <cp:keywords>Evidence Based Practice, Self- Advocacy Self- Determination</cp:keywords>
  <dc:description>Materials developed for What Works for Work grant, through the Ohio Developmental Disabilities council resources guidance on Evidence Based Practices and Predictors
</dc:description>
  <cp:lastModifiedBy>Starr Dobush</cp:lastModifiedBy>
  <cp:revision>166</cp:revision>
  <cp:lastPrinted>2017-09-11T17:42:02Z</cp:lastPrinted>
  <dcterms:created xsi:type="dcterms:W3CDTF">2018-06-26T23:30:25Z</dcterms:created>
  <dcterms:modified xsi:type="dcterms:W3CDTF">2021-11-12T13:06:08Z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ies>
</file>