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4"/>
  </p:notesMasterIdLst>
  <p:handoutMasterIdLst>
    <p:handoutMasterId r:id="rId45"/>
  </p:handoutMasterIdLst>
  <p:sldIdLst>
    <p:sldId id="371" r:id="rId5"/>
    <p:sldId id="618" r:id="rId6"/>
    <p:sldId id="619" r:id="rId7"/>
    <p:sldId id="629" r:id="rId8"/>
    <p:sldId id="630" r:id="rId9"/>
    <p:sldId id="652" r:id="rId10"/>
    <p:sldId id="653" r:id="rId11"/>
    <p:sldId id="654" r:id="rId12"/>
    <p:sldId id="655" r:id="rId13"/>
    <p:sldId id="632" r:id="rId14"/>
    <p:sldId id="644" r:id="rId15"/>
    <p:sldId id="596" r:id="rId16"/>
    <p:sldId id="597" r:id="rId17"/>
    <p:sldId id="598" r:id="rId18"/>
    <p:sldId id="636" r:id="rId19"/>
    <p:sldId id="599" r:id="rId20"/>
    <p:sldId id="637" r:id="rId21"/>
    <p:sldId id="600" r:id="rId22"/>
    <p:sldId id="638" r:id="rId23"/>
    <p:sldId id="601" r:id="rId24"/>
    <p:sldId id="639" r:id="rId25"/>
    <p:sldId id="602" r:id="rId26"/>
    <p:sldId id="640" r:id="rId27"/>
    <p:sldId id="603" r:id="rId28"/>
    <p:sldId id="642" r:id="rId29"/>
    <p:sldId id="645" r:id="rId30"/>
    <p:sldId id="641" r:id="rId31"/>
    <p:sldId id="605" r:id="rId32"/>
    <p:sldId id="643" r:id="rId33"/>
    <p:sldId id="646" r:id="rId34"/>
    <p:sldId id="607" r:id="rId35"/>
    <p:sldId id="647" r:id="rId36"/>
    <p:sldId id="648" r:id="rId37"/>
    <p:sldId id="633" r:id="rId38"/>
    <p:sldId id="649" r:id="rId39"/>
    <p:sldId id="650" r:id="rId40"/>
    <p:sldId id="628" r:id="rId41"/>
    <p:sldId id="651" r:id="rId42"/>
    <p:sldId id="656"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235963"/>
    <a:srgbClr val="2575CD"/>
    <a:srgbClr val="CFDA33"/>
    <a:srgbClr val="269828"/>
    <a:srgbClr val="E514E0"/>
    <a:srgbClr val="CBCC03"/>
    <a:srgbClr val="C713C0"/>
    <a:srgbClr val="CDD6E1"/>
    <a:srgbClr val="D556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1F93C8-553F-7D42-84B6-2A5A8C6D9AA9}" v="17" dt="2022-01-01T14:14:11.083"/>
    <p1510:client id="{79127DFC-E474-53D7-A3BE-1B8FE600CBA4}" v="99" dt="2022-01-04T17:40:34.2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086" autoAdjust="0"/>
    <p:restoredTop sz="68248" autoAdjust="0"/>
  </p:normalViewPr>
  <p:slideViewPr>
    <p:cSldViewPr snapToGrid="0" snapToObjects="1">
      <p:cViewPr varScale="1">
        <p:scale>
          <a:sx n="75" d="100"/>
          <a:sy n="75" d="100"/>
        </p:scale>
        <p:origin x="160" y="360"/>
      </p:cViewPr>
      <p:guideLst>
        <p:guide orient="horz" pos="2160"/>
        <p:guide pos="3840"/>
      </p:guideLst>
    </p:cSldViewPr>
  </p:slideViewPr>
  <p:outlineViewPr>
    <p:cViewPr>
      <p:scale>
        <a:sx n="33" d="100"/>
        <a:sy n="33" d="100"/>
      </p:scale>
      <p:origin x="0" y="-40240"/>
    </p:cViewPr>
  </p:outlineViewPr>
  <p:notesTextViewPr>
    <p:cViewPr>
      <p:scale>
        <a:sx n="125" d="100"/>
        <a:sy n="125" d="100"/>
      </p:scale>
      <p:origin x="0" y="0"/>
    </p:cViewPr>
  </p:notesTextViewPr>
  <p:sorterViewPr>
    <p:cViewPr>
      <p:scale>
        <a:sx n="96" d="100"/>
        <a:sy n="96" d="100"/>
      </p:scale>
      <p:origin x="0" y="13840"/>
    </p:cViewPr>
  </p:sorterViewPr>
  <p:notesViewPr>
    <p:cSldViewPr snapToGrid="0" snapToObjects="1">
      <p:cViewPr varScale="1">
        <p:scale>
          <a:sx n="77" d="100"/>
          <a:sy n="77" d="100"/>
        </p:scale>
        <p:origin x="1088"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Filler" userId="S::chris_filler@ocali.org::18834a44-c2a5-4176-8fab-138eb1655fbf" providerId="AD" clId="Web-{79127DFC-E474-53D7-A3BE-1B8FE600CBA4}"/>
    <pc:docChg chg="modSld">
      <pc:chgData name="Chris Filler" userId="S::chris_filler@ocali.org::18834a44-c2a5-4176-8fab-138eb1655fbf" providerId="AD" clId="Web-{79127DFC-E474-53D7-A3BE-1B8FE600CBA4}" dt="2022-01-04T17:40:34.264" v="97" actId="20577"/>
      <pc:docMkLst>
        <pc:docMk/>
      </pc:docMkLst>
      <pc:sldChg chg="modSp">
        <pc:chgData name="Chris Filler" userId="S::chris_filler@ocali.org::18834a44-c2a5-4176-8fab-138eb1655fbf" providerId="AD" clId="Web-{79127DFC-E474-53D7-A3BE-1B8FE600CBA4}" dt="2022-01-04T17:40:34.264" v="97" actId="20577"/>
        <pc:sldMkLst>
          <pc:docMk/>
          <pc:sldMk cId="1225060191" sldId="656"/>
        </pc:sldMkLst>
        <pc:spChg chg="mod">
          <ac:chgData name="Chris Filler" userId="S::chris_filler@ocali.org::18834a44-c2a5-4176-8fab-138eb1655fbf" providerId="AD" clId="Web-{79127DFC-E474-53D7-A3BE-1B8FE600CBA4}" dt="2022-01-04T17:38:20.968" v="95" actId="20577"/>
          <ac:spMkLst>
            <pc:docMk/>
            <pc:sldMk cId="1225060191" sldId="656"/>
            <ac:spMk id="5" creationId="{89057A9A-4C3D-8C45-B538-EC09E3E4F56C}"/>
          </ac:spMkLst>
        </pc:spChg>
        <pc:spChg chg="mod">
          <ac:chgData name="Chris Filler" userId="S::chris_filler@ocali.org::18834a44-c2a5-4176-8fab-138eb1655fbf" providerId="AD" clId="Web-{79127DFC-E474-53D7-A3BE-1B8FE600CBA4}" dt="2022-01-04T17:40:34.264" v="97" actId="20577"/>
          <ac:spMkLst>
            <pc:docMk/>
            <pc:sldMk cId="1225060191" sldId="656"/>
            <ac:spMk id="6" creationId="{5653C9C1-2E22-C741-A92C-5770A7236BAC}"/>
          </ac:spMkLst>
        </pc:spChg>
      </pc:sldChg>
    </pc:docChg>
  </pc:docChgLst>
  <pc:docChgLst>
    <pc:chgData name="Chris Filler" userId="S::chris_filler@ocali.org::18834a44-c2a5-4176-8fab-138eb1655fbf" providerId="AD" clId="Web-{351F93C8-553F-7D42-84B6-2A5A8C6D9AA9}"/>
    <pc:docChg chg="modSld">
      <pc:chgData name="Chris Filler" userId="S::chris_filler@ocali.org::18834a44-c2a5-4176-8fab-138eb1655fbf" providerId="AD" clId="Web-{351F93C8-553F-7D42-84B6-2A5A8C6D9AA9}" dt="2022-01-01T14:14:11.083" v="15" actId="20577"/>
      <pc:docMkLst>
        <pc:docMk/>
      </pc:docMkLst>
      <pc:sldChg chg="modSp">
        <pc:chgData name="Chris Filler" userId="S::chris_filler@ocali.org::18834a44-c2a5-4176-8fab-138eb1655fbf" providerId="AD" clId="Web-{351F93C8-553F-7D42-84B6-2A5A8C6D9AA9}" dt="2022-01-01T14:14:11.083" v="15" actId="20577"/>
        <pc:sldMkLst>
          <pc:docMk/>
          <pc:sldMk cId="389435257" sldId="371"/>
        </pc:sldMkLst>
        <pc:spChg chg="mod">
          <ac:chgData name="Chris Filler" userId="S::chris_filler@ocali.org::18834a44-c2a5-4176-8fab-138eb1655fbf" providerId="AD" clId="Web-{351F93C8-553F-7D42-84B6-2A5A8C6D9AA9}" dt="2022-01-01T14:13:55.583" v="13" actId="1076"/>
          <ac:spMkLst>
            <pc:docMk/>
            <pc:sldMk cId="389435257" sldId="371"/>
            <ac:spMk id="2" creationId="{00000000-0000-0000-0000-000000000000}"/>
          </ac:spMkLst>
        </pc:spChg>
        <pc:spChg chg="mod">
          <ac:chgData name="Chris Filler" userId="S::chris_filler@ocali.org::18834a44-c2a5-4176-8fab-138eb1655fbf" providerId="AD" clId="Web-{351F93C8-553F-7D42-84B6-2A5A8C6D9AA9}" dt="2022-01-01T14:14:11.083" v="15" actId="20577"/>
          <ac:spMkLst>
            <pc:docMk/>
            <pc:sldMk cId="389435257" sldId="371"/>
            <ac:spMk id="3" creationId="{7A752CD7-B036-254F-B915-C8C29C7CFA8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AB97A0-A8DF-AB4E-81CD-8B232292BC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6268E54-3EAD-A34B-92F0-CB6292C505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56EE14-927C-004B-B3F2-9EB5C21EEDE1}" type="datetimeFigureOut">
              <a:rPr lang="en-US" smtClean="0"/>
              <a:t>1/4/2022</a:t>
            </a:fld>
            <a:endParaRPr lang="en-US"/>
          </a:p>
        </p:txBody>
      </p:sp>
      <p:sp>
        <p:nvSpPr>
          <p:cNvPr id="4" name="Footer Placeholder 3">
            <a:extLst>
              <a:ext uri="{FF2B5EF4-FFF2-40B4-BE49-F238E27FC236}">
                <a16:creationId xmlns:a16="http://schemas.microsoft.com/office/drawing/2014/main" id="{39AE3835-1919-5343-846B-38F23C1DCA1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BE2D8D7-ADF7-E94B-B240-9F1A92DF73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D4AA56-7D7F-E84C-8569-E7BA9E5FF3C0}" type="slidenum">
              <a:rPr lang="en-US" smtClean="0"/>
              <a:t>‹#›</a:t>
            </a:fld>
            <a:endParaRPr lang="en-US"/>
          </a:p>
        </p:txBody>
      </p:sp>
    </p:spTree>
    <p:extLst>
      <p:ext uri="{BB962C8B-B14F-4D97-AF65-F5344CB8AC3E}">
        <p14:creationId xmlns:p14="http://schemas.microsoft.com/office/powerpoint/2010/main" val="471267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8366CA-4953-D24E-AE97-7AD9CCCBCFE1}" type="datetimeFigureOut">
              <a:rPr lang="en-US" smtClean="0"/>
              <a:t>1/4/2022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42D1AF-6CCC-804E-8211-1C49D48ECA1E}" type="slidenum">
              <a:rPr lang="en-US" smtClean="0"/>
              <a:t>‹#›</a:t>
            </a:fld>
            <a:endParaRPr lang="en-US"/>
          </a:p>
        </p:txBody>
      </p:sp>
    </p:spTree>
    <p:extLst>
      <p:ext uri="{BB962C8B-B14F-4D97-AF65-F5344CB8AC3E}">
        <p14:creationId xmlns:p14="http://schemas.microsoft.com/office/powerpoint/2010/main" val="38297428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dd.ohio.gov/wps/portal/gov/dodd/waivers-and-services/services/career-plannin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transitionta.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ransitionta.org/topics/effective-practic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Facilitators: As you begin this session with a group, prepare them for a session that is meant to be interactive and participatory. The groundwork will be laid with some general information and materials, however, interacting with the materials, information and concepts during the session is most important. As a single user, it is also important to allow time to review materials and use the activities to gain the most benefit from this session. </a:t>
            </a:r>
          </a:p>
        </p:txBody>
      </p:sp>
      <p:sp>
        <p:nvSpPr>
          <p:cNvPr id="4" name="Slide Number Placeholder 3"/>
          <p:cNvSpPr>
            <a:spLocks noGrp="1"/>
          </p:cNvSpPr>
          <p:nvPr>
            <p:ph type="sldNum" sz="quarter" idx="10"/>
          </p:nvPr>
        </p:nvSpPr>
        <p:spPr/>
        <p:txBody>
          <a:bodyPr/>
          <a:lstStyle/>
          <a:p>
            <a:fld id="{8642D1AF-6CCC-804E-8211-1C49D48ECA1E}" type="slidenum">
              <a:rPr lang="en-US" smtClean="0"/>
              <a:t>1</a:t>
            </a:fld>
            <a:endParaRPr lang="en-US"/>
          </a:p>
        </p:txBody>
      </p:sp>
    </p:spTree>
    <p:extLst>
      <p:ext uri="{BB962C8B-B14F-4D97-AF65-F5344CB8AC3E}">
        <p14:creationId xmlns:p14="http://schemas.microsoft.com/office/powerpoint/2010/main" val="1209468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also handout #1.  </a:t>
            </a:r>
          </a:p>
          <a:p>
            <a:r>
              <a:rPr lang="en-US" dirty="0"/>
              <a:t>Link for Predictors: https://</a:t>
            </a:r>
            <a:r>
              <a:rPr lang="en-US" dirty="0" err="1"/>
              <a:t>ohioemploymentfirst.org</a:t>
            </a:r>
            <a:r>
              <a:rPr lang="en-US" dirty="0"/>
              <a:t>/</a:t>
            </a:r>
            <a:r>
              <a:rPr lang="en-US" dirty="0" err="1"/>
              <a:t>up_doc</a:t>
            </a:r>
            <a:r>
              <a:rPr lang="en-US" dirty="0"/>
              <a:t>/Evidence-Based-Predictors-for-Post-school-Success-2018.pdf</a:t>
            </a:r>
          </a:p>
          <a:p>
            <a:r>
              <a:rPr lang="en-US" dirty="0"/>
              <a:t>Picture of document on this slide is hyperlinked to the location of the document. </a:t>
            </a:r>
          </a:p>
          <a:p>
            <a:endParaRPr lang="en-US" dirty="0"/>
          </a:p>
        </p:txBody>
      </p:sp>
      <p:sp>
        <p:nvSpPr>
          <p:cNvPr id="4" name="Slide Number Placeholder 3"/>
          <p:cNvSpPr>
            <a:spLocks noGrp="1"/>
          </p:cNvSpPr>
          <p:nvPr>
            <p:ph type="sldNum" sz="quarter" idx="10"/>
          </p:nvPr>
        </p:nvSpPr>
        <p:spPr/>
        <p:txBody>
          <a:bodyPr/>
          <a:lstStyle/>
          <a:p>
            <a:fld id="{8642D1AF-6CCC-804E-8211-1C49D48ECA1E}" type="slidenum">
              <a:rPr lang="en-US" smtClean="0"/>
              <a:t>10</a:t>
            </a:fld>
            <a:endParaRPr lang="en-US"/>
          </a:p>
        </p:txBody>
      </p:sp>
    </p:spTree>
    <p:extLst>
      <p:ext uri="{BB962C8B-B14F-4D97-AF65-F5344CB8AC3E}">
        <p14:creationId xmlns:p14="http://schemas.microsoft.com/office/powerpoint/2010/main" val="793989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intended to simply familiarize the learners with the format and type of information offered in the document. Allow several minutes for the participants to scroll through the document. </a:t>
            </a:r>
          </a:p>
          <a:p>
            <a:endParaRPr lang="en-US" dirty="0"/>
          </a:p>
        </p:txBody>
      </p:sp>
      <p:sp>
        <p:nvSpPr>
          <p:cNvPr id="4" name="Slide Number Placeholder 3"/>
          <p:cNvSpPr>
            <a:spLocks noGrp="1"/>
          </p:cNvSpPr>
          <p:nvPr>
            <p:ph type="sldNum" sz="quarter" idx="5"/>
          </p:nvPr>
        </p:nvSpPr>
        <p:spPr/>
        <p:txBody>
          <a:bodyPr/>
          <a:lstStyle/>
          <a:p>
            <a:fld id="{8642D1AF-6CCC-804E-8211-1C49D48ECA1E}" type="slidenum">
              <a:rPr lang="en-US" smtClean="0"/>
              <a:t>11</a:t>
            </a:fld>
            <a:endParaRPr lang="en-US"/>
          </a:p>
        </p:txBody>
      </p:sp>
    </p:spTree>
    <p:extLst>
      <p:ext uri="{BB962C8B-B14F-4D97-AF65-F5344CB8AC3E}">
        <p14:creationId xmlns:p14="http://schemas.microsoft.com/office/powerpoint/2010/main" val="3626329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42D1AF-6CCC-804E-8211-1C49D48ECA1E}" type="slidenum">
              <a:rPr lang="en-US" smtClean="0"/>
              <a:t>12</a:t>
            </a:fld>
            <a:endParaRPr lang="en-US"/>
          </a:p>
        </p:txBody>
      </p:sp>
    </p:spTree>
    <p:extLst>
      <p:ext uri="{BB962C8B-B14F-4D97-AF65-F5344CB8AC3E}">
        <p14:creationId xmlns:p14="http://schemas.microsoft.com/office/powerpoint/2010/main" val="2770902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42D1AF-6CCC-804E-8211-1C49D48ECA1E}" type="slidenum">
              <a:rPr lang="en-US" smtClean="0"/>
              <a:t>13</a:t>
            </a:fld>
            <a:endParaRPr lang="en-US"/>
          </a:p>
        </p:txBody>
      </p:sp>
    </p:spTree>
    <p:extLst>
      <p:ext uri="{BB962C8B-B14F-4D97-AF65-F5344CB8AC3E}">
        <p14:creationId xmlns:p14="http://schemas.microsoft.com/office/powerpoint/2010/main" val="1618182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formal networks might be a county developmental disabilities board and informal could be a family member who takes a young man with a developmental disability to a ball game because of his interest in the local teams. Community and family members and family friends can all be valuable “social capital” that can contribute to supporting transition youth in their search for employment, independent living or recreation. Think of how people often hear about and get jobs—because of a friend, neighbor or family member who works at the company or knows someone at the company.</a:t>
            </a:r>
          </a:p>
        </p:txBody>
      </p:sp>
      <p:sp>
        <p:nvSpPr>
          <p:cNvPr id="4" name="Slide Number Placeholder 3"/>
          <p:cNvSpPr>
            <a:spLocks noGrp="1"/>
          </p:cNvSpPr>
          <p:nvPr>
            <p:ph type="sldNum" sz="quarter" idx="10"/>
          </p:nvPr>
        </p:nvSpPr>
        <p:spPr/>
        <p:txBody>
          <a:bodyPr/>
          <a:lstStyle/>
          <a:p>
            <a:fld id="{8642D1AF-6CCC-804E-8211-1C49D48ECA1E}" type="slidenum">
              <a:rPr lang="en-US" smtClean="0"/>
              <a:t>14</a:t>
            </a:fld>
            <a:endParaRPr lang="en-US"/>
          </a:p>
        </p:txBody>
      </p:sp>
    </p:spTree>
    <p:extLst>
      <p:ext uri="{BB962C8B-B14F-4D97-AF65-F5344CB8AC3E}">
        <p14:creationId xmlns:p14="http://schemas.microsoft.com/office/powerpoint/2010/main" val="687654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Ohio Transition Support Partnership (OTSP) link:		</a:t>
            </a:r>
          </a:p>
          <a:p>
            <a:r>
              <a:rPr lang="en-US" dirty="0"/>
              <a:t>http://</a:t>
            </a:r>
            <a:r>
              <a:rPr lang="en-US" dirty="0" err="1"/>
              <a:t>education.ohio.gov</a:t>
            </a:r>
            <a:r>
              <a:rPr lang="en-US" dirty="0"/>
              <a:t>/Topics/Special-Education/Federal-and-State-Requirements/Secondary-Transition-and-Workforce-Development/Ohio-Transition-Support-Partnership</a:t>
            </a:r>
          </a:p>
          <a:p>
            <a:endParaRPr lang="en-US" dirty="0"/>
          </a:p>
          <a:p>
            <a:r>
              <a:rPr lang="en-US" dirty="0"/>
              <a:t>Disability Benefits 101 link: https://oh.db101.org/</a:t>
            </a:r>
          </a:p>
          <a:p>
            <a:endParaRPr lang="en-US" dirty="0"/>
          </a:p>
        </p:txBody>
      </p:sp>
      <p:sp>
        <p:nvSpPr>
          <p:cNvPr id="4" name="Slide Number Placeholder 3"/>
          <p:cNvSpPr>
            <a:spLocks noGrp="1"/>
          </p:cNvSpPr>
          <p:nvPr>
            <p:ph type="sldNum" sz="quarter" idx="10"/>
          </p:nvPr>
        </p:nvSpPr>
        <p:spPr/>
        <p:txBody>
          <a:bodyPr/>
          <a:lstStyle/>
          <a:p>
            <a:fld id="{8642D1AF-6CCC-804E-8211-1C49D48ECA1E}" type="slidenum">
              <a:rPr lang="en-US" smtClean="0"/>
              <a:t>15</a:t>
            </a:fld>
            <a:endParaRPr lang="en-US"/>
          </a:p>
        </p:txBody>
      </p:sp>
    </p:spTree>
    <p:extLst>
      <p:ext uri="{BB962C8B-B14F-4D97-AF65-F5344CB8AC3E}">
        <p14:creationId xmlns:p14="http://schemas.microsoft.com/office/powerpoint/2010/main" val="2371299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42D1AF-6CCC-804E-8211-1C49D48ECA1E}" type="slidenum">
              <a:rPr lang="en-US" smtClean="0"/>
              <a:t>16</a:t>
            </a:fld>
            <a:endParaRPr lang="en-US"/>
          </a:p>
        </p:txBody>
      </p:sp>
    </p:spTree>
    <p:extLst>
      <p:ext uri="{BB962C8B-B14F-4D97-AF65-F5344CB8AC3E}">
        <p14:creationId xmlns:p14="http://schemas.microsoft.com/office/powerpoint/2010/main" val="294210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Assessment Planning tools and the Ohio Employment First Transition Framework Backwards Planning tools are available at: https://</a:t>
            </a:r>
            <a:r>
              <a:rPr lang="en-US" dirty="0" err="1"/>
              <a:t>ohioemploymentfirst.org</a:t>
            </a:r>
            <a:r>
              <a:rPr lang="en-US" dirty="0"/>
              <a:t>/</a:t>
            </a:r>
            <a:r>
              <a:rPr lang="en-US" dirty="0" err="1"/>
              <a:t>view.php?nav_id</a:t>
            </a:r>
            <a:r>
              <a:rPr lang="en-US" dirty="0"/>
              <a:t>=504</a:t>
            </a:r>
          </a:p>
          <a:p>
            <a:endParaRPr lang="en-US" dirty="0"/>
          </a:p>
          <a:p>
            <a:endParaRPr lang="en-US" dirty="0"/>
          </a:p>
        </p:txBody>
      </p:sp>
      <p:sp>
        <p:nvSpPr>
          <p:cNvPr id="4" name="Slide Number Placeholder 3"/>
          <p:cNvSpPr>
            <a:spLocks noGrp="1"/>
          </p:cNvSpPr>
          <p:nvPr>
            <p:ph type="sldNum" sz="quarter" idx="10"/>
          </p:nvPr>
        </p:nvSpPr>
        <p:spPr/>
        <p:txBody>
          <a:bodyPr/>
          <a:lstStyle/>
          <a:p>
            <a:fld id="{8642D1AF-6CCC-804E-8211-1C49D48ECA1E}" type="slidenum">
              <a:rPr lang="en-US" smtClean="0"/>
              <a:t>17</a:t>
            </a:fld>
            <a:endParaRPr lang="en-US"/>
          </a:p>
        </p:txBody>
      </p:sp>
    </p:spTree>
    <p:extLst>
      <p:ext uri="{BB962C8B-B14F-4D97-AF65-F5344CB8AC3E}">
        <p14:creationId xmlns:p14="http://schemas.microsoft.com/office/powerpoint/2010/main" val="155053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states that students who had a job at the time of high school exit were 5.1 times more likely to be engaged in post-school employment.</a:t>
            </a:r>
          </a:p>
        </p:txBody>
      </p:sp>
      <p:sp>
        <p:nvSpPr>
          <p:cNvPr id="4" name="Slide Number Placeholder 3"/>
          <p:cNvSpPr>
            <a:spLocks noGrp="1"/>
          </p:cNvSpPr>
          <p:nvPr>
            <p:ph type="sldNum" sz="quarter" idx="10"/>
          </p:nvPr>
        </p:nvSpPr>
        <p:spPr/>
        <p:txBody>
          <a:bodyPr/>
          <a:lstStyle/>
          <a:p>
            <a:fld id="{8642D1AF-6CCC-804E-8211-1C49D48ECA1E}" type="slidenum">
              <a:rPr lang="en-US" smtClean="0"/>
              <a:t>18</a:t>
            </a:fld>
            <a:endParaRPr lang="en-US"/>
          </a:p>
        </p:txBody>
      </p:sp>
    </p:spTree>
    <p:extLst>
      <p:ext uri="{BB962C8B-B14F-4D97-AF65-F5344CB8AC3E}">
        <p14:creationId xmlns:p14="http://schemas.microsoft.com/office/powerpoint/2010/main" val="2677027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NTACT- competitive Integrated Employment Toolkit link: https://</a:t>
            </a:r>
            <a:r>
              <a:rPr lang="en-US" dirty="0" err="1"/>
              <a:t>transitionta.org</a:t>
            </a:r>
            <a:r>
              <a:rPr lang="en-US" dirty="0"/>
              <a:t>/topics/employment/</a:t>
            </a:r>
          </a:p>
          <a:p>
            <a:r>
              <a:rPr lang="en-US" dirty="0"/>
              <a:t>Career Planning services link: </a:t>
            </a:r>
            <a:r>
              <a:rPr lang="en-US" dirty="0">
                <a:hlinkClick r:id="rId3"/>
              </a:rPr>
              <a:t>https://dodd.ohio.gov/wps/portal/gov/dodd/waivers-and-services/services/career-planning/</a:t>
            </a:r>
            <a:r>
              <a:rPr lang="en-US" dirty="0"/>
              <a:t>  </a:t>
            </a:r>
          </a:p>
          <a:p>
            <a:r>
              <a:rPr lang="en-US" dirty="0"/>
              <a:t>These services are provided in Ohio through Medicaid Waivers. Other states may have similar services through the Medicaid waivers under a different name. </a:t>
            </a:r>
          </a:p>
          <a:p>
            <a:r>
              <a:rPr lang="en-US" sz="1200" dirty="0"/>
              <a:t>HCB = Home and Community Based Medicaid Waiver</a:t>
            </a:r>
            <a:endParaRPr lang="en-US" dirty="0"/>
          </a:p>
          <a:p>
            <a:endParaRPr lang="en-US" dirty="0"/>
          </a:p>
        </p:txBody>
      </p:sp>
      <p:sp>
        <p:nvSpPr>
          <p:cNvPr id="4" name="Slide Number Placeholder 3"/>
          <p:cNvSpPr>
            <a:spLocks noGrp="1"/>
          </p:cNvSpPr>
          <p:nvPr>
            <p:ph type="sldNum" sz="quarter" idx="10"/>
          </p:nvPr>
        </p:nvSpPr>
        <p:spPr/>
        <p:txBody>
          <a:bodyPr/>
          <a:lstStyle/>
          <a:p>
            <a:fld id="{8642D1AF-6CCC-804E-8211-1C49D48ECA1E}" type="slidenum">
              <a:rPr lang="en-US" smtClean="0"/>
              <a:t>19</a:t>
            </a:fld>
            <a:endParaRPr lang="en-US"/>
          </a:p>
        </p:txBody>
      </p:sp>
    </p:spTree>
    <p:extLst>
      <p:ext uri="{BB962C8B-B14F-4D97-AF65-F5344CB8AC3E}">
        <p14:creationId xmlns:p14="http://schemas.microsoft.com/office/powerpoint/2010/main" val="590127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graphic demonstrates that there are three components to successful transition outcomes. One is Transition Planning. It  is essential and is referenced many time in the 12 sessions of What Works for Work. The Evidence Based Practices that have been the focus of the previous 11 sessions is another component. And the final component is Evidence Based Predictors. This final component will be the focus of Session 12. </a:t>
            </a:r>
          </a:p>
        </p:txBody>
      </p:sp>
      <p:sp>
        <p:nvSpPr>
          <p:cNvPr id="4" name="Slide Number Placeholder 3"/>
          <p:cNvSpPr>
            <a:spLocks noGrp="1"/>
          </p:cNvSpPr>
          <p:nvPr>
            <p:ph type="sldNum" sz="quarter" idx="10"/>
          </p:nvPr>
        </p:nvSpPr>
        <p:spPr/>
        <p:txBody>
          <a:bodyPr/>
          <a:lstStyle/>
          <a:p>
            <a:fld id="{8642D1AF-6CCC-804E-8211-1C49D48ECA1E}" type="slidenum">
              <a:rPr lang="en-US" smtClean="0"/>
              <a:t>2</a:t>
            </a:fld>
            <a:endParaRPr lang="en-US"/>
          </a:p>
        </p:txBody>
      </p:sp>
    </p:spTree>
    <p:extLst>
      <p:ext uri="{BB962C8B-B14F-4D97-AF65-F5344CB8AC3E}">
        <p14:creationId xmlns:p14="http://schemas.microsoft.com/office/powerpoint/2010/main" val="4209760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Soft skills are important factors for work success. Does the worker know how to accept criticism, get along with co-workers, read facial expressions?</a:t>
            </a:r>
          </a:p>
        </p:txBody>
      </p:sp>
      <p:sp>
        <p:nvSpPr>
          <p:cNvPr id="4" name="Slide Number Placeholder 3"/>
          <p:cNvSpPr>
            <a:spLocks noGrp="1"/>
          </p:cNvSpPr>
          <p:nvPr>
            <p:ph type="sldNum" sz="quarter" idx="10"/>
          </p:nvPr>
        </p:nvSpPr>
        <p:spPr/>
        <p:txBody>
          <a:bodyPr/>
          <a:lstStyle/>
          <a:p>
            <a:fld id="{8642D1AF-6CCC-804E-8211-1C49D48ECA1E}" type="slidenum">
              <a:rPr lang="en-US" smtClean="0"/>
              <a:t>20</a:t>
            </a:fld>
            <a:endParaRPr lang="en-US"/>
          </a:p>
        </p:txBody>
      </p:sp>
    </p:spTree>
    <p:extLst>
      <p:ext uri="{BB962C8B-B14F-4D97-AF65-F5344CB8AC3E}">
        <p14:creationId xmlns:p14="http://schemas.microsoft.com/office/powerpoint/2010/main" val="1048262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Social Emotional Learning (SEL) Competencies link: https://</a:t>
            </a:r>
            <a:r>
              <a:rPr lang="en-US" dirty="0" err="1"/>
              <a:t>www.panoramaed.com</a:t>
            </a:r>
            <a:r>
              <a:rPr lang="en-US" dirty="0"/>
              <a:t>/blog/guide-to-core-</a:t>
            </a:r>
            <a:r>
              <a:rPr lang="en-US" dirty="0" err="1"/>
              <a:t>sel</a:t>
            </a:r>
            <a:r>
              <a:rPr lang="en-US" dirty="0"/>
              <a:t>-competencies</a:t>
            </a:r>
          </a:p>
          <a:p>
            <a:endParaRPr lang="en-US" dirty="0"/>
          </a:p>
          <a:p>
            <a:r>
              <a:rPr lang="en-US" dirty="0"/>
              <a:t>Skills to Pay the Bills: Mastering Soft Skills for Workplace Success link: https://</a:t>
            </a:r>
            <a:r>
              <a:rPr lang="en-US" dirty="0" err="1"/>
              <a:t>www.dol.gov</a:t>
            </a:r>
            <a:r>
              <a:rPr lang="en-US" dirty="0"/>
              <a:t>/agencies/</a:t>
            </a:r>
            <a:r>
              <a:rPr lang="en-US" dirty="0" err="1"/>
              <a:t>odep</a:t>
            </a:r>
            <a:r>
              <a:rPr lang="en-US" dirty="0"/>
              <a:t>/program-areas/individuals/youth/transition/soft-skills</a:t>
            </a:r>
          </a:p>
          <a:p>
            <a:endParaRPr lang="en-US" dirty="0"/>
          </a:p>
        </p:txBody>
      </p:sp>
      <p:sp>
        <p:nvSpPr>
          <p:cNvPr id="4" name="Slide Number Placeholder 3"/>
          <p:cNvSpPr>
            <a:spLocks noGrp="1"/>
          </p:cNvSpPr>
          <p:nvPr>
            <p:ph type="sldNum" sz="quarter" idx="10"/>
          </p:nvPr>
        </p:nvSpPr>
        <p:spPr/>
        <p:txBody>
          <a:bodyPr/>
          <a:lstStyle/>
          <a:p>
            <a:fld id="{8642D1AF-6CCC-804E-8211-1C49D48ECA1E}" type="slidenum">
              <a:rPr lang="en-US" smtClean="0"/>
              <a:t>21</a:t>
            </a:fld>
            <a:endParaRPr lang="en-US"/>
          </a:p>
        </p:txBody>
      </p:sp>
    </p:spTree>
    <p:extLst>
      <p:ext uri="{BB962C8B-B14F-4D97-AF65-F5344CB8AC3E}">
        <p14:creationId xmlns:p14="http://schemas.microsoft.com/office/powerpoint/2010/main" val="2306503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in vocational education have higher employment rates post school. Engage the participants in discussions by prompting with questions such as:</a:t>
            </a:r>
          </a:p>
          <a:p>
            <a:pPr marL="171450" indent="-171450">
              <a:buFont typeface="Arial" panose="020B0604020202020204" pitchFamily="34" charset="0"/>
              <a:buChar char="•"/>
            </a:pPr>
            <a:r>
              <a:rPr lang="en-US" dirty="0"/>
              <a:t>In your district or county, is the full range of the course of study (career tech, vocational education) available to youth with disabilities? </a:t>
            </a:r>
          </a:p>
          <a:p>
            <a:pPr marL="171450" indent="-171450">
              <a:buFont typeface="Arial" panose="020B0604020202020204" pitchFamily="34" charset="0"/>
              <a:buChar char="•"/>
            </a:pPr>
            <a:r>
              <a:rPr lang="en-US" dirty="0"/>
              <a:t>Functional academics that are applied to authentic life situations need to be in place and worked on in middle school or earlier as a foundation for these courses.  </a:t>
            </a:r>
          </a:p>
          <a:p>
            <a:pPr marL="171450" indent="-171450">
              <a:buFont typeface="Arial" panose="020B0604020202020204" pitchFamily="34" charset="0"/>
              <a:buChar char="•"/>
            </a:pPr>
            <a:r>
              <a:rPr lang="en-US" dirty="0"/>
              <a:t>Is there evidence that competence is assumed for all students including students with disabilities?   </a:t>
            </a:r>
          </a:p>
          <a:p>
            <a:pPr marL="171450" indent="-171450">
              <a:buFont typeface="Arial" panose="020B0604020202020204" pitchFamily="34" charset="0"/>
              <a:buChar char="•"/>
            </a:pPr>
            <a:r>
              <a:rPr lang="en-US" dirty="0"/>
              <a:t>Is a balanced curriculum .. one that focuses not only on academics….made available for all students?</a:t>
            </a:r>
          </a:p>
          <a:p>
            <a:pPr marL="171450" indent="-171450">
              <a:buFont typeface="Arial" panose="020B0604020202020204" pitchFamily="34" charset="0"/>
              <a:buChar char="•"/>
            </a:pPr>
            <a:r>
              <a:rPr lang="en-US" dirty="0"/>
              <a:t>Can educators be more creative in how the full range of curriculums are adapted for students with disabilities? </a:t>
            </a:r>
          </a:p>
          <a:p>
            <a:pPr marL="171450" indent="-171450">
              <a:buFont typeface="Arial" panose="020B0604020202020204" pitchFamily="34" charset="0"/>
              <a:buChar char="•"/>
            </a:pPr>
            <a:r>
              <a:rPr lang="en-US" dirty="0"/>
              <a:t>Are educators including other community resources such as Career One Stops with videos and interviews of individuals in careers? </a:t>
            </a:r>
          </a:p>
        </p:txBody>
      </p:sp>
      <p:sp>
        <p:nvSpPr>
          <p:cNvPr id="4" name="Slide Number Placeholder 3"/>
          <p:cNvSpPr>
            <a:spLocks noGrp="1"/>
          </p:cNvSpPr>
          <p:nvPr>
            <p:ph type="sldNum" sz="quarter" idx="10"/>
          </p:nvPr>
        </p:nvSpPr>
        <p:spPr/>
        <p:txBody>
          <a:bodyPr/>
          <a:lstStyle/>
          <a:p>
            <a:fld id="{8642D1AF-6CCC-804E-8211-1C49D48ECA1E}" type="slidenum">
              <a:rPr lang="en-US" smtClean="0"/>
              <a:t>22</a:t>
            </a:fld>
            <a:endParaRPr lang="en-US"/>
          </a:p>
        </p:txBody>
      </p:sp>
    </p:spTree>
    <p:extLst>
      <p:ext uri="{BB962C8B-B14F-4D97-AF65-F5344CB8AC3E}">
        <p14:creationId xmlns:p14="http://schemas.microsoft.com/office/powerpoint/2010/main" val="1071380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Career one stop link: https://</a:t>
            </a:r>
            <a:r>
              <a:rPr lang="en-US" dirty="0" err="1"/>
              <a:t>www.careeronestop.org</a:t>
            </a:r>
            <a:r>
              <a:rPr lang="en-US" dirty="0"/>
              <a:t>/</a:t>
            </a:r>
          </a:p>
          <a:p>
            <a:r>
              <a:rPr lang="en-US" dirty="0"/>
              <a:t>Evidence Based Practices and Predictors for Transition Planning: https://</a:t>
            </a:r>
            <a:r>
              <a:rPr lang="en-US" dirty="0" err="1"/>
              <a:t>transitionta.org</a:t>
            </a:r>
            <a:r>
              <a:rPr lang="en-US" dirty="0"/>
              <a:t>/topics/effective-practices/</a:t>
            </a:r>
          </a:p>
          <a:p>
            <a:endParaRPr lang="en-US" dirty="0"/>
          </a:p>
        </p:txBody>
      </p:sp>
      <p:sp>
        <p:nvSpPr>
          <p:cNvPr id="4" name="Slide Number Placeholder 3"/>
          <p:cNvSpPr>
            <a:spLocks noGrp="1"/>
          </p:cNvSpPr>
          <p:nvPr>
            <p:ph type="sldNum" sz="quarter" idx="10"/>
          </p:nvPr>
        </p:nvSpPr>
        <p:spPr/>
        <p:txBody>
          <a:bodyPr/>
          <a:lstStyle/>
          <a:p>
            <a:fld id="{8642D1AF-6CCC-804E-8211-1C49D48ECA1E}" type="slidenum">
              <a:rPr lang="en-US" smtClean="0"/>
              <a:t>23</a:t>
            </a:fld>
            <a:endParaRPr lang="en-US"/>
          </a:p>
        </p:txBody>
      </p:sp>
    </p:spTree>
    <p:extLst>
      <p:ext uri="{BB962C8B-B14F-4D97-AF65-F5344CB8AC3E}">
        <p14:creationId xmlns:p14="http://schemas.microsoft.com/office/powerpoint/2010/main" val="1193654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2D1AF-6CCC-804E-8211-1C49D48ECA1E}" type="slidenum">
              <a:rPr lang="en-US" smtClean="0"/>
              <a:t>24</a:t>
            </a:fld>
            <a:endParaRPr lang="en-US"/>
          </a:p>
        </p:txBody>
      </p:sp>
    </p:spTree>
    <p:extLst>
      <p:ext uri="{BB962C8B-B14F-4D97-AF65-F5344CB8AC3E}">
        <p14:creationId xmlns:p14="http://schemas.microsoft.com/office/powerpoint/2010/main" val="4282627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Charting the </a:t>
            </a:r>
            <a:r>
              <a:rPr lang="en-US" dirty="0" err="1"/>
              <a:t>LifeCourse</a:t>
            </a:r>
            <a:r>
              <a:rPr lang="en-US" dirty="0"/>
              <a:t> Framework link: http://</a:t>
            </a:r>
            <a:r>
              <a:rPr lang="en-US" dirty="0" err="1"/>
              <a:t>www.lifecoursetools.com</a:t>
            </a:r>
            <a:r>
              <a:rPr lang="en-US" dirty="0"/>
              <a:t>/</a:t>
            </a:r>
          </a:p>
          <a:p>
            <a:r>
              <a:rPr lang="en-US" dirty="0"/>
              <a:t>National Parent Center on Transition and Employment link: http://</a:t>
            </a:r>
            <a:r>
              <a:rPr lang="en-US" dirty="0" err="1"/>
              <a:t>www.pacer.org</a:t>
            </a:r>
            <a:r>
              <a:rPr lang="en-US" dirty="0"/>
              <a:t>/transition/</a:t>
            </a:r>
          </a:p>
          <a:p>
            <a:endParaRPr lang="en-US" dirty="0"/>
          </a:p>
        </p:txBody>
      </p:sp>
      <p:sp>
        <p:nvSpPr>
          <p:cNvPr id="4" name="Slide Number Placeholder 3"/>
          <p:cNvSpPr>
            <a:spLocks noGrp="1"/>
          </p:cNvSpPr>
          <p:nvPr>
            <p:ph type="sldNum" sz="quarter" idx="10"/>
          </p:nvPr>
        </p:nvSpPr>
        <p:spPr/>
        <p:txBody>
          <a:bodyPr/>
          <a:lstStyle/>
          <a:p>
            <a:fld id="{8642D1AF-6CCC-804E-8211-1C49D48ECA1E}" type="slidenum">
              <a:rPr lang="en-US" smtClean="0"/>
              <a:t>25</a:t>
            </a:fld>
            <a:endParaRPr lang="en-US"/>
          </a:p>
        </p:txBody>
      </p:sp>
    </p:spTree>
    <p:extLst>
      <p:ext uri="{BB962C8B-B14F-4D97-AF65-F5344CB8AC3E}">
        <p14:creationId xmlns:p14="http://schemas.microsoft.com/office/powerpoint/2010/main" val="12323040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curriculums available for self determination. Some of these are mentioned in the resources for the evidence based practice for self determination, such as </a:t>
            </a:r>
            <a:r>
              <a:rPr lang="en-US" dirty="0" err="1"/>
              <a:t>Zarrow</a:t>
            </a:r>
            <a:r>
              <a:rPr lang="en-US" dirty="0"/>
              <a:t> and Student Led IEPs. These are reviewed in detail in Session 10: Self Determination and Self Advocacy.</a:t>
            </a:r>
          </a:p>
        </p:txBody>
      </p:sp>
      <p:sp>
        <p:nvSpPr>
          <p:cNvPr id="4" name="Slide Number Placeholder 3"/>
          <p:cNvSpPr>
            <a:spLocks noGrp="1"/>
          </p:cNvSpPr>
          <p:nvPr>
            <p:ph type="sldNum" sz="quarter" idx="10"/>
          </p:nvPr>
        </p:nvSpPr>
        <p:spPr/>
        <p:txBody>
          <a:bodyPr/>
          <a:lstStyle/>
          <a:p>
            <a:fld id="{8642D1AF-6CCC-804E-8211-1C49D48ECA1E}" type="slidenum">
              <a:rPr lang="en-US" smtClean="0"/>
              <a:t>26</a:t>
            </a:fld>
            <a:endParaRPr lang="en-US"/>
          </a:p>
        </p:txBody>
      </p:sp>
    </p:spTree>
    <p:extLst>
      <p:ext uri="{BB962C8B-B14F-4D97-AF65-F5344CB8AC3E}">
        <p14:creationId xmlns:p14="http://schemas.microsoft.com/office/powerpoint/2010/main" val="10867466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led IEP link: https://</a:t>
            </a:r>
            <a:r>
              <a:rPr lang="en-US" dirty="0" err="1"/>
              <a:t>movingstudentsforward.org</a:t>
            </a:r>
            <a:r>
              <a:rPr lang="en-US" dirty="0"/>
              <a:t>/agenda-for-student-led-</a:t>
            </a:r>
            <a:r>
              <a:rPr lang="en-US" dirty="0" err="1"/>
              <a:t>iep</a:t>
            </a:r>
            <a:r>
              <a:rPr lang="en-US" dirty="0"/>
              <a:t>/</a:t>
            </a:r>
          </a:p>
          <a:p>
            <a:endParaRPr lang="en-US" dirty="0"/>
          </a:p>
          <a:p>
            <a:r>
              <a:rPr lang="en-US" dirty="0"/>
              <a:t>How Can I Be A Self-Advocate? Link: https://</a:t>
            </a:r>
            <a:r>
              <a:rPr lang="en-US" dirty="0" err="1"/>
              <a:t>jobguide.ohioemploymentfirst.org</a:t>
            </a:r>
            <a:r>
              <a:rPr lang="en-US" dirty="0"/>
              <a:t>/</a:t>
            </a:r>
            <a:r>
              <a:rPr lang="en-US" dirty="0" err="1"/>
              <a:t>view.php?nav_id</a:t>
            </a:r>
            <a:r>
              <a:rPr lang="en-US" dirty="0"/>
              <a:t>=129</a:t>
            </a:r>
          </a:p>
          <a:p>
            <a:endParaRPr lang="en-US" dirty="0"/>
          </a:p>
        </p:txBody>
      </p:sp>
      <p:sp>
        <p:nvSpPr>
          <p:cNvPr id="4" name="Slide Number Placeholder 3"/>
          <p:cNvSpPr>
            <a:spLocks noGrp="1"/>
          </p:cNvSpPr>
          <p:nvPr>
            <p:ph type="sldNum" sz="quarter" idx="10"/>
          </p:nvPr>
        </p:nvSpPr>
        <p:spPr/>
        <p:txBody>
          <a:bodyPr/>
          <a:lstStyle/>
          <a:p>
            <a:fld id="{8642D1AF-6CCC-804E-8211-1C49D48ECA1E}" type="slidenum">
              <a:rPr lang="en-US" smtClean="0"/>
              <a:t>27</a:t>
            </a:fld>
            <a:endParaRPr lang="en-US"/>
          </a:p>
        </p:txBody>
      </p:sp>
    </p:spTree>
    <p:extLst>
      <p:ext uri="{BB962C8B-B14F-4D97-AF65-F5344CB8AC3E}">
        <p14:creationId xmlns:p14="http://schemas.microsoft.com/office/powerpoint/2010/main" val="2864500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use of mobile technology and computer assisted instruction can provide support for students so they can participate in integrated environments such as vocational or career education and community employment. </a:t>
            </a:r>
          </a:p>
          <a:p>
            <a:r>
              <a:rPr lang="en-US" dirty="0"/>
              <a:t>Many resources on page 28 of the Evidence Based Predictor for Post School Success Document can add to practice of inclusive programming. </a:t>
            </a:r>
          </a:p>
        </p:txBody>
      </p:sp>
      <p:sp>
        <p:nvSpPr>
          <p:cNvPr id="4" name="Slide Number Placeholder 3"/>
          <p:cNvSpPr>
            <a:spLocks noGrp="1"/>
          </p:cNvSpPr>
          <p:nvPr>
            <p:ph type="sldNum" sz="quarter" idx="10"/>
          </p:nvPr>
        </p:nvSpPr>
        <p:spPr/>
        <p:txBody>
          <a:bodyPr/>
          <a:lstStyle/>
          <a:p>
            <a:fld id="{8642D1AF-6CCC-804E-8211-1C49D48ECA1E}" type="slidenum">
              <a:rPr lang="en-US" smtClean="0"/>
              <a:t>28</a:t>
            </a:fld>
            <a:endParaRPr lang="en-US"/>
          </a:p>
        </p:txBody>
      </p:sp>
    </p:spTree>
    <p:extLst>
      <p:ext uri="{BB962C8B-B14F-4D97-AF65-F5344CB8AC3E}">
        <p14:creationId xmlns:p14="http://schemas.microsoft.com/office/powerpoint/2010/main" val="30523273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Inclusive School Network link: 	https://</a:t>
            </a:r>
            <a:r>
              <a:rPr lang="en-US" dirty="0" err="1"/>
              <a:t>inclusiveschools.org</a:t>
            </a:r>
            <a:r>
              <a:rPr lang="en-US" dirty="0"/>
              <a:t>/</a:t>
            </a:r>
          </a:p>
          <a:p>
            <a:endParaRPr lang="en-US" dirty="0"/>
          </a:p>
          <a:p>
            <a:r>
              <a:rPr lang="en-US" dirty="0"/>
              <a:t>Association of People Supporting Employment First APSE link: https://</a:t>
            </a:r>
            <a:r>
              <a:rPr lang="en-US" dirty="0" err="1"/>
              <a:t>apse.org</a:t>
            </a:r>
            <a:r>
              <a:rPr lang="en-US" dirty="0"/>
              <a:t>/events-learning/online-learning/</a:t>
            </a:r>
          </a:p>
        </p:txBody>
      </p:sp>
      <p:sp>
        <p:nvSpPr>
          <p:cNvPr id="4" name="Slide Number Placeholder 3"/>
          <p:cNvSpPr>
            <a:spLocks noGrp="1"/>
          </p:cNvSpPr>
          <p:nvPr>
            <p:ph type="sldNum" sz="quarter" idx="10"/>
          </p:nvPr>
        </p:nvSpPr>
        <p:spPr/>
        <p:txBody>
          <a:bodyPr/>
          <a:lstStyle/>
          <a:p>
            <a:fld id="{8642D1AF-6CCC-804E-8211-1C49D48ECA1E}" type="slidenum">
              <a:rPr lang="en-US" smtClean="0"/>
              <a:t>29</a:t>
            </a:fld>
            <a:endParaRPr lang="en-US"/>
          </a:p>
        </p:txBody>
      </p:sp>
    </p:spTree>
    <p:extLst>
      <p:ext uri="{BB962C8B-B14F-4D97-AF65-F5344CB8AC3E}">
        <p14:creationId xmlns:p14="http://schemas.microsoft.com/office/powerpoint/2010/main" val="665313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Prior to showing the text on the slide, ask the participants if they know (or have an idea) what Evidence Based Predictors mean. Once a few ideas are offered, show the description on this slide and the next one.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NSTTAC* reviewed the literature on Evidence Based Practices to include correlational research in secondary transition to identify </a:t>
            </a:r>
            <a:r>
              <a:rPr lang="en-US" sz="1200" i="1" u="sng" dirty="0"/>
              <a:t>evidence-based predictors</a:t>
            </a:r>
            <a:r>
              <a:rPr lang="en-US" sz="1200" dirty="0"/>
              <a:t> that are correlated with improved post-school outcomes in education, </a:t>
            </a:r>
            <a:r>
              <a:rPr lang="en-US" sz="1200" b="0" u="none" dirty="0"/>
              <a:t>employment</a:t>
            </a:r>
            <a:r>
              <a:rPr lang="en-US" sz="1200" dirty="0"/>
              <a:t>, and/or independent living. </a:t>
            </a:r>
          </a:p>
          <a:p>
            <a:pPr algn="l"/>
            <a:r>
              <a:rPr lang="en-US" sz="1200" dirty="0">
                <a:solidFill>
                  <a:prstClr val="black"/>
                </a:solidFill>
              </a:rPr>
              <a:t>*NSTTAC: </a:t>
            </a:r>
            <a:r>
              <a:rPr lang="en-US" sz="1200" i="1" dirty="0">
                <a:solidFill>
                  <a:prstClr val="black"/>
                </a:solidFill>
              </a:rPr>
              <a:t>National Secondary Transition and  Technical Assistance Center. Now NTACT:C National Technical Assistance Center on Transition: The Collaborative  </a:t>
            </a:r>
            <a:r>
              <a:rPr lang="en-US" sz="1200" i="1" dirty="0">
                <a:solidFill>
                  <a:prstClr val="black"/>
                </a:solidFill>
                <a:hlinkClick r:id="rId3"/>
              </a:rPr>
              <a:t>www.transitionta.org</a:t>
            </a:r>
            <a:endParaRPr lang="en-US" sz="1200" i="1"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8642D1AF-6CCC-804E-8211-1C49D48ECA1E}" type="slidenum">
              <a:rPr lang="en-US" smtClean="0"/>
              <a:t>3</a:t>
            </a:fld>
            <a:endParaRPr lang="en-US"/>
          </a:p>
        </p:txBody>
      </p:sp>
    </p:spTree>
    <p:extLst>
      <p:ext uri="{BB962C8B-B14F-4D97-AF65-F5344CB8AC3E}">
        <p14:creationId xmlns:p14="http://schemas.microsoft.com/office/powerpoint/2010/main" val="28579627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to the group that there is no ‘correct’ answer for this activity. The intent is to have the group consider how others may view these predictors and how individual experience and expertise influences our thinking and decision making. </a:t>
            </a:r>
          </a:p>
          <a:p>
            <a:endParaRPr lang="en-US" dirty="0"/>
          </a:p>
          <a:p>
            <a:r>
              <a:rPr lang="en-US" dirty="0"/>
              <a:t> Review the next slide with the group to assist in helping set up flip charts to record the information. </a:t>
            </a:r>
          </a:p>
        </p:txBody>
      </p:sp>
      <p:sp>
        <p:nvSpPr>
          <p:cNvPr id="4" name="Slide Number Placeholder 3"/>
          <p:cNvSpPr>
            <a:spLocks noGrp="1"/>
          </p:cNvSpPr>
          <p:nvPr>
            <p:ph type="sldNum" sz="quarter" idx="5"/>
          </p:nvPr>
        </p:nvSpPr>
        <p:spPr/>
        <p:txBody>
          <a:bodyPr/>
          <a:lstStyle/>
          <a:p>
            <a:fld id="{8642D1AF-6CCC-804E-8211-1C49D48ECA1E}" type="slidenum">
              <a:rPr lang="en-US" smtClean="0"/>
              <a:t>30</a:t>
            </a:fld>
            <a:endParaRPr lang="en-US"/>
          </a:p>
        </p:txBody>
      </p:sp>
    </p:spTree>
    <p:extLst>
      <p:ext uri="{BB962C8B-B14F-4D97-AF65-F5344CB8AC3E}">
        <p14:creationId xmlns:p14="http://schemas.microsoft.com/office/powerpoint/2010/main" val="26859889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This slide is an example of a format to use for this activity. If doing this as a group, large sticky notes can be used. You can also use the document template for activity 1 to record notes. (This document can be read by a screen reader).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Facilitators, allow about 10-15 minutes for this activity then ask each group to share their responses and rationale. </a:t>
            </a:r>
          </a:p>
        </p:txBody>
      </p:sp>
      <p:sp>
        <p:nvSpPr>
          <p:cNvPr id="4" name="Slide Number Placeholder 3"/>
          <p:cNvSpPr>
            <a:spLocks noGrp="1"/>
          </p:cNvSpPr>
          <p:nvPr>
            <p:ph type="sldNum" sz="quarter" idx="10"/>
          </p:nvPr>
        </p:nvSpPr>
        <p:spPr/>
        <p:txBody>
          <a:bodyPr/>
          <a:lstStyle/>
          <a:p>
            <a:fld id="{8642D1AF-6CCC-804E-8211-1C49D48ECA1E}" type="slidenum">
              <a:rPr lang="en-US" smtClean="0"/>
              <a:t>31</a:t>
            </a:fld>
            <a:endParaRPr lang="en-US"/>
          </a:p>
        </p:txBody>
      </p:sp>
    </p:spTree>
    <p:extLst>
      <p:ext uri="{BB962C8B-B14F-4D97-AF65-F5344CB8AC3E}">
        <p14:creationId xmlns:p14="http://schemas.microsoft.com/office/powerpoint/2010/main" val="32527071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As groups share out, help them process the activity by focusing on the rationale for the rating rather than how many people agreed on the category. Help the groups explain the discussion that lead to the ratings. </a:t>
            </a:r>
            <a:r>
              <a:rPr lang="en-US" b="1" i="1" dirty="0"/>
              <a:t>Why </a:t>
            </a:r>
            <a:r>
              <a:rPr lang="en-US" dirty="0"/>
              <a:t>most important and </a:t>
            </a:r>
            <a:r>
              <a:rPr lang="en-US" b="1" i="1" dirty="0"/>
              <a:t>why</a:t>
            </a:r>
            <a:r>
              <a:rPr lang="en-US" dirty="0"/>
              <a:t> least. Experience with multiple groups has shown that often people focus priorities on what they view as services not being currently available or unmet needs. And the predictors that are viewed as less critical are those that are being most frequently addressed. This is just one way to rationalize priorities. Encourage the group to consider other criteria as well. For example, if there is equal access to all predictors, which would still be the most critical. Which the least?</a:t>
            </a:r>
          </a:p>
        </p:txBody>
      </p:sp>
      <p:sp>
        <p:nvSpPr>
          <p:cNvPr id="4" name="Slide Number Placeholder 3"/>
          <p:cNvSpPr>
            <a:spLocks noGrp="1"/>
          </p:cNvSpPr>
          <p:nvPr>
            <p:ph type="sldNum" sz="quarter" idx="10"/>
          </p:nvPr>
        </p:nvSpPr>
        <p:spPr/>
        <p:txBody>
          <a:bodyPr/>
          <a:lstStyle/>
          <a:p>
            <a:fld id="{8642D1AF-6CCC-804E-8211-1C49D48ECA1E}" type="slidenum">
              <a:rPr lang="en-US" smtClean="0"/>
              <a:t>32</a:t>
            </a:fld>
            <a:endParaRPr lang="en-US"/>
          </a:p>
        </p:txBody>
      </p:sp>
    </p:spTree>
    <p:extLst>
      <p:ext uri="{BB962C8B-B14F-4D97-AF65-F5344CB8AC3E}">
        <p14:creationId xmlns:p14="http://schemas.microsoft.com/office/powerpoint/2010/main" val="21263279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previous activity where groups prioritize predictors, turn attention to the Team Review and Planning Tool. This tool is in the last several pages of the Ohio EF EB Predictor Tool that the groups have been using during this session. Have the group turn to the back of the tool to explore the format and content of the Review and Planning Tool. This tool facilitates similar discussion as the groups had in the previous activity, but guides the discussion using a rubric to help a school or district team rate implementation. </a:t>
            </a:r>
          </a:p>
          <a:p>
            <a:r>
              <a:rPr lang="en-US" dirty="0"/>
              <a:t>The next slide shows Section One and encourages the group to review section one.</a:t>
            </a:r>
          </a:p>
        </p:txBody>
      </p:sp>
      <p:sp>
        <p:nvSpPr>
          <p:cNvPr id="4" name="Slide Number Placeholder 3"/>
          <p:cNvSpPr>
            <a:spLocks noGrp="1"/>
          </p:cNvSpPr>
          <p:nvPr>
            <p:ph type="sldNum" sz="quarter" idx="5"/>
          </p:nvPr>
        </p:nvSpPr>
        <p:spPr/>
        <p:txBody>
          <a:bodyPr/>
          <a:lstStyle/>
          <a:p>
            <a:fld id="{8642D1AF-6CCC-804E-8211-1C49D48ECA1E}" type="slidenum">
              <a:rPr lang="en-US" smtClean="0"/>
              <a:t>33</a:t>
            </a:fld>
            <a:endParaRPr lang="en-US"/>
          </a:p>
        </p:txBody>
      </p:sp>
    </p:spTree>
    <p:extLst>
      <p:ext uri="{BB962C8B-B14F-4D97-AF65-F5344CB8AC3E}">
        <p14:creationId xmlns:p14="http://schemas.microsoft.com/office/powerpoint/2010/main" val="8583812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Section One begins on page 31 of Handout #1. The full tool is on pages 30-34 in the handout. The tool guides the user through levels of implementation ratings that can be selected and space to explain why the rating was selected. This process is repeated for each predictor.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solidFill>
                <a:prstClr val="black"/>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solidFill>
                  <a:prstClr val="black"/>
                </a:solidFill>
              </a:rPr>
              <a:t>Process: As each Predictor is discussed, teams make notes on the progress of a program, building or district in the implementation of each predictor area. Individual viewers can think about one action step that they can take to learn about, enhance, use or implement an evidence based predictor to improve the transition services or programs they are aware of in their community, school district or county. </a:t>
            </a:r>
          </a:p>
          <a:p>
            <a:endParaRPr lang="en-US" dirty="0"/>
          </a:p>
        </p:txBody>
      </p:sp>
      <p:sp>
        <p:nvSpPr>
          <p:cNvPr id="4" name="Slide Number Placeholder 3"/>
          <p:cNvSpPr>
            <a:spLocks noGrp="1"/>
          </p:cNvSpPr>
          <p:nvPr>
            <p:ph type="sldNum" sz="quarter" idx="10"/>
          </p:nvPr>
        </p:nvSpPr>
        <p:spPr/>
        <p:txBody>
          <a:bodyPr/>
          <a:lstStyle/>
          <a:p>
            <a:fld id="{8642D1AF-6CCC-804E-8211-1C49D48ECA1E}" type="slidenum">
              <a:rPr lang="en-US" smtClean="0"/>
              <a:t>34</a:t>
            </a:fld>
            <a:endParaRPr lang="en-US"/>
          </a:p>
        </p:txBody>
      </p:sp>
    </p:spTree>
    <p:extLst>
      <p:ext uri="{BB962C8B-B14F-4D97-AF65-F5344CB8AC3E}">
        <p14:creationId xmlns:p14="http://schemas.microsoft.com/office/powerpoint/2010/main" val="21771498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solidFill>
                  <a:prstClr val="black"/>
                </a:solidFill>
              </a:rPr>
              <a:t>Process: After each predictor is discussed and rated, teams determine areas of strength and challenge in terms of predictor implementation. A summary statement is developed to capture this discussion. Action steps discussed are recorded to be used in a more formal strategic planning process . Guiding questions are offered to assist the group to consider all aspects of the predictor discussion and potential actions steps.</a:t>
            </a:r>
          </a:p>
          <a:p>
            <a:endParaRPr lang="en-US" dirty="0"/>
          </a:p>
        </p:txBody>
      </p:sp>
      <p:sp>
        <p:nvSpPr>
          <p:cNvPr id="4" name="Slide Number Placeholder 3"/>
          <p:cNvSpPr>
            <a:spLocks noGrp="1"/>
          </p:cNvSpPr>
          <p:nvPr>
            <p:ph type="sldNum" sz="quarter" idx="10"/>
          </p:nvPr>
        </p:nvSpPr>
        <p:spPr/>
        <p:txBody>
          <a:bodyPr/>
          <a:lstStyle/>
          <a:p>
            <a:fld id="{8642D1AF-6CCC-804E-8211-1C49D48ECA1E}" type="slidenum">
              <a:rPr lang="en-US" smtClean="0"/>
              <a:t>35</a:t>
            </a:fld>
            <a:endParaRPr lang="en-US"/>
          </a:p>
        </p:txBody>
      </p:sp>
    </p:spTree>
    <p:extLst>
      <p:ext uri="{BB962C8B-B14F-4D97-AF65-F5344CB8AC3E}">
        <p14:creationId xmlns:p14="http://schemas.microsoft.com/office/powerpoint/2010/main" val="10060703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Facilitators: Explain to the group that this will be a cursory review and will not allow the in-depth thought or discussion that could occur during a focused team review. Instead , this is to allow the participants to become familiar with the tool and to begin application of the process to their own experiences. Length of time spent in this activity will depend on the time allotted to the session. </a:t>
            </a:r>
          </a:p>
        </p:txBody>
      </p:sp>
      <p:sp>
        <p:nvSpPr>
          <p:cNvPr id="4" name="Slide Number Placeholder 3"/>
          <p:cNvSpPr>
            <a:spLocks noGrp="1"/>
          </p:cNvSpPr>
          <p:nvPr>
            <p:ph type="sldNum" sz="quarter" idx="5"/>
          </p:nvPr>
        </p:nvSpPr>
        <p:spPr/>
        <p:txBody>
          <a:bodyPr/>
          <a:lstStyle/>
          <a:p>
            <a:fld id="{8642D1AF-6CCC-804E-8211-1C49D48ECA1E}" type="slidenum">
              <a:rPr lang="en-US" smtClean="0"/>
              <a:t>36</a:t>
            </a:fld>
            <a:endParaRPr lang="en-US"/>
          </a:p>
        </p:txBody>
      </p:sp>
    </p:spTree>
    <p:extLst>
      <p:ext uri="{BB962C8B-B14F-4D97-AF65-F5344CB8AC3E}">
        <p14:creationId xmlns:p14="http://schemas.microsoft.com/office/powerpoint/2010/main" val="39329741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2D1AF-6CCC-804E-8211-1C49D48ECA1E}" type="slidenum">
              <a:rPr lang="en-US" smtClean="0"/>
              <a:t>37</a:t>
            </a:fld>
            <a:endParaRPr lang="en-US"/>
          </a:p>
        </p:txBody>
      </p:sp>
    </p:spTree>
    <p:extLst>
      <p:ext uri="{BB962C8B-B14F-4D97-AF65-F5344CB8AC3E}">
        <p14:creationId xmlns:p14="http://schemas.microsoft.com/office/powerpoint/2010/main" val="19510734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Facilitators: Encourage groups or individuals to share insights. It is not necessary to share out all ratings, but instead, insights gained as to strengths and needs. Ask to share ideas for action steps. Includes ideas for use of this tool and the information about Evidence Based Predictors. To encourage sharing, the facilitator may start by sharing insights reflecting what he/she learned about their own school, community or program and where improvement was needed. </a:t>
            </a:r>
          </a:p>
        </p:txBody>
      </p:sp>
      <p:sp>
        <p:nvSpPr>
          <p:cNvPr id="4" name="Slide Number Placeholder 3"/>
          <p:cNvSpPr>
            <a:spLocks noGrp="1"/>
          </p:cNvSpPr>
          <p:nvPr>
            <p:ph type="sldNum" sz="quarter" idx="5"/>
          </p:nvPr>
        </p:nvSpPr>
        <p:spPr/>
        <p:txBody>
          <a:bodyPr/>
          <a:lstStyle/>
          <a:p>
            <a:fld id="{8642D1AF-6CCC-804E-8211-1C49D48ECA1E}" type="slidenum">
              <a:rPr lang="en-US" smtClean="0"/>
              <a:t>38</a:t>
            </a:fld>
            <a:endParaRPr lang="en-US"/>
          </a:p>
        </p:txBody>
      </p:sp>
    </p:spTree>
    <p:extLst>
      <p:ext uri="{BB962C8B-B14F-4D97-AF65-F5344CB8AC3E}">
        <p14:creationId xmlns:p14="http://schemas.microsoft.com/office/powerpoint/2010/main" val="2953061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Char char="•"/>
            </a:pPr>
            <a:r>
              <a:rPr lang="en-US" sz="1200" dirty="0">
                <a:solidFill>
                  <a:prstClr val="black"/>
                </a:solidFill>
              </a:rPr>
              <a:t>Evidence Based Predictors are identified by research. NTACT:C (see previous slide notes) reviewed high quality research to identify the activities, services and supports that youth engage in during the school years (before graduating high school) that are associated with higher rates of success in adult employment, post secondary training and independent living.</a:t>
            </a:r>
          </a:p>
          <a:p>
            <a:endParaRPr lang="en-US" dirty="0"/>
          </a:p>
        </p:txBody>
      </p:sp>
      <p:sp>
        <p:nvSpPr>
          <p:cNvPr id="4" name="Slide Number Placeholder 3"/>
          <p:cNvSpPr>
            <a:spLocks noGrp="1"/>
          </p:cNvSpPr>
          <p:nvPr>
            <p:ph type="sldNum" sz="quarter" idx="10"/>
          </p:nvPr>
        </p:nvSpPr>
        <p:spPr/>
        <p:txBody>
          <a:bodyPr/>
          <a:lstStyle/>
          <a:p>
            <a:fld id="{8642D1AF-6CCC-804E-8211-1C49D48ECA1E}" type="slidenum">
              <a:rPr lang="en-US" smtClean="0"/>
              <a:t>4</a:t>
            </a:fld>
            <a:endParaRPr lang="en-US"/>
          </a:p>
        </p:txBody>
      </p:sp>
    </p:spTree>
    <p:extLst>
      <p:ext uri="{BB962C8B-B14F-4D97-AF65-F5344CB8AC3E}">
        <p14:creationId xmlns:p14="http://schemas.microsoft.com/office/powerpoint/2010/main" val="1274094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NTACT:C - https://</a:t>
            </a:r>
            <a:r>
              <a:rPr lang="en-US" dirty="0" err="1"/>
              <a:t>transitionta.org</a:t>
            </a:r>
            <a:r>
              <a:rPr lang="en-US" dirty="0"/>
              <a:t>/topics/effective-practices/</a:t>
            </a:r>
          </a:p>
          <a:p>
            <a:endParaRPr lang="en-US" dirty="0"/>
          </a:p>
          <a:p>
            <a:r>
              <a:rPr lang="en-US" dirty="0"/>
              <a:t>This list includes the original 17 predictors as well as 6 additional Predictors more recently identified for a total of 23 Predictors. </a:t>
            </a:r>
          </a:p>
          <a:p>
            <a:endParaRPr lang="en-US" dirty="0"/>
          </a:p>
          <a:p>
            <a:r>
              <a:rPr lang="en-US" dirty="0"/>
              <a:t>In the following slide you will see how these predictors were combined into 8 predictor areas for the Employment First Document on Evidence Based Transition Predictors. This document was reviewed by NSTTAC staff and found to be in alignment and agreement with the original NSTTAC predictors. These combined areas were created for greater clarity and simplicity in presenting this information to educators and other practitioners.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 chart </a:t>
            </a:r>
            <a:r>
              <a:rPr lang="en-US" sz="1200" b="0" i="0" kern="1200" dirty="0">
                <a:solidFill>
                  <a:schemeClr val="tx1"/>
                </a:solidFill>
                <a:effectLst/>
                <a:latin typeface="+mn-lt"/>
                <a:ea typeface="+mn-ea"/>
                <a:cs typeface="+mn-cs"/>
              </a:rPr>
              <a:t>that outlines predictors of post school success in three categories:  education, employment, and independent living is available here: https://</a:t>
            </a:r>
            <a:r>
              <a:rPr lang="en-US" sz="1200" b="0" i="0" kern="1200" dirty="0" err="1">
                <a:solidFill>
                  <a:schemeClr val="tx1"/>
                </a:solidFill>
                <a:effectLst/>
                <a:latin typeface="+mn-lt"/>
                <a:ea typeface="+mn-ea"/>
                <a:cs typeface="+mn-cs"/>
              </a:rPr>
              <a:t>transitionta.org</a:t>
            </a:r>
            <a:r>
              <a:rPr lang="en-US" sz="1200" b="0" i="0" kern="1200" dirty="0">
                <a:solidFill>
                  <a:schemeClr val="tx1"/>
                </a:solidFill>
                <a:effectLst/>
                <a:latin typeface="+mn-lt"/>
                <a:ea typeface="+mn-ea"/>
                <a:cs typeface="+mn-cs"/>
              </a:rPr>
              <a:t>/wp-content/uploads/docs/predictors_byOutcomeArea_2020_10-16.pdf</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Each predictors has been </a:t>
            </a:r>
            <a:r>
              <a:rPr lang="en-US" sz="1200" b="0" i="0" u="non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evaluated regarding the amount, type, and quality of the research conducted, and are labeled as either (a) evidence-based, (b) research-based, or (c) promising</a:t>
            </a:r>
            <a:r>
              <a:rPr lang="en-US" sz="1200" b="0" i="0" u="non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These designations indicate the confidence one can have in the likely effectiveness of the intervention, when implemented as defined and recommended.</a:t>
            </a:r>
          </a:p>
          <a:p>
            <a:endParaRPr lang="en-US" dirty="0"/>
          </a:p>
        </p:txBody>
      </p:sp>
      <p:sp>
        <p:nvSpPr>
          <p:cNvPr id="4" name="Slide Number Placeholder 3"/>
          <p:cNvSpPr>
            <a:spLocks noGrp="1"/>
          </p:cNvSpPr>
          <p:nvPr>
            <p:ph type="sldNum" sz="quarter" idx="10"/>
          </p:nvPr>
        </p:nvSpPr>
        <p:spPr/>
        <p:txBody>
          <a:bodyPr/>
          <a:lstStyle/>
          <a:p>
            <a:fld id="{8642D1AF-6CCC-804E-8211-1C49D48ECA1E}" type="slidenum">
              <a:rPr lang="en-US" smtClean="0"/>
              <a:t>5</a:t>
            </a:fld>
            <a:endParaRPr lang="en-US"/>
          </a:p>
        </p:txBody>
      </p:sp>
    </p:spTree>
    <p:extLst>
      <p:ext uri="{BB962C8B-B14F-4D97-AF65-F5344CB8AC3E}">
        <p14:creationId xmlns:p14="http://schemas.microsoft.com/office/powerpoint/2010/main" val="3018977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Ohio Employment First work that focuses on transition youth supported the development of this tool as well as the Evidence Based Practices tool used in the other sessions. Multiple agencies, schools, organizations and families have used these tools to better understand and prioritize transition services, supports and programs. The remainder of this session will use the Ohio Employment First Evidence Based Predictor Tool to explore the predictors and apply this research to real life. </a:t>
            </a:r>
          </a:p>
          <a:p>
            <a:r>
              <a:rPr lang="en-US" dirty="0"/>
              <a:t>Note: A one-page color-coded crosswalk of the 23 NSTTAC/NTACT:C EB Predictors is available to download from the Session 12 website. </a:t>
            </a:r>
          </a:p>
        </p:txBody>
      </p:sp>
      <p:sp>
        <p:nvSpPr>
          <p:cNvPr id="4" name="Slide Number Placeholder 3"/>
          <p:cNvSpPr>
            <a:spLocks noGrp="1"/>
          </p:cNvSpPr>
          <p:nvPr>
            <p:ph type="sldNum" sz="quarter" idx="5"/>
          </p:nvPr>
        </p:nvSpPr>
        <p:spPr/>
        <p:txBody>
          <a:bodyPr/>
          <a:lstStyle/>
          <a:p>
            <a:fld id="{8642D1AF-6CCC-804E-8211-1C49D48ECA1E}" type="slidenum">
              <a:rPr lang="en-US" smtClean="0"/>
              <a:t>6</a:t>
            </a:fld>
            <a:endParaRPr lang="en-US"/>
          </a:p>
        </p:txBody>
      </p:sp>
    </p:spTree>
    <p:extLst>
      <p:ext uri="{BB962C8B-B14F-4D97-AF65-F5344CB8AC3E}">
        <p14:creationId xmlns:p14="http://schemas.microsoft.com/office/powerpoint/2010/main" val="3260531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Ohio Employment First Predictor Categories are the numbered items. There are 8 of these and they are reflected on this slide and the next 2 slides.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items that appear below these are the NSTTAC/NTACT:C EB Predictors that align with the category above. Note that some of the NSTTAC/NTACT:C predictors may be associated with more than one category. NOTE: The NSTTAC/NTACT:C predictor of “Transition Programs” is reflected in many of the predictor categories as these successful programs include many predictors</a:t>
            </a:r>
          </a:p>
          <a:p>
            <a:endParaRPr lang="en-US" dirty="0"/>
          </a:p>
        </p:txBody>
      </p:sp>
      <p:sp>
        <p:nvSpPr>
          <p:cNvPr id="4" name="Slide Number Placeholder 3"/>
          <p:cNvSpPr>
            <a:spLocks noGrp="1"/>
          </p:cNvSpPr>
          <p:nvPr>
            <p:ph type="sldNum" sz="quarter" idx="5"/>
          </p:nvPr>
        </p:nvSpPr>
        <p:spPr/>
        <p:txBody>
          <a:bodyPr/>
          <a:lstStyle/>
          <a:p>
            <a:fld id="{8642D1AF-6CCC-804E-8211-1C49D48ECA1E}" type="slidenum">
              <a:rPr lang="en-US" smtClean="0"/>
              <a:t>7</a:t>
            </a:fld>
            <a:endParaRPr lang="en-US"/>
          </a:p>
        </p:txBody>
      </p:sp>
    </p:spTree>
    <p:extLst>
      <p:ext uri="{BB962C8B-B14F-4D97-AF65-F5344CB8AC3E}">
        <p14:creationId xmlns:p14="http://schemas.microsoft.com/office/powerpoint/2010/main" val="3524360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Ohio Employment First Predictor Categories are the numbered items. There are 8 of these and they are reflected on this slide and the next 2 slides.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items that appear below these are the NSTTAC/NTACT:C EB Predictors that align with the category above. Note that some of the NSTTAC/NTACT:C predictors may be associated with more than one category. NOTE: The NSTTAC/NTACT:C predictor of “Transition Programs” is reflected in many of the predictor categories as these successful programs include many predictors</a:t>
            </a:r>
          </a:p>
          <a:p>
            <a:endParaRPr lang="en-US" dirty="0"/>
          </a:p>
          <a:p>
            <a:endParaRPr lang="en-US" dirty="0"/>
          </a:p>
        </p:txBody>
      </p:sp>
      <p:sp>
        <p:nvSpPr>
          <p:cNvPr id="4" name="Slide Number Placeholder 3"/>
          <p:cNvSpPr>
            <a:spLocks noGrp="1"/>
          </p:cNvSpPr>
          <p:nvPr>
            <p:ph type="sldNum" sz="quarter" idx="5"/>
          </p:nvPr>
        </p:nvSpPr>
        <p:spPr/>
        <p:txBody>
          <a:bodyPr/>
          <a:lstStyle/>
          <a:p>
            <a:fld id="{8642D1AF-6CCC-804E-8211-1C49D48ECA1E}" type="slidenum">
              <a:rPr lang="en-US" smtClean="0"/>
              <a:t>8</a:t>
            </a:fld>
            <a:endParaRPr lang="en-US"/>
          </a:p>
        </p:txBody>
      </p:sp>
    </p:spTree>
    <p:extLst>
      <p:ext uri="{BB962C8B-B14F-4D97-AF65-F5344CB8AC3E}">
        <p14:creationId xmlns:p14="http://schemas.microsoft.com/office/powerpoint/2010/main" val="1808403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Ohio Employment First Predictor Categories are the numbered items. There are 8 of these and they are reflected on this slide and the next 2 slides.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items that appear below these are the NSTTAC/NTACT:C EB Predictors that align with the category above. Note that some of the NSTTAC/NTACT:C predictors may be associated with more than one category. NOTE: The NSTTAC/NTACT:C predictor of “Transition Programs” is reflected in many of the predictor categories as these successful programs include many predictors</a:t>
            </a:r>
          </a:p>
          <a:p>
            <a:endParaRPr lang="en-US" dirty="0"/>
          </a:p>
        </p:txBody>
      </p:sp>
      <p:sp>
        <p:nvSpPr>
          <p:cNvPr id="4" name="Slide Number Placeholder 3"/>
          <p:cNvSpPr>
            <a:spLocks noGrp="1"/>
          </p:cNvSpPr>
          <p:nvPr>
            <p:ph type="sldNum" sz="quarter" idx="5"/>
          </p:nvPr>
        </p:nvSpPr>
        <p:spPr/>
        <p:txBody>
          <a:bodyPr/>
          <a:lstStyle/>
          <a:p>
            <a:fld id="{8642D1AF-6CCC-804E-8211-1C49D48ECA1E}" type="slidenum">
              <a:rPr lang="en-US" smtClean="0"/>
              <a:t>9</a:t>
            </a:fld>
            <a:endParaRPr lang="en-US"/>
          </a:p>
        </p:txBody>
      </p:sp>
    </p:spTree>
    <p:extLst>
      <p:ext uri="{BB962C8B-B14F-4D97-AF65-F5344CB8AC3E}">
        <p14:creationId xmlns:p14="http://schemas.microsoft.com/office/powerpoint/2010/main" val="3761639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0" i="0">
                <a:latin typeface="Avenir LT Std 45 Book" panose="020B0502020203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B0A632-EEFF-6841-9A7D-E3FDCE3DE84D}"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8AD63-0728-1540-A163-1BD74443D3C7}" type="slidenum">
              <a:rPr lang="en-US" smtClean="0"/>
              <a:t>‹#›</a:t>
            </a:fld>
            <a:endParaRPr lang="en-US"/>
          </a:p>
        </p:txBody>
      </p:sp>
    </p:spTree>
    <p:extLst>
      <p:ext uri="{BB962C8B-B14F-4D97-AF65-F5344CB8AC3E}">
        <p14:creationId xmlns:p14="http://schemas.microsoft.com/office/powerpoint/2010/main" val="1016795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B0A632-EEFF-6841-9A7D-E3FDCE3DE84D}"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8AD63-0728-1540-A163-1BD74443D3C7}" type="slidenum">
              <a:rPr lang="en-US" smtClean="0"/>
              <a:t>‹#›</a:t>
            </a:fld>
            <a:endParaRPr lang="en-US"/>
          </a:p>
        </p:txBody>
      </p:sp>
    </p:spTree>
    <p:extLst>
      <p:ext uri="{BB962C8B-B14F-4D97-AF65-F5344CB8AC3E}">
        <p14:creationId xmlns:p14="http://schemas.microsoft.com/office/powerpoint/2010/main" val="2733730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B0A632-EEFF-6841-9A7D-E3FDCE3DE84D}"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8AD63-0728-1540-A163-1BD74443D3C7}" type="slidenum">
              <a:rPr lang="en-US" smtClean="0"/>
              <a:t>‹#›</a:t>
            </a:fld>
            <a:endParaRPr lang="en-US"/>
          </a:p>
        </p:txBody>
      </p:sp>
    </p:spTree>
    <p:extLst>
      <p:ext uri="{BB962C8B-B14F-4D97-AF65-F5344CB8AC3E}">
        <p14:creationId xmlns:p14="http://schemas.microsoft.com/office/powerpoint/2010/main" val="2848882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B0A632-EEFF-6841-9A7D-E3FDCE3DE84D}"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8AD63-0728-1540-A163-1BD74443D3C7}" type="slidenum">
              <a:rPr lang="en-US" smtClean="0"/>
              <a:t>‹#›</a:t>
            </a:fld>
            <a:endParaRPr lang="en-US"/>
          </a:p>
        </p:txBody>
      </p:sp>
      <p:pic>
        <p:nvPicPr>
          <p:cNvPr id="7" name="Picture 6" descr="Logo for the OCALI Lifespan Transitions Center" title="OCALI Logo">
            <a:extLst>
              <a:ext uri="{FF2B5EF4-FFF2-40B4-BE49-F238E27FC236}">
                <a16:creationId xmlns:a16="http://schemas.microsoft.com/office/drawing/2014/main" id="{DFF35D83-FB89-5E43-A3CF-D9A196E649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46083" y="6103630"/>
            <a:ext cx="1370871" cy="527258"/>
          </a:xfrm>
          <a:prstGeom prst="rect">
            <a:avLst/>
          </a:prstGeom>
        </p:spPr>
      </p:pic>
      <p:pic>
        <p:nvPicPr>
          <p:cNvPr id="8" name="Picture 7" descr="Logo for the Ohio Developmental Disabilities Council" title="DD Council Logo">
            <a:extLst>
              <a:ext uri="{FF2B5EF4-FFF2-40B4-BE49-F238E27FC236}">
                <a16:creationId xmlns:a16="http://schemas.microsoft.com/office/drawing/2014/main" id="{CC39D0AC-A7EF-7646-8F6D-8F0B0B09B30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63286" y="6013263"/>
            <a:ext cx="2705991" cy="595910"/>
          </a:xfrm>
          <a:prstGeom prst="rect">
            <a:avLst/>
          </a:prstGeom>
        </p:spPr>
      </p:pic>
    </p:spTree>
    <p:extLst>
      <p:ext uri="{BB962C8B-B14F-4D97-AF65-F5344CB8AC3E}">
        <p14:creationId xmlns:p14="http://schemas.microsoft.com/office/powerpoint/2010/main" val="806089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B0A632-EEFF-6841-9A7D-E3FDCE3DE84D}"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8AD63-0728-1540-A163-1BD74443D3C7}" type="slidenum">
              <a:rPr lang="en-US" smtClean="0"/>
              <a:t>‹#›</a:t>
            </a:fld>
            <a:endParaRPr lang="en-US"/>
          </a:p>
        </p:txBody>
      </p:sp>
    </p:spTree>
    <p:extLst>
      <p:ext uri="{BB962C8B-B14F-4D97-AF65-F5344CB8AC3E}">
        <p14:creationId xmlns:p14="http://schemas.microsoft.com/office/powerpoint/2010/main" val="1891512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B0A632-EEFF-6841-9A7D-E3FDCE3DE84D}" type="datetimeFigureOut">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88AD63-0728-1540-A163-1BD74443D3C7}" type="slidenum">
              <a:rPr lang="en-US" smtClean="0"/>
              <a:t>‹#›</a:t>
            </a:fld>
            <a:endParaRPr lang="en-US"/>
          </a:p>
        </p:txBody>
      </p:sp>
    </p:spTree>
    <p:extLst>
      <p:ext uri="{BB962C8B-B14F-4D97-AF65-F5344CB8AC3E}">
        <p14:creationId xmlns:p14="http://schemas.microsoft.com/office/powerpoint/2010/main" val="3028414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B0A632-EEFF-6841-9A7D-E3FDCE3DE84D}" type="datetimeFigureOut">
              <a:rPr lang="en-US" smtClean="0"/>
              <a:t>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88AD63-0728-1540-A163-1BD74443D3C7}" type="slidenum">
              <a:rPr lang="en-US" smtClean="0"/>
              <a:t>‹#›</a:t>
            </a:fld>
            <a:endParaRPr lang="en-US"/>
          </a:p>
        </p:txBody>
      </p:sp>
    </p:spTree>
    <p:extLst>
      <p:ext uri="{BB962C8B-B14F-4D97-AF65-F5344CB8AC3E}">
        <p14:creationId xmlns:p14="http://schemas.microsoft.com/office/powerpoint/2010/main" val="3237005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B0A632-EEFF-6841-9A7D-E3FDCE3DE84D}" type="datetimeFigureOut">
              <a:rPr lang="en-US" smtClean="0"/>
              <a:t>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88AD63-0728-1540-A163-1BD74443D3C7}" type="slidenum">
              <a:rPr lang="en-US" smtClean="0"/>
              <a:t>‹#›</a:t>
            </a:fld>
            <a:endParaRPr lang="en-US"/>
          </a:p>
        </p:txBody>
      </p:sp>
    </p:spTree>
    <p:extLst>
      <p:ext uri="{BB962C8B-B14F-4D97-AF65-F5344CB8AC3E}">
        <p14:creationId xmlns:p14="http://schemas.microsoft.com/office/powerpoint/2010/main" val="31211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B0A632-EEFF-6841-9A7D-E3FDCE3DE84D}" type="datetimeFigureOut">
              <a:rPr lang="en-US" smtClean="0"/>
              <a:t>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88AD63-0728-1540-A163-1BD74443D3C7}" type="slidenum">
              <a:rPr lang="en-US" smtClean="0"/>
              <a:t>‹#›</a:t>
            </a:fld>
            <a:endParaRPr lang="en-US"/>
          </a:p>
        </p:txBody>
      </p:sp>
    </p:spTree>
    <p:extLst>
      <p:ext uri="{BB962C8B-B14F-4D97-AF65-F5344CB8AC3E}">
        <p14:creationId xmlns:p14="http://schemas.microsoft.com/office/powerpoint/2010/main" val="2384145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8B0A632-EEFF-6841-9A7D-E3FDCE3DE84D}" type="datetimeFigureOut">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88AD63-0728-1540-A163-1BD74443D3C7}" type="slidenum">
              <a:rPr lang="en-US" smtClean="0"/>
              <a:t>‹#›</a:t>
            </a:fld>
            <a:endParaRPr lang="en-US"/>
          </a:p>
        </p:txBody>
      </p:sp>
    </p:spTree>
    <p:extLst>
      <p:ext uri="{BB962C8B-B14F-4D97-AF65-F5344CB8AC3E}">
        <p14:creationId xmlns:p14="http://schemas.microsoft.com/office/powerpoint/2010/main" val="174265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8B0A632-EEFF-6841-9A7D-E3FDCE3DE84D}" type="datetimeFigureOut">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88AD63-0728-1540-A163-1BD74443D3C7}" type="slidenum">
              <a:rPr lang="en-US" smtClean="0"/>
              <a:t>‹#›</a:t>
            </a:fld>
            <a:endParaRPr lang="en-US"/>
          </a:p>
        </p:txBody>
      </p:sp>
    </p:spTree>
    <p:extLst>
      <p:ext uri="{BB962C8B-B14F-4D97-AF65-F5344CB8AC3E}">
        <p14:creationId xmlns:p14="http://schemas.microsoft.com/office/powerpoint/2010/main" val="3106323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8913" y="610240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B0A632-EEFF-6841-9A7D-E3FDCE3DE84D}" type="datetimeFigureOut">
              <a:rPr lang="en-US" smtClean="0"/>
              <a:t>1/4/2022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88AD63-0728-1540-A163-1BD74443D3C7}" type="slidenum">
              <a:rPr lang="en-US" smtClean="0"/>
              <a:t>‹#›</a:t>
            </a:fld>
            <a:endParaRPr lang="en-US"/>
          </a:p>
        </p:txBody>
      </p:sp>
      <p:pic>
        <p:nvPicPr>
          <p:cNvPr id="7" name="Picture 6" descr="Logo for the OCALI Lifespan Transitions Center" title="OCALI Logo">
            <a:extLst>
              <a:ext uri="{FF2B5EF4-FFF2-40B4-BE49-F238E27FC236}">
                <a16:creationId xmlns:a16="http://schemas.microsoft.com/office/drawing/2014/main" id="{B4706B06-EBD6-9942-8330-BFC32D288E30}"/>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346083" y="6103630"/>
            <a:ext cx="1370871" cy="527258"/>
          </a:xfrm>
          <a:prstGeom prst="rect">
            <a:avLst/>
          </a:prstGeom>
        </p:spPr>
      </p:pic>
      <p:pic>
        <p:nvPicPr>
          <p:cNvPr id="8" name="Picture 7" descr="Logo for the Ohio Developmental Disabilities Council" title="DD Council Logo">
            <a:extLst>
              <a:ext uri="{FF2B5EF4-FFF2-40B4-BE49-F238E27FC236}">
                <a16:creationId xmlns:a16="http://schemas.microsoft.com/office/drawing/2014/main" id="{FB4BAF43-5B45-F440-871F-22E60E285DF1}"/>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163286" y="6013263"/>
            <a:ext cx="2705991" cy="595910"/>
          </a:xfrm>
          <a:prstGeom prst="rect">
            <a:avLst/>
          </a:prstGeom>
        </p:spPr>
      </p:pic>
    </p:spTree>
    <p:extLst>
      <p:ext uri="{BB962C8B-B14F-4D97-AF65-F5344CB8AC3E}">
        <p14:creationId xmlns:p14="http://schemas.microsoft.com/office/powerpoint/2010/main" val="640617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0" i="0" kern="1200">
          <a:solidFill>
            <a:schemeClr val="tx1"/>
          </a:solidFill>
          <a:latin typeface="Avenir LT Std 45 Book" panose="020B0502020203020204" pitchFamily="34" charset="0"/>
          <a:ea typeface="+mj-ea"/>
          <a:cs typeface="+mj-cs"/>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Avenir LT Std 45 Book" panose="020B0502020203020204" pitchFamily="34" charset="0"/>
          <a:ea typeface="+mn-ea"/>
          <a:cs typeface="+mn-cs"/>
        </a:defRPr>
      </a:lvl1pPr>
      <a:lvl2pPr marL="742950" indent="-285750" algn="l" defTabSz="457200" rtl="0" eaLnBrk="1" latinLnBrk="0" hangingPunct="1">
        <a:spcBef>
          <a:spcPct val="20000"/>
        </a:spcBef>
        <a:buFont typeface="Arial"/>
        <a:buChar char="–"/>
        <a:defRPr sz="2800" b="0" i="0" kern="1200">
          <a:solidFill>
            <a:schemeClr val="tx1"/>
          </a:solidFill>
          <a:latin typeface="Avenir LT Std 45 Book" panose="020B0502020203020204" pitchFamily="34" charset="0"/>
          <a:ea typeface="+mn-ea"/>
          <a:cs typeface="+mn-cs"/>
        </a:defRPr>
      </a:lvl2pPr>
      <a:lvl3pPr marL="1143000" indent="-228600" algn="l" defTabSz="457200" rtl="0" eaLnBrk="1" latinLnBrk="0" hangingPunct="1">
        <a:spcBef>
          <a:spcPct val="20000"/>
        </a:spcBef>
        <a:buFont typeface="Arial"/>
        <a:buChar char="•"/>
        <a:defRPr sz="2400" b="0" i="0" kern="1200">
          <a:solidFill>
            <a:schemeClr val="tx1"/>
          </a:solidFill>
          <a:latin typeface="Avenir LT Std 45 Book" panose="020B0502020203020204" pitchFamily="34" charset="0"/>
          <a:ea typeface="+mn-ea"/>
          <a:cs typeface="+mn-cs"/>
        </a:defRPr>
      </a:lvl3pPr>
      <a:lvl4pPr marL="1600200" indent="-228600" algn="l" defTabSz="457200" rtl="0" eaLnBrk="1" latinLnBrk="0" hangingPunct="1">
        <a:spcBef>
          <a:spcPct val="20000"/>
        </a:spcBef>
        <a:buFont typeface="Arial"/>
        <a:buChar char="–"/>
        <a:defRPr sz="2000" b="0" i="0" kern="1200">
          <a:solidFill>
            <a:schemeClr val="tx1"/>
          </a:solidFill>
          <a:latin typeface="Avenir LT Std 45 Book" panose="020B0502020203020204" pitchFamily="34" charset="0"/>
          <a:ea typeface="+mn-ea"/>
          <a:cs typeface="+mn-cs"/>
        </a:defRPr>
      </a:lvl4pPr>
      <a:lvl5pPr marL="2057400" indent="-228600" algn="l" defTabSz="457200" rtl="0" eaLnBrk="1" latinLnBrk="0" hangingPunct="1">
        <a:spcBef>
          <a:spcPct val="20000"/>
        </a:spcBef>
        <a:buFont typeface="Arial"/>
        <a:buChar char="»"/>
        <a:defRPr sz="2000" b="0" i="0" kern="1200">
          <a:solidFill>
            <a:schemeClr val="tx1"/>
          </a:solidFill>
          <a:latin typeface="Avenir LT Std 45 Book" panose="020B0502020203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s://ohioemploymentfirst.org/up_doc/Evidence-Based-Predictors-for-Post-school-Success-2018.pdf"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education.ohio.gov/Topics/Special-Education/Federal-and-State-Requirements/Secondary-Transition-and-Workforce-Development/Ohio-Transition-Support-Partnership"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s://oh.db101.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ohioemploymentfirst.org/view.php?nav_id=504"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transitionta.org/topics/employment/"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hyperlink" Target="http://dodd.ohio.gov/Training/Pages/Career-Planning.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panoramaed.com/blog/guide-to-core-sel-competencies"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hyperlink" Target="https://www.dol.gov/agencies/odep/program-areas/individuals/youth/transition/soft-skill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careeronestop.org/"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hyperlink" Target="https://transitionta.org/topics/effective-practice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ww.lifecoursetools.com/principles/"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hyperlink" Target="http://www.pacer.org/transition/" TargetMode="External"/><Relationship Id="rId4" Type="http://schemas.openxmlformats.org/officeDocument/2006/relationships/hyperlink" Target="http://www.lifecoursetools.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movingstudentsforward.org/agenda-for-student-led-iep/"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hyperlink" Target="https://jobguide.ohioemploymentfirst.org/view.php?nav_id=129"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inclusiveschools.org/"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hyperlink" Target="https://apse.org/events-learning/online-learn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hyperlink" Target="https://www.surveymonkey.com/r/JNKWP2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13562"/>
            <a:ext cx="10363200" cy="1470025"/>
          </a:xfrm>
        </p:spPr>
        <p:txBody>
          <a:bodyPr>
            <a:normAutofit/>
          </a:bodyPr>
          <a:lstStyle/>
          <a:p>
            <a:r>
              <a:rPr lang="en-US" sz="6000" b="1" dirty="0">
                <a:latin typeface="Avenir LT Std 55 Roman" panose="020B0503020203020204" pitchFamily="34" charset="0"/>
              </a:rPr>
              <a:t>“What Works for Work”</a:t>
            </a:r>
          </a:p>
        </p:txBody>
      </p:sp>
      <p:sp>
        <p:nvSpPr>
          <p:cNvPr id="3" name="Subtitle 2">
            <a:extLst>
              <a:ext uri="{FF2B5EF4-FFF2-40B4-BE49-F238E27FC236}">
                <a16:creationId xmlns:a16="http://schemas.microsoft.com/office/drawing/2014/main" id="{7A752CD7-B036-254F-B915-C8C29C7CFA89}"/>
              </a:ext>
            </a:extLst>
          </p:cNvPr>
          <p:cNvSpPr>
            <a:spLocks noGrp="1"/>
          </p:cNvSpPr>
          <p:nvPr>
            <p:ph type="subTitle" idx="1"/>
          </p:nvPr>
        </p:nvSpPr>
        <p:spPr>
          <a:xfrm>
            <a:off x="1828800" y="2941320"/>
            <a:ext cx="8534400" cy="1752600"/>
          </a:xfrm>
        </p:spPr>
        <p:txBody>
          <a:bodyPr vert="horz" lIns="91440" tIns="45720" rIns="91440" bIns="45720" rtlCol="0" anchor="t">
            <a:normAutofit/>
          </a:bodyPr>
          <a:lstStyle/>
          <a:p>
            <a:r>
              <a:rPr lang="en-US" sz="4400" dirty="0">
                <a:solidFill>
                  <a:schemeClr val="tx1"/>
                </a:solidFill>
                <a:latin typeface="Avenir LT Std 45 Book"/>
              </a:rPr>
              <a:t>Session Twelve:</a:t>
            </a:r>
            <a:endParaRPr lang="en-US" dirty="0">
              <a:solidFill>
                <a:schemeClr val="tx1"/>
              </a:solidFill>
            </a:endParaRPr>
          </a:p>
          <a:p>
            <a:r>
              <a:rPr lang="en-US" sz="4400" b="1" dirty="0">
                <a:solidFill>
                  <a:schemeClr val="tx1"/>
                </a:solidFill>
                <a:latin typeface="Avenir LT Std 45 Book"/>
              </a:rPr>
              <a:t>Evidence Based Predictors</a:t>
            </a:r>
            <a:endParaRPr lang="en-US" b="1">
              <a:solidFill>
                <a:schemeClr val="tx1"/>
              </a:solidFill>
            </a:endParaRPr>
          </a:p>
        </p:txBody>
      </p:sp>
      <p:pic>
        <p:nvPicPr>
          <p:cNvPr id="8" name="Picture 7" descr="Logo for the OCALI Lifespan Transitions Center" title="OCALI">
            <a:extLst>
              <a:ext uri="{FF2B5EF4-FFF2-40B4-BE49-F238E27FC236}">
                <a16:creationId xmlns:a16="http://schemas.microsoft.com/office/drawing/2014/main" id="{F4C47D60-AC9F-1C4D-8C21-268D3CA3A8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63476" y="5234261"/>
            <a:ext cx="2351651" cy="904481"/>
          </a:xfrm>
          <a:prstGeom prst="rect">
            <a:avLst/>
          </a:prstGeom>
        </p:spPr>
      </p:pic>
      <p:pic>
        <p:nvPicPr>
          <p:cNvPr id="9" name="Picture 8" descr="Logo for the Ohio Developmental Disabilities Council" title="DD Council Logo">
            <a:extLst>
              <a:ext uri="{FF2B5EF4-FFF2-40B4-BE49-F238E27FC236}">
                <a16:creationId xmlns:a16="http://schemas.microsoft.com/office/drawing/2014/main" id="{AD09612A-E370-724D-BF21-4677A26368D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4577" y="5284408"/>
            <a:ext cx="4152235" cy="914400"/>
          </a:xfrm>
          <a:prstGeom prst="rect">
            <a:avLst/>
          </a:prstGeom>
        </p:spPr>
      </p:pic>
    </p:spTree>
    <p:extLst>
      <p:ext uri="{BB962C8B-B14F-4D97-AF65-F5344CB8AC3E}">
        <p14:creationId xmlns:p14="http://schemas.microsoft.com/office/powerpoint/2010/main" val="389435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110084-3370-C743-B1A6-F81D40BE93A4}"/>
              </a:ext>
            </a:extLst>
          </p:cNvPr>
          <p:cNvSpPr>
            <a:spLocks noGrp="1"/>
          </p:cNvSpPr>
          <p:nvPr>
            <p:ph type="title"/>
          </p:nvPr>
        </p:nvSpPr>
        <p:spPr>
          <a:xfrm>
            <a:off x="609600" y="357724"/>
            <a:ext cx="5994399" cy="2199209"/>
          </a:xfrm>
        </p:spPr>
        <p:txBody>
          <a:bodyPr>
            <a:noAutofit/>
          </a:bodyPr>
          <a:lstStyle/>
          <a:p>
            <a:r>
              <a:rPr lang="en-US" sz="4000" dirty="0"/>
              <a:t>Ohio Employment First Tool: Evidence Based Predictors</a:t>
            </a:r>
            <a:endParaRPr lang="en-US" sz="4800" dirty="0"/>
          </a:p>
        </p:txBody>
      </p:sp>
      <p:pic>
        <p:nvPicPr>
          <p:cNvPr id="6" name="Content Placeholder 5" descr="Cover page of the Evidence Based Predictors for Post –School Success. Available for download. &#10;" title="Evidence Based Predictors for Post –School Success">
            <a:hlinkClick r:id="rId3"/>
            <a:extLst>
              <a:ext uri="{FF2B5EF4-FFF2-40B4-BE49-F238E27FC236}">
                <a16:creationId xmlns:a16="http://schemas.microsoft.com/office/drawing/2014/main" id="{57BC4030-DE2C-A54D-A5A6-AEF7DC040115}"/>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6990611" y="813535"/>
            <a:ext cx="4751631" cy="367171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Content Placeholder 8">
            <a:extLst>
              <a:ext uri="{FF2B5EF4-FFF2-40B4-BE49-F238E27FC236}">
                <a16:creationId xmlns:a16="http://schemas.microsoft.com/office/drawing/2014/main" id="{1851B8AC-D196-EC4F-925D-FD74CD3059FF}"/>
              </a:ext>
            </a:extLst>
          </p:cNvPr>
          <p:cNvSpPr>
            <a:spLocks noGrp="1"/>
          </p:cNvSpPr>
          <p:nvPr>
            <p:ph type="body" sz="half" idx="2"/>
          </p:nvPr>
        </p:nvSpPr>
        <p:spPr>
          <a:xfrm>
            <a:off x="609598" y="2641600"/>
            <a:ext cx="6941575" cy="4039419"/>
          </a:xfrm>
        </p:spPr>
        <p:txBody>
          <a:bodyPr>
            <a:normAutofit fontScale="47500" lnSpcReduction="20000"/>
          </a:bodyPr>
          <a:lstStyle/>
          <a:p>
            <a:pPr marL="0" indent="0">
              <a:lnSpc>
                <a:spcPct val="120000"/>
              </a:lnSpc>
              <a:buNone/>
            </a:pPr>
            <a:r>
              <a:rPr lang="en-US" sz="5900" dirty="0"/>
              <a:t>Evidence Based Predictors: </a:t>
            </a:r>
          </a:p>
          <a:p>
            <a:pPr marL="457200" indent="-457200">
              <a:lnSpc>
                <a:spcPct val="120000"/>
              </a:lnSpc>
              <a:buFont typeface="Arial" panose="020B0604020202020204" pitchFamily="34" charset="0"/>
              <a:buChar char="•"/>
            </a:pPr>
            <a:r>
              <a:rPr lang="en-US" sz="5900" dirty="0">
                <a:solidFill>
                  <a:prstClr val="black"/>
                </a:solidFill>
              </a:rPr>
              <a:t>activities, services and supports </a:t>
            </a:r>
          </a:p>
          <a:p>
            <a:pPr marL="457200" indent="-457200">
              <a:lnSpc>
                <a:spcPct val="120000"/>
              </a:lnSpc>
              <a:buFont typeface="Arial" panose="020B0604020202020204" pitchFamily="34" charset="0"/>
              <a:buChar char="•"/>
            </a:pPr>
            <a:r>
              <a:rPr lang="en-US" sz="5900" dirty="0">
                <a:solidFill>
                  <a:prstClr val="black"/>
                </a:solidFill>
              </a:rPr>
              <a:t>that occur during the school years</a:t>
            </a:r>
          </a:p>
          <a:p>
            <a:pPr marL="457200" indent="-457200">
              <a:lnSpc>
                <a:spcPct val="120000"/>
              </a:lnSpc>
              <a:buFont typeface="Arial" panose="020B0604020202020204" pitchFamily="34" charset="0"/>
              <a:buChar char="•"/>
            </a:pPr>
            <a:r>
              <a:rPr lang="en-US" sz="5900" dirty="0">
                <a:solidFill>
                  <a:prstClr val="black"/>
                </a:solidFill>
              </a:rPr>
              <a:t>identified by research</a:t>
            </a:r>
          </a:p>
          <a:p>
            <a:pPr marL="457200" indent="-457200">
              <a:lnSpc>
                <a:spcPct val="120000"/>
              </a:lnSpc>
              <a:buFont typeface="Arial" panose="020B0604020202020204" pitchFamily="34" charset="0"/>
              <a:buChar char="•"/>
            </a:pPr>
            <a:r>
              <a:rPr lang="en-US" sz="5900" dirty="0">
                <a:solidFill>
                  <a:prstClr val="black"/>
                </a:solidFill>
              </a:rPr>
              <a:t>associated with higher rates of success in adult employment, post secondary training &amp; independent living</a:t>
            </a:r>
          </a:p>
          <a:p>
            <a:pPr marL="0" indent="0">
              <a:buNone/>
            </a:pPr>
            <a:endParaRPr lang="en-US" dirty="0"/>
          </a:p>
        </p:txBody>
      </p:sp>
    </p:spTree>
    <p:extLst>
      <p:ext uri="{BB962C8B-B14F-4D97-AF65-F5344CB8AC3E}">
        <p14:creationId xmlns:p14="http://schemas.microsoft.com/office/powerpoint/2010/main" val="3939542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B5104-F302-6A44-917F-70F9FABA2FBF}"/>
              </a:ext>
            </a:extLst>
          </p:cNvPr>
          <p:cNvSpPr>
            <a:spLocks noGrp="1"/>
          </p:cNvSpPr>
          <p:nvPr>
            <p:ph type="title"/>
          </p:nvPr>
        </p:nvSpPr>
        <p:spPr>
          <a:xfrm>
            <a:off x="424406" y="199308"/>
            <a:ext cx="5673211" cy="906821"/>
          </a:xfrm>
        </p:spPr>
        <p:txBody>
          <a:bodyPr>
            <a:noAutofit/>
          </a:bodyPr>
          <a:lstStyle/>
          <a:p>
            <a:r>
              <a:rPr lang="en-US" sz="4000" dirty="0"/>
              <a:t>Format of Document</a:t>
            </a:r>
          </a:p>
        </p:txBody>
      </p:sp>
      <p:sp>
        <p:nvSpPr>
          <p:cNvPr id="4" name="Text Placeholder 3">
            <a:extLst>
              <a:ext uri="{FF2B5EF4-FFF2-40B4-BE49-F238E27FC236}">
                <a16:creationId xmlns:a16="http://schemas.microsoft.com/office/drawing/2014/main" id="{CEE74E52-C458-EC41-BDCF-A27C9302537D}"/>
              </a:ext>
            </a:extLst>
          </p:cNvPr>
          <p:cNvSpPr>
            <a:spLocks noGrp="1"/>
          </p:cNvSpPr>
          <p:nvPr>
            <p:ph type="body" sz="half" idx="2"/>
          </p:nvPr>
        </p:nvSpPr>
        <p:spPr>
          <a:xfrm>
            <a:off x="424406" y="1348658"/>
            <a:ext cx="6043599" cy="5052142"/>
          </a:xfrm>
        </p:spPr>
        <p:txBody>
          <a:bodyPr/>
          <a:lstStyle/>
          <a:p>
            <a:r>
              <a:rPr lang="en-US" sz="2800" dirty="0"/>
              <a:t>Information in the document is organized in the same consistent manner</a:t>
            </a:r>
          </a:p>
          <a:p>
            <a:r>
              <a:rPr lang="en-US" sz="2800" dirty="0"/>
              <a:t>Each of the Eight Predictor categories includes information on three pages.</a:t>
            </a:r>
          </a:p>
          <a:p>
            <a:pPr marL="457200" indent="-457200">
              <a:buFont typeface="+mj-lt"/>
              <a:buAutoNum type="arabicPeriod"/>
            </a:pPr>
            <a:r>
              <a:rPr lang="en-US" sz="2800" dirty="0"/>
              <a:t>Descriptor and Supporting Research</a:t>
            </a:r>
          </a:p>
          <a:p>
            <a:pPr marL="457200" indent="-457200">
              <a:buFont typeface="+mj-lt"/>
              <a:buAutoNum type="arabicPeriod"/>
            </a:pPr>
            <a:r>
              <a:rPr lang="en-US" sz="2800" dirty="0"/>
              <a:t>Implications to Practice</a:t>
            </a:r>
          </a:p>
          <a:p>
            <a:pPr marL="457200" indent="-457200">
              <a:buFont typeface="+mj-lt"/>
              <a:buAutoNum type="arabicPeriod"/>
            </a:pPr>
            <a:r>
              <a:rPr lang="en-US" sz="2800" dirty="0"/>
              <a:t>Resources for Predictor</a:t>
            </a:r>
          </a:p>
          <a:p>
            <a:pPr marL="457200" indent="-457200">
              <a:buFont typeface="+mj-lt"/>
              <a:buAutoNum type="arabicPeriod"/>
            </a:pPr>
            <a:endParaRPr lang="en-US" sz="2400" dirty="0"/>
          </a:p>
          <a:p>
            <a:pPr marL="457200" indent="-457200">
              <a:buFont typeface="+mj-lt"/>
              <a:buAutoNum type="arabicPeriod"/>
            </a:pPr>
            <a:endParaRPr lang="en-US" sz="2400" dirty="0"/>
          </a:p>
          <a:p>
            <a:endParaRPr lang="en-US" dirty="0"/>
          </a:p>
        </p:txBody>
      </p:sp>
      <p:pic>
        <p:nvPicPr>
          <p:cNvPr id="12" name="Content Placeholder 11" descr="3 pages showing the general design of pages as described on slide. Image text too small to read from slide. " title="3 pages of Predictor One in Ohio EF Predictor Document">
            <a:extLst>
              <a:ext uri="{FF2B5EF4-FFF2-40B4-BE49-F238E27FC236}">
                <a16:creationId xmlns:a16="http://schemas.microsoft.com/office/drawing/2014/main" id="{149F4106-8706-FF4C-B8BD-BFB3DD5646B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282812" y="438306"/>
            <a:ext cx="5793172" cy="5448169"/>
          </a:xfrm>
        </p:spPr>
      </p:pic>
    </p:spTree>
    <p:extLst>
      <p:ext uri="{BB962C8B-B14F-4D97-AF65-F5344CB8AC3E}">
        <p14:creationId xmlns:p14="http://schemas.microsoft.com/office/powerpoint/2010/main" val="588755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5781"/>
            <a:ext cx="10972800" cy="1143000"/>
          </a:xfrm>
        </p:spPr>
        <p:txBody>
          <a:bodyPr/>
          <a:lstStyle/>
          <a:p>
            <a:r>
              <a:rPr lang="en-US" dirty="0"/>
              <a:t>Predictors and Student Success</a:t>
            </a:r>
          </a:p>
        </p:txBody>
      </p:sp>
      <p:sp>
        <p:nvSpPr>
          <p:cNvPr id="3" name="Content Placeholder 2"/>
          <p:cNvSpPr>
            <a:spLocks noGrp="1"/>
          </p:cNvSpPr>
          <p:nvPr>
            <p:ph idx="1"/>
          </p:nvPr>
        </p:nvSpPr>
        <p:spPr>
          <a:xfrm>
            <a:off x="609600" y="1308781"/>
            <a:ext cx="10972800" cy="4525963"/>
          </a:xfrm>
        </p:spPr>
        <p:txBody>
          <a:bodyPr>
            <a:normAutofit/>
          </a:bodyPr>
          <a:lstStyle/>
          <a:p>
            <a:r>
              <a:rPr lang="en-US" dirty="0"/>
              <a:t>Long term goal of education for students with disabilities is to realize successful adult outcomes.</a:t>
            </a:r>
          </a:p>
          <a:p>
            <a:r>
              <a:rPr lang="en-US" dirty="0"/>
              <a:t>Post secondary education and competitive, integrated employment are considered a priority</a:t>
            </a:r>
          </a:p>
          <a:p>
            <a:r>
              <a:rPr lang="en-US" dirty="0"/>
              <a:t>Access to those activities and services that align with EB Predictors can improve outcomes</a:t>
            </a:r>
          </a:p>
          <a:p>
            <a:r>
              <a:rPr lang="en-US" dirty="0"/>
              <a:t>EB Predictors as part of school improvement plan is a measurement that can indicate progress.</a:t>
            </a:r>
          </a:p>
          <a:p>
            <a:endParaRPr lang="en-US" dirty="0"/>
          </a:p>
        </p:txBody>
      </p:sp>
    </p:spTree>
    <p:extLst>
      <p:ext uri="{BB962C8B-B14F-4D97-AF65-F5344CB8AC3E}">
        <p14:creationId xmlns:p14="http://schemas.microsoft.com/office/powerpoint/2010/main" val="3322535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Quick Review of the 8 Predictor Areas</a:t>
            </a:r>
          </a:p>
        </p:txBody>
      </p:sp>
      <p:sp>
        <p:nvSpPr>
          <p:cNvPr id="3" name="Content Placeholder 2"/>
          <p:cNvSpPr>
            <a:spLocks noGrp="1"/>
          </p:cNvSpPr>
          <p:nvPr>
            <p:ph idx="1"/>
          </p:nvPr>
        </p:nvSpPr>
        <p:spPr/>
        <p:txBody>
          <a:bodyPr>
            <a:normAutofit/>
          </a:bodyPr>
          <a:lstStyle/>
          <a:p>
            <a:r>
              <a:rPr lang="en-US" sz="2800" dirty="0"/>
              <a:t>Make notes on the handout as each predictor is quickly explained</a:t>
            </a:r>
          </a:p>
          <a:p>
            <a:r>
              <a:rPr lang="en-US" sz="2800" dirty="0"/>
              <a:t>Note the predictor areas that your experiences have identified as particularly important for success, areas well addressed, areas that are not given enough attention, etc. </a:t>
            </a:r>
          </a:p>
          <a:p>
            <a:r>
              <a:rPr lang="en-US" sz="2800" dirty="0"/>
              <a:t>Notes can also be taken in section two of the team review and planning tool or on the pages of each predictor area as they are reviewed.</a:t>
            </a:r>
          </a:p>
          <a:p>
            <a:r>
              <a:rPr lang="en-US" sz="2800" dirty="0"/>
              <a:t>Be prepared to discuss for a small group activity</a:t>
            </a:r>
          </a:p>
        </p:txBody>
      </p:sp>
    </p:spTree>
    <p:extLst>
      <p:ext uri="{BB962C8B-B14F-4D97-AF65-F5344CB8AC3E}">
        <p14:creationId xmlns:p14="http://schemas.microsoft.com/office/powerpoint/2010/main" val="2658547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35428-4CCC-2B46-833F-6C9DA098BA50}"/>
              </a:ext>
            </a:extLst>
          </p:cNvPr>
          <p:cNvSpPr>
            <a:spLocks noGrp="1"/>
          </p:cNvSpPr>
          <p:nvPr>
            <p:ph type="title"/>
          </p:nvPr>
        </p:nvSpPr>
        <p:spPr/>
        <p:txBody>
          <a:bodyPr>
            <a:normAutofit fontScale="90000"/>
          </a:bodyPr>
          <a:lstStyle/>
          <a:p>
            <a:br>
              <a:rPr lang="en-US" dirty="0">
                <a:solidFill>
                  <a:srgbClr val="FF0000"/>
                </a:solidFill>
              </a:rPr>
            </a:br>
            <a:r>
              <a:rPr lang="en-US" dirty="0"/>
              <a:t>1. Collaborative Networks for Student Support</a:t>
            </a:r>
            <a:br>
              <a:rPr lang="en-US" dirty="0"/>
            </a:br>
            <a:endParaRPr lang="en-US" dirty="0"/>
          </a:p>
        </p:txBody>
      </p:sp>
      <p:sp>
        <p:nvSpPr>
          <p:cNvPr id="6" name="Content Placeholder 5"/>
          <p:cNvSpPr>
            <a:spLocks noGrp="1"/>
          </p:cNvSpPr>
          <p:nvPr>
            <p:ph sz="half" idx="1"/>
          </p:nvPr>
        </p:nvSpPr>
        <p:spPr/>
        <p:txBody>
          <a:bodyPr>
            <a:noAutofit/>
          </a:bodyPr>
          <a:lstStyle/>
          <a:p>
            <a:r>
              <a:rPr lang="en-US" sz="4050" dirty="0"/>
              <a:t>Formal and Informal</a:t>
            </a:r>
          </a:p>
          <a:p>
            <a:r>
              <a:rPr lang="en-US" sz="4050" dirty="0"/>
              <a:t>Agencies and Community</a:t>
            </a:r>
          </a:p>
          <a:p>
            <a:r>
              <a:rPr lang="en-US" sz="4050" dirty="0"/>
              <a:t>Builds ‘Social Capital’</a:t>
            </a:r>
          </a:p>
        </p:txBody>
      </p:sp>
      <p:pic>
        <p:nvPicPr>
          <p:cNvPr id="5" name="Content Placeholder 5" descr="10 clay figure people sitting at a table with a puzzle piece to complete a whole puzzle. " title="Circle table of resources">
            <a:extLst>
              <a:ext uri="{FF2B5EF4-FFF2-40B4-BE49-F238E27FC236}">
                <a16:creationId xmlns:a16="http://schemas.microsoft.com/office/drawing/2014/main" id="{0847B9E1-2D44-2542-86E5-F2EEAF9C36EF}"/>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858000" y="2339181"/>
            <a:ext cx="4064000" cy="3048000"/>
          </a:xfrm>
          <a:prstGeom prst="rect">
            <a:avLst/>
          </a:prstGeom>
        </p:spPr>
      </p:pic>
    </p:spTree>
    <p:extLst>
      <p:ext uri="{BB962C8B-B14F-4D97-AF65-F5344CB8AC3E}">
        <p14:creationId xmlns:p14="http://schemas.microsoft.com/office/powerpoint/2010/main" val="398336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D3A6F-6EAC-4A49-93B8-C442E5304466}"/>
              </a:ext>
            </a:extLst>
          </p:cNvPr>
          <p:cNvSpPr>
            <a:spLocks noGrp="1"/>
          </p:cNvSpPr>
          <p:nvPr>
            <p:ph type="title"/>
          </p:nvPr>
        </p:nvSpPr>
        <p:spPr>
          <a:xfrm>
            <a:off x="363579" y="309299"/>
            <a:ext cx="10972800" cy="795276"/>
          </a:xfrm>
        </p:spPr>
        <p:txBody>
          <a:bodyPr/>
          <a:lstStyle/>
          <a:p>
            <a:r>
              <a:rPr lang="en-US" dirty="0"/>
              <a:t>Resources for Collaborative Networks</a:t>
            </a:r>
          </a:p>
        </p:txBody>
      </p:sp>
      <p:sp>
        <p:nvSpPr>
          <p:cNvPr id="5" name="Text Placeholder 4">
            <a:extLst>
              <a:ext uri="{FF2B5EF4-FFF2-40B4-BE49-F238E27FC236}">
                <a16:creationId xmlns:a16="http://schemas.microsoft.com/office/drawing/2014/main" id="{E95FA376-DA30-9540-88F1-8BBE86DE635E}"/>
              </a:ext>
            </a:extLst>
          </p:cNvPr>
          <p:cNvSpPr>
            <a:spLocks noGrp="1"/>
          </p:cNvSpPr>
          <p:nvPr>
            <p:ph type="body" idx="1"/>
          </p:nvPr>
        </p:nvSpPr>
        <p:spPr>
          <a:xfrm>
            <a:off x="404610" y="1003851"/>
            <a:ext cx="5603467" cy="1509467"/>
          </a:xfrm>
        </p:spPr>
        <p:txBody>
          <a:bodyPr>
            <a:normAutofit fontScale="25000" lnSpcReduction="20000"/>
          </a:bodyPr>
          <a:lstStyle/>
          <a:p>
            <a:pPr algn="ctr"/>
            <a:r>
              <a:rPr lang="en-US" sz="12000" dirty="0">
                <a:hlinkClick r:id="rId3"/>
              </a:rPr>
              <a:t>Ohio Transition Support Partnership (OTSP)</a:t>
            </a:r>
            <a:endParaRPr lang="en-US" sz="12000" dirty="0"/>
          </a:p>
          <a:p>
            <a:endParaRPr lang="en-US" dirty="0"/>
          </a:p>
        </p:txBody>
      </p:sp>
      <p:sp>
        <p:nvSpPr>
          <p:cNvPr id="3" name="Content Placeholder 2">
            <a:extLst>
              <a:ext uri="{FF2B5EF4-FFF2-40B4-BE49-F238E27FC236}">
                <a16:creationId xmlns:a16="http://schemas.microsoft.com/office/drawing/2014/main" id="{6FF06D46-506D-5C46-978B-12EC0B624C53}"/>
              </a:ext>
            </a:extLst>
          </p:cNvPr>
          <p:cNvSpPr>
            <a:spLocks noGrp="1"/>
          </p:cNvSpPr>
          <p:nvPr>
            <p:ph sz="half" idx="2"/>
          </p:nvPr>
        </p:nvSpPr>
        <p:spPr>
          <a:xfrm>
            <a:off x="363578" y="2555875"/>
            <a:ext cx="6189621" cy="3951288"/>
          </a:xfrm>
        </p:spPr>
        <p:txBody>
          <a:bodyPr>
            <a:normAutofit fontScale="85000" lnSpcReduction="10000"/>
          </a:bodyPr>
          <a:lstStyle/>
          <a:p>
            <a:pPr marL="0" indent="0">
              <a:lnSpc>
                <a:spcPct val="120000"/>
              </a:lnSpc>
              <a:buNone/>
            </a:pPr>
            <a:r>
              <a:rPr lang="en-US" sz="3200" dirty="0"/>
              <a:t>Connects students to Opportunities for Ohioans with Disabilities (OOD) in order to improve post-school outcomes. The OTSP increases the availability of Vocational Rehabilitation (VR) services for eligible students with disabilities beginning as early as age 14.</a:t>
            </a:r>
            <a:r>
              <a:rPr lang="en-US" sz="2800" dirty="0"/>
              <a:t> </a:t>
            </a:r>
          </a:p>
          <a:p>
            <a:pPr marL="0" indent="0">
              <a:buNone/>
            </a:pPr>
            <a:endParaRPr lang="en-US" dirty="0"/>
          </a:p>
        </p:txBody>
      </p:sp>
      <p:sp>
        <p:nvSpPr>
          <p:cNvPr id="6" name="Text Placeholder 5">
            <a:extLst>
              <a:ext uri="{FF2B5EF4-FFF2-40B4-BE49-F238E27FC236}">
                <a16:creationId xmlns:a16="http://schemas.microsoft.com/office/drawing/2014/main" id="{2358CDD9-654A-0542-853A-E75A881DD9D4}"/>
              </a:ext>
            </a:extLst>
          </p:cNvPr>
          <p:cNvSpPr>
            <a:spLocks noGrp="1"/>
          </p:cNvSpPr>
          <p:nvPr>
            <p:ph type="body" sz="quarter" idx="3"/>
          </p:nvPr>
        </p:nvSpPr>
        <p:spPr>
          <a:xfrm>
            <a:off x="6329159" y="1402984"/>
            <a:ext cx="5627078" cy="1026013"/>
          </a:xfrm>
        </p:spPr>
        <p:txBody>
          <a:bodyPr>
            <a:normAutofit fontScale="25000" lnSpcReduction="20000"/>
          </a:bodyPr>
          <a:lstStyle/>
          <a:p>
            <a:pPr algn="ctr"/>
            <a:r>
              <a:rPr lang="en-US" sz="12000" dirty="0">
                <a:hlinkClick r:id="rId4"/>
              </a:rPr>
              <a:t>Disability Benefits 101</a:t>
            </a:r>
            <a:endParaRPr lang="en-US" sz="12000" dirty="0"/>
          </a:p>
          <a:p>
            <a:endParaRPr lang="en-US" sz="7500" dirty="0"/>
          </a:p>
          <a:p>
            <a:endParaRPr lang="en-US" dirty="0"/>
          </a:p>
        </p:txBody>
      </p:sp>
      <p:sp>
        <p:nvSpPr>
          <p:cNvPr id="4" name="Content Placeholder 3">
            <a:extLst>
              <a:ext uri="{FF2B5EF4-FFF2-40B4-BE49-F238E27FC236}">
                <a16:creationId xmlns:a16="http://schemas.microsoft.com/office/drawing/2014/main" id="{4B646EF7-8DB1-0D43-9D40-D20070F6A993}"/>
              </a:ext>
            </a:extLst>
          </p:cNvPr>
          <p:cNvSpPr>
            <a:spLocks noGrp="1"/>
          </p:cNvSpPr>
          <p:nvPr>
            <p:ph sz="quarter" idx="4"/>
          </p:nvPr>
        </p:nvSpPr>
        <p:spPr>
          <a:xfrm>
            <a:off x="6858000" y="2555875"/>
            <a:ext cx="5099540" cy="4170850"/>
          </a:xfrm>
        </p:spPr>
        <p:txBody>
          <a:bodyPr>
            <a:normAutofit fontScale="85000" lnSpcReduction="10000"/>
          </a:bodyPr>
          <a:lstStyle/>
          <a:p>
            <a:pPr marL="0" indent="0">
              <a:lnSpc>
                <a:spcPct val="110000"/>
              </a:lnSpc>
              <a:buNone/>
            </a:pPr>
            <a:r>
              <a:rPr lang="en-US" sz="3200" dirty="0"/>
              <a:t>Disability Benefits 101 Site provides information about employment and benefits and includes tools for individuals with disabilities to help plan for employment. </a:t>
            </a:r>
          </a:p>
          <a:p>
            <a:pPr marL="0" indent="0">
              <a:buNone/>
            </a:pPr>
            <a:endParaRPr lang="en-US" dirty="0"/>
          </a:p>
        </p:txBody>
      </p:sp>
    </p:spTree>
    <p:extLst>
      <p:ext uri="{BB962C8B-B14F-4D97-AF65-F5344CB8AC3E}">
        <p14:creationId xmlns:p14="http://schemas.microsoft.com/office/powerpoint/2010/main" val="2016056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6B3EC-148A-3449-A8F5-0DC2AC8BC4FE}"/>
              </a:ext>
            </a:extLst>
          </p:cNvPr>
          <p:cNvSpPr>
            <a:spLocks noGrp="1"/>
          </p:cNvSpPr>
          <p:nvPr>
            <p:ph type="title"/>
          </p:nvPr>
        </p:nvSpPr>
        <p:spPr/>
        <p:txBody>
          <a:bodyPr/>
          <a:lstStyle/>
          <a:p>
            <a:r>
              <a:rPr lang="en-US" dirty="0"/>
              <a:t>2. Individualized Career Development</a:t>
            </a:r>
          </a:p>
        </p:txBody>
      </p:sp>
      <p:sp>
        <p:nvSpPr>
          <p:cNvPr id="8" name="Content Placeholder 7"/>
          <p:cNvSpPr>
            <a:spLocks noGrp="1"/>
          </p:cNvSpPr>
          <p:nvPr>
            <p:ph sz="half" idx="1"/>
          </p:nvPr>
        </p:nvSpPr>
        <p:spPr>
          <a:xfrm>
            <a:off x="609600" y="1600201"/>
            <a:ext cx="6197600" cy="4525963"/>
          </a:xfrm>
        </p:spPr>
        <p:txBody>
          <a:bodyPr>
            <a:noAutofit/>
          </a:bodyPr>
          <a:lstStyle/>
          <a:p>
            <a:r>
              <a:rPr lang="en-US" dirty="0"/>
              <a:t>Reflects interests and skills of a particular youth and how he learns</a:t>
            </a:r>
          </a:p>
          <a:p>
            <a:r>
              <a:rPr lang="en-US" dirty="0"/>
              <a:t>Ongoing assessment needed for career goals that may change as the youth matures. </a:t>
            </a:r>
          </a:p>
          <a:p>
            <a:r>
              <a:rPr lang="en-US" dirty="0"/>
              <a:t>Activities, community experiences and instruction contribute to the evolving picture of work for that youth.</a:t>
            </a:r>
          </a:p>
        </p:txBody>
      </p:sp>
      <p:pic>
        <p:nvPicPr>
          <p:cNvPr id="5" name="Content Placeholder 4" descr="Graphic organizer. Career in center. Outside circle pointing at career are: goals, education vision skills, interests, values" title="Components of Career Development">
            <a:extLst>
              <a:ext uri="{FF2B5EF4-FFF2-40B4-BE49-F238E27FC236}">
                <a16:creationId xmlns:a16="http://schemas.microsoft.com/office/drawing/2014/main" id="{240E80E1-9117-4048-A60C-E4BD4DFB50BF}"/>
              </a:ext>
            </a:extLst>
          </p:cNvPr>
          <p:cNvPicPr>
            <a:picLocks noGrp="1" noChangeAspect="1"/>
          </p:cNvPicPr>
          <p:nvPr>
            <p:ph sz="half" idx="2"/>
          </p:nvPr>
        </p:nvPicPr>
        <p:blipFill>
          <a:blip r:embed="rId3"/>
          <a:stretch>
            <a:fillRect/>
          </a:stretch>
        </p:blipFill>
        <p:spPr>
          <a:xfrm>
            <a:off x="7027863" y="2223548"/>
            <a:ext cx="4554537" cy="3279266"/>
          </a:xfrm>
        </p:spPr>
      </p:pic>
    </p:spTree>
    <p:extLst>
      <p:ext uri="{BB962C8B-B14F-4D97-AF65-F5344CB8AC3E}">
        <p14:creationId xmlns:p14="http://schemas.microsoft.com/office/powerpoint/2010/main" val="42323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A7D4C-7D47-8142-8CF4-C896C56DA972}"/>
              </a:ext>
            </a:extLst>
          </p:cNvPr>
          <p:cNvSpPr>
            <a:spLocks noGrp="1"/>
          </p:cNvSpPr>
          <p:nvPr>
            <p:ph type="title"/>
          </p:nvPr>
        </p:nvSpPr>
        <p:spPr>
          <a:xfrm>
            <a:off x="234461" y="440063"/>
            <a:ext cx="11723077" cy="733547"/>
          </a:xfrm>
        </p:spPr>
        <p:txBody>
          <a:bodyPr>
            <a:normAutofit fontScale="90000"/>
          </a:bodyPr>
          <a:lstStyle/>
          <a:p>
            <a:r>
              <a:rPr lang="en-US" dirty="0"/>
              <a:t>Resource for Individualized Career Development</a:t>
            </a:r>
          </a:p>
        </p:txBody>
      </p:sp>
      <p:sp>
        <p:nvSpPr>
          <p:cNvPr id="6" name="Text Placeholder 5">
            <a:extLst>
              <a:ext uri="{FF2B5EF4-FFF2-40B4-BE49-F238E27FC236}">
                <a16:creationId xmlns:a16="http://schemas.microsoft.com/office/drawing/2014/main" id="{4770F66B-6A87-4C47-B5D0-14F1B5D254FE}"/>
              </a:ext>
            </a:extLst>
          </p:cNvPr>
          <p:cNvSpPr>
            <a:spLocks noGrp="1"/>
          </p:cNvSpPr>
          <p:nvPr>
            <p:ph type="body" idx="1"/>
          </p:nvPr>
        </p:nvSpPr>
        <p:spPr>
          <a:xfrm>
            <a:off x="357390" y="1754920"/>
            <a:ext cx="5386917" cy="639762"/>
          </a:xfrm>
        </p:spPr>
        <p:txBody>
          <a:bodyPr>
            <a:normAutofit fontScale="25000" lnSpcReduction="20000"/>
          </a:bodyPr>
          <a:lstStyle/>
          <a:p>
            <a:pPr algn="ctr"/>
            <a:r>
              <a:rPr lang="en-US" sz="12000" dirty="0">
                <a:hlinkClick r:id="rId3"/>
              </a:rPr>
              <a:t>Transition Assessment Planning</a:t>
            </a:r>
            <a:endParaRPr lang="en-US" sz="12000" dirty="0"/>
          </a:p>
        </p:txBody>
      </p:sp>
      <p:sp>
        <p:nvSpPr>
          <p:cNvPr id="5" name="Content Placeholder 4">
            <a:extLst>
              <a:ext uri="{FF2B5EF4-FFF2-40B4-BE49-F238E27FC236}">
                <a16:creationId xmlns:a16="http://schemas.microsoft.com/office/drawing/2014/main" id="{4C3757EE-A1A9-2242-AEB4-720B0FA20A5F}"/>
              </a:ext>
            </a:extLst>
          </p:cNvPr>
          <p:cNvSpPr>
            <a:spLocks noGrp="1"/>
          </p:cNvSpPr>
          <p:nvPr>
            <p:ph sz="half" idx="2"/>
          </p:nvPr>
        </p:nvSpPr>
        <p:spPr>
          <a:xfrm>
            <a:off x="745067" y="2394682"/>
            <a:ext cx="4923041" cy="3951288"/>
          </a:xfrm>
        </p:spPr>
        <p:txBody>
          <a:bodyPr>
            <a:normAutofit/>
          </a:bodyPr>
          <a:lstStyle/>
          <a:p>
            <a:pPr marL="0" indent="0">
              <a:buNone/>
            </a:pPr>
            <a:r>
              <a:rPr lang="en-US" sz="2800" dirty="0"/>
              <a:t>A process that supports conversations within the IEP team. Transition Assessment Planning is an ongoing process, individually tailored to meet the youth’s needs and future adult life goals.</a:t>
            </a:r>
          </a:p>
        </p:txBody>
      </p:sp>
      <p:sp>
        <p:nvSpPr>
          <p:cNvPr id="7" name="Text Placeholder 6">
            <a:extLst>
              <a:ext uri="{FF2B5EF4-FFF2-40B4-BE49-F238E27FC236}">
                <a16:creationId xmlns:a16="http://schemas.microsoft.com/office/drawing/2014/main" id="{89C6473F-F0ED-AA49-941E-3F0FF83FB943}"/>
              </a:ext>
            </a:extLst>
          </p:cNvPr>
          <p:cNvSpPr>
            <a:spLocks noGrp="1"/>
          </p:cNvSpPr>
          <p:nvPr>
            <p:ph type="body" sz="quarter" idx="3"/>
          </p:nvPr>
        </p:nvSpPr>
        <p:spPr>
          <a:xfrm>
            <a:off x="6600093" y="1482359"/>
            <a:ext cx="5486399" cy="1184885"/>
          </a:xfrm>
        </p:spPr>
        <p:txBody>
          <a:bodyPr>
            <a:normAutofit fontScale="25000" lnSpcReduction="20000"/>
          </a:bodyPr>
          <a:lstStyle/>
          <a:p>
            <a:pPr algn="ctr"/>
            <a:r>
              <a:rPr lang="en-US" sz="12000" dirty="0">
                <a:hlinkClick r:id="rId3"/>
              </a:rPr>
              <a:t>Ohio Employment First Transition Framework Backwards Planning</a:t>
            </a:r>
            <a:endParaRPr lang="en-US" sz="12000" dirty="0"/>
          </a:p>
          <a:p>
            <a:endParaRPr lang="en-US" dirty="0"/>
          </a:p>
        </p:txBody>
      </p:sp>
      <p:sp>
        <p:nvSpPr>
          <p:cNvPr id="8" name="Content Placeholder 7">
            <a:extLst>
              <a:ext uri="{FF2B5EF4-FFF2-40B4-BE49-F238E27FC236}">
                <a16:creationId xmlns:a16="http://schemas.microsoft.com/office/drawing/2014/main" id="{B42AE05F-0F85-C643-B230-4BEE676FDE37}"/>
              </a:ext>
            </a:extLst>
          </p:cNvPr>
          <p:cNvSpPr>
            <a:spLocks noGrp="1"/>
          </p:cNvSpPr>
          <p:nvPr>
            <p:ph sz="quarter" idx="4"/>
          </p:nvPr>
        </p:nvSpPr>
        <p:spPr>
          <a:xfrm>
            <a:off x="6502399" y="2667244"/>
            <a:ext cx="5080001" cy="4220308"/>
          </a:xfrm>
        </p:spPr>
        <p:txBody>
          <a:bodyPr>
            <a:normAutofit/>
          </a:bodyPr>
          <a:lstStyle/>
          <a:p>
            <a:pPr marL="0" indent="0">
              <a:buNone/>
            </a:pPr>
            <a:r>
              <a:rPr lang="en-US" sz="2800" dirty="0"/>
              <a:t>Backwards Planning is a way of thinking that helps students to recognize and plan over multiple years for adult life. Supports logical planning from the student’s present level of skills to the needed future adult life skills.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32064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49511-5980-254D-B0D2-9AC70801D4E8}"/>
              </a:ext>
            </a:extLst>
          </p:cNvPr>
          <p:cNvSpPr>
            <a:spLocks noGrp="1"/>
          </p:cNvSpPr>
          <p:nvPr>
            <p:ph type="title"/>
          </p:nvPr>
        </p:nvSpPr>
        <p:spPr/>
        <p:txBody>
          <a:bodyPr>
            <a:normAutofit fontScale="90000"/>
          </a:bodyPr>
          <a:lstStyle/>
          <a:p>
            <a:br>
              <a:rPr lang="en-US" dirty="0">
                <a:solidFill>
                  <a:srgbClr val="2575CD"/>
                </a:solidFill>
              </a:rPr>
            </a:br>
            <a:r>
              <a:rPr lang="en-US" sz="4900" dirty="0"/>
              <a:t>3. Authentic Community Based Work Experience</a:t>
            </a:r>
            <a:br>
              <a:rPr lang="en-US" dirty="0">
                <a:solidFill>
                  <a:srgbClr val="0000FF"/>
                </a:solidFill>
              </a:rPr>
            </a:br>
            <a:endParaRPr lang="en-US" dirty="0">
              <a:solidFill>
                <a:srgbClr val="2575CD"/>
              </a:solidFill>
            </a:endParaRPr>
          </a:p>
        </p:txBody>
      </p:sp>
      <p:sp>
        <p:nvSpPr>
          <p:cNvPr id="6" name="Content Placeholder 5"/>
          <p:cNvSpPr>
            <a:spLocks noGrp="1"/>
          </p:cNvSpPr>
          <p:nvPr>
            <p:ph sz="half" idx="1"/>
          </p:nvPr>
        </p:nvSpPr>
        <p:spPr>
          <a:xfrm>
            <a:off x="609599" y="1600201"/>
            <a:ext cx="6756401" cy="4072466"/>
          </a:xfrm>
        </p:spPr>
        <p:txBody>
          <a:bodyPr>
            <a:normAutofit/>
          </a:bodyPr>
          <a:lstStyle/>
          <a:p>
            <a:r>
              <a:rPr lang="en-US" sz="3200" dirty="0"/>
              <a:t>A </a:t>
            </a:r>
            <a:r>
              <a:rPr lang="en-US" sz="3200" b="1" i="1" dirty="0"/>
              <a:t>strong </a:t>
            </a:r>
            <a:r>
              <a:rPr lang="en-US" sz="3200" dirty="0"/>
              <a:t>predictor of future success</a:t>
            </a:r>
          </a:p>
          <a:p>
            <a:r>
              <a:rPr lang="en-US" sz="3200" dirty="0"/>
              <a:t>Real Work and Paid Work </a:t>
            </a:r>
          </a:p>
          <a:p>
            <a:r>
              <a:rPr lang="en-US" sz="3200" dirty="0"/>
              <a:t>Skill development in work and ‘soft skills’</a:t>
            </a:r>
          </a:p>
          <a:p>
            <a:r>
              <a:rPr lang="en-US" sz="3200" dirty="0"/>
              <a:t>School hours, after school, summer</a:t>
            </a:r>
          </a:p>
        </p:txBody>
      </p:sp>
      <p:pic>
        <p:nvPicPr>
          <p:cNvPr id="7" name="Content Placeholder 6" descr="Young woman sitting at a table doing clerical work.&#10;" title="Work in the community">
            <a:extLst>
              <a:ext uri="{FF2B5EF4-FFF2-40B4-BE49-F238E27FC236}">
                <a16:creationId xmlns:a16="http://schemas.microsoft.com/office/drawing/2014/main" id="{7056438E-19A0-634C-8419-F734BE976758}"/>
              </a:ext>
            </a:extLst>
          </p:cNvPr>
          <p:cNvPicPr>
            <a:picLocks noGrp="1" noChangeAspect="1"/>
          </p:cNvPicPr>
          <p:nvPr>
            <p:ph sz="half" idx="2"/>
          </p:nvPr>
        </p:nvPicPr>
        <p:blipFill>
          <a:blip r:embed="rId3"/>
          <a:stretch>
            <a:fillRect/>
          </a:stretch>
        </p:blipFill>
        <p:spPr>
          <a:xfrm>
            <a:off x="7361327" y="2353733"/>
            <a:ext cx="4411866" cy="2935896"/>
          </a:xfrm>
        </p:spPr>
      </p:pic>
    </p:spTree>
    <p:extLst>
      <p:ext uri="{BB962C8B-B14F-4D97-AF65-F5344CB8AC3E}">
        <p14:creationId xmlns:p14="http://schemas.microsoft.com/office/powerpoint/2010/main" val="202590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8FAF8-05CB-3E4A-94E8-8BBE314836B8}"/>
              </a:ext>
            </a:extLst>
          </p:cNvPr>
          <p:cNvSpPr>
            <a:spLocks noGrp="1"/>
          </p:cNvSpPr>
          <p:nvPr>
            <p:ph type="title"/>
          </p:nvPr>
        </p:nvSpPr>
        <p:spPr>
          <a:xfrm>
            <a:off x="510117" y="418800"/>
            <a:ext cx="10972800" cy="716206"/>
          </a:xfrm>
        </p:spPr>
        <p:txBody>
          <a:bodyPr>
            <a:noAutofit/>
          </a:bodyPr>
          <a:lstStyle/>
          <a:p>
            <a:r>
              <a:rPr lang="en-US" sz="4000" dirty="0"/>
              <a:t>Resource for Authentic Community Based Work Experience</a:t>
            </a:r>
          </a:p>
        </p:txBody>
      </p:sp>
      <p:sp>
        <p:nvSpPr>
          <p:cNvPr id="5" name="Text Placeholder 4">
            <a:extLst>
              <a:ext uri="{FF2B5EF4-FFF2-40B4-BE49-F238E27FC236}">
                <a16:creationId xmlns:a16="http://schemas.microsoft.com/office/drawing/2014/main" id="{A2D98E8E-D515-D948-8701-27621F253AE9}"/>
              </a:ext>
            </a:extLst>
          </p:cNvPr>
          <p:cNvSpPr>
            <a:spLocks noGrp="1"/>
          </p:cNvSpPr>
          <p:nvPr>
            <p:ph type="body" idx="1"/>
          </p:nvPr>
        </p:nvSpPr>
        <p:spPr>
          <a:xfrm>
            <a:off x="433754" y="1168400"/>
            <a:ext cx="5562763" cy="1913467"/>
          </a:xfrm>
        </p:spPr>
        <p:txBody>
          <a:bodyPr>
            <a:normAutofit/>
          </a:bodyPr>
          <a:lstStyle/>
          <a:p>
            <a:pPr algn="ctr"/>
            <a:r>
              <a:rPr lang="en-US" sz="3200" dirty="0">
                <a:hlinkClick r:id="rId3"/>
              </a:rPr>
              <a:t>NTACT-Competitive Integrated Employment Toolkit</a:t>
            </a:r>
            <a:endParaRPr lang="en-US" sz="3200" dirty="0"/>
          </a:p>
          <a:p>
            <a:endParaRPr lang="en-US" sz="600" dirty="0"/>
          </a:p>
        </p:txBody>
      </p:sp>
      <p:sp>
        <p:nvSpPr>
          <p:cNvPr id="6" name="Content Placeholder 5">
            <a:extLst>
              <a:ext uri="{FF2B5EF4-FFF2-40B4-BE49-F238E27FC236}">
                <a16:creationId xmlns:a16="http://schemas.microsoft.com/office/drawing/2014/main" id="{39D4901F-7E62-BB4D-8F50-6D8AD6A6F250}"/>
              </a:ext>
            </a:extLst>
          </p:cNvPr>
          <p:cNvSpPr>
            <a:spLocks noGrp="1"/>
          </p:cNvSpPr>
          <p:nvPr>
            <p:ph sz="half" idx="2"/>
          </p:nvPr>
        </p:nvSpPr>
        <p:spPr>
          <a:xfrm>
            <a:off x="430661" y="3234267"/>
            <a:ext cx="5089606" cy="2688492"/>
          </a:xfrm>
        </p:spPr>
        <p:txBody>
          <a:bodyPr>
            <a:normAutofit/>
          </a:bodyPr>
          <a:lstStyle/>
          <a:p>
            <a:pPr marL="0" indent="0">
              <a:buNone/>
            </a:pPr>
            <a:r>
              <a:rPr lang="en-US" sz="2800" dirty="0"/>
              <a:t>Toolkit has been developed as a framework to assist state and local teams in collaboratively implementing transition services. </a:t>
            </a:r>
          </a:p>
        </p:txBody>
      </p:sp>
      <p:sp>
        <p:nvSpPr>
          <p:cNvPr id="7" name="Text Placeholder 6">
            <a:extLst>
              <a:ext uri="{FF2B5EF4-FFF2-40B4-BE49-F238E27FC236}">
                <a16:creationId xmlns:a16="http://schemas.microsoft.com/office/drawing/2014/main" id="{282344B0-BC81-494B-9DCB-E6B4EDE1B7C8}"/>
              </a:ext>
            </a:extLst>
          </p:cNvPr>
          <p:cNvSpPr>
            <a:spLocks noGrp="1"/>
          </p:cNvSpPr>
          <p:nvPr>
            <p:ph type="body" sz="quarter" idx="3"/>
          </p:nvPr>
        </p:nvSpPr>
        <p:spPr>
          <a:xfrm>
            <a:off x="5418667" y="1043930"/>
            <a:ext cx="6316134" cy="1126025"/>
          </a:xfrm>
        </p:spPr>
        <p:txBody>
          <a:bodyPr>
            <a:normAutofit/>
          </a:bodyPr>
          <a:lstStyle/>
          <a:p>
            <a:pPr algn="ctr"/>
            <a:r>
              <a:rPr lang="en-US" sz="3200" dirty="0">
                <a:hlinkClick r:id="rId4"/>
              </a:rPr>
              <a:t>Career Planning Services  </a:t>
            </a:r>
            <a:endParaRPr lang="en-US" sz="3200" dirty="0"/>
          </a:p>
          <a:p>
            <a:endParaRPr lang="en-US" sz="600" dirty="0"/>
          </a:p>
        </p:txBody>
      </p:sp>
      <p:sp>
        <p:nvSpPr>
          <p:cNvPr id="8" name="Content Placeholder 7">
            <a:extLst>
              <a:ext uri="{FF2B5EF4-FFF2-40B4-BE49-F238E27FC236}">
                <a16:creationId xmlns:a16="http://schemas.microsoft.com/office/drawing/2014/main" id="{A620D0F5-36AC-C94C-B07F-4CBE25DA75A4}"/>
              </a:ext>
            </a:extLst>
          </p:cNvPr>
          <p:cNvSpPr>
            <a:spLocks noGrp="1"/>
          </p:cNvSpPr>
          <p:nvPr>
            <p:ph sz="quarter" idx="4"/>
          </p:nvPr>
        </p:nvSpPr>
        <p:spPr>
          <a:xfrm>
            <a:off x="5943598" y="2068351"/>
            <a:ext cx="5706535" cy="4419600"/>
          </a:xfrm>
        </p:spPr>
        <p:txBody>
          <a:bodyPr>
            <a:normAutofit/>
          </a:bodyPr>
          <a:lstStyle/>
          <a:p>
            <a:pPr marL="0" indent="0">
              <a:buNone/>
            </a:pPr>
            <a:r>
              <a:rPr lang="en-US" sz="2800" dirty="0"/>
              <a:t>Career Planning Services are supported by HCB Medicaid Waivers. These services assist individuals to obtain of competitive, integrated employment. Some youth may be eligible for this services while in school and some will plan to use the service following high school.</a:t>
            </a:r>
          </a:p>
        </p:txBody>
      </p:sp>
    </p:spTree>
    <p:extLst>
      <p:ext uri="{BB962C8B-B14F-4D97-AF65-F5344CB8AC3E}">
        <p14:creationId xmlns:p14="http://schemas.microsoft.com/office/powerpoint/2010/main" val="1535430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8CE98-FB50-B141-B6DB-E73C3155D270}"/>
              </a:ext>
            </a:extLst>
          </p:cNvPr>
          <p:cNvSpPr>
            <a:spLocks noGrp="1"/>
          </p:cNvSpPr>
          <p:nvPr>
            <p:ph type="title"/>
          </p:nvPr>
        </p:nvSpPr>
        <p:spPr>
          <a:xfrm>
            <a:off x="2631845" y="205015"/>
            <a:ext cx="10972800" cy="1143000"/>
          </a:xfrm>
        </p:spPr>
        <p:txBody>
          <a:bodyPr>
            <a:noAutofit/>
          </a:bodyPr>
          <a:lstStyle/>
          <a:p>
            <a:r>
              <a:rPr lang="en-US" sz="3200" i="1" dirty="0"/>
              <a:t>‘Trifecta’ for Transition Success:</a:t>
            </a:r>
            <a:br>
              <a:rPr lang="en-US" sz="3200" i="1" dirty="0"/>
            </a:br>
            <a:r>
              <a:rPr lang="en-US" sz="3200" b="1" dirty="0"/>
              <a:t>Predictors, Practices and Planning</a:t>
            </a:r>
            <a:endParaRPr lang="en-US" sz="3200" dirty="0"/>
          </a:p>
        </p:txBody>
      </p:sp>
      <p:sp>
        <p:nvSpPr>
          <p:cNvPr id="3" name="Content Placeholder 2">
            <a:extLst>
              <a:ext uri="{FF2B5EF4-FFF2-40B4-BE49-F238E27FC236}">
                <a16:creationId xmlns:a16="http://schemas.microsoft.com/office/drawing/2014/main" id="{5D888DE7-03B5-A54C-AD90-39E78B5C25AD}"/>
              </a:ext>
            </a:extLst>
          </p:cNvPr>
          <p:cNvSpPr>
            <a:spLocks noGrp="1"/>
          </p:cNvSpPr>
          <p:nvPr>
            <p:ph sz="half" idx="1"/>
          </p:nvPr>
        </p:nvSpPr>
        <p:spPr>
          <a:xfrm>
            <a:off x="186806" y="1456268"/>
            <a:ext cx="7636394" cy="4961466"/>
          </a:xfrm>
        </p:spPr>
        <p:txBody>
          <a:bodyPr>
            <a:normAutofit fontScale="92500" lnSpcReduction="20000"/>
          </a:bodyPr>
          <a:lstStyle/>
          <a:p>
            <a:pPr lvl="0"/>
            <a:r>
              <a:rPr lang="en-US" b="1" dirty="0"/>
              <a:t>Predictors</a:t>
            </a:r>
          </a:p>
          <a:p>
            <a:pPr lvl="1"/>
            <a:r>
              <a:rPr lang="en-US" sz="2800" dirty="0"/>
              <a:t>The 'What'</a:t>
            </a:r>
          </a:p>
          <a:p>
            <a:pPr lvl="1"/>
            <a:r>
              <a:rPr lang="en-US" sz="2800" dirty="0"/>
              <a:t>Program Structure</a:t>
            </a:r>
          </a:p>
          <a:p>
            <a:pPr lvl="1"/>
            <a:r>
              <a:rPr lang="en-US" sz="2800" dirty="0"/>
              <a:t>Components to Address</a:t>
            </a:r>
          </a:p>
          <a:p>
            <a:pPr lvl="0"/>
            <a:r>
              <a:rPr lang="en-US" b="1" dirty="0"/>
              <a:t>Planning</a:t>
            </a:r>
          </a:p>
          <a:p>
            <a:pPr lvl="1"/>
            <a:r>
              <a:rPr lang="en-US" sz="2800" dirty="0"/>
              <a:t>The Map</a:t>
            </a:r>
          </a:p>
          <a:p>
            <a:pPr lvl="1"/>
            <a:r>
              <a:rPr lang="en-US" sz="2800" dirty="0"/>
              <a:t>The Guide</a:t>
            </a:r>
          </a:p>
          <a:p>
            <a:pPr lvl="1"/>
            <a:r>
              <a:rPr lang="en-US" sz="2800" dirty="0"/>
              <a:t>The Big Picture</a:t>
            </a:r>
          </a:p>
          <a:p>
            <a:pPr lvl="0"/>
            <a:r>
              <a:rPr lang="en-US" b="1" dirty="0"/>
              <a:t>Practices</a:t>
            </a:r>
          </a:p>
          <a:p>
            <a:pPr lvl="1"/>
            <a:r>
              <a:rPr lang="en-US" sz="2800" dirty="0"/>
              <a:t>The 'How'</a:t>
            </a:r>
          </a:p>
          <a:p>
            <a:pPr lvl="1"/>
            <a:r>
              <a:rPr lang="en-US" sz="2800" dirty="0"/>
              <a:t>How to implement</a:t>
            </a:r>
          </a:p>
          <a:p>
            <a:pPr lvl="1"/>
            <a:r>
              <a:rPr lang="en-US" sz="2800" dirty="0"/>
              <a:t>How to individualize</a:t>
            </a:r>
          </a:p>
          <a:p>
            <a:endParaRPr lang="en-US" dirty="0"/>
          </a:p>
        </p:txBody>
      </p:sp>
      <p:pic>
        <p:nvPicPr>
          <p:cNvPr id="11" name="Content Placeholder 10" descr="Funnel with 3 circles inside labeled Predictors, Planning, Practices.Outcome of 3 is Transition Success." title="Components of Transition Success">
            <a:extLst>
              <a:ext uri="{FF2B5EF4-FFF2-40B4-BE49-F238E27FC236}">
                <a16:creationId xmlns:a16="http://schemas.microsoft.com/office/drawing/2014/main" id="{1AB7D080-51A8-B841-AB36-64125743DBB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5147733" y="1494263"/>
            <a:ext cx="6214533" cy="5173565"/>
          </a:xfrm>
        </p:spPr>
      </p:pic>
    </p:spTree>
    <p:extLst>
      <p:ext uri="{BB962C8B-B14F-4D97-AF65-F5344CB8AC3E}">
        <p14:creationId xmlns:p14="http://schemas.microsoft.com/office/powerpoint/2010/main" val="21333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6C101-8373-4A41-8919-F5E02BC337A5}"/>
              </a:ext>
            </a:extLst>
          </p:cNvPr>
          <p:cNvSpPr>
            <a:spLocks noGrp="1"/>
          </p:cNvSpPr>
          <p:nvPr>
            <p:ph type="title"/>
          </p:nvPr>
        </p:nvSpPr>
        <p:spPr/>
        <p:txBody>
          <a:bodyPr>
            <a:normAutofit fontScale="90000"/>
          </a:bodyPr>
          <a:lstStyle/>
          <a:p>
            <a:r>
              <a:rPr lang="en-US" dirty="0"/>
              <a:t>4. Social/Social-Emotional Instruction and Skills</a:t>
            </a:r>
          </a:p>
        </p:txBody>
      </p:sp>
      <p:sp>
        <p:nvSpPr>
          <p:cNvPr id="8" name="Content Placeholder 7"/>
          <p:cNvSpPr>
            <a:spLocks noGrp="1"/>
          </p:cNvSpPr>
          <p:nvPr>
            <p:ph sz="half" idx="1"/>
          </p:nvPr>
        </p:nvSpPr>
        <p:spPr>
          <a:xfrm>
            <a:off x="609599" y="1600201"/>
            <a:ext cx="7349067" cy="4224865"/>
          </a:xfrm>
        </p:spPr>
        <p:txBody>
          <a:bodyPr>
            <a:normAutofit lnSpcReduction="10000"/>
          </a:bodyPr>
          <a:lstStyle/>
          <a:p>
            <a:pPr>
              <a:lnSpc>
                <a:spcPct val="110000"/>
              </a:lnSpc>
            </a:pPr>
            <a:r>
              <a:rPr lang="en-US" sz="3000" dirty="0"/>
              <a:t>Employers often report this as the top reason employees lose their jobs.</a:t>
            </a:r>
          </a:p>
          <a:p>
            <a:pPr>
              <a:lnSpc>
                <a:spcPct val="110000"/>
              </a:lnSpc>
            </a:pPr>
            <a:r>
              <a:rPr lang="en-US" sz="3000" dirty="0"/>
              <a:t>Associated with success in many areas of adult life.</a:t>
            </a:r>
          </a:p>
          <a:p>
            <a:pPr>
              <a:lnSpc>
                <a:spcPct val="110000"/>
              </a:lnSpc>
            </a:pPr>
            <a:r>
              <a:rPr lang="en-US" sz="3000" dirty="0"/>
              <a:t>Intentional, can be taught with a curriculum, but requires practice and mastery in authentic settings.</a:t>
            </a:r>
          </a:p>
          <a:p>
            <a:pPr>
              <a:lnSpc>
                <a:spcPct val="110000"/>
              </a:lnSpc>
            </a:pPr>
            <a:r>
              <a:rPr lang="en-US" sz="3000" dirty="0"/>
              <a:t>Sometimes referred to as soft skills.</a:t>
            </a:r>
          </a:p>
          <a:p>
            <a:endParaRPr lang="en-US" dirty="0"/>
          </a:p>
        </p:txBody>
      </p:sp>
      <p:pic>
        <p:nvPicPr>
          <p:cNvPr id="11" name="Content Placeholder 10" descr="Man looking angry with his finger pointing.&#10;" title="Anger">
            <a:extLst>
              <a:ext uri="{FF2B5EF4-FFF2-40B4-BE49-F238E27FC236}">
                <a16:creationId xmlns:a16="http://schemas.microsoft.com/office/drawing/2014/main" id="{048B7306-6213-5845-A827-0D712645FF64}"/>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8195733" y="1505374"/>
            <a:ext cx="2666894" cy="4000341"/>
          </a:xfrm>
        </p:spPr>
      </p:pic>
    </p:spTree>
    <p:extLst>
      <p:ext uri="{BB962C8B-B14F-4D97-AF65-F5344CB8AC3E}">
        <p14:creationId xmlns:p14="http://schemas.microsoft.com/office/powerpoint/2010/main" val="214794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dissolve">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dissolve">
                                      <p:cBhvr>
                                        <p:cTn id="2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E0224-AC25-9F48-AA5C-F4B9546F949C}"/>
              </a:ext>
            </a:extLst>
          </p:cNvPr>
          <p:cNvSpPr>
            <a:spLocks noGrp="1"/>
          </p:cNvSpPr>
          <p:nvPr>
            <p:ph type="title"/>
          </p:nvPr>
        </p:nvSpPr>
        <p:spPr>
          <a:xfrm>
            <a:off x="203200" y="307202"/>
            <a:ext cx="11616267" cy="756993"/>
          </a:xfrm>
        </p:spPr>
        <p:txBody>
          <a:bodyPr>
            <a:noAutofit/>
          </a:bodyPr>
          <a:lstStyle/>
          <a:p>
            <a:r>
              <a:rPr lang="en-US" sz="4000" dirty="0"/>
              <a:t>Resources for Social and Social Emotional Instruction and Skills</a:t>
            </a:r>
          </a:p>
        </p:txBody>
      </p:sp>
      <p:sp>
        <p:nvSpPr>
          <p:cNvPr id="5" name="Text Placeholder 4">
            <a:extLst>
              <a:ext uri="{FF2B5EF4-FFF2-40B4-BE49-F238E27FC236}">
                <a16:creationId xmlns:a16="http://schemas.microsoft.com/office/drawing/2014/main" id="{9B4AD349-27CA-6D43-9960-D8BF42E38B7F}"/>
              </a:ext>
            </a:extLst>
          </p:cNvPr>
          <p:cNvSpPr>
            <a:spLocks noGrp="1"/>
          </p:cNvSpPr>
          <p:nvPr>
            <p:ph type="body" idx="1"/>
          </p:nvPr>
        </p:nvSpPr>
        <p:spPr>
          <a:xfrm>
            <a:off x="304800" y="1554768"/>
            <a:ext cx="5012267" cy="1178413"/>
          </a:xfrm>
        </p:spPr>
        <p:txBody>
          <a:bodyPr>
            <a:normAutofit fontScale="25000" lnSpcReduction="20000"/>
          </a:bodyPr>
          <a:lstStyle/>
          <a:p>
            <a:pPr algn="ctr"/>
            <a:r>
              <a:rPr lang="en-US" sz="12000" dirty="0">
                <a:hlinkClick r:id="rId3"/>
              </a:rPr>
              <a:t>Core Social Emotional Learning (SEL) Competencies</a:t>
            </a:r>
            <a:endParaRPr lang="en-US" sz="12000" dirty="0"/>
          </a:p>
          <a:p>
            <a:endParaRPr lang="en-US" dirty="0"/>
          </a:p>
        </p:txBody>
      </p:sp>
      <p:sp>
        <p:nvSpPr>
          <p:cNvPr id="6" name="Content Placeholder 5">
            <a:extLst>
              <a:ext uri="{FF2B5EF4-FFF2-40B4-BE49-F238E27FC236}">
                <a16:creationId xmlns:a16="http://schemas.microsoft.com/office/drawing/2014/main" id="{48A6E0F4-8604-7E4E-B35A-240465713C8D}"/>
              </a:ext>
            </a:extLst>
          </p:cNvPr>
          <p:cNvSpPr>
            <a:spLocks noGrp="1"/>
          </p:cNvSpPr>
          <p:nvPr>
            <p:ph sz="half" idx="2"/>
          </p:nvPr>
        </p:nvSpPr>
        <p:spPr>
          <a:xfrm>
            <a:off x="304801" y="3003757"/>
            <a:ext cx="4572000" cy="4658154"/>
          </a:xfrm>
        </p:spPr>
        <p:txBody>
          <a:bodyPr>
            <a:normAutofit/>
          </a:bodyPr>
          <a:lstStyle/>
          <a:p>
            <a:pPr marL="0" indent="0">
              <a:buNone/>
            </a:pPr>
            <a:r>
              <a:rPr lang="en-US" sz="2800" dirty="0"/>
              <a:t>Enhances students’ capacity to integrate skills, attitudes, and behaviors to deal effectively and ethically with daily tasks and challenges.</a:t>
            </a:r>
          </a:p>
        </p:txBody>
      </p:sp>
      <p:sp>
        <p:nvSpPr>
          <p:cNvPr id="7" name="Text Placeholder 6">
            <a:extLst>
              <a:ext uri="{FF2B5EF4-FFF2-40B4-BE49-F238E27FC236}">
                <a16:creationId xmlns:a16="http://schemas.microsoft.com/office/drawing/2014/main" id="{46D57C84-4585-164E-A63A-F5435624758F}"/>
              </a:ext>
            </a:extLst>
          </p:cNvPr>
          <p:cNvSpPr>
            <a:spLocks noGrp="1"/>
          </p:cNvSpPr>
          <p:nvPr>
            <p:ph type="body" sz="quarter" idx="3"/>
          </p:nvPr>
        </p:nvSpPr>
        <p:spPr>
          <a:xfrm>
            <a:off x="5149518" y="1524347"/>
            <a:ext cx="6536266" cy="580231"/>
          </a:xfrm>
        </p:spPr>
        <p:txBody>
          <a:bodyPr>
            <a:normAutofit fontScale="25000" lnSpcReduction="20000"/>
          </a:bodyPr>
          <a:lstStyle/>
          <a:p>
            <a:pPr algn="ctr"/>
            <a:r>
              <a:rPr lang="en-US" sz="12000" dirty="0">
                <a:hlinkClick r:id="rId4"/>
              </a:rPr>
              <a:t>Skills to Pay the Bills</a:t>
            </a:r>
            <a:endParaRPr lang="en-US" sz="9600" dirty="0"/>
          </a:p>
          <a:p>
            <a:endParaRPr lang="en-US" dirty="0"/>
          </a:p>
        </p:txBody>
      </p:sp>
      <p:sp>
        <p:nvSpPr>
          <p:cNvPr id="8" name="Content Placeholder 7">
            <a:extLst>
              <a:ext uri="{FF2B5EF4-FFF2-40B4-BE49-F238E27FC236}">
                <a16:creationId xmlns:a16="http://schemas.microsoft.com/office/drawing/2014/main" id="{847F17E6-D31B-D648-A0D2-C93F053BF9D7}"/>
              </a:ext>
            </a:extLst>
          </p:cNvPr>
          <p:cNvSpPr>
            <a:spLocks noGrp="1"/>
          </p:cNvSpPr>
          <p:nvPr>
            <p:ph sz="quarter" idx="4"/>
          </p:nvPr>
        </p:nvSpPr>
        <p:spPr>
          <a:xfrm>
            <a:off x="5181600" y="2305043"/>
            <a:ext cx="6587067" cy="4672502"/>
          </a:xfrm>
        </p:spPr>
        <p:txBody>
          <a:bodyPr>
            <a:normAutofit/>
          </a:bodyPr>
          <a:lstStyle/>
          <a:p>
            <a:pPr marL="0" indent="0">
              <a:buNone/>
            </a:pPr>
            <a:r>
              <a:rPr lang="en-US" sz="2800" dirty="0"/>
              <a:t>The Office of Disability Employment Policy provides a six chapter curriculum for youth, ages 14-21 that focuses on workplace interpersonal and professional skill building. This free download provides hands-on teaching activities to use in the classroom setting or after school. An accompanying soft skills video series is also available.</a:t>
            </a:r>
          </a:p>
          <a:p>
            <a:endParaRPr lang="en-US" dirty="0"/>
          </a:p>
        </p:txBody>
      </p:sp>
    </p:spTree>
    <p:extLst>
      <p:ext uri="{BB962C8B-B14F-4D97-AF65-F5344CB8AC3E}">
        <p14:creationId xmlns:p14="http://schemas.microsoft.com/office/powerpoint/2010/main" val="3716559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7DE47-8E63-8343-B0FA-745E6AD80681}"/>
              </a:ext>
            </a:extLst>
          </p:cNvPr>
          <p:cNvSpPr>
            <a:spLocks noGrp="1"/>
          </p:cNvSpPr>
          <p:nvPr>
            <p:ph type="title"/>
          </p:nvPr>
        </p:nvSpPr>
        <p:spPr>
          <a:xfrm>
            <a:off x="812800" y="477838"/>
            <a:ext cx="10600267" cy="1143000"/>
          </a:xfrm>
        </p:spPr>
        <p:txBody>
          <a:bodyPr>
            <a:normAutofit fontScale="90000"/>
          </a:bodyPr>
          <a:lstStyle/>
          <a:p>
            <a:br>
              <a:rPr lang="en-US" dirty="0"/>
            </a:br>
            <a:r>
              <a:rPr lang="en-US" dirty="0"/>
              <a:t>5. Academic, Vocational, Occupational Education and Preparation</a:t>
            </a:r>
            <a:br>
              <a:rPr lang="en-US" dirty="0">
                <a:solidFill>
                  <a:schemeClr val="tx2"/>
                </a:solidFill>
              </a:rPr>
            </a:br>
            <a:endParaRPr lang="en-US" dirty="0"/>
          </a:p>
        </p:txBody>
      </p:sp>
      <p:sp>
        <p:nvSpPr>
          <p:cNvPr id="6" name="Content Placeholder 5"/>
          <p:cNvSpPr>
            <a:spLocks noGrp="1"/>
          </p:cNvSpPr>
          <p:nvPr>
            <p:ph sz="half" idx="1"/>
          </p:nvPr>
        </p:nvSpPr>
        <p:spPr>
          <a:xfrm>
            <a:off x="270387" y="2112180"/>
            <a:ext cx="5384800" cy="4525963"/>
          </a:xfrm>
        </p:spPr>
        <p:txBody>
          <a:bodyPr>
            <a:normAutofit/>
          </a:bodyPr>
          <a:lstStyle/>
          <a:p>
            <a:r>
              <a:rPr lang="en-US" sz="4000" dirty="0"/>
              <a:t>More than academics</a:t>
            </a:r>
          </a:p>
          <a:p>
            <a:r>
              <a:rPr lang="en-US" sz="4000" dirty="0"/>
              <a:t>High Expectations</a:t>
            </a:r>
          </a:p>
          <a:p>
            <a:r>
              <a:rPr lang="en-US" sz="4000" dirty="0"/>
              <a:t>Well Balanced</a:t>
            </a:r>
          </a:p>
        </p:txBody>
      </p:sp>
      <p:pic>
        <p:nvPicPr>
          <p:cNvPr id="7" name="Content Placeholder 6" descr="A young man and woman working on a computer. The woman is pointing to something on the computer monitor.&#10;" title="planning for the future">
            <a:extLst>
              <a:ext uri="{FF2B5EF4-FFF2-40B4-BE49-F238E27FC236}">
                <a16:creationId xmlns:a16="http://schemas.microsoft.com/office/drawing/2014/main" id="{A8E86486-73C8-8943-85C6-4CC2CF25C296}"/>
              </a:ext>
            </a:extLst>
          </p:cNvPr>
          <p:cNvPicPr>
            <a:picLocks noGrp="1" noChangeAspect="1"/>
          </p:cNvPicPr>
          <p:nvPr>
            <p:ph sz="half" idx="2"/>
          </p:nvPr>
        </p:nvPicPr>
        <p:blipFill>
          <a:blip r:embed="rId3"/>
          <a:stretch>
            <a:fillRect/>
          </a:stretch>
        </p:blipFill>
        <p:spPr>
          <a:xfrm>
            <a:off x="5994400" y="2319980"/>
            <a:ext cx="5897571" cy="3608917"/>
          </a:xfrm>
        </p:spPr>
      </p:pic>
    </p:spTree>
    <p:extLst>
      <p:ext uri="{BB962C8B-B14F-4D97-AF65-F5344CB8AC3E}">
        <p14:creationId xmlns:p14="http://schemas.microsoft.com/office/powerpoint/2010/main" val="102064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9E2E1-EBFF-3647-A365-C87C3F95292F}"/>
              </a:ext>
            </a:extLst>
          </p:cNvPr>
          <p:cNvSpPr>
            <a:spLocks noGrp="1"/>
          </p:cNvSpPr>
          <p:nvPr>
            <p:ph type="title"/>
          </p:nvPr>
        </p:nvSpPr>
        <p:spPr>
          <a:xfrm>
            <a:off x="-147190" y="494772"/>
            <a:ext cx="12156831" cy="557700"/>
          </a:xfrm>
        </p:spPr>
        <p:txBody>
          <a:bodyPr>
            <a:noAutofit/>
          </a:bodyPr>
          <a:lstStyle/>
          <a:p>
            <a:r>
              <a:rPr lang="en-US" sz="3600" dirty="0"/>
              <a:t>Resource for Academic Vocational Occupational Education and Preparation</a:t>
            </a:r>
          </a:p>
        </p:txBody>
      </p:sp>
      <p:sp>
        <p:nvSpPr>
          <p:cNvPr id="5" name="Text Placeholder 4">
            <a:extLst>
              <a:ext uri="{FF2B5EF4-FFF2-40B4-BE49-F238E27FC236}">
                <a16:creationId xmlns:a16="http://schemas.microsoft.com/office/drawing/2014/main" id="{4C589DD1-F9D9-5F42-8BC7-4BA68ACF1C79}"/>
              </a:ext>
            </a:extLst>
          </p:cNvPr>
          <p:cNvSpPr>
            <a:spLocks noGrp="1"/>
          </p:cNvSpPr>
          <p:nvPr>
            <p:ph type="body" idx="1"/>
          </p:nvPr>
        </p:nvSpPr>
        <p:spPr>
          <a:xfrm>
            <a:off x="234461" y="1673391"/>
            <a:ext cx="5656548" cy="1213583"/>
          </a:xfrm>
        </p:spPr>
        <p:txBody>
          <a:bodyPr>
            <a:normAutofit fontScale="25000" lnSpcReduction="20000"/>
          </a:bodyPr>
          <a:lstStyle/>
          <a:p>
            <a:pPr algn="ctr"/>
            <a:r>
              <a:rPr lang="en-US" sz="12000" dirty="0"/>
              <a:t> </a:t>
            </a:r>
          </a:p>
          <a:p>
            <a:pPr algn="ctr"/>
            <a:r>
              <a:rPr lang="en-US" sz="12000" dirty="0">
                <a:hlinkClick r:id="rId3"/>
              </a:rPr>
              <a:t>Career One Stop: Jobs and Career Information</a:t>
            </a:r>
            <a:endParaRPr lang="en-US" sz="12000" dirty="0"/>
          </a:p>
          <a:p>
            <a:pPr algn="ctr"/>
            <a:endParaRPr lang="en-US" dirty="0"/>
          </a:p>
        </p:txBody>
      </p:sp>
      <p:sp>
        <p:nvSpPr>
          <p:cNvPr id="6" name="Content Placeholder 5">
            <a:extLst>
              <a:ext uri="{FF2B5EF4-FFF2-40B4-BE49-F238E27FC236}">
                <a16:creationId xmlns:a16="http://schemas.microsoft.com/office/drawing/2014/main" id="{BBB34BD3-4465-BB4B-84E9-F969760F3F39}"/>
              </a:ext>
            </a:extLst>
          </p:cNvPr>
          <p:cNvSpPr>
            <a:spLocks noGrp="1"/>
          </p:cNvSpPr>
          <p:nvPr>
            <p:ph sz="half" idx="2"/>
          </p:nvPr>
        </p:nvSpPr>
        <p:spPr>
          <a:xfrm>
            <a:off x="234461" y="2920841"/>
            <a:ext cx="5386917" cy="3951288"/>
          </a:xfrm>
        </p:spPr>
        <p:txBody>
          <a:bodyPr>
            <a:normAutofit/>
          </a:bodyPr>
          <a:lstStyle/>
          <a:p>
            <a:pPr marL="0" indent="0">
              <a:buNone/>
            </a:pPr>
            <a:r>
              <a:rPr lang="en-US" sz="2800" dirty="0"/>
              <a:t>Provides online career exploration of multiple career fields with videos and interviews of individuals in current job fields. Additional helpful resources are also available.</a:t>
            </a:r>
          </a:p>
        </p:txBody>
      </p:sp>
      <p:sp>
        <p:nvSpPr>
          <p:cNvPr id="7" name="Text Placeholder 6">
            <a:extLst>
              <a:ext uri="{FF2B5EF4-FFF2-40B4-BE49-F238E27FC236}">
                <a16:creationId xmlns:a16="http://schemas.microsoft.com/office/drawing/2014/main" id="{3166EABB-6C38-6E4E-B75C-50891C5459F2}"/>
              </a:ext>
            </a:extLst>
          </p:cNvPr>
          <p:cNvSpPr>
            <a:spLocks noGrp="1"/>
          </p:cNvSpPr>
          <p:nvPr>
            <p:ph type="body" sz="quarter" idx="3"/>
          </p:nvPr>
        </p:nvSpPr>
        <p:spPr>
          <a:xfrm>
            <a:off x="6011334" y="2017672"/>
            <a:ext cx="5664852" cy="1172796"/>
          </a:xfrm>
        </p:spPr>
        <p:txBody>
          <a:bodyPr>
            <a:normAutofit fontScale="25000" lnSpcReduction="20000"/>
          </a:bodyPr>
          <a:lstStyle/>
          <a:p>
            <a:pPr algn="ctr"/>
            <a:r>
              <a:rPr lang="en-US" sz="12000" dirty="0">
                <a:hlinkClick r:id="rId4"/>
              </a:rPr>
              <a:t>NTACT Evidence Based Practices and Predictors for Transition Planning</a:t>
            </a:r>
            <a:endParaRPr lang="en-US" sz="12000" dirty="0"/>
          </a:p>
          <a:p>
            <a:pPr algn="ctr"/>
            <a:endParaRPr lang="en-US" dirty="0"/>
          </a:p>
        </p:txBody>
      </p:sp>
      <p:sp>
        <p:nvSpPr>
          <p:cNvPr id="8" name="Content Placeholder 7">
            <a:extLst>
              <a:ext uri="{FF2B5EF4-FFF2-40B4-BE49-F238E27FC236}">
                <a16:creationId xmlns:a16="http://schemas.microsoft.com/office/drawing/2014/main" id="{68D9ADD4-855B-4345-BDD4-99E2257C2D25}"/>
              </a:ext>
            </a:extLst>
          </p:cNvPr>
          <p:cNvSpPr>
            <a:spLocks noGrp="1"/>
          </p:cNvSpPr>
          <p:nvPr>
            <p:ph sz="quarter" idx="4"/>
          </p:nvPr>
        </p:nvSpPr>
        <p:spPr>
          <a:xfrm>
            <a:off x="5914292" y="3132666"/>
            <a:ext cx="6084278" cy="3807883"/>
          </a:xfrm>
        </p:spPr>
        <p:txBody>
          <a:bodyPr>
            <a:normAutofit/>
          </a:bodyPr>
          <a:lstStyle/>
          <a:p>
            <a:pPr marL="0" indent="0">
              <a:buNone/>
            </a:pPr>
            <a:r>
              <a:rPr lang="en-US" sz="2800" dirty="0"/>
              <a:t>National Technical Assistance Center on Transition: The Collaborative (NTACT:C). NTACT:C provides free educational resources in all content areas for student development and academic skill building. </a:t>
            </a:r>
          </a:p>
        </p:txBody>
      </p:sp>
    </p:spTree>
    <p:extLst>
      <p:ext uri="{BB962C8B-B14F-4D97-AF65-F5344CB8AC3E}">
        <p14:creationId xmlns:p14="http://schemas.microsoft.com/office/powerpoint/2010/main" val="2845417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798058-C89B-EA4E-802C-552C5C27BFCE}"/>
              </a:ext>
            </a:extLst>
          </p:cNvPr>
          <p:cNvSpPr>
            <a:spLocks noGrp="1"/>
          </p:cNvSpPr>
          <p:nvPr>
            <p:ph type="title"/>
          </p:nvPr>
        </p:nvSpPr>
        <p:spPr>
          <a:xfrm>
            <a:off x="118532" y="274638"/>
            <a:ext cx="12073467" cy="1143000"/>
          </a:xfrm>
        </p:spPr>
        <p:txBody>
          <a:bodyPr>
            <a:normAutofit fontScale="90000"/>
          </a:bodyPr>
          <a:lstStyle/>
          <a:p>
            <a:br>
              <a:rPr lang="en-US" dirty="0">
                <a:solidFill>
                  <a:srgbClr val="FF6600"/>
                </a:solidFill>
              </a:rPr>
            </a:br>
            <a:r>
              <a:rPr lang="en-US" dirty="0"/>
              <a:t>6. Supporting Parental Involvement &amp; Expectations</a:t>
            </a:r>
            <a:br>
              <a:rPr lang="en-US" dirty="0">
                <a:solidFill>
                  <a:srgbClr val="FF6600"/>
                </a:solidFill>
              </a:rPr>
            </a:br>
            <a:endParaRPr lang="en-US" dirty="0"/>
          </a:p>
        </p:txBody>
      </p:sp>
      <p:sp>
        <p:nvSpPr>
          <p:cNvPr id="8" name="Content Placeholder 7"/>
          <p:cNvSpPr>
            <a:spLocks noGrp="1"/>
          </p:cNvSpPr>
          <p:nvPr>
            <p:ph sz="half" idx="1"/>
          </p:nvPr>
        </p:nvSpPr>
        <p:spPr>
          <a:xfrm>
            <a:off x="359228" y="1534887"/>
            <a:ext cx="6041571" cy="5138056"/>
          </a:xfrm>
        </p:spPr>
        <p:txBody>
          <a:bodyPr>
            <a:normAutofit/>
          </a:bodyPr>
          <a:lstStyle/>
          <a:p>
            <a:r>
              <a:rPr lang="en-US" dirty="0"/>
              <a:t>Youth whose parents participated in IEP meetings or had parents with high expectations were more likely to have post school employment.</a:t>
            </a:r>
          </a:p>
          <a:p>
            <a:r>
              <a:rPr lang="en-US" dirty="0"/>
              <a:t>Parental/Family Engagement is Essential!</a:t>
            </a:r>
          </a:p>
          <a:p>
            <a:r>
              <a:rPr lang="en-US" dirty="0"/>
              <a:t>Youth who had the support of family or friend networking (social capital) were more likely to have post school employment. </a:t>
            </a:r>
          </a:p>
          <a:p>
            <a:endParaRPr lang="en-US" dirty="0"/>
          </a:p>
          <a:p>
            <a:endParaRPr lang="en-US" dirty="0"/>
          </a:p>
        </p:txBody>
      </p:sp>
      <p:pic>
        <p:nvPicPr>
          <p:cNvPr id="6" name="Content Placeholder 5" descr="Six hands in a hexagon formation holding the next person wrisit. grass background behind hands. " title="Hands link to other's wrist">
            <a:extLst>
              <a:ext uri="{FF2B5EF4-FFF2-40B4-BE49-F238E27FC236}">
                <a16:creationId xmlns:a16="http://schemas.microsoft.com/office/drawing/2014/main" id="{373AC44E-E247-A143-99D5-BE292B77AA17}"/>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725653" y="2174239"/>
            <a:ext cx="4754822" cy="3853582"/>
          </a:xfrm>
        </p:spPr>
      </p:pic>
    </p:spTree>
    <p:extLst>
      <p:ext uri="{BB962C8B-B14F-4D97-AF65-F5344CB8AC3E}">
        <p14:creationId xmlns:p14="http://schemas.microsoft.com/office/powerpoint/2010/main" val="354288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9E2E1-EBFF-3647-A365-C87C3F95292F}"/>
              </a:ext>
            </a:extLst>
          </p:cNvPr>
          <p:cNvSpPr>
            <a:spLocks noGrp="1"/>
          </p:cNvSpPr>
          <p:nvPr>
            <p:ph type="title"/>
          </p:nvPr>
        </p:nvSpPr>
        <p:spPr>
          <a:xfrm>
            <a:off x="-17422" y="545571"/>
            <a:ext cx="12027877" cy="698377"/>
          </a:xfrm>
        </p:spPr>
        <p:txBody>
          <a:bodyPr>
            <a:noAutofit/>
          </a:bodyPr>
          <a:lstStyle/>
          <a:p>
            <a:r>
              <a:rPr lang="en-US" sz="3600" dirty="0"/>
              <a:t>Resource for Supporting Parental Involvement and Expectations</a:t>
            </a:r>
          </a:p>
        </p:txBody>
      </p:sp>
      <p:sp>
        <p:nvSpPr>
          <p:cNvPr id="5" name="Text Placeholder 4">
            <a:extLst>
              <a:ext uri="{FF2B5EF4-FFF2-40B4-BE49-F238E27FC236}">
                <a16:creationId xmlns:a16="http://schemas.microsoft.com/office/drawing/2014/main" id="{8A318070-9C9C-7D41-A773-93C9F9D3ABD4}"/>
              </a:ext>
            </a:extLst>
          </p:cNvPr>
          <p:cNvSpPr>
            <a:spLocks noGrp="1"/>
          </p:cNvSpPr>
          <p:nvPr>
            <p:ph type="body" idx="1"/>
          </p:nvPr>
        </p:nvSpPr>
        <p:spPr>
          <a:xfrm>
            <a:off x="145890" y="1490293"/>
            <a:ext cx="5539317" cy="1037737"/>
          </a:xfrm>
        </p:spPr>
        <p:txBody>
          <a:bodyPr>
            <a:normAutofit fontScale="25000" lnSpcReduction="20000"/>
          </a:bodyPr>
          <a:lstStyle/>
          <a:p>
            <a:pPr algn="ctr">
              <a:lnSpc>
                <a:spcPct val="120000"/>
              </a:lnSpc>
            </a:pPr>
            <a:r>
              <a:rPr lang="en-US" sz="12000" dirty="0">
                <a:hlinkClick r:id="rId3"/>
              </a:rPr>
              <a:t>Charting </a:t>
            </a:r>
            <a:r>
              <a:rPr lang="en-US" sz="12000" dirty="0">
                <a:hlinkClick r:id="rId4"/>
              </a:rPr>
              <a:t>the</a:t>
            </a:r>
            <a:r>
              <a:rPr lang="en-US" sz="12000" dirty="0">
                <a:hlinkClick r:id="rId3"/>
              </a:rPr>
              <a:t> LifeCourse Framework</a:t>
            </a:r>
            <a:endParaRPr lang="en-US" sz="12000" dirty="0"/>
          </a:p>
          <a:p>
            <a:pPr algn="ctr">
              <a:lnSpc>
                <a:spcPct val="120000"/>
              </a:lnSpc>
            </a:pPr>
            <a:endParaRPr lang="en-US" dirty="0"/>
          </a:p>
        </p:txBody>
      </p:sp>
      <p:sp>
        <p:nvSpPr>
          <p:cNvPr id="6" name="Content Placeholder 5">
            <a:extLst>
              <a:ext uri="{FF2B5EF4-FFF2-40B4-BE49-F238E27FC236}">
                <a16:creationId xmlns:a16="http://schemas.microsoft.com/office/drawing/2014/main" id="{FAC69271-A32C-9249-9CDA-CA3D8F3D494B}"/>
              </a:ext>
            </a:extLst>
          </p:cNvPr>
          <p:cNvSpPr>
            <a:spLocks noGrp="1"/>
          </p:cNvSpPr>
          <p:nvPr>
            <p:ph sz="half" idx="2"/>
          </p:nvPr>
        </p:nvSpPr>
        <p:spPr>
          <a:xfrm>
            <a:off x="474135" y="2574967"/>
            <a:ext cx="5211071" cy="4062901"/>
          </a:xfrm>
        </p:spPr>
        <p:txBody>
          <a:bodyPr>
            <a:normAutofit/>
          </a:bodyPr>
          <a:lstStyle/>
          <a:p>
            <a:pPr marL="0" indent="0">
              <a:buNone/>
            </a:pPr>
            <a:r>
              <a:rPr lang="en-US" sz="2800" dirty="0"/>
              <a:t>Created by families to help individuals and families of all abilities and all ages to develop a vision for a good life, think about what they need to know and do, identify how to find or develop supports, and discover what it takes to live the lives they want to live.</a:t>
            </a:r>
          </a:p>
        </p:txBody>
      </p:sp>
      <p:sp>
        <p:nvSpPr>
          <p:cNvPr id="7" name="Text Placeholder 6">
            <a:extLst>
              <a:ext uri="{FF2B5EF4-FFF2-40B4-BE49-F238E27FC236}">
                <a16:creationId xmlns:a16="http://schemas.microsoft.com/office/drawing/2014/main" id="{F24C9F00-344B-8043-A9CD-B754BA92A406}"/>
              </a:ext>
            </a:extLst>
          </p:cNvPr>
          <p:cNvSpPr>
            <a:spLocks noGrp="1"/>
          </p:cNvSpPr>
          <p:nvPr>
            <p:ph type="body" sz="quarter" idx="3"/>
          </p:nvPr>
        </p:nvSpPr>
        <p:spPr>
          <a:xfrm>
            <a:off x="5903520" y="1062645"/>
            <a:ext cx="5892505" cy="1465385"/>
          </a:xfrm>
        </p:spPr>
        <p:txBody>
          <a:bodyPr>
            <a:normAutofit fontScale="25000" lnSpcReduction="20000"/>
          </a:bodyPr>
          <a:lstStyle/>
          <a:p>
            <a:pPr algn="ctr">
              <a:lnSpc>
                <a:spcPct val="120000"/>
              </a:lnSpc>
            </a:pPr>
            <a:r>
              <a:rPr lang="en-US" sz="12000" dirty="0">
                <a:hlinkClick r:id="rId5"/>
              </a:rPr>
              <a:t>National Parent Center on Transition and Employment</a:t>
            </a:r>
            <a:endParaRPr lang="en-US" sz="12000" dirty="0"/>
          </a:p>
          <a:p>
            <a:pPr algn="ctr">
              <a:lnSpc>
                <a:spcPct val="120000"/>
              </a:lnSpc>
            </a:pPr>
            <a:endParaRPr lang="en-US" dirty="0"/>
          </a:p>
        </p:txBody>
      </p:sp>
      <p:sp>
        <p:nvSpPr>
          <p:cNvPr id="8" name="Content Placeholder 7">
            <a:extLst>
              <a:ext uri="{FF2B5EF4-FFF2-40B4-BE49-F238E27FC236}">
                <a16:creationId xmlns:a16="http://schemas.microsoft.com/office/drawing/2014/main" id="{585D5F65-450C-FC4D-A11B-672A6B064C36}"/>
              </a:ext>
            </a:extLst>
          </p:cNvPr>
          <p:cNvSpPr>
            <a:spLocks noGrp="1"/>
          </p:cNvSpPr>
          <p:nvPr>
            <p:ph sz="quarter" idx="4"/>
          </p:nvPr>
        </p:nvSpPr>
        <p:spPr>
          <a:xfrm>
            <a:off x="5977467" y="2497703"/>
            <a:ext cx="6208024" cy="4490549"/>
          </a:xfrm>
        </p:spPr>
        <p:txBody>
          <a:bodyPr>
            <a:normAutofit/>
          </a:bodyPr>
          <a:lstStyle/>
          <a:p>
            <a:pPr marL="0" indent="0">
              <a:buNone/>
            </a:pPr>
            <a:r>
              <a:rPr lang="en-US" sz="2800" dirty="0"/>
              <a:t>The Parent Advocacy Coalition for Educational Resources (PACER) offers information in video, brief handouts and research document formats in all areas important to positive post school success including: independent living, post -secondary education, and competitive, integrated employment.</a:t>
            </a:r>
          </a:p>
        </p:txBody>
      </p:sp>
    </p:spTree>
    <p:extLst>
      <p:ext uri="{BB962C8B-B14F-4D97-AF65-F5344CB8AC3E}">
        <p14:creationId xmlns:p14="http://schemas.microsoft.com/office/powerpoint/2010/main" val="3468285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37C14-8075-7742-AF88-ED03AC1AFC37}"/>
              </a:ext>
            </a:extLst>
          </p:cNvPr>
          <p:cNvSpPr>
            <a:spLocks noGrp="1"/>
          </p:cNvSpPr>
          <p:nvPr>
            <p:ph type="title"/>
          </p:nvPr>
        </p:nvSpPr>
        <p:spPr>
          <a:xfrm>
            <a:off x="203199" y="274638"/>
            <a:ext cx="11717867" cy="1143000"/>
          </a:xfrm>
        </p:spPr>
        <p:txBody>
          <a:bodyPr>
            <a:normAutofit fontScale="90000"/>
          </a:bodyPr>
          <a:lstStyle/>
          <a:p>
            <a:br>
              <a:rPr lang="en-US" dirty="0"/>
            </a:br>
            <a:r>
              <a:rPr lang="en-US" dirty="0"/>
              <a:t>7. Self-Determination, Independent Living Instruction &amp; Skill Building</a:t>
            </a:r>
            <a:br>
              <a:rPr lang="en-US" dirty="0">
                <a:solidFill>
                  <a:schemeClr val="accent2">
                    <a:lumMod val="75000"/>
                  </a:schemeClr>
                </a:solidFill>
              </a:rPr>
            </a:br>
            <a:endParaRPr lang="en-US" dirty="0"/>
          </a:p>
        </p:txBody>
      </p:sp>
      <p:sp>
        <p:nvSpPr>
          <p:cNvPr id="6" name="Content Placeholder 5"/>
          <p:cNvSpPr>
            <a:spLocks noGrp="1"/>
          </p:cNvSpPr>
          <p:nvPr>
            <p:ph sz="half" idx="1"/>
          </p:nvPr>
        </p:nvSpPr>
        <p:spPr>
          <a:xfrm>
            <a:off x="499532" y="1734217"/>
            <a:ext cx="7035801" cy="4646022"/>
          </a:xfrm>
        </p:spPr>
        <p:txBody>
          <a:bodyPr>
            <a:noAutofit/>
          </a:bodyPr>
          <a:lstStyle/>
          <a:p>
            <a:r>
              <a:rPr lang="en-US" dirty="0"/>
              <a:t>Independence is key for post school success</a:t>
            </a:r>
          </a:p>
          <a:p>
            <a:r>
              <a:rPr lang="en-US" dirty="0"/>
              <a:t>Systematic and intentional in school instruction for adult independence </a:t>
            </a:r>
          </a:p>
          <a:p>
            <a:r>
              <a:rPr lang="en-US" dirty="0"/>
              <a:t>Authentic situations to teach, assess &amp; practice skills</a:t>
            </a:r>
          </a:p>
          <a:p>
            <a:r>
              <a:rPr lang="en-US" dirty="0"/>
              <a:t>Instructed, practiced and reinforced in school curriculum &amp; community activities</a:t>
            </a:r>
          </a:p>
          <a:p>
            <a:r>
              <a:rPr lang="en-US" dirty="0"/>
              <a:t>Work collaboratively with parents to teach and support</a:t>
            </a:r>
          </a:p>
        </p:txBody>
      </p:sp>
      <p:pic>
        <p:nvPicPr>
          <p:cNvPr id="12" name="Content Placeholder 11" descr="Man using oven in kitchen" title="Man in Wheelchair">
            <a:extLst>
              <a:ext uri="{FF2B5EF4-FFF2-40B4-BE49-F238E27FC236}">
                <a16:creationId xmlns:a16="http://schemas.microsoft.com/office/drawing/2014/main" id="{8E9FA128-203C-BD43-947A-9B6D4E69951C}"/>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7620000" y="1827907"/>
            <a:ext cx="4131734" cy="4217920"/>
          </a:xfrm>
        </p:spPr>
      </p:pic>
    </p:spTree>
    <p:extLst>
      <p:ext uri="{BB962C8B-B14F-4D97-AF65-F5344CB8AC3E}">
        <p14:creationId xmlns:p14="http://schemas.microsoft.com/office/powerpoint/2010/main" val="202295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9E2E1-EBFF-3647-A365-C87C3F95292F}"/>
              </a:ext>
            </a:extLst>
          </p:cNvPr>
          <p:cNvSpPr>
            <a:spLocks noGrp="1"/>
          </p:cNvSpPr>
          <p:nvPr>
            <p:ph type="title"/>
          </p:nvPr>
        </p:nvSpPr>
        <p:spPr>
          <a:xfrm>
            <a:off x="-348761" y="412709"/>
            <a:ext cx="13118123" cy="897669"/>
          </a:xfrm>
        </p:spPr>
        <p:txBody>
          <a:bodyPr>
            <a:noAutofit/>
          </a:bodyPr>
          <a:lstStyle/>
          <a:p>
            <a:r>
              <a:rPr lang="en-US" sz="3600" dirty="0"/>
              <a:t>Resource for Self- Determination, Independent Living Instruction &amp; Skills Building</a:t>
            </a:r>
          </a:p>
        </p:txBody>
      </p:sp>
      <p:sp>
        <p:nvSpPr>
          <p:cNvPr id="5" name="Text Placeholder 4">
            <a:extLst>
              <a:ext uri="{FF2B5EF4-FFF2-40B4-BE49-F238E27FC236}">
                <a16:creationId xmlns:a16="http://schemas.microsoft.com/office/drawing/2014/main" id="{A36E3C1B-EEF0-6E4E-A845-AAA8F53B9BE1}"/>
              </a:ext>
            </a:extLst>
          </p:cNvPr>
          <p:cNvSpPr>
            <a:spLocks noGrp="1"/>
          </p:cNvSpPr>
          <p:nvPr>
            <p:ph type="body" idx="1"/>
          </p:nvPr>
        </p:nvSpPr>
        <p:spPr>
          <a:xfrm>
            <a:off x="548704" y="1431068"/>
            <a:ext cx="5665829" cy="1046406"/>
          </a:xfrm>
        </p:spPr>
        <p:txBody>
          <a:bodyPr>
            <a:normAutofit lnSpcReduction="10000"/>
          </a:bodyPr>
          <a:lstStyle/>
          <a:p>
            <a:pPr algn="ctr"/>
            <a:r>
              <a:rPr lang="en-US" sz="3600" dirty="0">
                <a:hlinkClick r:id="rId3"/>
              </a:rPr>
              <a:t>Student Led IEP</a:t>
            </a:r>
            <a:endParaRPr lang="en-US" sz="3600" dirty="0"/>
          </a:p>
          <a:p>
            <a:pPr algn="ctr"/>
            <a:endParaRPr lang="en-US" sz="1800" dirty="0"/>
          </a:p>
        </p:txBody>
      </p:sp>
      <p:sp>
        <p:nvSpPr>
          <p:cNvPr id="6" name="Content Placeholder 5">
            <a:extLst>
              <a:ext uri="{FF2B5EF4-FFF2-40B4-BE49-F238E27FC236}">
                <a16:creationId xmlns:a16="http://schemas.microsoft.com/office/drawing/2014/main" id="{3CA1A71C-6A96-C949-85AC-20557E2A3C56}"/>
              </a:ext>
            </a:extLst>
          </p:cNvPr>
          <p:cNvSpPr>
            <a:spLocks noGrp="1"/>
          </p:cNvSpPr>
          <p:nvPr>
            <p:ph sz="half" idx="2"/>
          </p:nvPr>
        </p:nvSpPr>
        <p:spPr>
          <a:xfrm>
            <a:off x="948267" y="2269064"/>
            <a:ext cx="4995333" cy="4707467"/>
          </a:xfrm>
        </p:spPr>
        <p:txBody>
          <a:bodyPr>
            <a:normAutofit/>
          </a:bodyPr>
          <a:lstStyle/>
          <a:p>
            <a:pPr marL="0" indent="0">
              <a:buNone/>
            </a:pPr>
            <a:r>
              <a:rPr lang="en-US" sz="2800" dirty="0"/>
              <a:t>Assist students find their voice and take ownership of their future in many ways through verbal and nonverbal actions. Moving Students Forward includes a script/template that can be used by students to prepare for and direct IEP meetings.</a:t>
            </a:r>
          </a:p>
        </p:txBody>
      </p:sp>
      <p:sp>
        <p:nvSpPr>
          <p:cNvPr id="7" name="Text Placeholder 6">
            <a:extLst>
              <a:ext uri="{FF2B5EF4-FFF2-40B4-BE49-F238E27FC236}">
                <a16:creationId xmlns:a16="http://schemas.microsoft.com/office/drawing/2014/main" id="{59B8A928-6C0F-EE45-8FF5-CBDDA93B0C73}"/>
              </a:ext>
            </a:extLst>
          </p:cNvPr>
          <p:cNvSpPr>
            <a:spLocks noGrp="1"/>
          </p:cNvSpPr>
          <p:nvPr>
            <p:ph type="body" sz="quarter" idx="3"/>
          </p:nvPr>
        </p:nvSpPr>
        <p:spPr>
          <a:xfrm>
            <a:off x="5554133" y="1576100"/>
            <a:ext cx="6637867" cy="1116298"/>
          </a:xfrm>
        </p:spPr>
        <p:txBody>
          <a:bodyPr>
            <a:normAutofit lnSpcReduction="10000"/>
          </a:bodyPr>
          <a:lstStyle/>
          <a:p>
            <a:pPr algn="ctr"/>
            <a:r>
              <a:rPr lang="en-US" sz="3600" dirty="0">
                <a:hlinkClick r:id="rId4"/>
              </a:rPr>
              <a:t>How Can I Be A Self- Advocate?</a:t>
            </a:r>
            <a:endParaRPr lang="en-US" sz="3600" dirty="0"/>
          </a:p>
        </p:txBody>
      </p:sp>
      <p:sp>
        <p:nvSpPr>
          <p:cNvPr id="8" name="Content Placeholder 7">
            <a:extLst>
              <a:ext uri="{FF2B5EF4-FFF2-40B4-BE49-F238E27FC236}">
                <a16:creationId xmlns:a16="http://schemas.microsoft.com/office/drawing/2014/main" id="{93D73296-93BD-2741-8DDE-8B07F616A20B}"/>
              </a:ext>
            </a:extLst>
          </p:cNvPr>
          <p:cNvSpPr>
            <a:spLocks noGrp="1"/>
          </p:cNvSpPr>
          <p:nvPr>
            <p:ph sz="quarter" idx="4"/>
          </p:nvPr>
        </p:nvSpPr>
        <p:spPr>
          <a:xfrm>
            <a:off x="6434667" y="2810931"/>
            <a:ext cx="5029201" cy="4189047"/>
          </a:xfrm>
        </p:spPr>
        <p:txBody>
          <a:bodyPr>
            <a:normAutofit/>
          </a:bodyPr>
          <a:lstStyle/>
          <a:p>
            <a:pPr marL="0" indent="0">
              <a:buNone/>
            </a:pPr>
            <a:r>
              <a:rPr lang="en-US" sz="2800" dirty="0"/>
              <a:t>This module provided by Ohio Employment First Job Seekers Guide offers a tutorial on how an individual can effectively direct his own future planning. Helpful links are offered throughout.</a:t>
            </a:r>
          </a:p>
        </p:txBody>
      </p:sp>
    </p:spTree>
    <p:extLst>
      <p:ext uri="{BB962C8B-B14F-4D97-AF65-F5344CB8AC3E}">
        <p14:creationId xmlns:p14="http://schemas.microsoft.com/office/powerpoint/2010/main" val="1618663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1E1F8-F3E2-854F-8AD8-0A4D22690C21}"/>
              </a:ext>
            </a:extLst>
          </p:cNvPr>
          <p:cNvSpPr>
            <a:spLocks noGrp="1"/>
          </p:cNvSpPr>
          <p:nvPr>
            <p:ph type="title"/>
          </p:nvPr>
        </p:nvSpPr>
        <p:spPr/>
        <p:txBody>
          <a:bodyPr/>
          <a:lstStyle/>
          <a:p>
            <a:r>
              <a:rPr lang="en-US" dirty="0"/>
              <a:t>8. Inclusive Practices and Programs</a:t>
            </a:r>
          </a:p>
        </p:txBody>
      </p:sp>
      <p:sp>
        <p:nvSpPr>
          <p:cNvPr id="8" name="Content Placeholder 7"/>
          <p:cNvSpPr>
            <a:spLocks noGrp="1"/>
          </p:cNvSpPr>
          <p:nvPr>
            <p:ph sz="half" idx="1"/>
          </p:nvPr>
        </p:nvSpPr>
        <p:spPr>
          <a:xfrm>
            <a:off x="434339" y="1600201"/>
            <a:ext cx="6237393" cy="4903469"/>
          </a:xfrm>
        </p:spPr>
        <p:txBody>
          <a:bodyPr>
            <a:noAutofit/>
          </a:bodyPr>
          <a:lstStyle/>
          <a:p>
            <a:r>
              <a:rPr lang="en-US" dirty="0"/>
              <a:t>Opportunities to learn in a general education environment and work in the community</a:t>
            </a:r>
          </a:p>
          <a:p>
            <a:r>
              <a:rPr lang="en-US" dirty="0"/>
              <a:t>Does not replace individualized efforts</a:t>
            </a:r>
          </a:p>
          <a:p>
            <a:r>
              <a:rPr lang="en-US" dirty="0"/>
              <a:t>Once again- high expectations, more community work experience and integration in school led to improved employment and independent living outcomes</a:t>
            </a:r>
          </a:p>
        </p:txBody>
      </p:sp>
      <p:pic>
        <p:nvPicPr>
          <p:cNvPr id="6" name="Content Placeholder 5" descr="Storefront  of CVS Pharmacy &#10;" title="CVS Store">
            <a:extLst>
              <a:ext uri="{FF2B5EF4-FFF2-40B4-BE49-F238E27FC236}">
                <a16:creationId xmlns:a16="http://schemas.microsoft.com/office/drawing/2014/main" id="{61285621-FC63-3042-8423-0F05F3E93AAA}"/>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880674" y="1783080"/>
            <a:ext cx="4701725" cy="3517053"/>
          </a:xfrm>
        </p:spPr>
      </p:pic>
    </p:spTree>
    <p:extLst>
      <p:ext uri="{BB962C8B-B14F-4D97-AF65-F5344CB8AC3E}">
        <p14:creationId xmlns:p14="http://schemas.microsoft.com/office/powerpoint/2010/main" val="19173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dissolv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dissolve">
                                      <p:cBhvr>
                                        <p:cTn id="1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9E2E1-EBFF-3647-A365-C87C3F95292F}"/>
              </a:ext>
            </a:extLst>
          </p:cNvPr>
          <p:cNvSpPr>
            <a:spLocks noGrp="1"/>
          </p:cNvSpPr>
          <p:nvPr>
            <p:ph type="title"/>
          </p:nvPr>
        </p:nvSpPr>
        <p:spPr/>
        <p:txBody>
          <a:bodyPr>
            <a:normAutofit fontScale="90000"/>
          </a:bodyPr>
          <a:lstStyle/>
          <a:p>
            <a:r>
              <a:rPr lang="en-US" dirty="0"/>
              <a:t>Resource for Inclusive Practice and Programs</a:t>
            </a:r>
          </a:p>
        </p:txBody>
      </p:sp>
      <p:sp>
        <p:nvSpPr>
          <p:cNvPr id="5" name="Text Placeholder 4">
            <a:extLst>
              <a:ext uri="{FF2B5EF4-FFF2-40B4-BE49-F238E27FC236}">
                <a16:creationId xmlns:a16="http://schemas.microsoft.com/office/drawing/2014/main" id="{3B136E46-520D-D640-BAF8-A0857F2ABAA7}"/>
              </a:ext>
            </a:extLst>
          </p:cNvPr>
          <p:cNvSpPr>
            <a:spLocks noGrp="1"/>
          </p:cNvSpPr>
          <p:nvPr>
            <p:ph type="body" idx="1"/>
          </p:nvPr>
        </p:nvSpPr>
        <p:spPr>
          <a:xfrm>
            <a:off x="336337" y="1438137"/>
            <a:ext cx="4813180" cy="968179"/>
          </a:xfrm>
        </p:spPr>
        <p:txBody>
          <a:bodyPr>
            <a:normAutofit fontScale="92500" lnSpcReduction="10000"/>
          </a:bodyPr>
          <a:lstStyle/>
          <a:p>
            <a:pPr algn="ctr"/>
            <a:r>
              <a:rPr lang="en-US" sz="3200" dirty="0">
                <a:hlinkClick r:id="rId3"/>
              </a:rPr>
              <a:t>Inclusive Schools Network</a:t>
            </a:r>
            <a:endParaRPr lang="en-US" sz="3200" dirty="0"/>
          </a:p>
        </p:txBody>
      </p:sp>
      <p:sp>
        <p:nvSpPr>
          <p:cNvPr id="6" name="Content Placeholder 5">
            <a:extLst>
              <a:ext uri="{FF2B5EF4-FFF2-40B4-BE49-F238E27FC236}">
                <a16:creationId xmlns:a16="http://schemas.microsoft.com/office/drawing/2014/main" id="{45ECEEFC-D959-214A-9CAF-100BCA537C67}"/>
              </a:ext>
            </a:extLst>
          </p:cNvPr>
          <p:cNvSpPr>
            <a:spLocks noGrp="1"/>
          </p:cNvSpPr>
          <p:nvPr>
            <p:ph sz="half" idx="2"/>
          </p:nvPr>
        </p:nvSpPr>
        <p:spPr>
          <a:xfrm>
            <a:off x="829733" y="2654421"/>
            <a:ext cx="4690534" cy="4203579"/>
          </a:xfrm>
        </p:spPr>
        <p:txBody>
          <a:bodyPr>
            <a:normAutofit fontScale="92500" lnSpcReduction="10000"/>
          </a:bodyPr>
          <a:lstStyle/>
          <a:p>
            <a:pPr marL="0" indent="0">
              <a:lnSpc>
                <a:spcPct val="110000"/>
              </a:lnSpc>
              <a:buNone/>
            </a:pPr>
            <a:r>
              <a:rPr lang="en-US" sz="2800" dirty="0"/>
              <a:t>Free learning module addresses myths about Inclusion and discusses topics such as: How to define inclusion, Why inclusion is important and Barriers to inclusion</a:t>
            </a:r>
          </a:p>
        </p:txBody>
      </p:sp>
      <p:sp>
        <p:nvSpPr>
          <p:cNvPr id="7" name="Text Placeholder 6">
            <a:extLst>
              <a:ext uri="{FF2B5EF4-FFF2-40B4-BE49-F238E27FC236}">
                <a16:creationId xmlns:a16="http://schemas.microsoft.com/office/drawing/2014/main" id="{641C6CD9-0F2F-D640-955B-6F0C7E281D42}"/>
              </a:ext>
            </a:extLst>
          </p:cNvPr>
          <p:cNvSpPr>
            <a:spLocks noGrp="1"/>
          </p:cNvSpPr>
          <p:nvPr>
            <p:ph type="body" sz="quarter" idx="3"/>
          </p:nvPr>
        </p:nvSpPr>
        <p:spPr>
          <a:xfrm>
            <a:off x="5384800" y="1574354"/>
            <a:ext cx="6341371" cy="955675"/>
          </a:xfrm>
        </p:spPr>
        <p:txBody>
          <a:bodyPr>
            <a:noAutofit/>
          </a:bodyPr>
          <a:lstStyle/>
          <a:p>
            <a:pPr algn="ctr"/>
            <a:r>
              <a:rPr lang="en-US" sz="3000" dirty="0">
                <a:hlinkClick r:id="rId4"/>
              </a:rPr>
              <a:t>Association of People Supporting Employment First (APSE)</a:t>
            </a:r>
            <a:endParaRPr lang="en-US" sz="3000" dirty="0"/>
          </a:p>
        </p:txBody>
      </p:sp>
      <p:sp>
        <p:nvSpPr>
          <p:cNvPr id="8" name="Content Placeholder 7">
            <a:extLst>
              <a:ext uri="{FF2B5EF4-FFF2-40B4-BE49-F238E27FC236}">
                <a16:creationId xmlns:a16="http://schemas.microsoft.com/office/drawing/2014/main" id="{56C7B2B1-699E-C24B-AFAB-91D4D24516AE}"/>
              </a:ext>
            </a:extLst>
          </p:cNvPr>
          <p:cNvSpPr>
            <a:spLocks noGrp="1"/>
          </p:cNvSpPr>
          <p:nvPr>
            <p:ph sz="quarter" idx="4"/>
          </p:nvPr>
        </p:nvSpPr>
        <p:spPr>
          <a:xfrm>
            <a:off x="5469468" y="2658534"/>
            <a:ext cx="6146799" cy="3471334"/>
          </a:xfrm>
        </p:spPr>
        <p:txBody>
          <a:bodyPr>
            <a:normAutofit fontScale="92500" lnSpcReduction="10000"/>
          </a:bodyPr>
          <a:lstStyle/>
          <a:p>
            <a:pPr marL="0" indent="0">
              <a:lnSpc>
                <a:spcPct val="110000"/>
              </a:lnSpc>
              <a:buNone/>
            </a:pPr>
            <a:r>
              <a:rPr lang="en-US" sz="2800" dirty="0"/>
              <a:t>Employment For All. APSE provides resources and articles showing employers how they can recruit, hire, retain, and advance individuals with disabilities in their organization. Free Webinars are also offered for funding and support for competitive, integrated employment model.</a:t>
            </a:r>
          </a:p>
        </p:txBody>
      </p:sp>
    </p:spTree>
    <p:extLst>
      <p:ext uri="{BB962C8B-B14F-4D97-AF65-F5344CB8AC3E}">
        <p14:creationId xmlns:p14="http://schemas.microsoft.com/office/powerpoint/2010/main" val="3384806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52A184-3A21-1143-BE9F-77B79C61B729}"/>
              </a:ext>
            </a:extLst>
          </p:cNvPr>
          <p:cNvSpPr>
            <a:spLocks noGrp="1"/>
          </p:cNvSpPr>
          <p:nvPr>
            <p:ph type="title"/>
          </p:nvPr>
        </p:nvSpPr>
        <p:spPr/>
        <p:txBody>
          <a:bodyPr>
            <a:normAutofit/>
          </a:bodyPr>
          <a:lstStyle/>
          <a:p>
            <a:r>
              <a:rPr lang="en-US" dirty="0"/>
              <a:t>What are Evidence Based Predictors?</a:t>
            </a:r>
          </a:p>
        </p:txBody>
      </p:sp>
      <p:sp>
        <p:nvSpPr>
          <p:cNvPr id="6" name="Content Placeholder 5">
            <a:extLst>
              <a:ext uri="{FF2B5EF4-FFF2-40B4-BE49-F238E27FC236}">
                <a16:creationId xmlns:a16="http://schemas.microsoft.com/office/drawing/2014/main" id="{76DE527B-3450-5A44-8D78-DADC34F67DCA}"/>
              </a:ext>
            </a:extLst>
          </p:cNvPr>
          <p:cNvSpPr>
            <a:spLocks noGrp="1"/>
          </p:cNvSpPr>
          <p:nvPr>
            <p:ph sz="half" idx="2"/>
          </p:nvPr>
        </p:nvSpPr>
        <p:spPr>
          <a:xfrm>
            <a:off x="5046346" y="1428751"/>
            <a:ext cx="6612254" cy="4669970"/>
          </a:xfrm>
        </p:spPr>
        <p:txBody>
          <a:bodyPr>
            <a:normAutofit/>
          </a:bodyPr>
          <a:lstStyle/>
          <a:p>
            <a:r>
              <a:rPr lang="en-US" sz="3200" i="1" dirty="0"/>
              <a:t>Evidence Based Predictors</a:t>
            </a:r>
            <a:r>
              <a:rPr lang="en-US" sz="3200" dirty="0"/>
              <a:t> describe what can be done while students </a:t>
            </a:r>
            <a:r>
              <a:rPr lang="en-US" sz="3200" b="1" i="1" dirty="0"/>
              <a:t>are still in school</a:t>
            </a:r>
            <a:r>
              <a:rPr lang="is-IS" sz="3200" dirty="0"/>
              <a:t>….</a:t>
            </a:r>
          </a:p>
          <a:p>
            <a:r>
              <a:rPr lang="is-IS" sz="3200" dirty="0"/>
              <a:t>…..</a:t>
            </a:r>
            <a:r>
              <a:rPr lang="en-US" sz="3200" dirty="0"/>
              <a:t>that can improve their success in: Adult Employment,          Community Living and Participation and Adult Learning </a:t>
            </a:r>
            <a:r>
              <a:rPr lang="en-US" sz="3200" b="1" i="1" dirty="0"/>
              <a:t>after graduation </a:t>
            </a:r>
          </a:p>
          <a:p>
            <a:endParaRPr lang="en-US" sz="3200" b="1" dirty="0"/>
          </a:p>
          <a:p>
            <a:pPr marL="0" indent="0">
              <a:buNone/>
            </a:pPr>
            <a:endParaRPr lang="en-US" sz="3200" dirty="0"/>
          </a:p>
        </p:txBody>
      </p:sp>
      <p:pic>
        <p:nvPicPr>
          <p:cNvPr id="12" name="Content Placeholder 11" descr="Several people standing together in front of a house, 1 young man arms up in a V shape above head" title="Victory">
            <a:extLst>
              <a:ext uri="{FF2B5EF4-FFF2-40B4-BE49-F238E27FC236}">
                <a16:creationId xmlns:a16="http://schemas.microsoft.com/office/drawing/2014/main" id="{48650540-E85F-4849-861B-BB75C5D0FC90}"/>
              </a:ext>
            </a:extLst>
          </p:cNvPr>
          <p:cNvPicPr>
            <a:picLocks noGrp="1" noChangeAspect="1"/>
          </p:cNvPicPr>
          <p:nvPr>
            <p:ph sz="half" idx="1"/>
          </p:nvPr>
        </p:nvPicPr>
        <p:blipFill rotWithShape="1">
          <a:blip r:embed="rId3" cstate="email">
            <a:alphaModFix/>
            <a:extLst>
              <a:ext uri="{BEBA8EAE-BF5A-486C-A8C5-ECC9F3942E4B}">
                <a14:imgProps xmlns:a14="http://schemas.microsoft.com/office/drawing/2010/main">
                  <a14:imgLayer r:embed="rId4">
                    <a14:imgEffect>
                      <a14:colorTemperature colorTemp="6100"/>
                    </a14:imgEffect>
                    <a14:imgEffect>
                      <a14:saturation sat="203000"/>
                    </a14:imgEffect>
                    <a14:imgEffect>
                      <a14:brightnessContrast bright="54000" contrast="-17000"/>
                    </a14:imgEffect>
                  </a14:imgLayer>
                </a14:imgProps>
              </a:ext>
              <a:ext uri="{28A0092B-C50C-407E-A947-70E740481C1C}">
                <a14:useLocalDpi xmlns:a14="http://schemas.microsoft.com/office/drawing/2010/main"/>
              </a:ext>
            </a:extLst>
          </a:blip>
          <a:srcRect/>
          <a:stretch/>
        </p:blipFill>
        <p:spPr>
          <a:xfrm>
            <a:off x="798021" y="1334194"/>
            <a:ext cx="4073238" cy="448241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86784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22D55-17B8-2C42-A208-BFA25331EB1F}"/>
              </a:ext>
            </a:extLst>
          </p:cNvPr>
          <p:cNvSpPr>
            <a:spLocks noGrp="1"/>
          </p:cNvSpPr>
          <p:nvPr>
            <p:ph type="title"/>
          </p:nvPr>
        </p:nvSpPr>
        <p:spPr>
          <a:xfrm>
            <a:off x="-176981" y="377876"/>
            <a:ext cx="12137923" cy="654510"/>
          </a:xfrm>
        </p:spPr>
        <p:txBody>
          <a:bodyPr>
            <a:normAutofit fontScale="90000"/>
          </a:bodyPr>
          <a:lstStyle/>
          <a:p>
            <a:r>
              <a:rPr lang="en-US" dirty="0"/>
              <a:t>Group Activity: </a:t>
            </a:r>
            <a:br>
              <a:rPr lang="en-US" dirty="0"/>
            </a:br>
            <a:r>
              <a:rPr lang="en-US" dirty="0">
                <a:ea typeface="Calibri" charset="0"/>
                <a:cs typeface="Times New Roman" charset="0"/>
              </a:rPr>
              <a:t>Which Predictors Do You Believe are Critical</a:t>
            </a:r>
            <a:endParaRPr lang="en-US" dirty="0"/>
          </a:p>
        </p:txBody>
      </p:sp>
      <p:sp>
        <p:nvSpPr>
          <p:cNvPr id="3" name="Content Placeholder 2">
            <a:extLst>
              <a:ext uri="{FF2B5EF4-FFF2-40B4-BE49-F238E27FC236}">
                <a16:creationId xmlns:a16="http://schemas.microsoft.com/office/drawing/2014/main" id="{77A9D82C-1455-FD4A-B3FD-44245EDF4987}"/>
              </a:ext>
            </a:extLst>
          </p:cNvPr>
          <p:cNvSpPr>
            <a:spLocks noGrp="1"/>
          </p:cNvSpPr>
          <p:nvPr>
            <p:ph idx="1"/>
          </p:nvPr>
        </p:nvSpPr>
        <p:spPr>
          <a:xfrm>
            <a:off x="614516" y="1342104"/>
            <a:ext cx="11346426" cy="4916796"/>
          </a:xfrm>
        </p:spPr>
        <p:txBody>
          <a:bodyPr>
            <a:normAutofit fontScale="92500" lnSpcReduction="20000"/>
          </a:bodyPr>
          <a:lstStyle/>
          <a:p>
            <a:pPr marL="0" indent="0">
              <a:lnSpc>
                <a:spcPct val="120000"/>
              </a:lnSpc>
              <a:spcBef>
                <a:spcPts val="0"/>
              </a:spcBef>
              <a:buNone/>
            </a:pPr>
            <a:r>
              <a:rPr lang="en-US" sz="3000" dirty="0">
                <a:ea typeface="Calibri" charset="0"/>
                <a:cs typeface="Times New Roman" charset="0"/>
              </a:rPr>
              <a:t>Review the 8 predictor categories and briefly discuss:</a:t>
            </a:r>
          </a:p>
          <a:p>
            <a:pPr>
              <a:lnSpc>
                <a:spcPct val="120000"/>
              </a:lnSpc>
              <a:spcBef>
                <a:spcPts val="0"/>
              </a:spcBef>
            </a:pPr>
            <a:r>
              <a:rPr lang="en-US" sz="3000" dirty="0">
                <a:ea typeface="Calibri" charset="0"/>
                <a:cs typeface="Times New Roman" charset="0"/>
              </a:rPr>
              <a:t>Which are the most important to youth achieving successful adult outcomes? Which are critical?</a:t>
            </a:r>
          </a:p>
          <a:p>
            <a:pPr>
              <a:lnSpc>
                <a:spcPct val="120000"/>
              </a:lnSpc>
              <a:spcBef>
                <a:spcPts val="0"/>
              </a:spcBef>
            </a:pPr>
            <a:r>
              <a:rPr lang="en-US" sz="3000" dirty="0">
                <a:ea typeface="Calibri" charset="0"/>
                <a:cs typeface="Times New Roman" charset="0"/>
              </a:rPr>
              <a:t>Does it depend on the age or the targeted student outcome? </a:t>
            </a:r>
          </a:p>
          <a:p>
            <a:pPr>
              <a:lnSpc>
                <a:spcPct val="120000"/>
              </a:lnSpc>
              <a:spcBef>
                <a:spcPts val="0"/>
              </a:spcBef>
            </a:pPr>
            <a:r>
              <a:rPr lang="en-US" sz="3000" dirty="0">
                <a:ea typeface="Calibri" charset="0"/>
                <a:cs typeface="Times New Roman" charset="0"/>
              </a:rPr>
              <a:t>What other factors play into which are the most important?</a:t>
            </a:r>
          </a:p>
          <a:p>
            <a:pPr marL="0" indent="0">
              <a:lnSpc>
                <a:spcPct val="120000"/>
              </a:lnSpc>
              <a:spcBef>
                <a:spcPts val="0"/>
              </a:spcBef>
              <a:buNone/>
            </a:pPr>
            <a:endParaRPr lang="en-US" sz="3000" dirty="0">
              <a:ea typeface="Calibri" charset="0"/>
              <a:cs typeface="Times New Roman" charset="0"/>
            </a:endParaRPr>
          </a:p>
          <a:p>
            <a:pPr marL="0" indent="0">
              <a:lnSpc>
                <a:spcPct val="120000"/>
              </a:lnSpc>
              <a:spcBef>
                <a:spcPts val="0"/>
              </a:spcBef>
              <a:buNone/>
            </a:pPr>
            <a:r>
              <a:rPr lang="en-US" sz="3000" dirty="0">
                <a:ea typeface="Calibri" charset="0"/>
                <a:cs typeface="Times New Roman" charset="0"/>
              </a:rPr>
              <a:t>Use a flip chart in a group or paper to record this information</a:t>
            </a:r>
          </a:p>
          <a:p>
            <a:pPr>
              <a:lnSpc>
                <a:spcPct val="120000"/>
              </a:lnSpc>
              <a:spcBef>
                <a:spcPts val="0"/>
              </a:spcBef>
            </a:pPr>
            <a:r>
              <a:rPr lang="en-US" sz="3000" dirty="0">
                <a:ea typeface="Calibri" charset="0"/>
                <a:cs typeface="Times New Roman" charset="0"/>
              </a:rPr>
              <a:t>Prioritize the 8 predictors in order of importance </a:t>
            </a:r>
          </a:p>
          <a:p>
            <a:pPr marL="914400" lvl="2">
              <a:lnSpc>
                <a:spcPct val="120000"/>
              </a:lnSpc>
              <a:spcBef>
                <a:spcPts val="0"/>
              </a:spcBef>
            </a:pPr>
            <a:r>
              <a:rPr lang="en-US" sz="3000" dirty="0">
                <a:ea typeface="Calibri" charset="0"/>
                <a:cs typeface="Times New Roman" charset="0"/>
              </a:rPr>
              <a:t>#1 Being the Most Important</a:t>
            </a:r>
          </a:p>
          <a:p>
            <a:pPr marL="914400" lvl="2">
              <a:lnSpc>
                <a:spcPct val="120000"/>
              </a:lnSpc>
              <a:spcBef>
                <a:spcPts val="0"/>
              </a:spcBef>
            </a:pPr>
            <a:r>
              <a:rPr lang="en-US" sz="3000" dirty="0">
                <a:ea typeface="Calibri" charset="0"/>
                <a:cs typeface="Times New Roman" charset="0"/>
              </a:rPr>
              <a:t>Explain why you or your group identified the top several as most critical/important and the bottom as less critical. </a:t>
            </a:r>
          </a:p>
        </p:txBody>
      </p:sp>
    </p:spTree>
    <p:extLst>
      <p:ext uri="{BB962C8B-B14F-4D97-AF65-F5344CB8AC3E}">
        <p14:creationId xmlns:p14="http://schemas.microsoft.com/office/powerpoint/2010/main" val="2738939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D455E-C6E2-AB41-ABBD-42CBCF737CF2}"/>
              </a:ext>
            </a:extLst>
          </p:cNvPr>
          <p:cNvSpPr>
            <a:spLocks noGrp="1"/>
          </p:cNvSpPr>
          <p:nvPr>
            <p:ph type="title"/>
          </p:nvPr>
        </p:nvSpPr>
        <p:spPr>
          <a:xfrm>
            <a:off x="508000" y="2608944"/>
            <a:ext cx="3268134" cy="478971"/>
          </a:xfrm>
        </p:spPr>
        <p:txBody>
          <a:bodyPr>
            <a:noAutofit/>
          </a:bodyPr>
          <a:lstStyle/>
          <a:p>
            <a:r>
              <a:rPr lang="en-US" dirty="0"/>
              <a:t>Record Results of Group Work</a:t>
            </a:r>
          </a:p>
        </p:txBody>
      </p:sp>
      <p:graphicFrame>
        <p:nvGraphicFramePr>
          <p:cNvPr id="4" name="Content Placeholder 3" descr="Predictor Categories #1 Most important #8 Least Important, rationale " title="Table with two columns and Two rows"/>
          <p:cNvGraphicFramePr>
            <a:graphicFrameLocks noGrp="1"/>
          </p:cNvGraphicFramePr>
          <p:nvPr>
            <p:ph idx="1"/>
            <p:extLst>
              <p:ext uri="{D42A27DB-BD31-4B8C-83A1-F6EECF244321}">
                <p14:modId xmlns:p14="http://schemas.microsoft.com/office/powerpoint/2010/main" val="4251087796"/>
              </p:ext>
            </p:extLst>
          </p:nvPr>
        </p:nvGraphicFramePr>
        <p:xfrm>
          <a:off x="4250267" y="541867"/>
          <a:ext cx="7128932" cy="5669280"/>
        </p:xfrm>
        <a:graphic>
          <a:graphicData uri="http://schemas.openxmlformats.org/drawingml/2006/table">
            <a:tbl>
              <a:tblPr firstRow="1" bandRow="1">
                <a:tableStyleId>{5C22544A-7EE6-4342-B048-85BDC9FD1C3A}</a:tableStyleId>
              </a:tblPr>
              <a:tblGrid>
                <a:gridCol w="3490065">
                  <a:extLst>
                    <a:ext uri="{9D8B030D-6E8A-4147-A177-3AD203B41FA5}">
                      <a16:colId xmlns:a16="http://schemas.microsoft.com/office/drawing/2014/main" val="20000"/>
                    </a:ext>
                  </a:extLst>
                </a:gridCol>
                <a:gridCol w="3638867">
                  <a:extLst>
                    <a:ext uri="{9D8B030D-6E8A-4147-A177-3AD203B41FA5}">
                      <a16:colId xmlns:a16="http://schemas.microsoft.com/office/drawing/2014/main" val="20001"/>
                    </a:ext>
                  </a:extLst>
                </a:gridCol>
              </a:tblGrid>
              <a:tr h="1156237">
                <a:tc>
                  <a:txBody>
                    <a:bodyPr/>
                    <a:lstStyle/>
                    <a:p>
                      <a:pPr algn="ctr"/>
                      <a:r>
                        <a:rPr lang="en-US" sz="2400" b="1" i="0" dirty="0">
                          <a:latin typeface="Avenir LT Std 45 Book" panose="020B0502020203020204" pitchFamily="34" charset="0"/>
                        </a:rPr>
                        <a:t>Predictor Categories</a:t>
                      </a:r>
                    </a:p>
                    <a:p>
                      <a:pPr algn="ctr"/>
                      <a:r>
                        <a:rPr lang="en-US" sz="2400" b="1" i="0" dirty="0">
                          <a:latin typeface="Avenir LT Std 45 Book" panose="020B0502020203020204" pitchFamily="34" charset="0"/>
                        </a:rPr>
                        <a:t>#1 Most Important</a:t>
                      </a:r>
                    </a:p>
                    <a:p>
                      <a:pPr algn="ctr"/>
                      <a:r>
                        <a:rPr lang="en-US" sz="2400" b="1" i="0" dirty="0">
                          <a:latin typeface="Avenir LT Std 45 Book" panose="020B0502020203020204" pitchFamily="34" charset="0"/>
                        </a:rPr>
                        <a:t>#8 Least</a:t>
                      </a:r>
                      <a:r>
                        <a:rPr lang="en-US" sz="2400" b="1" i="0" baseline="0" dirty="0">
                          <a:latin typeface="Avenir LT Std 45 Book" panose="020B0502020203020204" pitchFamily="34" charset="0"/>
                        </a:rPr>
                        <a:t> Important</a:t>
                      </a:r>
                      <a:endParaRPr lang="en-US" sz="2400" b="1" i="0" dirty="0">
                        <a:latin typeface="Avenir LT Std 45 Book" panose="020B0502020203020204" pitchFamily="34" charset="0"/>
                      </a:endParaRPr>
                    </a:p>
                  </a:txBody>
                  <a:tcPr/>
                </a:tc>
                <a:tc>
                  <a:txBody>
                    <a:bodyPr/>
                    <a:lstStyle/>
                    <a:p>
                      <a:pPr algn="ctr"/>
                      <a:r>
                        <a:rPr lang="en-US" sz="2800" b="1" i="0" dirty="0">
                          <a:latin typeface="Avenir LT Std 45 Book" panose="020B0502020203020204" pitchFamily="34" charset="0"/>
                        </a:rPr>
                        <a:t>Rationale </a:t>
                      </a:r>
                    </a:p>
                    <a:p>
                      <a:pPr algn="ctr"/>
                      <a:endParaRPr lang="en-US" sz="2800" b="1" dirty="0"/>
                    </a:p>
                  </a:txBody>
                  <a:tcPr marL="173731" marR="173731"/>
                </a:tc>
                <a:extLst>
                  <a:ext uri="{0D108BD9-81ED-4DB2-BD59-A6C34878D82A}">
                    <a16:rowId xmlns:a16="http://schemas.microsoft.com/office/drawing/2014/main" val="10000"/>
                  </a:ext>
                </a:extLst>
              </a:tr>
              <a:tr h="4135270">
                <a:tc>
                  <a:txBody>
                    <a:bodyPr/>
                    <a:lstStyle/>
                    <a:p>
                      <a:r>
                        <a:rPr lang="en-US" sz="3600" b="0" i="0" dirty="0">
                          <a:latin typeface="Avenir LT Std 45 Book" panose="020B0502020203020204" pitchFamily="34" charset="0"/>
                        </a:rPr>
                        <a:t>1.</a:t>
                      </a:r>
                    </a:p>
                    <a:p>
                      <a:r>
                        <a:rPr lang="en-US" sz="3600" b="0" i="0" dirty="0">
                          <a:latin typeface="Avenir LT Std 45 Book" panose="020B0502020203020204" pitchFamily="34" charset="0"/>
                        </a:rPr>
                        <a:t>2.</a:t>
                      </a:r>
                    </a:p>
                    <a:p>
                      <a:r>
                        <a:rPr lang="en-US" sz="3600" b="0" i="0" dirty="0">
                          <a:latin typeface="Avenir LT Std 45 Book" panose="020B0502020203020204" pitchFamily="34" charset="0"/>
                        </a:rPr>
                        <a:t>3.</a:t>
                      </a:r>
                    </a:p>
                    <a:p>
                      <a:r>
                        <a:rPr lang="en-US" sz="3600" b="0" i="0" dirty="0">
                          <a:latin typeface="Avenir LT Std 45 Book" panose="020B0502020203020204" pitchFamily="34" charset="0"/>
                        </a:rPr>
                        <a:t>4.</a:t>
                      </a:r>
                    </a:p>
                    <a:p>
                      <a:r>
                        <a:rPr lang="en-US" sz="3600" b="0" i="0" dirty="0">
                          <a:latin typeface="Avenir LT Std 45 Book" panose="020B0502020203020204" pitchFamily="34" charset="0"/>
                        </a:rPr>
                        <a:t>5.</a:t>
                      </a:r>
                    </a:p>
                    <a:p>
                      <a:r>
                        <a:rPr lang="en-US" sz="3600" b="0" i="0" dirty="0">
                          <a:latin typeface="Avenir LT Std 45 Book" panose="020B0502020203020204" pitchFamily="34" charset="0"/>
                        </a:rPr>
                        <a:t>6.</a:t>
                      </a:r>
                    </a:p>
                    <a:p>
                      <a:r>
                        <a:rPr lang="en-US" sz="3600" b="0" i="0" dirty="0">
                          <a:latin typeface="Avenir LT Std 45 Book" panose="020B0502020203020204" pitchFamily="34" charset="0"/>
                        </a:rPr>
                        <a:t>7.</a:t>
                      </a:r>
                    </a:p>
                    <a:p>
                      <a:r>
                        <a:rPr lang="en-US" sz="3600" b="0" i="0" dirty="0">
                          <a:latin typeface="Avenir LT Std 45 Book" panose="020B0502020203020204" pitchFamily="34" charset="0"/>
                        </a:rPr>
                        <a:t>8.</a:t>
                      </a:r>
                    </a:p>
                  </a:txBody>
                  <a:tcPr marL="173731" marR="173731"/>
                </a:tc>
                <a:tc>
                  <a:txBody>
                    <a:bodyPr/>
                    <a:lstStyle/>
                    <a:p>
                      <a:r>
                        <a:rPr lang="en-US" sz="2400" b="0" i="0" dirty="0">
                          <a:latin typeface="Avenir LT Std 45 Book" panose="020B0502020203020204" pitchFamily="34" charset="0"/>
                        </a:rPr>
                        <a:t>We believe that</a:t>
                      </a:r>
                      <a:r>
                        <a:rPr lang="en-US" sz="2400" b="0" i="0" baseline="0" dirty="0">
                          <a:latin typeface="Avenir LT Std 45 Book" panose="020B0502020203020204" pitchFamily="34" charset="0"/>
                        </a:rPr>
                        <a:t> # 1, #2 and #3 are most critical because</a:t>
                      </a:r>
                      <a:r>
                        <a:rPr lang="is-IS" sz="2400" b="0" i="0" baseline="0" dirty="0">
                          <a:latin typeface="Avenir LT Std 45 Book" panose="020B0502020203020204" pitchFamily="34" charset="0"/>
                        </a:rPr>
                        <a:t>…...</a:t>
                      </a:r>
                    </a:p>
                    <a:p>
                      <a:endParaRPr lang="is-IS" sz="2400" b="0" i="0" baseline="0" dirty="0">
                        <a:latin typeface="Avenir LT Std 45 Book" panose="020B0502020203020204" pitchFamily="34" charset="0"/>
                      </a:endParaRPr>
                    </a:p>
                    <a:p>
                      <a:endParaRPr lang="is-IS" sz="2400" b="0" i="0" baseline="0" dirty="0">
                        <a:latin typeface="Avenir LT Std 45 Book" panose="020B0502020203020204" pitchFamily="34" charset="0"/>
                      </a:endParaRPr>
                    </a:p>
                    <a:p>
                      <a:endParaRPr lang="is-IS" sz="2400" b="0" i="0" baseline="0" dirty="0">
                        <a:latin typeface="Avenir LT Std 45 Book" panose="020B0502020203020204" pitchFamily="34" charset="0"/>
                      </a:endParaRPr>
                    </a:p>
                    <a:p>
                      <a:r>
                        <a:rPr lang="is-IS" sz="2400" b="0" i="0" baseline="0" dirty="0">
                          <a:latin typeface="Avenir LT Std 45 Book" panose="020B0502020203020204" pitchFamily="34" charset="0"/>
                        </a:rPr>
                        <a:t>We believe that #7 and #8 are least critical because....</a:t>
                      </a:r>
                      <a:r>
                        <a:rPr lang="is-IS" sz="2800" baseline="0" dirty="0"/>
                        <a:t>..</a:t>
                      </a:r>
                      <a:endParaRPr lang="en-US" sz="2800" dirty="0"/>
                    </a:p>
                  </a:txBody>
                  <a:tcPr marL="173731" marR="173731"/>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55464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D455E-C6E2-AB41-ABBD-42CBCF737CF2}"/>
              </a:ext>
            </a:extLst>
          </p:cNvPr>
          <p:cNvSpPr>
            <a:spLocks noGrp="1"/>
          </p:cNvSpPr>
          <p:nvPr>
            <p:ph type="title"/>
          </p:nvPr>
        </p:nvSpPr>
        <p:spPr>
          <a:xfrm>
            <a:off x="592667" y="2998411"/>
            <a:ext cx="3268134" cy="478971"/>
          </a:xfrm>
        </p:spPr>
        <p:txBody>
          <a:bodyPr>
            <a:noAutofit/>
          </a:bodyPr>
          <a:lstStyle/>
          <a:p>
            <a:r>
              <a:rPr lang="en-US" dirty="0"/>
              <a:t>Share Results of Group Work</a:t>
            </a:r>
            <a:br>
              <a:rPr lang="en-US" dirty="0"/>
            </a:br>
            <a:br>
              <a:rPr lang="en-US" dirty="0"/>
            </a:br>
            <a:r>
              <a:rPr lang="en-US" dirty="0"/>
              <a:t>Focus on Rationale</a:t>
            </a:r>
          </a:p>
        </p:txBody>
      </p:sp>
      <p:graphicFrame>
        <p:nvGraphicFramePr>
          <p:cNvPr id="4" name="Content Placeholder 3" descr="Predictor Categories #1 Most important #8 Least Important, rationale " title="Table with two columns and Two rows"/>
          <p:cNvGraphicFramePr>
            <a:graphicFrameLocks noGrp="1"/>
          </p:cNvGraphicFramePr>
          <p:nvPr>
            <p:ph idx="1"/>
          </p:nvPr>
        </p:nvGraphicFramePr>
        <p:xfrm>
          <a:off x="4250267" y="541867"/>
          <a:ext cx="7128932" cy="5669280"/>
        </p:xfrm>
        <a:graphic>
          <a:graphicData uri="http://schemas.openxmlformats.org/drawingml/2006/table">
            <a:tbl>
              <a:tblPr firstRow="1" bandRow="1">
                <a:tableStyleId>{5C22544A-7EE6-4342-B048-85BDC9FD1C3A}</a:tableStyleId>
              </a:tblPr>
              <a:tblGrid>
                <a:gridCol w="3490065">
                  <a:extLst>
                    <a:ext uri="{9D8B030D-6E8A-4147-A177-3AD203B41FA5}">
                      <a16:colId xmlns:a16="http://schemas.microsoft.com/office/drawing/2014/main" val="20000"/>
                    </a:ext>
                  </a:extLst>
                </a:gridCol>
                <a:gridCol w="3638867">
                  <a:extLst>
                    <a:ext uri="{9D8B030D-6E8A-4147-A177-3AD203B41FA5}">
                      <a16:colId xmlns:a16="http://schemas.microsoft.com/office/drawing/2014/main" val="20001"/>
                    </a:ext>
                  </a:extLst>
                </a:gridCol>
              </a:tblGrid>
              <a:tr h="1156237">
                <a:tc>
                  <a:txBody>
                    <a:bodyPr/>
                    <a:lstStyle/>
                    <a:p>
                      <a:pPr algn="ctr"/>
                      <a:r>
                        <a:rPr lang="en-US" sz="2400" b="1" i="0" dirty="0">
                          <a:latin typeface="Avenir LT Std 45 Book" panose="020B0502020203020204" pitchFamily="34" charset="0"/>
                        </a:rPr>
                        <a:t>Predictor Categories</a:t>
                      </a:r>
                    </a:p>
                    <a:p>
                      <a:pPr algn="ctr"/>
                      <a:r>
                        <a:rPr lang="en-US" sz="2400" b="1" i="0" dirty="0">
                          <a:latin typeface="Avenir LT Std 45 Book" panose="020B0502020203020204" pitchFamily="34" charset="0"/>
                        </a:rPr>
                        <a:t>#1 Most Important</a:t>
                      </a:r>
                    </a:p>
                    <a:p>
                      <a:pPr algn="ctr"/>
                      <a:r>
                        <a:rPr lang="en-US" sz="2400" b="1" i="0" dirty="0">
                          <a:latin typeface="Avenir LT Std 45 Book" panose="020B0502020203020204" pitchFamily="34" charset="0"/>
                        </a:rPr>
                        <a:t>#8 Least</a:t>
                      </a:r>
                      <a:r>
                        <a:rPr lang="en-US" sz="2400" b="1" i="0" baseline="0" dirty="0">
                          <a:latin typeface="Avenir LT Std 45 Book" panose="020B0502020203020204" pitchFamily="34" charset="0"/>
                        </a:rPr>
                        <a:t> Important</a:t>
                      </a:r>
                      <a:endParaRPr lang="en-US" sz="2400" b="1" i="0" dirty="0">
                        <a:latin typeface="Avenir LT Std 45 Book" panose="020B0502020203020204" pitchFamily="34" charset="0"/>
                      </a:endParaRPr>
                    </a:p>
                  </a:txBody>
                  <a:tcPr/>
                </a:tc>
                <a:tc>
                  <a:txBody>
                    <a:bodyPr/>
                    <a:lstStyle/>
                    <a:p>
                      <a:pPr algn="ctr"/>
                      <a:r>
                        <a:rPr lang="en-US" sz="2800" b="1" i="0" dirty="0">
                          <a:latin typeface="Avenir LT Std 45 Book" panose="020B0502020203020204" pitchFamily="34" charset="0"/>
                        </a:rPr>
                        <a:t>Rationale </a:t>
                      </a:r>
                    </a:p>
                    <a:p>
                      <a:pPr algn="ctr"/>
                      <a:endParaRPr lang="en-US" sz="2800" b="1" dirty="0"/>
                    </a:p>
                  </a:txBody>
                  <a:tcPr marL="173731" marR="173731"/>
                </a:tc>
                <a:extLst>
                  <a:ext uri="{0D108BD9-81ED-4DB2-BD59-A6C34878D82A}">
                    <a16:rowId xmlns:a16="http://schemas.microsoft.com/office/drawing/2014/main" val="10000"/>
                  </a:ext>
                </a:extLst>
              </a:tr>
              <a:tr h="4135270">
                <a:tc>
                  <a:txBody>
                    <a:bodyPr/>
                    <a:lstStyle/>
                    <a:p>
                      <a:r>
                        <a:rPr lang="en-US" sz="3600" b="0" i="0" dirty="0">
                          <a:latin typeface="Avenir LT Std 45 Book" panose="020B0502020203020204" pitchFamily="34" charset="0"/>
                        </a:rPr>
                        <a:t>1.</a:t>
                      </a:r>
                    </a:p>
                    <a:p>
                      <a:r>
                        <a:rPr lang="en-US" sz="3600" b="0" i="0" dirty="0">
                          <a:latin typeface="Avenir LT Std 45 Book" panose="020B0502020203020204" pitchFamily="34" charset="0"/>
                        </a:rPr>
                        <a:t>2.</a:t>
                      </a:r>
                    </a:p>
                    <a:p>
                      <a:r>
                        <a:rPr lang="en-US" sz="3600" b="0" i="0" dirty="0">
                          <a:latin typeface="Avenir LT Std 45 Book" panose="020B0502020203020204" pitchFamily="34" charset="0"/>
                        </a:rPr>
                        <a:t>3.</a:t>
                      </a:r>
                    </a:p>
                    <a:p>
                      <a:r>
                        <a:rPr lang="en-US" sz="3600" b="0" i="0" dirty="0">
                          <a:latin typeface="Avenir LT Std 45 Book" panose="020B0502020203020204" pitchFamily="34" charset="0"/>
                        </a:rPr>
                        <a:t>4.</a:t>
                      </a:r>
                    </a:p>
                    <a:p>
                      <a:r>
                        <a:rPr lang="en-US" sz="3600" b="0" i="0" dirty="0">
                          <a:latin typeface="Avenir LT Std 45 Book" panose="020B0502020203020204" pitchFamily="34" charset="0"/>
                        </a:rPr>
                        <a:t>5.</a:t>
                      </a:r>
                    </a:p>
                    <a:p>
                      <a:r>
                        <a:rPr lang="en-US" sz="3600" b="0" i="0" dirty="0">
                          <a:latin typeface="Avenir LT Std 45 Book" panose="020B0502020203020204" pitchFamily="34" charset="0"/>
                        </a:rPr>
                        <a:t>6.</a:t>
                      </a:r>
                    </a:p>
                    <a:p>
                      <a:r>
                        <a:rPr lang="en-US" sz="3600" b="0" i="0" dirty="0">
                          <a:latin typeface="Avenir LT Std 45 Book" panose="020B0502020203020204" pitchFamily="34" charset="0"/>
                        </a:rPr>
                        <a:t>7.</a:t>
                      </a:r>
                    </a:p>
                    <a:p>
                      <a:r>
                        <a:rPr lang="en-US" sz="3600" b="0" i="0" dirty="0">
                          <a:latin typeface="Avenir LT Std 45 Book" panose="020B0502020203020204" pitchFamily="34" charset="0"/>
                        </a:rPr>
                        <a:t>8.</a:t>
                      </a:r>
                    </a:p>
                  </a:txBody>
                  <a:tcPr marL="173731" marR="173731"/>
                </a:tc>
                <a:tc>
                  <a:txBody>
                    <a:bodyPr/>
                    <a:lstStyle/>
                    <a:p>
                      <a:r>
                        <a:rPr lang="en-US" sz="2400" b="0" i="0" dirty="0">
                          <a:latin typeface="Avenir LT Std 45 Book" panose="020B0502020203020204" pitchFamily="34" charset="0"/>
                        </a:rPr>
                        <a:t>We believe that</a:t>
                      </a:r>
                      <a:r>
                        <a:rPr lang="en-US" sz="2400" b="0" i="0" baseline="0" dirty="0">
                          <a:latin typeface="Avenir LT Std 45 Book" panose="020B0502020203020204" pitchFamily="34" charset="0"/>
                        </a:rPr>
                        <a:t> # 1, #2 and #3 are most critical because</a:t>
                      </a:r>
                      <a:r>
                        <a:rPr lang="is-IS" sz="2400" b="0" i="0" baseline="0" dirty="0">
                          <a:latin typeface="Avenir LT Std 45 Book" panose="020B0502020203020204" pitchFamily="34" charset="0"/>
                        </a:rPr>
                        <a:t>…...</a:t>
                      </a:r>
                    </a:p>
                    <a:p>
                      <a:endParaRPr lang="is-IS" sz="2400" b="0" i="0" baseline="0" dirty="0">
                        <a:latin typeface="Avenir LT Std 45 Book" panose="020B0502020203020204" pitchFamily="34" charset="0"/>
                      </a:endParaRPr>
                    </a:p>
                    <a:p>
                      <a:endParaRPr lang="is-IS" sz="2400" b="0" i="0" baseline="0" dirty="0">
                        <a:latin typeface="Avenir LT Std 45 Book" panose="020B0502020203020204" pitchFamily="34" charset="0"/>
                      </a:endParaRPr>
                    </a:p>
                    <a:p>
                      <a:endParaRPr lang="is-IS" sz="2400" b="0" i="0" baseline="0" dirty="0">
                        <a:latin typeface="Avenir LT Std 45 Book" panose="020B0502020203020204" pitchFamily="34" charset="0"/>
                      </a:endParaRPr>
                    </a:p>
                    <a:p>
                      <a:r>
                        <a:rPr lang="is-IS" sz="2400" b="0" i="0" baseline="0" dirty="0">
                          <a:latin typeface="Avenir LT Std 45 Book" panose="020B0502020203020204" pitchFamily="34" charset="0"/>
                        </a:rPr>
                        <a:t>We believe that #7 and #8 are least critical because....</a:t>
                      </a:r>
                      <a:r>
                        <a:rPr lang="is-IS" sz="2800" baseline="0" dirty="0"/>
                        <a:t>..</a:t>
                      </a:r>
                      <a:endParaRPr lang="en-US" sz="2800" dirty="0"/>
                    </a:p>
                  </a:txBody>
                  <a:tcPr marL="173731" marR="173731"/>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21642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352CB-DC44-6240-8C33-633EDCE36CA3}"/>
              </a:ext>
            </a:extLst>
          </p:cNvPr>
          <p:cNvSpPr>
            <a:spLocks noGrp="1"/>
          </p:cNvSpPr>
          <p:nvPr>
            <p:ph type="title"/>
          </p:nvPr>
        </p:nvSpPr>
        <p:spPr>
          <a:xfrm>
            <a:off x="609600" y="274638"/>
            <a:ext cx="5486400" cy="1143000"/>
          </a:xfrm>
        </p:spPr>
        <p:txBody>
          <a:bodyPr>
            <a:normAutofit fontScale="90000"/>
          </a:bodyPr>
          <a:lstStyle/>
          <a:p>
            <a:pPr algn="l"/>
            <a:r>
              <a:rPr lang="en-US" dirty="0"/>
              <a:t>Team Review and Planning Tool</a:t>
            </a:r>
          </a:p>
        </p:txBody>
      </p:sp>
      <p:sp>
        <p:nvSpPr>
          <p:cNvPr id="3" name="Content Placeholder 2">
            <a:extLst>
              <a:ext uri="{FF2B5EF4-FFF2-40B4-BE49-F238E27FC236}">
                <a16:creationId xmlns:a16="http://schemas.microsoft.com/office/drawing/2014/main" id="{F2B296CF-5D1C-2648-9A33-627DA38629C6}"/>
              </a:ext>
            </a:extLst>
          </p:cNvPr>
          <p:cNvSpPr>
            <a:spLocks noGrp="1"/>
          </p:cNvSpPr>
          <p:nvPr>
            <p:ph sz="half" idx="1"/>
          </p:nvPr>
        </p:nvSpPr>
        <p:spPr>
          <a:xfrm>
            <a:off x="609600" y="1600201"/>
            <a:ext cx="5181600" cy="4749799"/>
          </a:xfrm>
        </p:spPr>
        <p:txBody>
          <a:bodyPr>
            <a:normAutofit/>
          </a:bodyPr>
          <a:lstStyle/>
          <a:p>
            <a:r>
              <a:rPr lang="en-US" dirty="0"/>
              <a:t>Used to rate the level of implementation of each predictor in school or district</a:t>
            </a:r>
          </a:p>
          <a:p>
            <a:r>
              <a:rPr lang="en-US" dirty="0"/>
              <a:t>Section One: Self-rating for implementation of each  predicator and rationale</a:t>
            </a:r>
          </a:p>
          <a:p>
            <a:r>
              <a:rPr lang="en-US" dirty="0"/>
              <a:t>Section Two: Summarize implementation and identify action steps for improvement</a:t>
            </a:r>
          </a:p>
        </p:txBody>
      </p:sp>
      <p:pic>
        <p:nvPicPr>
          <p:cNvPr id="14" name="Content Placeholder 13" descr="Screenshot of cover page and introductory page for the tool" title="Predictor Team Review and Planning Tool">
            <a:extLst>
              <a:ext uri="{FF2B5EF4-FFF2-40B4-BE49-F238E27FC236}">
                <a16:creationId xmlns:a16="http://schemas.microsoft.com/office/drawing/2014/main" id="{CB0069B3-E760-144B-9A19-995F628350F0}"/>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5791200" y="274638"/>
            <a:ext cx="6299206" cy="6299200"/>
          </a:xfrm>
        </p:spPr>
      </p:pic>
    </p:spTree>
    <p:extLst>
      <p:ext uri="{BB962C8B-B14F-4D97-AF65-F5344CB8AC3E}">
        <p14:creationId xmlns:p14="http://schemas.microsoft.com/office/powerpoint/2010/main" val="2979884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CFEC-B131-AA48-B1F8-6AF9C349124F}"/>
              </a:ext>
            </a:extLst>
          </p:cNvPr>
          <p:cNvSpPr>
            <a:spLocks noGrp="1"/>
          </p:cNvSpPr>
          <p:nvPr>
            <p:ph type="title"/>
          </p:nvPr>
        </p:nvSpPr>
        <p:spPr>
          <a:xfrm>
            <a:off x="609600" y="273049"/>
            <a:ext cx="4521200" cy="2216151"/>
          </a:xfrm>
        </p:spPr>
        <p:txBody>
          <a:bodyPr>
            <a:noAutofit/>
          </a:bodyPr>
          <a:lstStyle/>
          <a:p>
            <a:r>
              <a:rPr lang="en-US" sz="4000" dirty="0"/>
              <a:t>Team Review and Planning Tool: Section One</a:t>
            </a:r>
          </a:p>
        </p:txBody>
      </p:sp>
      <p:sp>
        <p:nvSpPr>
          <p:cNvPr id="5" name="Text Placeholder 4">
            <a:extLst>
              <a:ext uri="{FF2B5EF4-FFF2-40B4-BE49-F238E27FC236}">
                <a16:creationId xmlns:a16="http://schemas.microsoft.com/office/drawing/2014/main" id="{B3CF073A-1E47-4946-B2ED-7BCC00524CE6}"/>
              </a:ext>
            </a:extLst>
          </p:cNvPr>
          <p:cNvSpPr>
            <a:spLocks noGrp="1"/>
          </p:cNvSpPr>
          <p:nvPr>
            <p:ph type="body" sz="half" idx="2"/>
          </p:nvPr>
        </p:nvSpPr>
        <p:spPr>
          <a:xfrm>
            <a:off x="609601" y="2573867"/>
            <a:ext cx="4385732" cy="3552297"/>
          </a:xfrm>
        </p:spPr>
        <p:txBody>
          <a:bodyPr>
            <a:normAutofit/>
          </a:bodyPr>
          <a:lstStyle/>
          <a:p>
            <a:pPr marL="457200" indent="-457200">
              <a:buFont typeface="Arial" panose="020B0604020202020204" pitchFamily="34" charset="0"/>
              <a:buChar char="•"/>
            </a:pPr>
            <a:r>
              <a:rPr lang="en-US" sz="3200" dirty="0"/>
              <a:t>Review Section One</a:t>
            </a:r>
          </a:p>
          <a:p>
            <a:pPr marL="457200" indent="-457200">
              <a:buFont typeface="Arial" panose="020B0604020202020204" pitchFamily="34" charset="0"/>
              <a:buChar char="•"/>
            </a:pPr>
            <a:r>
              <a:rPr lang="en-US" sz="3200" dirty="0"/>
              <a:t>Pages 31-33</a:t>
            </a:r>
          </a:p>
          <a:p>
            <a:pPr marL="457200" indent="-457200">
              <a:buFont typeface="Arial" panose="020B0604020202020204" pitchFamily="34" charset="0"/>
              <a:buChar char="•"/>
            </a:pPr>
            <a:r>
              <a:rPr lang="en-US" sz="3200" dirty="0"/>
              <a:t>Become familiar with the rubric, ratings and areas to record rationale. </a:t>
            </a:r>
          </a:p>
        </p:txBody>
      </p:sp>
      <p:pic>
        <p:nvPicPr>
          <p:cNvPr id="11" name="Content Placeholder 10" descr="First page of rating rubric. 5 ratings levels with description of rating. Rating for 2 predictors." title="Page 31 of Team Review and Planning Tool">
            <a:extLst>
              <a:ext uri="{FF2B5EF4-FFF2-40B4-BE49-F238E27FC236}">
                <a16:creationId xmlns:a16="http://schemas.microsoft.com/office/drawing/2014/main" id="{8DE01BA0-66AC-B746-B08B-5E1376E65B68}"/>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5367866" y="1117600"/>
            <a:ext cx="6321003" cy="4859866"/>
          </a:xfrm>
          <a:ln>
            <a:solidFill>
              <a:schemeClr val="tx1"/>
            </a:solidFill>
          </a:ln>
        </p:spPr>
      </p:pic>
    </p:spTree>
    <p:extLst>
      <p:ext uri="{BB962C8B-B14F-4D97-AF65-F5344CB8AC3E}">
        <p14:creationId xmlns:p14="http://schemas.microsoft.com/office/powerpoint/2010/main" val="2042229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CFEC-B131-AA48-B1F8-6AF9C349124F}"/>
              </a:ext>
            </a:extLst>
          </p:cNvPr>
          <p:cNvSpPr>
            <a:spLocks noGrp="1"/>
          </p:cNvSpPr>
          <p:nvPr>
            <p:ph type="title"/>
          </p:nvPr>
        </p:nvSpPr>
        <p:spPr>
          <a:xfrm>
            <a:off x="609600" y="273049"/>
            <a:ext cx="4521200" cy="2216151"/>
          </a:xfrm>
        </p:spPr>
        <p:txBody>
          <a:bodyPr>
            <a:noAutofit/>
          </a:bodyPr>
          <a:lstStyle/>
          <a:p>
            <a:r>
              <a:rPr lang="en-US" sz="4000" dirty="0"/>
              <a:t>Team Review and Planning Tool: Section Two</a:t>
            </a:r>
          </a:p>
        </p:txBody>
      </p:sp>
      <p:sp>
        <p:nvSpPr>
          <p:cNvPr id="5" name="Text Placeholder 4">
            <a:extLst>
              <a:ext uri="{FF2B5EF4-FFF2-40B4-BE49-F238E27FC236}">
                <a16:creationId xmlns:a16="http://schemas.microsoft.com/office/drawing/2014/main" id="{B3CF073A-1E47-4946-B2ED-7BCC00524CE6}"/>
              </a:ext>
            </a:extLst>
          </p:cNvPr>
          <p:cNvSpPr>
            <a:spLocks noGrp="1"/>
          </p:cNvSpPr>
          <p:nvPr>
            <p:ph type="body" sz="half" idx="2"/>
          </p:nvPr>
        </p:nvSpPr>
        <p:spPr>
          <a:xfrm>
            <a:off x="609601" y="2573867"/>
            <a:ext cx="4385732" cy="3552297"/>
          </a:xfrm>
        </p:spPr>
        <p:txBody>
          <a:bodyPr>
            <a:normAutofit lnSpcReduction="10000"/>
          </a:bodyPr>
          <a:lstStyle/>
          <a:p>
            <a:pPr marL="457200" indent="-457200">
              <a:buFont typeface="Arial" panose="020B0604020202020204" pitchFamily="34" charset="0"/>
              <a:buChar char="•"/>
            </a:pPr>
            <a:r>
              <a:rPr lang="en-US" sz="3200" dirty="0"/>
              <a:t>Review Section Two</a:t>
            </a:r>
          </a:p>
          <a:p>
            <a:pPr marL="457200" indent="-457200">
              <a:buFont typeface="Arial" panose="020B0604020202020204" pitchFamily="34" charset="0"/>
              <a:buChar char="•"/>
            </a:pPr>
            <a:r>
              <a:rPr lang="en-US" sz="3200" dirty="0"/>
              <a:t>Pages 34</a:t>
            </a:r>
          </a:p>
          <a:p>
            <a:pPr marL="457200" indent="-457200">
              <a:buFont typeface="Arial" panose="020B0604020202020204" pitchFamily="34" charset="0"/>
              <a:buChar char="•"/>
            </a:pPr>
            <a:r>
              <a:rPr lang="en-US" sz="3200" dirty="0"/>
              <a:t>Provides opportunity to summarize ratings and create action steps</a:t>
            </a:r>
          </a:p>
        </p:txBody>
      </p:sp>
      <p:pic>
        <p:nvPicPr>
          <p:cNvPr id="7" name="Content Placeholder 6" descr="Section two of the review and planning tool. File is available for download. " title="Page 34 planning tool">
            <a:extLst>
              <a:ext uri="{FF2B5EF4-FFF2-40B4-BE49-F238E27FC236}">
                <a16:creationId xmlns:a16="http://schemas.microsoft.com/office/drawing/2014/main" id="{222BF6E0-6E28-1343-8349-528FD861E6E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596996" y="1346393"/>
            <a:ext cx="5849937" cy="4519914"/>
          </a:xfrm>
          <a:ln>
            <a:solidFill>
              <a:schemeClr val="tx1"/>
            </a:solidFill>
          </a:ln>
        </p:spPr>
      </p:pic>
    </p:spTree>
    <p:extLst>
      <p:ext uri="{BB962C8B-B14F-4D97-AF65-F5344CB8AC3E}">
        <p14:creationId xmlns:p14="http://schemas.microsoft.com/office/powerpoint/2010/main" val="24215172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352CB-DC44-6240-8C33-633EDCE36CA3}"/>
              </a:ext>
            </a:extLst>
          </p:cNvPr>
          <p:cNvSpPr>
            <a:spLocks noGrp="1"/>
          </p:cNvSpPr>
          <p:nvPr>
            <p:ph type="title"/>
          </p:nvPr>
        </p:nvSpPr>
        <p:spPr>
          <a:xfrm>
            <a:off x="609600" y="274638"/>
            <a:ext cx="6502400" cy="1143000"/>
          </a:xfrm>
        </p:spPr>
        <p:txBody>
          <a:bodyPr>
            <a:normAutofit/>
          </a:bodyPr>
          <a:lstStyle/>
          <a:p>
            <a:pPr algn="l"/>
            <a:r>
              <a:rPr lang="en-US" dirty="0"/>
              <a:t>Activity 2-Try It Out</a:t>
            </a:r>
          </a:p>
        </p:txBody>
      </p:sp>
      <p:sp>
        <p:nvSpPr>
          <p:cNvPr id="3" name="Content Placeholder 2">
            <a:extLst>
              <a:ext uri="{FF2B5EF4-FFF2-40B4-BE49-F238E27FC236}">
                <a16:creationId xmlns:a16="http://schemas.microsoft.com/office/drawing/2014/main" id="{F2B296CF-5D1C-2648-9A33-627DA38629C6}"/>
              </a:ext>
            </a:extLst>
          </p:cNvPr>
          <p:cNvSpPr>
            <a:spLocks noGrp="1"/>
          </p:cNvSpPr>
          <p:nvPr>
            <p:ph sz="half" idx="1"/>
          </p:nvPr>
        </p:nvSpPr>
        <p:spPr>
          <a:xfrm>
            <a:off x="609599" y="1371601"/>
            <a:ext cx="6688668" cy="4978400"/>
          </a:xfrm>
        </p:spPr>
        <p:txBody>
          <a:bodyPr>
            <a:normAutofit/>
          </a:bodyPr>
          <a:lstStyle/>
          <a:p>
            <a:r>
              <a:rPr lang="en-US" sz="3000" dirty="0"/>
              <a:t>Complete the Team Review and Planning Tool for a school district, building or program in which you are familiar.</a:t>
            </a:r>
          </a:p>
          <a:p>
            <a:r>
              <a:rPr lang="en-US" sz="3000" dirty="0"/>
              <a:t>Use Section One to rate the level of implementation</a:t>
            </a:r>
          </a:p>
          <a:p>
            <a:r>
              <a:rPr lang="en-US" sz="3000" dirty="0"/>
              <a:t>Use Section Two to summarize ratings and record ideas for action steps.</a:t>
            </a:r>
            <a:r>
              <a:rPr lang="en-US" dirty="0"/>
              <a:t>  </a:t>
            </a:r>
          </a:p>
        </p:txBody>
      </p:sp>
      <p:pic>
        <p:nvPicPr>
          <p:cNvPr id="14" name="Content Placeholder 13" descr="Screenshot of cover page and introductory page for the tool" title="Predictor Team Review and Planning Tool">
            <a:extLst>
              <a:ext uri="{FF2B5EF4-FFF2-40B4-BE49-F238E27FC236}">
                <a16:creationId xmlns:a16="http://schemas.microsoft.com/office/drawing/2014/main" id="{CB0069B3-E760-144B-9A19-995F628350F0}"/>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7230529" y="1236133"/>
            <a:ext cx="4267203" cy="4267199"/>
          </a:xfrm>
        </p:spPr>
      </p:pic>
    </p:spTree>
    <p:extLst>
      <p:ext uri="{BB962C8B-B14F-4D97-AF65-F5344CB8AC3E}">
        <p14:creationId xmlns:p14="http://schemas.microsoft.com/office/powerpoint/2010/main" val="24527172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8CE98-FB50-B141-B6DB-E73C3155D270}"/>
              </a:ext>
            </a:extLst>
          </p:cNvPr>
          <p:cNvSpPr>
            <a:spLocks noGrp="1"/>
          </p:cNvSpPr>
          <p:nvPr>
            <p:ph type="title"/>
          </p:nvPr>
        </p:nvSpPr>
        <p:spPr>
          <a:xfrm>
            <a:off x="103239" y="274638"/>
            <a:ext cx="11739715" cy="846239"/>
          </a:xfrm>
        </p:spPr>
        <p:txBody>
          <a:bodyPr>
            <a:noAutofit/>
          </a:bodyPr>
          <a:lstStyle/>
          <a:p>
            <a:r>
              <a:rPr lang="en-US" sz="3200" i="1" dirty="0"/>
              <a:t>Improve student success with:</a:t>
            </a:r>
            <a:br>
              <a:rPr lang="en-US" sz="3200" i="1" dirty="0"/>
            </a:br>
            <a:r>
              <a:rPr lang="en-US" sz="3200" b="1" dirty="0"/>
              <a:t>Predictors, Practices and Planning</a:t>
            </a:r>
            <a:endParaRPr lang="en-US" sz="3200" dirty="0"/>
          </a:p>
        </p:txBody>
      </p:sp>
      <p:sp>
        <p:nvSpPr>
          <p:cNvPr id="3" name="Content Placeholder 2">
            <a:extLst>
              <a:ext uri="{FF2B5EF4-FFF2-40B4-BE49-F238E27FC236}">
                <a16:creationId xmlns:a16="http://schemas.microsoft.com/office/drawing/2014/main" id="{5D888DE7-03B5-A54C-AD90-39E78B5C25AD}"/>
              </a:ext>
            </a:extLst>
          </p:cNvPr>
          <p:cNvSpPr>
            <a:spLocks noGrp="1"/>
          </p:cNvSpPr>
          <p:nvPr>
            <p:ph sz="half" idx="1"/>
          </p:nvPr>
        </p:nvSpPr>
        <p:spPr>
          <a:xfrm>
            <a:off x="486697" y="1120877"/>
            <a:ext cx="6341806" cy="5545395"/>
          </a:xfrm>
        </p:spPr>
        <p:txBody>
          <a:bodyPr>
            <a:normAutofit fontScale="92500" lnSpcReduction="20000"/>
          </a:bodyPr>
          <a:lstStyle/>
          <a:p>
            <a:pPr lvl="0"/>
            <a:r>
              <a:rPr lang="en-US" sz="3000" b="1" dirty="0"/>
              <a:t>Predictors</a:t>
            </a:r>
          </a:p>
          <a:p>
            <a:pPr lvl="1"/>
            <a:r>
              <a:rPr lang="en-US" sz="3000" dirty="0"/>
              <a:t>The 'What'</a:t>
            </a:r>
          </a:p>
          <a:p>
            <a:pPr lvl="1"/>
            <a:r>
              <a:rPr lang="en-US" sz="3000" dirty="0"/>
              <a:t>Program Structure</a:t>
            </a:r>
          </a:p>
          <a:p>
            <a:pPr lvl="1"/>
            <a:r>
              <a:rPr lang="en-US" sz="3000" dirty="0"/>
              <a:t>Components to Address</a:t>
            </a:r>
          </a:p>
          <a:p>
            <a:pPr lvl="0"/>
            <a:r>
              <a:rPr lang="en-US" sz="3000" b="1" dirty="0"/>
              <a:t>Planning</a:t>
            </a:r>
          </a:p>
          <a:p>
            <a:pPr lvl="1"/>
            <a:r>
              <a:rPr lang="en-US" sz="3000" dirty="0"/>
              <a:t>The Map</a:t>
            </a:r>
          </a:p>
          <a:p>
            <a:pPr lvl="1"/>
            <a:r>
              <a:rPr lang="en-US" sz="3000" dirty="0"/>
              <a:t>The Guide</a:t>
            </a:r>
          </a:p>
          <a:p>
            <a:pPr lvl="1"/>
            <a:r>
              <a:rPr lang="en-US" sz="3000" dirty="0"/>
              <a:t>The Big Picture</a:t>
            </a:r>
          </a:p>
          <a:p>
            <a:pPr lvl="0"/>
            <a:r>
              <a:rPr lang="en-US" sz="3000" b="1" dirty="0"/>
              <a:t>Practices</a:t>
            </a:r>
          </a:p>
          <a:p>
            <a:pPr lvl="1"/>
            <a:r>
              <a:rPr lang="en-US" sz="3000" dirty="0"/>
              <a:t>The 'How'</a:t>
            </a:r>
          </a:p>
          <a:p>
            <a:pPr lvl="1"/>
            <a:r>
              <a:rPr lang="en-US" sz="3000" dirty="0"/>
              <a:t>How to implement</a:t>
            </a:r>
          </a:p>
          <a:p>
            <a:pPr lvl="1"/>
            <a:r>
              <a:rPr lang="en-US" sz="3000" dirty="0"/>
              <a:t>How to individualize</a:t>
            </a:r>
          </a:p>
          <a:p>
            <a:endParaRPr lang="en-US" dirty="0"/>
          </a:p>
        </p:txBody>
      </p:sp>
      <p:pic>
        <p:nvPicPr>
          <p:cNvPr id="10" name="Content Placeholder 9" descr="Gold key with “future” spelled on the right side of key." title="Future Key">
            <a:extLst>
              <a:ext uri="{FF2B5EF4-FFF2-40B4-BE49-F238E27FC236}">
                <a16:creationId xmlns:a16="http://schemas.microsoft.com/office/drawing/2014/main" id="{449F9086-7781-EF41-8EE8-DC232F842488}"/>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7742904" y="1792555"/>
            <a:ext cx="3996434" cy="3911144"/>
          </a:xfrm>
        </p:spPr>
      </p:pic>
    </p:spTree>
    <p:extLst>
      <p:ext uri="{BB962C8B-B14F-4D97-AF65-F5344CB8AC3E}">
        <p14:creationId xmlns:p14="http://schemas.microsoft.com/office/powerpoint/2010/main" val="13378671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352CB-DC44-6240-8C33-633EDCE36CA3}"/>
              </a:ext>
            </a:extLst>
          </p:cNvPr>
          <p:cNvSpPr>
            <a:spLocks noGrp="1"/>
          </p:cNvSpPr>
          <p:nvPr>
            <p:ph type="title"/>
          </p:nvPr>
        </p:nvSpPr>
        <p:spPr>
          <a:xfrm>
            <a:off x="609600" y="274638"/>
            <a:ext cx="6502400" cy="1143000"/>
          </a:xfrm>
        </p:spPr>
        <p:txBody>
          <a:bodyPr>
            <a:normAutofit/>
          </a:bodyPr>
          <a:lstStyle/>
          <a:p>
            <a:pPr algn="l"/>
            <a:r>
              <a:rPr lang="en-US" dirty="0"/>
              <a:t>Share Insights</a:t>
            </a:r>
          </a:p>
        </p:txBody>
      </p:sp>
      <p:sp>
        <p:nvSpPr>
          <p:cNvPr id="3" name="Content Placeholder 2">
            <a:extLst>
              <a:ext uri="{FF2B5EF4-FFF2-40B4-BE49-F238E27FC236}">
                <a16:creationId xmlns:a16="http://schemas.microsoft.com/office/drawing/2014/main" id="{F2B296CF-5D1C-2648-9A33-627DA38629C6}"/>
              </a:ext>
            </a:extLst>
          </p:cNvPr>
          <p:cNvSpPr>
            <a:spLocks noGrp="1"/>
          </p:cNvSpPr>
          <p:nvPr>
            <p:ph sz="half" idx="1"/>
          </p:nvPr>
        </p:nvSpPr>
        <p:spPr>
          <a:xfrm>
            <a:off x="609599" y="1371601"/>
            <a:ext cx="4318001" cy="4978400"/>
          </a:xfrm>
        </p:spPr>
        <p:txBody>
          <a:bodyPr>
            <a:normAutofit/>
          </a:bodyPr>
          <a:lstStyle/>
          <a:p>
            <a:r>
              <a:rPr lang="en-US" sz="3000" dirty="0"/>
              <a:t>What did you learn?</a:t>
            </a:r>
          </a:p>
          <a:p>
            <a:r>
              <a:rPr lang="en-US" sz="3000" dirty="0"/>
              <a:t>Where are your strengths?</a:t>
            </a:r>
          </a:p>
          <a:p>
            <a:r>
              <a:rPr lang="en-US" sz="3000" dirty="0"/>
              <a:t>Where can you improve?</a:t>
            </a:r>
          </a:p>
          <a:p>
            <a:r>
              <a:rPr lang="en-US" sz="3000" dirty="0"/>
              <a:t>Initial Action Steps?</a:t>
            </a:r>
          </a:p>
        </p:txBody>
      </p:sp>
      <p:pic>
        <p:nvPicPr>
          <p:cNvPr id="7" name="Content Placeholder 6" descr="Section two of the review and planning tool. File is available for download. " title="Page 34 planning tool">
            <a:extLst>
              <a:ext uri="{FF2B5EF4-FFF2-40B4-BE49-F238E27FC236}">
                <a16:creationId xmlns:a16="http://schemas.microsoft.com/office/drawing/2014/main" id="{BF1F04AC-234B-4A4E-8E89-BF7D8CF00B36}"/>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364581" y="1354667"/>
            <a:ext cx="6150086" cy="4751822"/>
          </a:xfrm>
          <a:ln>
            <a:solidFill>
              <a:schemeClr val="tx1"/>
            </a:solidFill>
          </a:ln>
        </p:spPr>
      </p:pic>
    </p:spTree>
    <p:extLst>
      <p:ext uri="{BB962C8B-B14F-4D97-AF65-F5344CB8AC3E}">
        <p14:creationId xmlns:p14="http://schemas.microsoft.com/office/powerpoint/2010/main" val="8771712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057A9A-4C3D-8C45-B538-EC09E3E4F56C}"/>
              </a:ext>
            </a:extLst>
          </p:cNvPr>
          <p:cNvSpPr>
            <a:spLocks noGrp="1"/>
          </p:cNvSpPr>
          <p:nvPr>
            <p:ph type="title"/>
          </p:nvPr>
        </p:nvSpPr>
        <p:spPr/>
        <p:txBody>
          <a:bodyPr/>
          <a:lstStyle/>
          <a:p>
            <a:r>
              <a:rPr lang="en-US" dirty="0">
                <a:latin typeface="Avenir Next LT Pro"/>
              </a:rPr>
              <a:t>Certificate of Completion</a:t>
            </a:r>
          </a:p>
        </p:txBody>
      </p:sp>
      <p:sp>
        <p:nvSpPr>
          <p:cNvPr id="6" name="Content Placeholder 5">
            <a:extLst>
              <a:ext uri="{FF2B5EF4-FFF2-40B4-BE49-F238E27FC236}">
                <a16:creationId xmlns:a16="http://schemas.microsoft.com/office/drawing/2014/main" id="{5653C9C1-2E22-C741-A92C-5770A7236BAC}"/>
              </a:ext>
            </a:extLst>
          </p:cNvPr>
          <p:cNvSpPr>
            <a:spLocks noGrp="1"/>
          </p:cNvSpPr>
          <p:nvPr>
            <p:ph idx="1"/>
          </p:nvPr>
        </p:nvSpPr>
        <p:spPr/>
        <p:txBody>
          <a:bodyPr vert="horz" lIns="91440" tIns="45720" rIns="91440" bIns="45720" rtlCol="0" anchor="t">
            <a:normAutofit/>
          </a:bodyPr>
          <a:lstStyle/>
          <a:p>
            <a:pPr>
              <a:spcBef>
                <a:spcPts val="0"/>
              </a:spcBef>
            </a:pPr>
            <a:r>
              <a:rPr lang="en-US">
                <a:latin typeface="Avenir Next LT Pro"/>
              </a:rPr>
              <a:t>Please take a few minutes to complete a short </a:t>
            </a:r>
            <a:r>
              <a:rPr lang="en-US">
                <a:latin typeface="Avenir Next LT Pro"/>
                <a:hlinkClick r:id="rId2"/>
              </a:rPr>
              <a:t>eight-question survey</a:t>
            </a:r>
            <a:r>
              <a:rPr lang="en-US">
                <a:latin typeface="Avenir Next LT Pro"/>
              </a:rPr>
              <a:t>. </a:t>
            </a:r>
          </a:p>
          <a:p>
            <a:pPr>
              <a:spcBef>
                <a:spcPts val="0"/>
              </a:spcBef>
            </a:pPr>
            <a:r>
              <a:rPr lang="en-US">
                <a:latin typeface="Avenir Next LT Pro"/>
              </a:rPr>
              <a:t>Response to the </a:t>
            </a:r>
            <a:r>
              <a:rPr lang="en-US" dirty="0">
                <a:latin typeface="Avenir Next LT Pro"/>
              </a:rPr>
              <a:t>survey with 75% accuracy allows the learner to download a certificate of completion for the session.</a:t>
            </a:r>
          </a:p>
          <a:p>
            <a:endParaRPr lang="en-US" dirty="0">
              <a:latin typeface="Avenir Next LT Pro"/>
            </a:endParaRPr>
          </a:p>
        </p:txBody>
      </p:sp>
    </p:spTree>
    <p:extLst>
      <p:ext uri="{BB962C8B-B14F-4D97-AF65-F5344CB8AC3E}">
        <p14:creationId xmlns:p14="http://schemas.microsoft.com/office/powerpoint/2010/main" val="1225060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6D7CB-C29C-5E47-98F5-B394678182B1}"/>
              </a:ext>
            </a:extLst>
          </p:cNvPr>
          <p:cNvSpPr>
            <a:spLocks noGrp="1"/>
          </p:cNvSpPr>
          <p:nvPr>
            <p:ph type="title"/>
          </p:nvPr>
        </p:nvSpPr>
        <p:spPr/>
        <p:txBody>
          <a:bodyPr>
            <a:normAutofit fontScale="90000"/>
          </a:bodyPr>
          <a:lstStyle/>
          <a:p>
            <a:r>
              <a:rPr lang="en-US" sz="3600" b="1" dirty="0"/>
              <a:t>Evidence Based Predictors for Post School Success</a:t>
            </a:r>
          </a:p>
        </p:txBody>
      </p:sp>
      <p:sp>
        <p:nvSpPr>
          <p:cNvPr id="4" name="Content Placeholder 3">
            <a:extLst>
              <a:ext uri="{FF2B5EF4-FFF2-40B4-BE49-F238E27FC236}">
                <a16:creationId xmlns:a16="http://schemas.microsoft.com/office/drawing/2014/main" id="{D48CB5C1-9AB8-8846-BD0B-7E586FE1ACA1}"/>
              </a:ext>
            </a:extLst>
          </p:cNvPr>
          <p:cNvSpPr>
            <a:spLocks noGrp="1"/>
          </p:cNvSpPr>
          <p:nvPr>
            <p:ph sz="half" idx="2"/>
          </p:nvPr>
        </p:nvSpPr>
        <p:spPr>
          <a:xfrm>
            <a:off x="4030133" y="1600201"/>
            <a:ext cx="7552267" cy="4057649"/>
          </a:xfrm>
        </p:spPr>
        <p:txBody>
          <a:bodyPr>
            <a:normAutofit lnSpcReduction="10000"/>
          </a:bodyPr>
          <a:lstStyle/>
          <a:p>
            <a:pPr>
              <a:buFont typeface="Arial" charset="0"/>
              <a:buChar char="•"/>
            </a:pPr>
            <a:r>
              <a:rPr lang="en-US" sz="3200" dirty="0">
                <a:solidFill>
                  <a:prstClr val="black"/>
                </a:solidFill>
              </a:rPr>
              <a:t>Are identified by research</a:t>
            </a:r>
          </a:p>
          <a:p>
            <a:pPr lvl="0">
              <a:buFont typeface="Arial" charset="0"/>
              <a:buChar char="•"/>
            </a:pPr>
            <a:r>
              <a:rPr lang="en-US" sz="3200" dirty="0">
                <a:solidFill>
                  <a:prstClr val="black"/>
                </a:solidFill>
              </a:rPr>
              <a:t>Reflects activities, services and supports</a:t>
            </a:r>
          </a:p>
          <a:p>
            <a:pPr lvl="0">
              <a:buFont typeface="Arial" charset="0"/>
              <a:buChar char="•"/>
            </a:pPr>
            <a:r>
              <a:rPr lang="en-US" sz="3200" dirty="0">
                <a:solidFill>
                  <a:prstClr val="black"/>
                </a:solidFill>
              </a:rPr>
              <a:t>Occur during the school years</a:t>
            </a:r>
          </a:p>
          <a:p>
            <a:pPr lvl="0">
              <a:buFont typeface="Arial" charset="0"/>
              <a:buChar char="•"/>
            </a:pPr>
            <a:r>
              <a:rPr lang="en-US" sz="3200" dirty="0">
                <a:solidFill>
                  <a:prstClr val="black"/>
                </a:solidFill>
              </a:rPr>
              <a:t>Associated with higher rates of success in adult employment, post secondary training and independent living</a:t>
            </a:r>
          </a:p>
          <a:p>
            <a:pPr marL="0" indent="0">
              <a:buNone/>
            </a:pPr>
            <a:endParaRPr lang="en-US" sz="3200" dirty="0"/>
          </a:p>
        </p:txBody>
      </p:sp>
      <p:pic>
        <p:nvPicPr>
          <p:cNvPr id="6" name="Content Placeholder 5" descr="Young woman standing in front of an open school locker. She is smiling and holding some folders.&#10;" title="high school student in front of locker">
            <a:extLst>
              <a:ext uri="{FF2B5EF4-FFF2-40B4-BE49-F238E27FC236}">
                <a16:creationId xmlns:a16="http://schemas.microsoft.com/office/drawing/2014/main" id="{281D723A-C235-D443-9DCB-608B9A68F8A5}"/>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990102" y="1710268"/>
            <a:ext cx="2711102" cy="38531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951661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11750040" cy="1143000"/>
          </a:xfrm>
        </p:spPr>
        <p:txBody>
          <a:bodyPr>
            <a:noAutofit/>
          </a:bodyPr>
          <a:lstStyle/>
          <a:p>
            <a:r>
              <a:rPr lang="en-US" sz="3200" b="1" dirty="0"/>
              <a:t>NSTTAC (NTACT:C*) 23 Predictors of Post School Success</a:t>
            </a:r>
            <a:br>
              <a:rPr lang="en-US" sz="3200" b="1" dirty="0"/>
            </a:br>
            <a:r>
              <a:rPr lang="en-US" sz="2800" b="1" dirty="0"/>
              <a:t>*</a:t>
            </a:r>
            <a:r>
              <a:rPr lang="en-US" sz="2800" i="1" dirty="0"/>
              <a:t>National Technical Assistance Center on Transition: The Collaborative</a:t>
            </a:r>
            <a:endParaRPr lang="en-US" sz="3200" b="1" dirty="0"/>
          </a:p>
        </p:txBody>
      </p:sp>
      <p:sp>
        <p:nvSpPr>
          <p:cNvPr id="6" name="Content Placeholder 5"/>
          <p:cNvSpPr>
            <a:spLocks noGrp="1"/>
          </p:cNvSpPr>
          <p:nvPr>
            <p:ph sz="half" idx="1"/>
          </p:nvPr>
        </p:nvSpPr>
        <p:spPr>
          <a:xfrm>
            <a:off x="320842" y="1600201"/>
            <a:ext cx="5673558" cy="4525963"/>
          </a:xfrm>
        </p:spPr>
        <p:txBody>
          <a:bodyPr>
            <a:noAutofit/>
          </a:bodyPr>
          <a:lstStyle/>
          <a:p>
            <a:pPr marL="873125" lvl="1" indent="-473075">
              <a:buFont typeface="+mj-lt"/>
              <a:buAutoNum type="arabicPeriod"/>
            </a:pPr>
            <a:r>
              <a:rPr lang="en-US" sz="2200" dirty="0"/>
              <a:t>Career Awareness</a:t>
            </a:r>
          </a:p>
          <a:p>
            <a:pPr marL="873125" lvl="1" indent="-473075">
              <a:buFont typeface="+mj-lt"/>
              <a:buAutoNum type="arabicPeriod"/>
            </a:pPr>
            <a:r>
              <a:rPr lang="en-US" sz="2200" dirty="0"/>
              <a:t>Occupational Courses</a:t>
            </a:r>
          </a:p>
          <a:p>
            <a:pPr marL="873125" lvl="1" indent="-473075">
              <a:buFont typeface="+mj-lt"/>
              <a:buAutoNum type="arabicPeriod"/>
            </a:pPr>
            <a:r>
              <a:rPr lang="en-US" sz="2200" dirty="0"/>
              <a:t>Paid Work Employment/ Work Experience</a:t>
            </a:r>
          </a:p>
          <a:p>
            <a:pPr marL="873125" lvl="1" indent="-473075">
              <a:buFont typeface="+mj-lt"/>
              <a:buAutoNum type="arabicPeriod"/>
            </a:pPr>
            <a:r>
              <a:rPr lang="en-US" sz="2200" dirty="0"/>
              <a:t>Career-Technical Education</a:t>
            </a:r>
          </a:p>
          <a:p>
            <a:pPr marL="873125" lvl="1" indent="-473075">
              <a:buFont typeface="+mj-lt"/>
              <a:buAutoNum type="arabicPeriod"/>
            </a:pPr>
            <a:r>
              <a:rPr lang="en-US" sz="2200" dirty="0"/>
              <a:t>Work Study</a:t>
            </a:r>
          </a:p>
          <a:p>
            <a:pPr marL="873125" lvl="1" indent="-473075">
              <a:buFont typeface="+mj-lt"/>
              <a:buAutoNum type="arabicPeriod"/>
            </a:pPr>
            <a:r>
              <a:rPr lang="en-US" sz="2200" dirty="0"/>
              <a:t>Community Experiences</a:t>
            </a:r>
          </a:p>
          <a:p>
            <a:pPr marL="873125" lvl="1" indent="-473075">
              <a:buFont typeface="+mj-lt"/>
              <a:buAutoNum type="arabicPeriod"/>
            </a:pPr>
            <a:r>
              <a:rPr lang="en-US" sz="2200" dirty="0"/>
              <a:t>Exit Exam Requirements/HS Diploma</a:t>
            </a:r>
          </a:p>
          <a:p>
            <a:pPr marL="873125" lvl="1" indent="-473075">
              <a:buFont typeface="+mj-lt"/>
              <a:buAutoNum type="arabicPeriod"/>
            </a:pPr>
            <a:r>
              <a:rPr lang="en-US" sz="2200" dirty="0"/>
              <a:t>Inclusion in Gen Ed</a:t>
            </a:r>
          </a:p>
          <a:p>
            <a:pPr marL="873125" lvl="1" indent="-473075">
              <a:buFont typeface="+mj-lt"/>
              <a:buAutoNum type="arabicPeriod"/>
            </a:pPr>
            <a:r>
              <a:rPr lang="en-US" sz="2200" dirty="0"/>
              <a:t>Program of Study</a:t>
            </a:r>
          </a:p>
          <a:p>
            <a:pPr marL="873125" lvl="1" indent="-473075">
              <a:buFont typeface="+mj-lt"/>
              <a:buAutoNum type="arabicPeriod"/>
            </a:pPr>
            <a:r>
              <a:rPr lang="en-US" sz="2200" dirty="0"/>
              <a:t>Self Advocacy</a:t>
            </a:r>
          </a:p>
          <a:p>
            <a:pPr marL="873125" lvl="1" indent="-473075">
              <a:buFont typeface="+mj-lt"/>
              <a:buAutoNum type="arabicPeriod"/>
            </a:pPr>
            <a:r>
              <a:rPr lang="en-US" sz="2200" dirty="0"/>
              <a:t>Self Determination</a:t>
            </a:r>
          </a:p>
          <a:p>
            <a:pPr lvl="1" indent="-342900">
              <a:buFont typeface="+mj-lt"/>
              <a:buAutoNum type="arabicPeriod"/>
            </a:pPr>
            <a:endParaRPr lang="en-US" sz="2200" dirty="0"/>
          </a:p>
        </p:txBody>
      </p:sp>
      <p:sp>
        <p:nvSpPr>
          <p:cNvPr id="11" name="Content Placeholder 5"/>
          <p:cNvSpPr>
            <a:spLocks noGrp="1"/>
          </p:cNvSpPr>
          <p:nvPr>
            <p:ph sz="half" idx="2"/>
          </p:nvPr>
        </p:nvSpPr>
        <p:spPr>
          <a:xfrm>
            <a:off x="6197600" y="1600201"/>
            <a:ext cx="5758180" cy="4525963"/>
          </a:xfrm>
        </p:spPr>
        <p:txBody>
          <a:bodyPr>
            <a:noAutofit/>
          </a:bodyPr>
          <a:lstStyle/>
          <a:p>
            <a:pPr marL="517525" indent="-517525">
              <a:buFont typeface="+mj-lt"/>
              <a:buAutoNum type="arabicPeriod" startAt="12"/>
            </a:pPr>
            <a:r>
              <a:rPr lang="en-US" sz="2200" dirty="0"/>
              <a:t>Self Realization</a:t>
            </a:r>
          </a:p>
          <a:p>
            <a:pPr marL="517525" indent="-517525">
              <a:buFont typeface="+mj-lt"/>
              <a:buAutoNum type="arabicPeriod" startAt="12"/>
            </a:pPr>
            <a:r>
              <a:rPr lang="en-US" sz="2200" dirty="0"/>
              <a:t>Decision Making</a:t>
            </a:r>
          </a:p>
          <a:p>
            <a:pPr marL="517525" indent="-517525">
              <a:buFont typeface="+mj-lt"/>
              <a:buAutoNum type="arabicPeriod" startAt="12"/>
            </a:pPr>
            <a:r>
              <a:rPr lang="en-US" sz="2200" dirty="0"/>
              <a:t>Psychological Empowerment</a:t>
            </a:r>
          </a:p>
          <a:p>
            <a:pPr marL="517525" indent="-517525">
              <a:buFont typeface="+mj-lt"/>
              <a:buAutoNum type="arabicPeriod" startAt="12"/>
            </a:pPr>
            <a:r>
              <a:rPr lang="en-US" sz="2200" dirty="0"/>
              <a:t>Goal Setting</a:t>
            </a:r>
          </a:p>
          <a:p>
            <a:pPr marL="517525" indent="-517525">
              <a:buFont typeface="+mj-lt"/>
              <a:buAutoNum type="arabicPeriod" startAt="12"/>
            </a:pPr>
            <a:r>
              <a:rPr lang="en-US" sz="2200" dirty="0"/>
              <a:t>Self – Care/ Ind. Living Skills</a:t>
            </a:r>
          </a:p>
          <a:p>
            <a:pPr marL="517525" indent="-517525">
              <a:buFont typeface="+mj-lt"/>
              <a:buAutoNum type="arabicPeriod" startAt="12"/>
            </a:pPr>
            <a:r>
              <a:rPr lang="en-US" sz="2200" dirty="0"/>
              <a:t>Social Skills</a:t>
            </a:r>
          </a:p>
          <a:p>
            <a:pPr marL="517525" indent="-517525">
              <a:buFont typeface="+mj-lt"/>
              <a:buAutoNum type="arabicPeriod" startAt="12"/>
            </a:pPr>
            <a:r>
              <a:rPr lang="en-US" sz="2200" dirty="0"/>
              <a:t>Interagency Collaboration</a:t>
            </a:r>
          </a:p>
          <a:p>
            <a:pPr marL="517525" indent="-517525">
              <a:buFont typeface="+mj-lt"/>
              <a:buAutoNum type="arabicPeriod" startAt="12"/>
            </a:pPr>
            <a:r>
              <a:rPr lang="en-US" sz="2200" dirty="0"/>
              <a:t>Parent Expectations</a:t>
            </a:r>
          </a:p>
          <a:p>
            <a:pPr marL="517525" indent="-517525">
              <a:buFont typeface="+mj-lt"/>
              <a:buAutoNum type="arabicPeriod" startAt="12"/>
            </a:pPr>
            <a:r>
              <a:rPr lang="en-US" sz="2200" dirty="0"/>
              <a:t>Parental Involvement</a:t>
            </a:r>
          </a:p>
          <a:p>
            <a:pPr marL="517525" indent="-517525">
              <a:buFont typeface="+mj-lt"/>
              <a:buAutoNum type="arabicPeriod" startAt="12"/>
            </a:pPr>
            <a:r>
              <a:rPr lang="en-US" sz="2200" dirty="0"/>
              <a:t>Student Support</a:t>
            </a:r>
          </a:p>
          <a:p>
            <a:pPr marL="517525" indent="-517525">
              <a:buFont typeface="+mj-lt"/>
              <a:buAutoNum type="arabicPeriod" startAt="12"/>
            </a:pPr>
            <a:r>
              <a:rPr lang="en-US" sz="2200" dirty="0"/>
              <a:t>Transition Program</a:t>
            </a:r>
          </a:p>
          <a:p>
            <a:pPr marL="517525" indent="-517525">
              <a:buFont typeface="+mj-lt"/>
              <a:buAutoNum type="arabicPeriod" startAt="12"/>
            </a:pPr>
            <a:r>
              <a:rPr lang="en-US" sz="2200" dirty="0"/>
              <a:t>Technology Skills</a:t>
            </a:r>
          </a:p>
        </p:txBody>
      </p:sp>
    </p:spTree>
    <p:extLst>
      <p:ext uri="{BB962C8B-B14F-4D97-AF65-F5344CB8AC3E}">
        <p14:creationId xmlns:p14="http://schemas.microsoft.com/office/powerpoint/2010/main" val="57126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1246AC-09E8-3C48-9D3C-AAFAE8AD18B0}"/>
              </a:ext>
            </a:extLst>
          </p:cNvPr>
          <p:cNvSpPr>
            <a:spLocks noGrp="1"/>
          </p:cNvSpPr>
          <p:nvPr>
            <p:ph type="title"/>
          </p:nvPr>
        </p:nvSpPr>
        <p:spPr>
          <a:xfrm>
            <a:off x="312233" y="274638"/>
            <a:ext cx="11441151" cy="1143000"/>
          </a:xfrm>
        </p:spPr>
        <p:txBody>
          <a:bodyPr>
            <a:normAutofit fontScale="90000"/>
          </a:bodyPr>
          <a:lstStyle/>
          <a:p>
            <a:r>
              <a:rPr lang="en-US" dirty="0"/>
              <a:t>NTACT:C EB Predictors: </a:t>
            </a:r>
            <a:br>
              <a:rPr lang="en-US" dirty="0"/>
            </a:br>
            <a:r>
              <a:rPr lang="en-US" dirty="0"/>
              <a:t>Foundation for Ohio Tools</a:t>
            </a:r>
          </a:p>
        </p:txBody>
      </p:sp>
      <p:sp>
        <p:nvSpPr>
          <p:cNvPr id="8" name="Content Placeholder 7">
            <a:extLst>
              <a:ext uri="{FF2B5EF4-FFF2-40B4-BE49-F238E27FC236}">
                <a16:creationId xmlns:a16="http://schemas.microsoft.com/office/drawing/2014/main" id="{77127DEF-5FE2-1F48-BEEE-4A2E79B90AF5}"/>
              </a:ext>
            </a:extLst>
          </p:cNvPr>
          <p:cNvSpPr>
            <a:spLocks noGrp="1"/>
          </p:cNvSpPr>
          <p:nvPr>
            <p:ph idx="1"/>
          </p:nvPr>
        </p:nvSpPr>
        <p:spPr/>
        <p:txBody>
          <a:bodyPr>
            <a:normAutofit/>
          </a:bodyPr>
          <a:lstStyle/>
          <a:p>
            <a:r>
              <a:rPr lang="en-US" dirty="0"/>
              <a:t>Ohio Employment First studied the EB Predictor work from NSTTAC (NTACT:C) when creating the Ohio Tools</a:t>
            </a:r>
          </a:p>
          <a:p>
            <a:r>
              <a:rPr lang="en-US" dirty="0"/>
              <a:t>Identified need to increase awareness and use of research</a:t>
            </a:r>
          </a:p>
          <a:p>
            <a:r>
              <a:rPr lang="en-US" dirty="0"/>
              <a:t>Strategy: </a:t>
            </a:r>
          </a:p>
          <a:p>
            <a:pPr lvl="1"/>
            <a:r>
              <a:rPr lang="en-US" dirty="0"/>
              <a:t>Organized the </a:t>
            </a:r>
            <a:r>
              <a:rPr lang="en-US" b="1" dirty="0">
                <a:solidFill>
                  <a:srgbClr val="0432FF"/>
                </a:solidFill>
              </a:rPr>
              <a:t>Predictors</a:t>
            </a:r>
            <a:r>
              <a:rPr lang="en-US" b="1" dirty="0">
                <a:solidFill>
                  <a:srgbClr val="235963"/>
                </a:solidFill>
              </a:rPr>
              <a:t> </a:t>
            </a:r>
            <a:r>
              <a:rPr lang="en-US" dirty="0"/>
              <a:t>into </a:t>
            </a:r>
            <a:r>
              <a:rPr lang="en-US" b="1" dirty="0">
                <a:solidFill>
                  <a:srgbClr val="C00000"/>
                </a:solidFill>
              </a:rPr>
              <a:t>8 Predictor Categories</a:t>
            </a:r>
          </a:p>
          <a:p>
            <a:pPr lvl="1"/>
            <a:r>
              <a:rPr lang="en-US" dirty="0"/>
              <a:t>Developed the Ohio Employment First Evidence Based Predictor Tool for practitioners </a:t>
            </a:r>
          </a:p>
          <a:p>
            <a:endParaRPr lang="en-US" dirty="0"/>
          </a:p>
        </p:txBody>
      </p:sp>
    </p:spTree>
    <p:extLst>
      <p:ext uri="{BB962C8B-B14F-4D97-AF65-F5344CB8AC3E}">
        <p14:creationId xmlns:p14="http://schemas.microsoft.com/office/powerpoint/2010/main" val="3920369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9AF0695-A28D-5B4E-94CB-420A64073A87}"/>
              </a:ext>
            </a:extLst>
          </p:cNvPr>
          <p:cNvSpPr>
            <a:spLocks noGrp="1"/>
          </p:cNvSpPr>
          <p:nvPr>
            <p:ph type="title"/>
          </p:nvPr>
        </p:nvSpPr>
        <p:spPr/>
        <p:txBody>
          <a:bodyPr>
            <a:normAutofit fontScale="90000"/>
          </a:bodyPr>
          <a:lstStyle/>
          <a:p>
            <a:r>
              <a:rPr lang="en-US" b="1" dirty="0">
                <a:solidFill>
                  <a:srgbClr val="C00000"/>
                </a:solidFill>
              </a:rPr>
              <a:t>Ohio EB Predictor Tool</a:t>
            </a:r>
            <a:r>
              <a:rPr lang="en-US" b="1" dirty="0">
                <a:solidFill>
                  <a:srgbClr val="00B0F0"/>
                </a:solidFill>
              </a:rPr>
              <a:t> </a:t>
            </a:r>
            <a:r>
              <a:rPr lang="en-US" dirty="0"/>
              <a:t>and </a:t>
            </a:r>
            <a:r>
              <a:rPr lang="en-US" b="1" dirty="0">
                <a:solidFill>
                  <a:srgbClr val="0432FF"/>
                </a:solidFill>
              </a:rPr>
              <a:t>NTACT</a:t>
            </a:r>
            <a:r>
              <a:rPr lang="en-US" b="1" dirty="0">
                <a:solidFill>
                  <a:srgbClr val="235963"/>
                </a:solidFill>
              </a:rPr>
              <a:t> </a:t>
            </a:r>
            <a:r>
              <a:rPr lang="en-US" dirty="0"/>
              <a:t>Research</a:t>
            </a:r>
          </a:p>
        </p:txBody>
      </p:sp>
      <p:sp>
        <p:nvSpPr>
          <p:cNvPr id="8" name="Content Placeholder 7">
            <a:extLst>
              <a:ext uri="{FF2B5EF4-FFF2-40B4-BE49-F238E27FC236}">
                <a16:creationId xmlns:a16="http://schemas.microsoft.com/office/drawing/2014/main" id="{B1D19EF2-9403-B64E-B5D2-1B39442810D3}"/>
              </a:ext>
            </a:extLst>
          </p:cNvPr>
          <p:cNvSpPr>
            <a:spLocks noGrp="1"/>
          </p:cNvSpPr>
          <p:nvPr>
            <p:ph idx="1"/>
          </p:nvPr>
        </p:nvSpPr>
        <p:spPr/>
        <p:txBody>
          <a:bodyPr>
            <a:normAutofit fontScale="92500" lnSpcReduction="10000"/>
          </a:bodyPr>
          <a:lstStyle/>
          <a:p>
            <a:pPr marL="514350" indent="-514350">
              <a:buFont typeface="+mj-lt"/>
              <a:buAutoNum type="arabicPeriod"/>
            </a:pPr>
            <a:r>
              <a:rPr lang="en-US" sz="2800" b="1" dirty="0">
                <a:solidFill>
                  <a:srgbClr val="C00000"/>
                </a:solidFill>
              </a:rPr>
              <a:t>Collaborative Networks of Student Support</a:t>
            </a:r>
          </a:p>
          <a:p>
            <a:pPr marL="914400" lvl="1" indent="-514350"/>
            <a:r>
              <a:rPr lang="en-US" b="1" dirty="0">
                <a:solidFill>
                  <a:srgbClr val="0432FF"/>
                </a:solidFill>
              </a:rPr>
              <a:t>Interagency Collaboration</a:t>
            </a:r>
          </a:p>
          <a:p>
            <a:pPr marL="914400" lvl="1" indent="-514350"/>
            <a:r>
              <a:rPr lang="en-US" b="1" dirty="0">
                <a:solidFill>
                  <a:srgbClr val="0432FF"/>
                </a:solidFill>
              </a:rPr>
              <a:t>Student Support</a:t>
            </a:r>
          </a:p>
          <a:p>
            <a:pPr marL="514350" indent="-514350">
              <a:buFont typeface="+mj-lt"/>
              <a:buAutoNum type="arabicPeriod"/>
            </a:pPr>
            <a:r>
              <a:rPr lang="en-US" sz="2800" b="1" dirty="0">
                <a:solidFill>
                  <a:srgbClr val="C00000"/>
                </a:solidFill>
              </a:rPr>
              <a:t>Individualized Career Development</a:t>
            </a:r>
          </a:p>
          <a:p>
            <a:pPr marL="914400" lvl="1" indent="-514350"/>
            <a:r>
              <a:rPr lang="en-US" b="1" dirty="0">
                <a:solidFill>
                  <a:srgbClr val="0432FF"/>
                </a:solidFill>
              </a:rPr>
              <a:t>Career Awareness</a:t>
            </a:r>
          </a:p>
          <a:p>
            <a:pPr marL="914400" lvl="1" indent="-514350"/>
            <a:r>
              <a:rPr lang="en-US" b="1" dirty="0">
                <a:solidFill>
                  <a:srgbClr val="0432FF"/>
                </a:solidFill>
              </a:rPr>
              <a:t>Work Study</a:t>
            </a:r>
          </a:p>
          <a:p>
            <a:pPr marL="914400" lvl="1" indent="-514350"/>
            <a:r>
              <a:rPr lang="en-US" b="1" dirty="0">
                <a:solidFill>
                  <a:srgbClr val="0432FF"/>
                </a:solidFill>
              </a:rPr>
              <a:t>Goal Setting</a:t>
            </a:r>
          </a:p>
          <a:p>
            <a:pPr marL="514350" indent="-514350">
              <a:buFont typeface="+mj-lt"/>
              <a:buAutoNum type="arabicPeriod"/>
            </a:pPr>
            <a:r>
              <a:rPr lang="en-US" sz="2800" b="1" dirty="0">
                <a:solidFill>
                  <a:srgbClr val="C00000"/>
                </a:solidFill>
              </a:rPr>
              <a:t>Authentic Community Based Work Experience</a:t>
            </a:r>
          </a:p>
          <a:p>
            <a:pPr marL="914400" lvl="1" indent="-514350"/>
            <a:r>
              <a:rPr lang="en-US" b="1" dirty="0">
                <a:solidFill>
                  <a:srgbClr val="0432FF"/>
                </a:solidFill>
              </a:rPr>
              <a:t>Paid Work Employment/Work Experience</a:t>
            </a:r>
          </a:p>
          <a:p>
            <a:pPr marL="914400" lvl="1" indent="-514350"/>
            <a:r>
              <a:rPr lang="en-US" b="1" dirty="0">
                <a:solidFill>
                  <a:srgbClr val="0432FF"/>
                </a:solidFill>
              </a:rPr>
              <a:t>Community Experiences</a:t>
            </a:r>
          </a:p>
          <a:p>
            <a:pPr marL="914400" lvl="1" indent="-514350">
              <a:buFont typeface="+mj-lt"/>
              <a:buAutoNum type="arabicPeriod"/>
            </a:pPr>
            <a:endParaRPr lang="en-US" b="1" dirty="0">
              <a:solidFill>
                <a:srgbClr val="0000FF"/>
              </a:solidFill>
            </a:endParaRPr>
          </a:p>
          <a:p>
            <a:pPr marL="914400" lvl="1" indent="-514350">
              <a:buFont typeface="+mj-lt"/>
              <a:buAutoNum type="arabicPeriod"/>
            </a:pPr>
            <a:endParaRPr lang="en-US" dirty="0"/>
          </a:p>
          <a:p>
            <a:pPr marL="914400" lvl="1" indent="-514350">
              <a:buFont typeface="+mj-lt"/>
              <a:buAutoNum type="arabicPeriod"/>
            </a:pPr>
            <a:endParaRPr lang="en-US" dirty="0"/>
          </a:p>
        </p:txBody>
      </p:sp>
    </p:spTree>
    <p:extLst>
      <p:ext uri="{BB962C8B-B14F-4D97-AF65-F5344CB8AC3E}">
        <p14:creationId xmlns:p14="http://schemas.microsoft.com/office/powerpoint/2010/main" val="1130274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9AF0695-A28D-5B4E-94CB-420A64073A87}"/>
              </a:ext>
            </a:extLst>
          </p:cNvPr>
          <p:cNvSpPr>
            <a:spLocks noGrp="1"/>
          </p:cNvSpPr>
          <p:nvPr>
            <p:ph type="title"/>
          </p:nvPr>
        </p:nvSpPr>
        <p:spPr>
          <a:xfrm>
            <a:off x="368968" y="274638"/>
            <a:ext cx="11566358" cy="1143000"/>
          </a:xfrm>
        </p:spPr>
        <p:txBody>
          <a:bodyPr>
            <a:normAutofit fontScale="90000"/>
          </a:bodyPr>
          <a:lstStyle/>
          <a:p>
            <a:r>
              <a:rPr lang="en-US" b="1" dirty="0">
                <a:solidFill>
                  <a:srgbClr val="C00000"/>
                </a:solidFill>
              </a:rPr>
              <a:t>Ohio EB Predictor Tool</a:t>
            </a:r>
            <a:r>
              <a:rPr lang="en-US" b="1" dirty="0">
                <a:solidFill>
                  <a:srgbClr val="00B0F0"/>
                </a:solidFill>
              </a:rPr>
              <a:t> </a:t>
            </a:r>
            <a:r>
              <a:rPr lang="en-US" dirty="0"/>
              <a:t>and </a:t>
            </a:r>
            <a:r>
              <a:rPr lang="en-US" b="1" dirty="0">
                <a:solidFill>
                  <a:srgbClr val="0432FF"/>
                </a:solidFill>
              </a:rPr>
              <a:t>NTACT</a:t>
            </a:r>
            <a:r>
              <a:rPr lang="en-US" b="1" dirty="0">
                <a:solidFill>
                  <a:srgbClr val="235963"/>
                </a:solidFill>
              </a:rPr>
              <a:t> </a:t>
            </a:r>
            <a:r>
              <a:rPr lang="en-US" dirty="0"/>
              <a:t>Research (2)</a:t>
            </a:r>
          </a:p>
        </p:txBody>
      </p:sp>
      <p:sp>
        <p:nvSpPr>
          <p:cNvPr id="8" name="Content Placeholder 7">
            <a:extLst>
              <a:ext uri="{FF2B5EF4-FFF2-40B4-BE49-F238E27FC236}">
                <a16:creationId xmlns:a16="http://schemas.microsoft.com/office/drawing/2014/main" id="{B1D19EF2-9403-B64E-B5D2-1B39442810D3}"/>
              </a:ext>
            </a:extLst>
          </p:cNvPr>
          <p:cNvSpPr>
            <a:spLocks noGrp="1"/>
          </p:cNvSpPr>
          <p:nvPr>
            <p:ph idx="1"/>
          </p:nvPr>
        </p:nvSpPr>
        <p:spPr/>
        <p:txBody>
          <a:bodyPr>
            <a:normAutofit lnSpcReduction="10000"/>
          </a:bodyPr>
          <a:lstStyle/>
          <a:p>
            <a:pPr marL="514350" indent="-514350">
              <a:buFont typeface="+mj-lt"/>
              <a:buAutoNum type="arabicPeriod" startAt="4"/>
            </a:pPr>
            <a:r>
              <a:rPr lang="en-US" sz="2800" b="1" dirty="0">
                <a:solidFill>
                  <a:srgbClr val="C00000"/>
                </a:solidFill>
              </a:rPr>
              <a:t>Social and Social- Emotional Instruction and Skills</a:t>
            </a:r>
          </a:p>
          <a:p>
            <a:pPr marL="857250" lvl="1" indent="-457200"/>
            <a:r>
              <a:rPr lang="en-US" b="1" dirty="0">
                <a:solidFill>
                  <a:srgbClr val="0432FF"/>
                </a:solidFill>
              </a:rPr>
              <a:t>Social Skills</a:t>
            </a:r>
          </a:p>
          <a:p>
            <a:pPr>
              <a:buFont typeface="+mj-lt"/>
              <a:buAutoNum type="arabicPeriod" startAt="4"/>
            </a:pPr>
            <a:r>
              <a:rPr lang="en-US" sz="2800" b="1" dirty="0">
                <a:solidFill>
                  <a:srgbClr val="C00000"/>
                </a:solidFill>
              </a:rPr>
              <a:t> Academic, Vocational, Occupational Education and Preparation</a:t>
            </a:r>
          </a:p>
          <a:p>
            <a:pPr marL="857250" lvl="1" indent="-457200"/>
            <a:r>
              <a:rPr lang="en-US" b="1" dirty="0">
                <a:solidFill>
                  <a:srgbClr val="0432FF"/>
                </a:solidFill>
              </a:rPr>
              <a:t>Occupational Courses</a:t>
            </a:r>
          </a:p>
          <a:p>
            <a:pPr marL="857250" lvl="1" indent="-457200"/>
            <a:r>
              <a:rPr lang="en-US" b="1" dirty="0">
                <a:solidFill>
                  <a:srgbClr val="0432FF"/>
                </a:solidFill>
              </a:rPr>
              <a:t>Career-Technical Education</a:t>
            </a:r>
          </a:p>
          <a:p>
            <a:pPr marL="857250" lvl="1" indent="-457200"/>
            <a:r>
              <a:rPr lang="en-US" b="1" dirty="0">
                <a:solidFill>
                  <a:srgbClr val="0432FF"/>
                </a:solidFill>
              </a:rPr>
              <a:t>Exit Exam Requirements/HS Diploma</a:t>
            </a:r>
          </a:p>
          <a:p>
            <a:pPr marL="857250" lvl="1" indent="-457200"/>
            <a:r>
              <a:rPr lang="en-US" b="1" dirty="0">
                <a:solidFill>
                  <a:srgbClr val="0432FF"/>
                </a:solidFill>
              </a:rPr>
              <a:t>Technology Skills</a:t>
            </a:r>
          </a:p>
          <a:p>
            <a:pPr marL="857250" lvl="1" indent="-457200"/>
            <a:r>
              <a:rPr lang="en-US" b="1" dirty="0">
                <a:solidFill>
                  <a:srgbClr val="0432FF"/>
                </a:solidFill>
              </a:rPr>
              <a:t>Program of Study</a:t>
            </a:r>
          </a:p>
          <a:p>
            <a:pPr marL="914400" lvl="1" indent="-514350">
              <a:buFont typeface="+mj-lt"/>
              <a:buAutoNum type="arabicPeriod"/>
            </a:pPr>
            <a:endParaRPr lang="en-US" b="1" dirty="0">
              <a:solidFill>
                <a:srgbClr val="0000FF"/>
              </a:solidFill>
            </a:endParaRPr>
          </a:p>
          <a:p>
            <a:pPr marL="914400" lvl="1" indent="-514350">
              <a:buFont typeface="+mj-lt"/>
              <a:buAutoNum type="arabicPeriod"/>
            </a:pPr>
            <a:endParaRPr lang="en-US" dirty="0"/>
          </a:p>
          <a:p>
            <a:pPr marL="914400" lvl="1" indent="-514350">
              <a:buFont typeface="+mj-lt"/>
              <a:buAutoNum type="arabicPeriod"/>
            </a:pPr>
            <a:endParaRPr lang="en-US" dirty="0"/>
          </a:p>
        </p:txBody>
      </p:sp>
    </p:spTree>
    <p:extLst>
      <p:ext uri="{BB962C8B-B14F-4D97-AF65-F5344CB8AC3E}">
        <p14:creationId xmlns:p14="http://schemas.microsoft.com/office/powerpoint/2010/main" val="2282487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9AF0695-A28D-5B4E-94CB-420A64073A87}"/>
              </a:ext>
            </a:extLst>
          </p:cNvPr>
          <p:cNvSpPr>
            <a:spLocks noGrp="1"/>
          </p:cNvSpPr>
          <p:nvPr>
            <p:ph type="title"/>
          </p:nvPr>
        </p:nvSpPr>
        <p:spPr>
          <a:xfrm>
            <a:off x="625643" y="306723"/>
            <a:ext cx="11325726" cy="1143000"/>
          </a:xfrm>
        </p:spPr>
        <p:txBody>
          <a:bodyPr>
            <a:normAutofit fontScale="90000"/>
          </a:bodyPr>
          <a:lstStyle/>
          <a:p>
            <a:r>
              <a:rPr lang="en-US" b="1" dirty="0">
                <a:solidFill>
                  <a:srgbClr val="C00000"/>
                </a:solidFill>
              </a:rPr>
              <a:t>Ohio EB Predictor Tool</a:t>
            </a:r>
            <a:r>
              <a:rPr lang="en-US" b="1" dirty="0">
                <a:solidFill>
                  <a:srgbClr val="00B0F0"/>
                </a:solidFill>
              </a:rPr>
              <a:t> </a:t>
            </a:r>
            <a:r>
              <a:rPr lang="en-US" dirty="0"/>
              <a:t>and </a:t>
            </a:r>
            <a:r>
              <a:rPr lang="en-US" b="1" dirty="0">
                <a:solidFill>
                  <a:srgbClr val="0432FF"/>
                </a:solidFill>
              </a:rPr>
              <a:t>NTACT</a:t>
            </a:r>
            <a:r>
              <a:rPr lang="en-US" b="1" dirty="0">
                <a:solidFill>
                  <a:srgbClr val="235963"/>
                </a:solidFill>
              </a:rPr>
              <a:t> </a:t>
            </a:r>
            <a:r>
              <a:rPr lang="en-US" dirty="0"/>
              <a:t>Research (3)</a:t>
            </a:r>
          </a:p>
        </p:txBody>
      </p:sp>
      <p:sp>
        <p:nvSpPr>
          <p:cNvPr id="8" name="Content Placeholder 7">
            <a:extLst>
              <a:ext uri="{FF2B5EF4-FFF2-40B4-BE49-F238E27FC236}">
                <a16:creationId xmlns:a16="http://schemas.microsoft.com/office/drawing/2014/main" id="{B1D19EF2-9403-B64E-B5D2-1B39442810D3}"/>
              </a:ext>
            </a:extLst>
          </p:cNvPr>
          <p:cNvSpPr>
            <a:spLocks noGrp="1"/>
          </p:cNvSpPr>
          <p:nvPr>
            <p:ph idx="1"/>
          </p:nvPr>
        </p:nvSpPr>
        <p:spPr>
          <a:xfrm>
            <a:off x="609600" y="1600201"/>
            <a:ext cx="10972800" cy="4663439"/>
          </a:xfrm>
        </p:spPr>
        <p:txBody>
          <a:bodyPr>
            <a:normAutofit fontScale="77500" lnSpcReduction="20000"/>
          </a:bodyPr>
          <a:lstStyle/>
          <a:p>
            <a:pPr marL="514350" indent="-514350">
              <a:lnSpc>
                <a:spcPct val="110000"/>
              </a:lnSpc>
              <a:buFont typeface="+mj-lt"/>
              <a:buAutoNum type="arabicPeriod" startAt="6"/>
            </a:pPr>
            <a:r>
              <a:rPr lang="en-US" sz="2800" b="1" dirty="0">
                <a:solidFill>
                  <a:srgbClr val="C00000"/>
                </a:solidFill>
              </a:rPr>
              <a:t>Supporting Parental Involvement and Expectations</a:t>
            </a:r>
          </a:p>
          <a:p>
            <a:pPr marL="857250" lvl="1" indent="-457200">
              <a:lnSpc>
                <a:spcPct val="110000"/>
              </a:lnSpc>
            </a:pPr>
            <a:r>
              <a:rPr lang="en-US" b="1" dirty="0">
                <a:solidFill>
                  <a:srgbClr val="0432FF"/>
                </a:solidFill>
              </a:rPr>
              <a:t>Parent Expectations</a:t>
            </a:r>
          </a:p>
          <a:p>
            <a:pPr marL="857250" lvl="1" indent="-457200">
              <a:lnSpc>
                <a:spcPct val="110000"/>
              </a:lnSpc>
            </a:pPr>
            <a:r>
              <a:rPr lang="en-US" b="1" dirty="0">
                <a:solidFill>
                  <a:srgbClr val="0432FF"/>
                </a:solidFill>
              </a:rPr>
              <a:t>Parental Involvement</a:t>
            </a:r>
          </a:p>
          <a:p>
            <a:pPr marL="514350" indent="-514350">
              <a:lnSpc>
                <a:spcPct val="110000"/>
              </a:lnSpc>
              <a:buFont typeface="+mj-lt"/>
              <a:buAutoNum type="arabicPeriod" startAt="6"/>
            </a:pPr>
            <a:r>
              <a:rPr lang="en-US" sz="2800" b="1" dirty="0">
                <a:solidFill>
                  <a:srgbClr val="C00000"/>
                </a:solidFill>
              </a:rPr>
              <a:t>Self-Determination, Independent Living Skills Instruction and Skill Building</a:t>
            </a:r>
          </a:p>
          <a:p>
            <a:pPr marL="857250" lvl="1" indent="-457200">
              <a:lnSpc>
                <a:spcPct val="110000"/>
              </a:lnSpc>
            </a:pPr>
            <a:r>
              <a:rPr lang="en-US" b="1" dirty="0">
                <a:solidFill>
                  <a:srgbClr val="0432FF"/>
                </a:solidFill>
              </a:rPr>
              <a:t>Self Advocacy/Self Determination</a:t>
            </a:r>
          </a:p>
          <a:p>
            <a:pPr marL="857250" lvl="1" indent="-457200">
              <a:lnSpc>
                <a:spcPct val="110000"/>
              </a:lnSpc>
            </a:pPr>
            <a:r>
              <a:rPr lang="en-US" b="1" dirty="0">
                <a:solidFill>
                  <a:srgbClr val="0432FF"/>
                </a:solidFill>
              </a:rPr>
              <a:t>Self – Care/Independent Living Skills</a:t>
            </a:r>
          </a:p>
          <a:p>
            <a:pPr marL="857250" lvl="1" indent="-457200">
              <a:lnSpc>
                <a:spcPct val="110000"/>
              </a:lnSpc>
            </a:pPr>
            <a:r>
              <a:rPr lang="en-US" b="1" dirty="0">
                <a:solidFill>
                  <a:srgbClr val="0432FF"/>
                </a:solidFill>
              </a:rPr>
              <a:t>Goal Setting</a:t>
            </a:r>
          </a:p>
          <a:p>
            <a:pPr marL="857250" lvl="1" indent="-457200">
              <a:lnSpc>
                <a:spcPct val="110000"/>
              </a:lnSpc>
            </a:pPr>
            <a:r>
              <a:rPr lang="en-US" b="1" dirty="0">
                <a:solidFill>
                  <a:srgbClr val="0432FF"/>
                </a:solidFill>
              </a:rPr>
              <a:t>Self Realization</a:t>
            </a:r>
          </a:p>
          <a:p>
            <a:pPr marL="857250" lvl="1" indent="-457200">
              <a:lnSpc>
                <a:spcPct val="110000"/>
              </a:lnSpc>
            </a:pPr>
            <a:r>
              <a:rPr lang="en-US" b="1" dirty="0">
                <a:solidFill>
                  <a:srgbClr val="0432FF"/>
                </a:solidFill>
              </a:rPr>
              <a:t>Youth Autonomy/Decision-Making</a:t>
            </a:r>
          </a:p>
          <a:p>
            <a:pPr marL="857250" lvl="1" indent="-457200">
              <a:lnSpc>
                <a:spcPct val="110000"/>
              </a:lnSpc>
            </a:pPr>
            <a:r>
              <a:rPr lang="en-US" b="1" dirty="0">
                <a:solidFill>
                  <a:srgbClr val="0432FF"/>
                </a:solidFill>
              </a:rPr>
              <a:t>Psychological Empowerment</a:t>
            </a:r>
          </a:p>
          <a:p>
            <a:pPr>
              <a:lnSpc>
                <a:spcPct val="110000"/>
              </a:lnSpc>
              <a:buFont typeface="+mj-lt"/>
              <a:buAutoNum type="arabicPeriod" startAt="6"/>
            </a:pPr>
            <a:r>
              <a:rPr lang="en-US" sz="2800" b="1" dirty="0">
                <a:solidFill>
                  <a:srgbClr val="C00000"/>
                </a:solidFill>
              </a:rPr>
              <a:t>Inclusive Practices and Programs</a:t>
            </a:r>
          </a:p>
          <a:p>
            <a:pPr lvl="1">
              <a:lnSpc>
                <a:spcPct val="110000"/>
              </a:lnSpc>
            </a:pPr>
            <a:r>
              <a:rPr lang="en-US" b="1" dirty="0">
                <a:solidFill>
                  <a:srgbClr val="0432FF"/>
                </a:solidFill>
              </a:rPr>
              <a:t>Inclusion in General  Education</a:t>
            </a:r>
          </a:p>
          <a:p>
            <a:pPr marL="914400" lvl="1" indent="-514350">
              <a:buFont typeface="+mj-lt"/>
              <a:buAutoNum type="arabicPeriod"/>
            </a:pPr>
            <a:endParaRPr lang="en-US" b="1" dirty="0">
              <a:solidFill>
                <a:srgbClr val="0000FF"/>
              </a:solidFill>
            </a:endParaRPr>
          </a:p>
          <a:p>
            <a:pPr marL="914400" lvl="1" indent="-514350">
              <a:buFont typeface="+mj-lt"/>
              <a:buAutoNum type="arabicPeriod"/>
            </a:pPr>
            <a:endParaRPr lang="en-US" dirty="0"/>
          </a:p>
          <a:p>
            <a:pPr marL="914400" lvl="1" indent="-514350">
              <a:buFont typeface="+mj-lt"/>
              <a:buAutoNum type="arabicPeriod"/>
            </a:pPr>
            <a:endParaRPr lang="en-US" dirty="0"/>
          </a:p>
        </p:txBody>
      </p:sp>
    </p:spTree>
    <p:extLst>
      <p:ext uri="{BB962C8B-B14F-4D97-AF65-F5344CB8AC3E}">
        <p14:creationId xmlns:p14="http://schemas.microsoft.com/office/powerpoint/2010/main" val="21388247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Hat Works for Work Final Project Template" id="{E4AAA241-1FEE-7D42-908B-8EB24D3EDB91}" vid="{94EB825E-A6F4-1B46-B87C-B1682E17A9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2DF82EBCCA6434C8B24CE25C74949B6" ma:contentTypeVersion="6" ma:contentTypeDescription="Create a new document." ma:contentTypeScope="" ma:versionID="eab6bc8a728de050be0dbd7c7080b458">
  <xsd:schema xmlns:xsd="http://www.w3.org/2001/XMLSchema" xmlns:xs="http://www.w3.org/2001/XMLSchema" xmlns:p="http://schemas.microsoft.com/office/2006/metadata/properties" xmlns:ns2="a57ec7f8-8b67-4735-931f-8ffdcef4b5a3" xmlns:ns3="5cf0b33e-1905-47e5-996b-0077f99af4d6" targetNamespace="http://schemas.microsoft.com/office/2006/metadata/properties" ma:root="true" ma:fieldsID="bd08061a09b2e09a726ae9ec8fa268b9" ns2:_="" ns3:_="">
    <xsd:import namespace="a57ec7f8-8b67-4735-931f-8ffdcef4b5a3"/>
    <xsd:import namespace="5cf0b33e-1905-47e5-996b-0077f99af4d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7ec7f8-8b67-4735-931f-8ffdcef4b5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f0b33e-1905-47e5-996b-0077f99af4d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E277C5-6A4B-49C6-8E54-5FAF7797DAF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0D99C57-A8EE-42D4-80F3-6CE753E45B7E}">
  <ds:schemaRefs>
    <ds:schemaRef ds:uri="http://schemas.microsoft.com/sharepoint/v3/contenttype/forms"/>
  </ds:schemaRefs>
</ds:datastoreItem>
</file>

<file path=customXml/itemProps3.xml><?xml version="1.0" encoding="utf-8"?>
<ds:datastoreItem xmlns:ds="http://schemas.openxmlformats.org/officeDocument/2006/customXml" ds:itemID="{A027E090-B545-43AA-9400-C7A2A64396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7ec7f8-8b67-4735-931f-8ffdcef4b5a3"/>
    <ds:schemaRef ds:uri="5cf0b33e-1905-47e5-996b-0077f99af4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16183</TotalTime>
  <Words>4692</Words>
  <Application>Microsoft Office PowerPoint</Application>
  <PresentationFormat>Widescreen</PresentationFormat>
  <Paragraphs>386</Paragraphs>
  <Slides>39</Slides>
  <Notes>38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“What Works for Work”</vt:lpstr>
      <vt:lpstr>‘Trifecta’ for Transition Success: Predictors, Practices and Planning</vt:lpstr>
      <vt:lpstr>What are Evidence Based Predictors?</vt:lpstr>
      <vt:lpstr>Evidence Based Predictors for Post School Success</vt:lpstr>
      <vt:lpstr>NSTTAC (NTACT:C*) 23 Predictors of Post School Success *National Technical Assistance Center on Transition: The Collaborative</vt:lpstr>
      <vt:lpstr>NTACT:C EB Predictors:  Foundation for Ohio Tools</vt:lpstr>
      <vt:lpstr>Ohio EB Predictor Tool and NTACT Research</vt:lpstr>
      <vt:lpstr>Ohio EB Predictor Tool and NTACT Research (2)</vt:lpstr>
      <vt:lpstr>Ohio EB Predictor Tool and NTACT Research (3)</vt:lpstr>
      <vt:lpstr>Ohio Employment First Tool: Evidence Based Predictors</vt:lpstr>
      <vt:lpstr>Format of Document</vt:lpstr>
      <vt:lpstr>Predictors and Student Success</vt:lpstr>
      <vt:lpstr>Quick Review of the 8 Predictor Areas</vt:lpstr>
      <vt:lpstr> 1. Collaborative Networks for Student Support </vt:lpstr>
      <vt:lpstr>Resources for Collaborative Networks</vt:lpstr>
      <vt:lpstr>2. Individualized Career Development</vt:lpstr>
      <vt:lpstr>Resource for Individualized Career Development</vt:lpstr>
      <vt:lpstr> 3. Authentic Community Based Work Experience </vt:lpstr>
      <vt:lpstr>Resource for Authentic Community Based Work Experience</vt:lpstr>
      <vt:lpstr>4. Social/Social-Emotional Instruction and Skills</vt:lpstr>
      <vt:lpstr>Resources for Social and Social Emotional Instruction and Skills</vt:lpstr>
      <vt:lpstr> 5. Academic, Vocational, Occupational Education and Preparation </vt:lpstr>
      <vt:lpstr>Resource for Academic Vocational Occupational Education and Preparation</vt:lpstr>
      <vt:lpstr> 6. Supporting Parental Involvement &amp; Expectations </vt:lpstr>
      <vt:lpstr>Resource for Supporting Parental Involvement and Expectations</vt:lpstr>
      <vt:lpstr> 7. Self-Determination, Independent Living Instruction &amp; Skill Building </vt:lpstr>
      <vt:lpstr>Resource for Self- Determination, Independent Living Instruction &amp; Skills Building</vt:lpstr>
      <vt:lpstr>8. Inclusive Practices and Programs</vt:lpstr>
      <vt:lpstr>Resource for Inclusive Practice and Programs</vt:lpstr>
      <vt:lpstr>Group Activity:  Which Predictors Do You Believe are Critical</vt:lpstr>
      <vt:lpstr>Record Results of Group Work</vt:lpstr>
      <vt:lpstr>Share Results of Group Work  Focus on Rationale</vt:lpstr>
      <vt:lpstr>Team Review and Planning Tool</vt:lpstr>
      <vt:lpstr>Team Review and Planning Tool: Section One</vt:lpstr>
      <vt:lpstr>Team Review and Planning Tool: Section Two</vt:lpstr>
      <vt:lpstr>Activity 2-Try It Out</vt:lpstr>
      <vt:lpstr>Improve student success with: Predictors, Practices and Planning</vt:lpstr>
      <vt:lpstr>Share Insights</vt:lpstr>
      <vt:lpstr>Certificate of Completion</vt:lpstr>
    </vt:vector>
  </TitlesOfParts>
  <Manager/>
  <Company>OCALI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Works for Work” Evidence Based Predictors</dc:title>
  <dc:subject>Evidence Based Predictors</dc:subject>
  <dc:creator>Staff OCALI Lifespan Transition Center</dc:creator>
  <cp:keywords>Evidence Based Predictors</cp:keywords>
  <dc:description>Materials developed for What Works for Work grant, through the Ohio Developmental Disabilities council resources guidance on Evidence Based Practices and Predictors
</dc:description>
  <cp:lastModifiedBy>Chris Filler</cp:lastModifiedBy>
  <cp:revision>201</cp:revision>
  <cp:lastPrinted>2018-09-14T13:21:09Z</cp:lastPrinted>
  <dcterms:created xsi:type="dcterms:W3CDTF">2018-06-27T16:19:32Z</dcterms:created>
  <dcterms:modified xsi:type="dcterms:W3CDTF">2022-01-04T17:40:34Z</dcterms:modified>
  <cp:category>What Works for Work</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0x01010022DF82EBCCA6434C8B24CE25C74949B6</vt:lpwstr>
  </property>
</Properties>
</file>