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6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0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5783-9039-447C-8222-89A35CC9D631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1C3C-4854-43EC-97CA-DFBBB3B6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0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Punnett</a:t>
            </a:r>
            <a:r>
              <a:rPr lang="en-US" dirty="0"/>
              <a:t> Squares:</a:t>
            </a:r>
          </a:p>
          <a:p>
            <a:r>
              <a:rPr lang="en-US" dirty="0"/>
              <a:t>Genetic Crosses</a:t>
            </a:r>
          </a:p>
        </p:txBody>
      </p:sp>
    </p:spTree>
    <p:extLst>
      <p:ext uri="{BB962C8B-B14F-4D97-AF65-F5344CB8AC3E}">
        <p14:creationId xmlns:p14="http://schemas.microsoft.com/office/powerpoint/2010/main" val="168871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834416"/>
              </p:ext>
            </p:extLst>
          </p:nvPr>
        </p:nvGraphicFramePr>
        <p:xfrm>
          <a:off x="887413" y="2514600"/>
          <a:ext cx="4191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17424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</a:tr>
              <a:tr h="16662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6327" y="3200400"/>
            <a:ext cx="457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b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16764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4400" dirty="0" smtClean="0"/>
              <a:t>B		b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257800" y="244584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BB = Brown</a:t>
            </a:r>
          </a:p>
          <a:p>
            <a:r>
              <a:rPr lang="en-US" dirty="0"/>
              <a:t>Bb = Brown</a:t>
            </a:r>
          </a:p>
          <a:p>
            <a:r>
              <a:rPr lang="en-US" dirty="0"/>
              <a:t>bb = Blue</a:t>
            </a:r>
          </a:p>
        </p:txBody>
      </p:sp>
    </p:spTree>
    <p:extLst>
      <p:ext uri="{BB962C8B-B14F-4D97-AF65-F5344CB8AC3E}">
        <p14:creationId xmlns:p14="http://schemas.microsoft.com/office/powerpoint/2010/main" val="181514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Genotype </a:t>
            </a:r>
            <a:r>
              <a:rPr lang="en-US" dirty="0"/>
              <a:t>Ratio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1 BB to 2 Bb to 1 bb</a:t>
            </a:r>
          </a:p>
          <a:p>
            <a:r>
              <a:rPr lang="en-US" dirty="0" smtClean="0"/>
              <a:t>Phenotype </a:t>
            </a:r>
            <a:r>
              <a:rPr lang="en-US" dirty="0"/>
              <a:t>Ratio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3 Brown eyes to 1 blue Eyes</a:t>
            </a:r>
          </a:p>
          <a:p>
            <a:r>
              <a:rPr lang="en-US" dirty="0" smtClean="0"/>
              <a:t>What </a:t>
            </a:r>
            <a:r>
              <a:rPr lang="en-US" dirty="0"/>
              <a:t>is the chance of this couple having </a:t>
            </a:r>
            <a:r>
              <a:rPr lang="en-US" dirty="0" smtClean="0"/>
              <a:t>a child </a:t>
            </a:r>
            <a:r>
              <a:rPr lang="en-US" dirty="0"/>
              <a:t>with blue eyes?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1/ 4 or a 25 % chance</a:t>
            </a:r>
          </a:p>
        </p:txBody>
      </p:sp>
    </p:spTree>
    <p:extLst>
      <p:ext uri="{BB962C8B-B14F-4D97-AF65-F5344CB8AC3E}">
        <p14:creationId xmlns:p14="http://schemas.microsoft.com/office/powerpoint/2010/main" val="3009010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parent is heterozygous for the trait </a:t>
            </a:r>
            <a:r>
              <a:rPr lang="en-US" dirty="0" smtClean="0"/>
              <a:t>the other </a:t>
            </a:r>
            <a:r>
              <a:rPr lang="en-US" dirty="0"/>
              <a:t>parent is homozygous</a:t>
            </a:r>
          </a:p>
          <a:p>
            <a:r>
              <a:rPr lang="en-US" dirty="0" smtClean="0"/>
              <a:t> </a:t>
            </a:r>
            <a:r>
              <a:rPr lang="en-US" dirty="0"/>
              <a:t>Eye Color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Father (Bb) </a:t>
            </a:r>
            <a:r>
              <a:rPr lang="en-US" dirty="0" smtClean="0"/>
              <a:t>Brown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dirty="0"/>
              <a:t>Mother (bb) blue</a:t>
            </a:r>
          </a:p>
        </p:txBody>
      </p:sp>
    </p:spTree>
    <p:extLst>
      <p:ext uri="{BB962C8B-B14F-4D97-AF65-F5344CB8AC3E}">
        <p14:creationId xmlns:p14="http://schemas.microsoft.com/office/powerpoint/2010/main" val="1263974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827465"/>
              </p:ext>
            </p:extLst>
          </p:nvPr>
        </p:nvGraphicFramePr>
        <p:xfrm>
          <a:off x="1295400" y="2743200"/>
          <a:ext cx="4191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17424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</a:tr>
              <a:tr h="16662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327" y="3200400"/>
            <a:ext cx="457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</a:p>
          <a:p>
            <a:endParaRPr lang="en-US" sz="4400" dirty="0"/>
          </a:p>
          <a:p>
            <a:r>
              <a:rPr lang="en-US" sz="4400" dirty="0" smtClean="0"/>
              <a:t>b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8288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4400" dirty="0" smtClean="0"/>
              <a:t>B		b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3812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Genotype Ratio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0 BB to 2 Bb to 2 bb (reduce)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0 BB to 1 Bb to 1 bb</a:t>
            </a:r>
          </a:p>
          <a:p>
            <a:r>
              <a:rPr lang="en-US" dirty="0" smtClean="0"/>
              <a:t>Phenotype </a:t>
            </a:r>
            <a:r>
              <a:rPr lang="en-US" dirty="0"/>
              <a:t>Ratio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2 Brown eyes to 2 blue eyes (reduce)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1 Brown eye to 1 blue eye</a:t>
            </a:r>
          </a:p>
          <a:p>
            <a:r>
              <a:rPr lang="en-US" dirty="0" smtClean="0"/>
              <a:t> </a:t>
            </a:r>
            <a:r>
              <a:rPr lang="en-US" dirty="0"/>
              <a:t>What is the chance of this couple having </a:t>
            </a:r>
            <a:r>
              <a:rPr lang="en-US" dirty="0" smtClean="0"/>
              <a:t>a child </a:t>
            </a:r>
            <a:r>
              <a:rPr lang="en-US" dirty="0"/>
              <a:t>with blue eyes?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½ or 50%</a:t>
            </a:r>
          </a:p>
        </p:txBody>
      </p:sp>
    </p:spTree>
    <p:extLst>
      <p:ext uri="{BB962C8B-B14F-4D97-AF65-F5344CB8AC3E}">
        <p14:creationId xmlns:p14="http://schemas.microsoft.com/office/powerpoint/2010/main" val="3118954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Pea Color:</a:t>
            </a:r>
          </a:p>
          <a:p>
            <a:r>
              <a:rPr lang="en-US" dirty="0"/>
              <a:t>Yellow: Y</a:t>
            </a:r>
          </a:p>
          <a:p>
            <a:r>
              <a:rPr lang="en-US" dirty="0"/>
              <a:t>Green: y</a:t>
            </a:r>
          </a:p>
          <a:p>
            <a:r>
              <a:rPr lang="en-US" dirty="0"/>
              <a:t>P Generation</a:t>
            </a:r>
          </a:p>
          <a:p>
            <a:r>
              <a:rPr lang="en-US" dirty="0"/>
              <a:t>YY x </a:t>
            </a:r>
            <a:r>
              <a:rPr lang="en-US" dirty="0" err="1"/>
              <a:t>yy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68441"/>
              </p:ext>
            </p:extLst>
          </p:nvPr>
        </p:nvGraphicFramePr>
        <p:xfrm>
          <a:off x="4267200" y="2667000"/>
          <a:ext cx="4191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17424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  <a:tr h="16662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67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666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Crossed two of the F1 </a:t>
            </a:r>
            <a:r>
              <a:rPr lang="en-US" dirty="0" smtClean="0"/>
              <a:t>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see </a:t>
            </a:r>
            <a:r>
              <a:rPr lang="en-US" dirty="0"/>
              <a:t>what the F2 </a:t>
            </a:r>
            <a:r>
              <a:rPr lang="en-US" dirty="0" smtClean="0"/>
              <a:t>would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</a:t>
            </a:r>
            <a:r>
              <a:rPr lang="en-US" dirty="0"/>
              <a:t>like.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041020"/>
              </p:ext>
            </p:extLst>
          </p:nvPr>
        </p:nvGraphicFramePr>
        <p:xfrm>
          <a:off x="3733800" y="3048000"/>
          <a:ext cx="4191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17424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  <a:tr h="16662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440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 work with </a:t>
            </a:r>
            <a:r>
              <a:rPr lang="en-US" dirty="0" smtClean="0"/>
              <a:t>multiple characteristics</a:t>
            </a:r>
            <a:r>
              <a:rPr lang="en-US" dirty="0"/>
              <a:t>.</a:t>
            </a:r>
          </a:p>
          <a:p>
            <a:r>
              <a:rPr lang="en-US" dirty="0" smtClean="0"/>
              <a:t>Crosses </a:t>
            </a:r>
            <a:r>
              <a:rPr lang="en-US" dirty="0"/>
              <a:t>can be done with an assortment </a:t>
            </a:r>
            <a:r>
              <a:rPr lang="en-US" dirty="0" smtClean="0"/>
              <a:t>of genes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37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Dihybrid</a:t>
            </a:r>
            <a:r>
              <a:rPr lang="en-US" dirty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Parents are heterozygous for both </a:t>
            </a:r>
            <a:r>
              <a:rPr lang="en-US" dirty="0" smtClean="0"/>
              <a:t>hair and </a:t>
            </a:r>
            <a:r>
              <a:rPr lang="en-US" dirty="0"/>
              <a:t>eye color (</a:t>
            </a:r>
            <a:r>
              <a:rPr lang="en-US" dirty="0" err="1"/>
              <a:t>BbEe</a:t>
            </a:r>
            <a:r>
              <a:rPr lang="en-US" dirty="0"/>
              <a:t>: Brown hair </a:t>
            </a:r>
            <a:r>
              <a:rPr lang="en-US" dirty="0" smtClean="0"/>
              <a:t>and Brown </a:t>
            </a:r>
            <a:r>
              <a:rPr lang="en-US" dirty="0"/>
              <a:t>Eyes).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B: Brown hair - E: Brown eyes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b: Blonde hair - e : Blue eyes</a:t>
            </a:r>
          </a:p>
          <a:p>
            <a:r>
              <a:rPr lang="en-US" dirty="0" smtClean="0"/>
              <a:t> </a:t>
            </a:r>
            <a:r>
              <a:rPr lang="en-US" dirty="0"/>
              <a:t>Cross = </a:t>
            </a:r>
            <a:r>
              <a:rPr lang="en-US" dirty="0" err="1"/>
              <a:t>BbEe</a:t>
            </a:r>
            <a:r>
              <a:rPr lang="en-US" dirty="0"/>
              <a:t> x </a:t>
            </a:r>
            <a:r>
              <a:rPr lang="en-US" dirty="0" err="1"/>
              <a:t>BbEe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9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Mendel’s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law of segregation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You can’t have the same letters in a Sex cell</a:t>
            </a:r>
          </a:p>
          <a:p>
            <a:r>
              <a:rPr lang="en-US" dirty="0" smtClean="0"/>
              <a:t>The </a:t>
            </a:r>
            <a:r>
              <a:rPr lang="en-US" dirty="0"/>
              <a:t>law of independent assortment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The two genes will have their alleles </a:t>
            </a:r>
            <a:r>
              <a:rPr lang="en-US" dirty="0" smtClean="0"/>
              <a:t>placed 	into </a:t>
            </a:r>
            <a:r>
              <a:rPr lang="en-US" dirty="0"/>
              <a:t>the same sex cells randomly.</a:t>
            </a:r>
          </a:p>
          <a:p>
            <a:r>
              <a:rPr lang="en-US" dirty="0" smtClean="0"/>
              <a:t>Work </a:t>
            </a:r>
            <a:r>
              <a:rPr lang="en-US" dirty="0"/>
              <a:t>with one parent at a time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 err="1"/>
              <a:t>BbEe</a:t>
            </a:r>
            <a:r>
              <a:rPr lang="en-US" dirty="0"/>
              <a:t> (B b) (E e)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Possible sex cells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(BE) (Be) (</a:t>
            </a:r>
            <a:r>
              <a:rPr lang="en-US" dirty="0" err="1"/>
              <a:t>bE</a:t>
            </a:r>
            <a:r>
              <a:rPr lang="en-US" dirty="0"/>
              <a:t>) (be)</a:t>
            </a:r>
          </a:p>
        </p:txBody>
      </p:sp>
    </p:spTree>
    <p:extLst>
      <p:ext uri="{BB962C8B-B14F-4D97-AF65-F5344CB8AC3E}">
        <p14:creationId xmlns:p14="http://schemas.microsoft.com/office/powerpoint/2010/main" val="154259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Genetic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Mendel found that you could predict the</a:t>
            </a:r>
          </a:p>
          <a:p>
            <a:pPr marL="0" indent="0">
              <a:buNone/>
            </a:pPr>
            <a:r>
              <a:rPr lang="en-US" dirty="0" smtClean="0"/>
              <a:t>	traits </a:t>
            </a:r>
            <a:r>
              <a:rPr lang="en-US" dirty="0"/>
              <a:t>of a percentage of the offspring.</a:t>
            </a:r>
          </a:p>
          <a:p>
            <a:r>
              <a:rPr lang="en-US" dirty="0" smtClean="0"/>
              <a:t> </a:t>
            </a:r>
            <a:r>
              <a:rPr lang="en-US" dirty="0"/>
              <a:t>He invented and used the tool of a </a:t>
            </a:r>
            <a:r>
              <a:rPr lang="en-US" dirty="0" err="1"/>
              <a:t>Punnett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square </a:t>
            </a:r>
            <a:r>
              <a:rPr lang="en-US" dirty="0"/>
              <a:t>to illustrate these percentages.</a:t>
            </a:r>
          </a:p>
        </p:txBody>
      </p:sp>
    </p:spTree>
    <p:extLst>
      <p:ext uri="{BB962C8B-B14F-4D97-AF65-F5344CB8AC3E}">
        <p14:creationId xmlns:p14="http://schemas.microsoft.com/office/powerpoint/2010/main" val="1748559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987966"/>
              </p:ext>
            </p:extLst>
          </p:nvPr>
        </p:nvGraphicFramePr>
        <p:xfrm>
          <a:off x="1447800" y="1752600"/>
          <a:ext cx="5334000" cy="403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</a:tblGrid>
              <a:tr h="1009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1009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1009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1009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6858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	     Be         </a:t>
            </a:r>
            <a:r>
              <a:rPr lang="en-US" sz="3600" dirty="0" err="1" smtClean="0"/>
              <a:t>bE</a:t>
            </a:r>
            <a:r>
              <a:rPr lang="en-US" sz="3600" dirty="0" smtClean="0"/>
              <a:t>        be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1219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200" dirty="0" smtClean="0"/>
              <a:t>BE	</a:t>
            </a:r>
          </a:p>
          <a:p>
            <a:endParaRPr lang="en-US" sz="3200" dirty="0"/>
          </a:p>
          <a:p>
            <a:r>
              <a:rPr lang="en-US" sz="3200" dirty="0" smtClean="0"/>
              <a:t> Be</a:t>
            </a:r>
          </a:p>
          <a:p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bE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 be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76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Phenotypes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Brown Hair Brown </a:t>
            </a:r>
            <a:r>
              <a:rPr lang="en-US" dirty="0" smtClean="0"/>
              <a:t>Eyes	 </a:t>
            </a:r>
            <a:r>
              <a:rPr lang="en-US" dirty="0"/>
              <a:t>_________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Brown Hair Blue </a:t>
            </a:r>
            <a:r>
              <a:rPr lang="en-US" dirty="0" smtClean="0"/>
              <a:t>Eyes	 </a:t>
            </a:r>
            <a:r>
              <a:rPr lang="en-US" dirty="0"/>
              <a:t>_________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Blonde Hair Brown Eyes </a:t>
            </a:r>
            <a:r>
              <a:rPr lang="en-US" dirty="0" smtClean="0"/>
              <a:t>	 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Blonde Hair Blue Eyes </a:t>
            </a:r>
            <a:r>
              <a:rPr lang="en-US" dirty="0" smtClean="0"/>
              <a:t>	 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0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Phenotypes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Brown Hair Brown </a:t>
            </a:r>
            <a:r>
              <a:rPr lang="en-US" dirty="0" smtClean="0"/>
              <a:t>Eyes	 	 ____</a:t>
            </a:r>
            <a:r>
              <a:rPr lang="en-US" dirty="0"/>
              <a:t>9____</a:t>
            </a:r>
          </a:p>
          <a:p>
            <a:pPr marL="0" indent="0">
              <a:buNone/>
            </a:pPr>
            <a:r>
              <a:rPr lang="en-US" dirty="0"/>
              <a:t>– Brown Hair Blue </a:t>
            </a:r>
            <a:r>
              <a:rPr lang="en-US" dirty="0" smtClean="0"/>
              <a:t>Eyes		 </a:t>
            </a:r>
            <a:r>
              <a:rPr lang="en-US" dirty="0"/>
              <a:t>____3____</a:t>
            </a:r>
          </a:p>
          <a:p>
            <a:pPr marL="0" indent="0">
              <a:buNone/>
            </a:pPr>
            <a:r>
              <a:rPr lang="en-US" dirty="0"/>
              <a:t>– Blonde Hair Brown Eyes </a:t>
            </a:r>
            <a:r>
              <a:rPr lang="en-US" dirty="0" smtClean="0"/>
              <a:t>		 ____</a:t>
            </a:r>
            <a:r>
              <a:rPr lang="en-US" dirty="0"/>
              <a:t>3____</a:t>
            </a:r>
          </a:p>
          <a:p>
            <a:pPr marL="0" indent="0">
              <a:buNone/>
            </a:pPr>
            <a:r>
              <a:rPr lang="en-US" dirty="0"/>
              <a:t>– Blonde Hair Blue Eyes </a:t>
            </a:r>
            <a:r>
              <a:rPr lang="en-US" dirty="0" smtClean="0"/>
              <a:t>		 ____</a:t>
            </a:r>
            <a:r>
              <a:rPr lang="en-US" dirty="0"/>
              <a:t>1____</a:t>
            </a:r>
          </a:p>
        </p:txBody>
      </p:sp>
    </p:spTree>
    <p:extLst>
      <p:ext uri="{BB962C8B-B14F-4D97-AF65-F5344CB8AC3E}">
        <p14:creationId xmlns:p14="http://schemas.microsoft.com/office/powerpoint/2010/main" val="2043968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Percentages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Phenotypes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Brown Hair Brown </a:t>
            </a:r>
            <a:r>
              <a:rPr lang="en-US" dirty="0" smtClean="0"/>
              <a:t>Eyes	 </a:t>
            </a:r>
            <a:r>
              <a:rPr lang="en-US" dirty="0"/>
              <a:t>____56%___</a:t>
            </a:r>
          </a:p>
          <a:p>
            <a:pPr marL="0" indent="0">
              <a:buNone/>
            </a:pPr>
            <a:r>
              <a:rPr lang="en-US" dirty="0" smtClean="0"/>
              <a:t>	– Brown </a:t>
            </a:r>
            <a:r>
              <a:rPr lang="en-US" dirty="0"/>
              <a:t>Hair Blue </a:t>
            </a:r>
            <a:r>
              <a:rPr lang="en-US" dirty="0" smtClean="0"/>
              <a:t>Eyes	 </a:t>
            </a:r>
            <a:r>
              <a:rPr lang="en-US" dirty="0"/>
              <a:t>____19%___</a:t>
            </a:r>
          </a:p>
          <a:p>
            <a:pPr marL="0" indent="0">
              <a:buNone/>
            </a:pPr>
            <a:r>
              <a:rPr lang="en-US" dirty="0" smtClean="0"/>
              <a:t>	–Blonde </a:t>
            </a:r>
            <a:r>
              <a:rPr lang="en-US" dirty="0"/>
              <a:t>Hair Brown Eyes </a:t>
            </a:r>
            <a:r>
              <a:rPr lang="en-US" dirty="0" smtClean="0"/>
              <a:t>	 ____</a:t>
            </a:r>
            <a:r>
              <a:rPr lang="en-US" dirty="0"/>
              <a:t>19%___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Blonde Hair Blue Eyes </a:t>
            </a:r>
            <a:r>
              <a:rPr lang="en-US" dirty="0" smtClean="0"/>
              <a:t>	 ____</a:t>
            </a:r>
            <a:r>
              <a:rPr lang="en-US" dirty="0"/>
              <a:t>6%____</a:t>
            </a:r>
          </a:p>
        </p:txBody>
      </p:sp>
    </p:spTree>
    <p:extLst>
      <p:ext uri="{BB962C8B-B14F-4D97-AF65-F5344CB8AC3E}">
        <p14:creationId xmlns:p14="http://schemas.microsoft.com/office/powerpoint/2010/main" val="250580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Law of Dominance</a:t>
            </a:r>
          </a:p>
          <a:p>
            <a:pPr marL="0" indent="0">
              <a:buNone/>
            </a:pPr>
            <a:r>
              <a:rPr lang="en-US" dirty="0" smtClean="0"/>
              <a:t>    Traits </a:t>
            </a:r>
            <a:r>
              <a:rPr lang="en-US" dirty="0"/>
              <a:t>are shown with a Capital letter for</a:t>
            </a:r>
          </a:p>
          <a:p>
            <a:pPr marL="0" indent="0">
              <a:buNone/>
            </a:pPr>
            <a:r>
              <a:rPr lang="en-US" dirty="0" smtClean="0"/>
              <a:t>    dominant </a:t>
            </a:r>
            <a:r>
              <a:rPr lang="en-US" dirty="0"/>
              <a:t>and a lower case for recessive</a:t>
            </a:r>
          </a:p>
          <a:p>
            <a:pPr marL="0" indent="0">
              <a:buNone/>
            </a:pPr>
            <a:r>
              <a:rPr lang="en-US" dirty="0" smtClean="0"/>
              <a:t>	 – </a:t>
            </a:r>
            <a:r>
              <a:rPr lang="en-US" dirty="0"/>
              <a:t>Brown Eyes (B) Blue Eyes (b)</a:t>
            </a:r>
          </a:p>
        </p:txBody>
      </p:sp>
    </p:spTree>
    <p:extLst>
      <p:ext uri="{BB962C8B-B14F-4D97-AF65-F5344CB8AC3E}">
        <p14:creationId xmlns:p14="http://schemas.microsoft.com/office/powerpoint/2010/main" val="242069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Eye Color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Brown eyes B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Blue eyes b</a:t>
            </a:r>
          </a:p>
          <a:p>
            <a:r>
              <a:rPr lang="en-US" dirty="0" smtClean="0"/>
              <a:t>Purebred </a:t>
            </a:r>
            <a:r>
              <a:rPr lang="en-US" dirty="0"/>
              <a:t>individual with brown eyes (BB)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Homozygous</a:t>
            </a:r>
          </a:p>
          <a:p>
            <a:r>
              <a:rPr lang="en-US" dirty="0" smtClean="0"/>
              <a:t>Purebred </a:t>
            </a:r>
            <a:r>
              <a:rPr lang="en-US" dirty="0"/>
              <a:t>individual with blue eyes (bb)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Homozygous</a:t>
            </a:r>
          </a:p>
          <a:p>
            <a:r>
              <a:rPr lang="en-US" dirty="0" smtClean="0"/>
              <a:t>Hybrid </a:t>
            </a:r>
            <a:r>
              <a:rPr lang="en-US" dirty="0"/>
              <a:t>individual with brown eyes (Bb)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Heterozygous</a:t>
            </a:r>
          </a:p>
        </p:txBody>
      </p:sp>
    </p:spTree>
    <p:extLst>
      <p:ext uri="{BB962C8B-B14F-4D97-AF65-F5344CB8AC3E}">
        <p14:creationId xmlns:p14="http://schemas.microsoft.com/office/powerpoint/2010/main" val="330546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Eye Color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Father is (BB)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Mother is (bb)</a:t>
            </a:r>
          </a:p>
          <a:p>
            <a:r>
              <a:rPr lang="en-US" dirty="0" smtClean="0"/>
              <a:t>Their </a:t>
            </a:r>
            <a:r>
              <a:rPr lang="en-US" dirty="0"/>
              <a:t>Genes Are Crossed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BB x bb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Since we are looking at only 1 gene, it is </a:t>
            </a:r>
            <a:r>
              <a:rPr lang="en-US" dirty="0" smtClean="0"/>
              <a:t>		called a </a:t>
            </a:r>
            <a:r>
              <a:rPr lang="en-US" dirty="0"/>
              <a:t>monohybrid cross.</a:t>
            </a:r>
          </a:p>
        </p:txBody>
      </p:sp>
    </p:spTree>
    <p:extLst>
      <p:ext uri="{BB962C8B-B14F-4D97-AF65-F5344CB8AC3E}">
        <p14:creationId xmlns:p14="http://schemas.microsoft.com/office/powerpoint/2010/main" val="346959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Law of Segregation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Alleles for the same trait must be in </a:t>
            </a:r>
            <a:r>
              <a:rPr lang="en-US" dirty="0" smtClean="0"/>
              <a:t>	separate </a:t>
            </a:r>
            <a:r>
              <a:rPr lang="en-US" dirty="0"/>
              <a:t>sex cells.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Father is (BB) as his diploid genotype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Mother is (bb) as her diploid </a:t>
            </a:r>
            <a:r>
              <a:rPr lang="en-US" dirty="0" smtClean="0"/>
              <a:t>genotype</a:t>
            </a:r>
          </a:p>
          <a:p>
            <a:r>
              <a:rPr lang="en-US" dirty="0"/>
              <a:t>Somatic Cells BB </a:t>
            </a:r>
            <a:r>
              <a:rPr lang="en-US" dirty="0" smtClean="0"/>
              <a:t>                 </a:t>
            </a:r>
            <a:r>
              <a:rPr lang="en-US" dirty="0" err="1" smtClean="0"/>
              <a:t>bb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Sex </a:t>
            </a:r>
            <a:r>
              <a:rPr lang="en-US" dirty="0"/>
              <a:t>cells </a:t>
            </a:r>
            <a:r>
              <a:rPr lang="en-US" dirty="0" smtClean="0"/>
              <a:t>	        B   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b</a:t>
            </a:r>
            <a:r>
              <a:rPr lang="en-US" dirty="0" smtClean="0"/>
              <a:t>      </a:t>
            </a:r>
            <a:r>
              <a:rPr lang="en-US" dirty="0" err="1" smtClean="0"/>
              <a:t>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76600" y="49530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05200" y="49530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81600" y="4953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38800" y="4991100"/>
            <a:ext cx="1524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73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Monohybrid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Monohybrid cross deals </a:t>
            </a:r>
            <a:r>
              <a:rPr lang="en-US" dirty="0" smtClean="0"/>
              <a:t>with one </a:t>
            </a:r>
            <a:r>
              <a:rPr lang="en-US" dirty="0"/>
              <a:t>gene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dirty="0"/>
              <a:t>We are working with only </a:t>
            </a:r>
            <a:r>
              <a:rPr lang="en-US" dirty="0" smtClean="0"/>
              <a:t>eye color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Setting up a </a:t>
            </a:r>
            <a:r>
              <a:rPr lang="en-US" dirty="0" err="1"/>
              <a:t>punnet</a:t>
            </a:r>
            <a:r>
              <a:rPr lang="en-US" dirty="0"/>
              <a:t> square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sex cells go on </a:t>
            </a:r>
            <a:r>
              <a:rPr lang="en-US" dirty="0" smtClean="0"/>
              <a:t>the </a:t>
            </a:r>
          </a:p>
          <a:p>
            <a:pPr marL="457200" lvl="1" indent="0">
              <a:buNone/>
            </a:pPr>
            <a:r>
              <a:rPr lang="en-US"/>
              <a:t> </a:t>
            </a:r>
            <a:r>
              <a:rPr lang="en-US" smtClean="0"/>
              <a:t>   outside </a:t>
            </a:r>
            <a:r>
              <a:rPr lang="en-US" dirty="0"/>
              <a:t>of the </a:t>
            </a:r>
            <a:r>
              <a:rPr lang="en-US" dirty="0" smtClean="0"/>
              <a:t>square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814"/>
              </p:ext>
            </p:extLst>
          </p:nvPr>
        </p:nvGraphicFramePr>
        <p:xfrm>
          <a:off x="4876800" y="3505200"/>
          <a:ext cx="3657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1447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449842"/>
              </p:ext>
            </p:extLst>
          </p:nvPr>
        </p:nvGraphicFramePr>
        <p:xfrm>
          <a:off x="990600" y="2979241"/>
          <a:ext cx="4191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16662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  <a:tr h="166624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2098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4400" dirty="0" smtClean="0"/>
              <a:t>B		B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505200"/>
            <a:ext cx="457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b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2098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 = </a:t>
            </a:r>
            <a:r>
              <a:rPr lang="en-US" dirty="0" smtClean="0"/>
              <a:t>Brown</a:t>
            </a:r>
          </a:p>
          <a:p>
            <a:r>
              <a:rPr lang="en-US" dirty="0"/>
              <a:t>All of the</a:t>
            </a:r>
          </a:p>
          <a:p>
            <a:r>
              <a:rPr lang="en-US" dirty="0"/>
              <a:t>offspring will</a:t>
            </a:r>
          </a:p>
          <a:p>
            <a:r>
              <a:rPr lang="en-US" dirty="0"/>
              <a:t>have brown eyes,</a:t>
            </a:r>
          </a:p>
          <a:p>
            <a:r>
              <a:rPr lang="en-US" dirty="0"/>
              <a:t>but they will be</a:t>
            </a:r>
          </a:p>
          <a:p>
            <a:r>
              <a:rPr lang="en-US" dirty="0"/>
              <a:t>heterozygous</a:t>
            </a:r>
          </a:p>
          <a:p>
            <a:r>
              <a:rPr lang="en-US" dirty="0"/>
              <a:t>individuals.</a:t>
            </a:r>
          </a:p>
        </p:txBody>
      </p:sp>
    </p:spTree>
    <p:extLst>
      <p:ext uri="{BB962C8B-B14F-4D97-AF65-F5344CB8AC3E}">
        <p14:creationId xmlns:p14="http://schemas.microsoft.com/office/powerpoint/2010/main" val="172107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Eye Color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Father has Brown eyes and </a:t>
            </a:r>
            <a:r>
              <a:rPr lang="en-US" dirty="0" smtClean="0"/>
              <a:t>is 	heterozygous (Bb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Mother has Brown eyes and is </a:t>
            </a:r>
            <a:r>
              <a:rPr lang="en-US" dirty="0" smtClean="0"/>
              <a:t>	heterozygous (Bb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70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223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Punnett Squares: Genetic Crosses</vt:lpstr>
      <vt:lpstr>Making Genetic Predictions</vt:lpstr>
      <vt:lpstr>Punnett Squares</vt:lpstr>
      <vt:lpstr>Punnett Squares</vt:lpstr>
      <vt:lpstr>Punnett Squares</vt:lpstr>
      <vt:lpstr>Law Of Segregation</vt:lpstr>
      <vt:lpstr>Monohybrid Crosses</vt:lpstr>
      <vt:lpstr>Punnett Squares</vt:lpstr>
      <vt:lpstr>Punnett Squares</vt:lpstr>
      <vt:lpstr>Punnett Squares</vt:lpstr>
      <vt:lpstr>Ratios</vt:lpstr>
      <vt:lpstr>Punnett Squares</vt:lpstr>
      <vt:lpstr>Punnett Squares</vt:lpstr>
      <vt:lpstr>Ratios</vt:lpstr>
      <vt:lpstr>Mendel’s Work</vt:lpstr>
      <vt:lpstr>Mendel’s Work</vt:lpstr>
      <vt:lpstr>Multiple Characteristics</vt:lpstr>
      <vt:lpstr>Dihybrid Crosses</vt:lpstr>
      <vt:lpstr>Mendel’s Laws</vt:lpstr>
      <vt:lpstr>PowerPoint Presentation</vt:lpstr>
      <vt:lpstr>Phenotype Ratios</vt:lpstr>
      <vt:lpstr>Phenotype Ratios</vt:lpstr>
      <vt:lpstr>Phenotype Percentages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Punnett Squares: Genetic Crosses</dc:title>
  <dc:creator>Library Lab</dc:creator>
  <cp:lastModifiedBy>Library Lab</cp:lastModifiedBy>
  <cp:revision>18</cp:revision>
  <dcterms:created xsi:type="dcterms:W3CDTF">2012-11-28T23:56:15Z</dcterms:created>
  <dcterms:modified xsi:type="dcterms:W3CDTF">2012-11-29T00:42:23Z</dcterms:modified>
</cp:coreProperties>
</file>