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1"/>
  </p:notesMasterIdLst>
  <p:handoutMasterIdLst>
    <p:handoutMasterId r:id="rId12"/>
  </p:handoutMasterIdLst>
  <p:sldIdLst>
    <p:sldId id="853" r:id="rId2"/>
    <p:sldId id="851" r:id="rId3"/>
    <p:sldId id="765" r:id="rId4"/>
    <p:sldId id="856" r:id="rId5"/>
    <p:sldId id="734" r:id="rId6"/>
    <p:sldId id="736" r:id="rId7"/>
    <p:sldId id="852" r:id="rId8"/>
    <p:sldId id="726" r:id="rId9"/>
    <p:sldId id="646" r:id="rId10"/>
  </p:sldIdLst>
  <p:sldSz cx="13004800" cy="9753600"/>
  <p:notesSz cx="6858000" cy="9144000"/>
  <p:defaultTextStyle>
    <a:defPPr>
      <a:defRPr lang="en-US"/>
    </a:defPPr>
    <a:lvl1pPr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1pPr>
    <a:lvl2pPr marL="444823"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2pPr>
    <a:lvl3pPr marL="891143"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3pPr>
    <a:lvl4pPr marL="1337531"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4pPr>
    <a:lvl5pPr marL="1783937"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5pPr>
    <a:lvl6pPr marL="2231797"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6pPr>
    <a:lvl7pPr marL="2678142"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7pPr>
    <a:lvl8pPr marL="3124489"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8pPr>
    <a:lvl9pPr marL="3570855"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scaleToFitPaper="1" frameSlides="1"/>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32"/>
    <a:srgbClr val="D5E4F6"/>
    <a:srgbClr val="F2F2F2"/>
    <a:srgbClr val="423355"/>
    <a:srgbClr val="A5DE16"/>
    <a:srgbClr val="20BFCB"/>
    <a:srgbClr val="CB827D"/>
    <a:srgbClr val="107E82"/>
    <a:srgbClr val="8B0000"/>
    <a:srgbClr val="006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04" autoAdjust="0"/>
    <p:restoredTop sz="88579" autoAdjust="0"/>
  </p:normalViewPr>
  <p:slideViewPr>
    <p:cSldViewPr>
      <p:cViewPr>
        <p:scale>
          <a:sx n="59" d="100"/>
          <a:sy n="59" d="100"/>
        </p:scale>
        <p:origin x="-96" y="-96"/>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1744"/>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596B4A-4EEE-BC40-9B2C-FB60BB5A7F66}" type="datetimeFigureOut">
              <a:rPr lang="en-US" smtClean="0"/>
              <a:t>4/4/14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A6410A-0797-1B4B-8330-068CD67B9334}" type="slidenum">
              <a:rPr lang="en-US" smtClean="0"/>
              <a:t>‹#›</a:t>
            </a:fld>
            <a:endParaRPr lang="en-US" dirty="0"/>
          </a:p>
        </p:txBody>
      </p:sp>
    </p:spTree>
    <p:extLst>
      <p:ext uri="{BB962C8B-B14F-4D97-AF65-F5344CB8AC3E}">
        <p14:creationId xmlns:p14="http://schemas.microsoft.com/office/powerpoint/2010/main" val="270394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B92EB3D-079A-6146-AB5F-03891F68D297}" type="datetimeFigureOut">
              <a:rPr lang="en-US"/>
              <a:pPr>
                <a:defRPr/>
              </a:pPr>
              <a:t>4/4/14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94D7EA-CB75-1D42-862B-EAA5867705CE}" type="slidenum">
              <a:rPr lang="en-US"/>
              <a:pPr>
                <a:defRPr/>
              </a:pPr>
              <a:t>‹#›</a:t>
            </a:fld>
            <a:endParaRPr lang="en-US" dirty="0"/>
          </a:p>
        </p:txBody>
      </p:sp>
    </p:spTree>
    <p:extLst>
      <p:ext uri="{BB962C8B-B14F-4D97-AF65-F5344CB8AC3E}">
        <p14:creationId xmlns:p14="http://schemas.microsoft.com/office/powerpoint/2010/main" val="2613704610"/>
      </p:ext>
    </p:extLst>
  </p:cSld>
  <p:clrMap bg1="lt1" tx1="dk1" bg2="lt2" tx2="dk2" accent1="accent1" accent2="accent2" accent3="accent3" accent4="accent4" accent5="accent5" accent6="accent6" hlink="hlink" folHlink="folHlink"/>
  <p:notesStyle>
    <a:lvl1pPr algn="l" defTabSz="444823"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44823"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2pPr>
    <a:lvl3pPr marL="891143"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337531"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783937"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231682" algn="l" defTabSz="446335" rtl="0" eaLnBrk="1" latinLnBrk="0" hangingPunct="1">
      <a:defRPr sz="1100" kern="1200">
        <a:solidFill>
          <a:schemeClr val="tx1"/>
        </a:solidFill>
        <a:latin typeface="+mn-lt"/>
        <a:ea typeface="+mn-ea"/>
        <a:cs typeface="+mn-cs"/>
      </a:defRPr>
    </a:lvl6pPr>
    <a:lvl7pPr marL="2678005" algn="l" defTabSz="446335" rtl="0" eaLnBrk="1" latinLnBrk="0" hangingPunct="1">
      <a:defRPr sz="1100" kern="1200">
        <a:solidFill>
          <a:schemeClr val="tx1"/>
        </a:solidFill>
        <a:latin typeface="+mn-lt"/>
        <a:ea typeface="+mn-ea"/>
        <a:cs typeface="+mn-cs"/>
      </a:defRPr>
    </a:lvl7pPr>
    <a:lvl8pPr marL="3124329" algn="l" defTabSz="446335" rtl="0" eaLnBrk="1" latinLnBrk="0" hangingPunct="1">
      <a:defRPr sz="1100" kern="1200">
        <a:solidFill>
          <a:schemeClr val="tx1"/>
        </a:solidFill>
        <a:latin typeface="+mn-lt"/>
        <a:ea typeface="+mn-ea"/>
        <a:cs typeface="+mn-cs"/>
      </a:defRPr>
    </a:lvl8pPr>
    <a:lvl9pPr marL="3570672" algn="l" defTabSz="44633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Given the behavior, pull out some antecedent,</a:t>
            </a:r>
            <a:r>
              <a:rPr lang="en-US" baseline="0" dirty="0" smtClean="0">
                <a:latin typeface="Calibri" charset="0"/>
              </a:rPr>
              <a:t> setting events, and triggers.  Then some consequences and reinforcements.  Then, make a hypothesis about what is increasing or decreasing the targeted behavior.</a:t>
            </a:r>
            <a:endParaRPr lang="en-US" dirty="0" smtClean="0">
              <a:latin typeface="Calibri" charset="0"/>
            </a:endParaRPr>
          </a:p>
          <a:p>
            <a:endParaRPr lang="en-US" dirty="0">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59D098EF-B854-8C43-A7A7-2B8E00C3B9DC}" type="slidenum">
              <a:rPr lang="en-US" sz="1200"/>
              <a:pPr eaLnBrk="1" hangingPunct="1"/>
              <a:t>2</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Give 10 minutes to consider these questions for own student</a:t>
            </a:r>
            <a:endParaRPr lang="en-US" dirty="0"/>
          </a:p>
        </p:txBody>
      </p:sp>
      <p:sp>
        <p:nvSpPr>
          <p:cNvPr id="4" name="Slide Number Placeholder 3"/>
          <p:cNvSpPr>
            <a:spLocks noGrp="1"/>
          </p:cNvSpPr>
          <p:nvPr>
            <p:ph type="sldNum" sz="quarter" idx="10"/>
          </p:nvPr>
        </p:nvSpPr>
        <p:spPr/>
        <p:txBody>
          <a:bodyPr/>
          <a:lstStyle/>
          <a:p>
            <a:pPr>
              <a:defRPr/>
            </a:pPr>
            <a:fld id="{0A94D7EA-CB75-1D42-862B-EAA5867705CE}" type="slidenum">
              <a:rPr lang="en-US" smtClean="0"/>
              <a:pPr>
                <a:defRPr/>
              </a:pPr>
              <a:t>3</a:t>
            </a:fld>
            <a:endParaRPr lang="en-US" dirty="0"/>
          </a:p>
        </p:txBody>
      </p:sp>
    </p:spTree>
    <p:extLst>
      <p:ext uri="{BB962C8B-B14F-4D97-AF65-F5344CB8AC3E}">
        <p14:creationId xmlns:p14="http://schemas.microsoft.com/office/powerpoint/2010/main" val="209705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List on flip chart/give each table one section</a:t>
            </a:r>
            <a:endParaRPr lang="en-US" dirty="0">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ECA3FBFA-36BB-F849-845B-003D13251880}" type="slidenum">
              <a:rPr lang="en-US" sz="1200"/>
              <a:pPr eaLnBrk="1" hangingPunct="1"/>
              <a:t>5</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Give 15 minutes to work on own student’s strengths</a:t>
            </a:r>
            <a:endParaRPr lang="en-US" dirty="0"/>
          </a:p>
        </p:txBody>
      </p:sp>
      <p:sp>
        <p:nvSpPr>
          <p:cNvPr id="4" name="Slide Number Placeholder 3"/>
          <p:cNvSpPr>
            <a:spLocks noGrp="1"/>
          </p:cNvSpPr>
          <p:nvPr>
            <p:ph type="sldNum" sz="quarter" idx="10"/>
          </p:nvPr>
        </p:nvSpPr>
        <p:spPr/>
        <p:txBody>
          <a:bodyPr/>
          <a:lstStyle/>
          <a:p>
            <a:pPr>
              <a:defRPr/>
            </a:pPr>
            <a:fld id="{0A94D7EA-CB75-1D42-862B-EAA5867705CE}" type="slidenum">
              <a:rPr lang="en-US" smtClean="0"/>
              <a:pPr>
                <a:defRPr/>
              </a:pPr>
              <a:t>7</a:t>
            </a:fld>
            <a:endParaRPr lang="en-US" dirty="0"/>
          </a:p>
        </p:txBody>
      </p:sp>
    </p:spTree>
    <p:extLst>
      <p:ext uri="{BB962C8B-B14F-4D97-AF65-F5344CB8AC3E}">
        <p14:creationId xmlns:p14="http://schemas.microsoft.com/office/powerpoint/2010/main" val="340552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ECA3FBFA-36BB-F849-845B-003D13251880}" type="slidenum">
              <a:rPr lang="en-US" sz="1200"/>
              <a:pPr eaLnBrk="1" hangingPunct="1"/>
              <a:t>8</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Give</a:t>
            </a:r>
            <a:r>
              <a:rPr lang="en-US" baseline="0" dirty="0" smtClean="0"/>
              <a:t> 10 minutes to consider for own student</a:t>
            </a:r>
            <a:endParaRPr lang="en-US" dirty="0"/>
          </a:p>
        </p:txBody>
      </p:sp>
      <p:sp>
        <p:nvSpPr>
          <p:cNvPr id="4" name="Slide Number Placeholder 3"/>
          <p:cNvSpPr>
            <a:spLocks noGrp="1"/>
          </p:cNvSpPr>
          <p:nvPr>
            <p:ph type="sldNum" sz="quarter" idx="10"/>
          </p:nvPr>
        </p:nvSpPr>
        <p:spPr/>
        <p:txBody>
          <a:bodyPr/>
          <a:lstStyle/>
          <a:p>
            <a:pPr>
              <a:defRPr/>
            </a:pPr>
            <a:fld id="{0A94D7EA-CB75-1D42-862B-EAA5867705CE}" type="slidenum">
              <a:rPr lang="en-US" smtClean="0"/>
              <a:pPr>
                <a:defRPr/>
              </a:pPr>
              <a:t>9</a:t>
            </a:fld>
            <a:endParaRPr lang="en-US" dirty="0"/>
          </a:p>
        </p:txBody>
      </p:sp>
    </p:spTree>
    <p:extLst>
      <p:ext uri="{BB962C8B-B14F-4D97-AF65-F5344CB8AC3E}">
        <p14:creationId xmlns:p14="http://schemas.microsoft.com/office/powerpoint/2010/main" val="322937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1" cy="209073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51038" y="5528344"/>
            <a:ext cx="9102727" cy="2492375"/>
          </a:xfrm>
          <a:prstGeom prst="rect">
            <a:avLst/>
          </a:prstGeom>
        </p:spPr>
        <p:txBody>
          <a:bodyPr vert="horz" lIns="89290" tIns="44563" rIns="89290" bIns="44563"/>
          <a:lstStyle>
            <a:lvl1pPr marL="0" indent="0" algn="ctr">
              <a:buNone/>
              <a:defRPr>
                <a:latin typeface="Helvetica"/>
                <a:cs typeface="Helvetica"/>
              </a:defRPr>
            </a:lvl1pPr>
            <a:lvl2pPr marL="446335" indent="0" algn="ctr">
              <a:buNone/>
              <a:defRPr/>
            </a:lvl2pPr>
            <a:lvl3pPr marL="892645" indent="0" algn="ctr">
              <a:buNone/>
              <a:defRPr/>
            </a:lvl3pPr>
            <a:lvl4pPr marL="1339007" indent="0" algn="ctr">
              <a:buNone/>
              <a:defRPr/>
            </a:lvl4pPr>
            <a:lvl5pPr marL="1785383" indent="0" algn="ctr">
              <a:buNone/>
              <a:defRPr/>
            </a:lvl5pPr>
            <a:lvl6pPr marL="2231682" indent="0" algn="ctr">
              <a:buNone/>
              <a:defRPr/>
            </a:lvl6pPr>
            <a:lvl7pPr marL="2678005" indent="0" algn="ctr">
              <a:buNone/>
              <a:defRPr/>
            </a:lvl7pPr>
            <a:lvl8pPr marL="3124329" indent="0" algn="ctr">
              <a:buNone/>
              <a:defRPr/>
            </a:lvl8pPr>
            <a:lvl9pPr marL="3570672"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7075565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50876" y="2277144"/>
            <a:ext cx="11703051" cy="6435725"/>
          </a:xfrm>
          <a:prstGeom prst="rect">
            <a:avLst/>
          </a:prstGeom>
        </p:spPr>
        <p:txBody>
          <a:bodyPr vert="eaVert" lIns="89290" tIns="44563" rIns="89290" bIns="44563"/>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763564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50876" y="2277144"/>
            <a:ext cx="11703051" cy="6435725"/>
          </a:xfrm>
          <a:prstGeom prst="rect">
            <a:avLst/>
          </a:prstGeom>
        </p:spPr>
        <p:txBody>
          <a:bodyPr vert="horz" lIns="89290" tIns="44563" rIns="89290" bIns="44563"/>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485971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4" y="6267453"/>
            <a:ext cx="11053761"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4" y="4133850"/>
            <a:ext cx="11053761" cy="2133601"/>
          </a:xfrm>
          <a:prstGeom prst="rect">
            <a:avLst/>
          </a:prstGeom>
        </p:spPr>
        <p:txBody>
          <a:bodyPr vert="horz" lIns="89290" tIns="44563" rIns="89290" bIns="44563" anchor="b"/>
          <a:lstStyle>
            <a:lvl1pPr marL="0" indent="0">
              <a:buNone/>
              <a:defRPr sz="2000">
                <a:latin typeface="Helvetica"/>
                <a:cs typeface="Helvetica"/>
              </a:defRPr>
            </a:lvl1pPr>
            <a:lvl2pPr marL="446335" indent="0">
              <a:buNone/>
              <a:defRPr sz="1800"/>
            </a:lvl2pPr>
            <a:lvl3pPr marL="892645" indent="0">
              <a:buNone/>
              <a:defRPr sz="1600"/>
            </a:lvl3pPr>
            <a:lvl4pPr marL="1339007" indent="0">
              <a:buNone/>
              <a:defRPr sz="1400"/>
            </a:lvl4pPr>
            <a:lvl5pPr marL="1785383" indent="0">
              <a:buNone/>
              <a:defRPr sz="1400"/>
            </a:lvl5pPr>
            <a:lvl6pPr marL="2231682" indent="0">
              <a:buNone/>
              <a:defRPr sz="1400"/>
            </a:lvl6pPr>
            <a:lvl7pPr marL="2678005" indent="0">
              <a:buNone/>
              <a:defRPr sz="1400"/>
            </a:lvl7pPr>
            <a:lvl8pPr marL="3124329" indent="0">
              <a:buNone/>
              <a:defRPr sz="1400"/>
            </a:lvl8pPr>
            <a:lvl9pPr marL="3570672"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35080179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50879" y="2277144"/>
            <a:ext cx="5775324" cy="6435725"/>
          </a:xfrm>
          <a:prstGeom prst="rect">
            <a:avLst/>
          </a:prstGeom>
        </p:spPr>
        <p:txBody>
          <a:bodyPr vert="horz" lIns="89290" tIns="44563" rIns="89290" bIns="44563"/>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78603" y="2277144"/>
            <a:ext cx="5775324" cy="6435725"/>
          </a:xfrm>
          <a:prstGeom prst="rect">
            <a:avLst/>
          </a:prstGeom>
        </p:spPr>
        <p:txBody>
          <a:bodyPr vert="horz" lIns="89290" tIns="44563" rIns="89290" bIns="44563"/>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66271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6"/>
            <a:ext cx="11703051" cy="1625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0877" y="2182815"/>
            <a:ext cx="5745163" cy="909638"/>
          </a:xfrm>
          <a:prstGeom prst="rect">
            <a:avLst/>
          </a:prstGeom>
        </p:spPr>
        <p:txBody>
          <a:bodyPr vert="horz" lIns="89290" tIns="44563" rIns="89290" bIns="44563" anchor="b"/>
          <a:lstStyle>
            <a:lvl1pPr marL="0" indent="0">
              <a:buNone/>
              <a:defRPr sz="2400" b="0">
                <a:latin typeface="Helvetica"/>
                <a:cs typeface="Helvetica"/>
              </a:defRPr>
            </a:lvl1pPr>
            <a:lvl2pPr marL="446335" indent="0">
              <a:buNone/>
              <a:defRPr sz="2000" b="1"/>
            </a:lvl2pPr>
            <a:lvl3pPr marL="892645" indent="0">
              <a:buNone/>
              <a:defRPr sz="1800" b="1"/>
            </a:lvl3pPr>
            <a:lvl4pPr marL="1339007" indent="0">
              <a:buNone/>
              <a:defRPr sz="1600" b="1"/>
            </a:lvl4pPr>
            <a:lvl5pPr marL="1785383" indent="0">
              <a:buNone/>
              <a:defRPr sz="1600" b="1"/>
            </a:lvl5pPr>
            <a:lvl6pPr marL="2231682" indent="0">
              <a:buNone/>
              <a:defRPr sz="1600" b="1"/>
            </a:lvl6pPr>
            <a:lvl7pPr marL="2678005" indent="0">
              <a:buNone/>
              <a:defRPr sz="1600" b="1"/>
            </a:lvl7pPr>
            <a:lvl8pPr marL="3124329" indent="0">
              <a:buNone/>
              <a:defRPr sz="1600" b="1"/>
            </a:lvl8pPr>
            <a:lvl9pPr marL="357067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50877" y="3092451"/>
            <a:ext cx="5745163" cy="5619750"/>
          </a:xfrm>
          <a:prstGeom prst="rect">
            <a:avLst/>
          </a:prstGeom>
        </p:spPr>
        <p:txBody>
          <a:bodyPr vert="horz" lIns="89290" tIns="44563" rIns="89290" bIns="44563"/>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605591" y="2182815"/>
            <a:ext cx="5748336" cy="909638"/>
          </a:xfrm>
          <a:prstGeom prst="rect">
            <a:avLst/>
          </a:prstGeom>
        </p:spPr>
        <p:txBody>
          <a:bodyPr vert="horz" lIns="89290" tIns="44563" rIns="89290" bIns="44563" anchor="b"/>
          <a:lstStyle>
            <a:lvl1pPr marL="0" indent="0">
              <a:buNone/>
              <a:defRPr sz="2400" b="0">
                <a:latin typeface="Helvetica"/>
                <a:cs typeface="Helvetica"/>
              </a:defRPr>
            </a:lvl1pPr>
            <a:lvl2pPr marL="446335" indent="0">
              <a:buNone/>
              <a:defRPr sz="2000" b="1"/>
            </a:lvl2pPr>
            <a:lvl3pPr marL="892645" indent="0">
              <a:buNone/>
              <a:defRPr sz="1800" b="1"/>
            </a:lvl3pPr>
            <a:lvl4pPr marL="1339007" indent="0">
              <a:buNone/>
              <a:defRPr sz="1600" b="1"/>
            </a:lvl4pPr>
            <a:lvl5pPr marL="1785383" indent="0">
              <a:buNone/>
              <a:defRPr sz="1600" b="1"/>
            </a:lvl5pPr>
            <a:lvl6pPr marL="2231682" indent="0">
              <a:buNone/>
              <a:defRPr sz="1600" b="1"/>
            </a:lvl6pPr>
            <a:lvl7pPr marL="2678005" indent="0">
              <a:buNone/>
              <a:defRPr sz="1600" b="1"/>
            </a:lvl7pPr>
            <a:lvl8pPr marL="3124329" indent="0">
              <a:buNone/>
              <a:defRPr sz="1600" b="1"/>
            </a:lvl8pPr>
            <a:lvl9pPr marL="357067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05591" y="3092451"/>
            <a:ext cx="5748336" cy="5619750"/>
          </a:xfrm>
          <a:prstGeom prst="rect">
            <a:avLst/>
          </a:prstGeom>
        </p:spPr>
        <p:txBody>
          <a:bodyPr vert="horz" lIns="89290" tIns="44563" rIns="89290" bIns="44563"/>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04358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698749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80523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545" y="389608"/>
            <a:ext cx="4278313" cy="1652587"/>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5084764" y="388940"/>
            <a:ext cx="7269163" cy="8323263"/>
          </a:xfrm>
          <a:prstGeom prst="rect">
            <a:avLst/>
          </a:prstGeom>
        </p:spPr>
        <p:txBody>
          <a:bodyPr vert="horz" lIns="89290" tIns="44563" rIns="89290" bIns="44563"/>
          <a:lstStyle>
            <a:lvl1pPr>
              <a:defRPr sz="3100">
                <a:latin typeface="Helvetica"/>
                <a:cs typeface="Helvetica"/>
              </a:defRPr>
            </a:lvl1pPr>
            <a:lvl2pPr>
              <a:defRPr sz="2800">
                <a:latin typeface="Helvetica"/>
                <a:cs typeface="Helvetica"/>
              </a:defRPr>
            </a:lvl2pPr>
            <a:lvl3pPr>
              <a:defRPr sz="2400">
                <a:latin typeface="Helvetica"/>
                <a:cs typeface="Helvetica"/>
              </a:defRPr>
            </a:lvl3pPr>
            <a:lvl4pPr>
              <a:defRPr sz="2000">
                <a:latin typeface="Helvetica"/>
                <a:cs typeface="Helvetica"/>
              </a:defRPr>
            </a:lvl4pPr>
            <a:lvl5pPr>
              <a:defRPr sz="2000">
                <a:latin typeface="Helvetica"/>
                <a:cs typeface="Helvetic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51545" y="2041526"/>
            <a:ext cx="4278313" cy="6670674"/>
          </a:xfrm>
          <a:prstGeom prst="rect">
            <a:avLst/>
          </a:prstGeom>
        </p:spPr>
        <p:txBody>
          <a:bodyPr vert="horz" lIns="89290" tIns="44563" rIns="89290" bIns="44563"/>
          <a:lstStyle>
            <a:lvl1pPr marL="0" indent="0">
              <a:buNone/>
              <a:defRPr sz="1400">
                <a:latin typeface="Helvetica"/>
                <a:cs typeface="Helvetica"/>
              </a:defRPr>
            </a:lvl1pPr>
            <a:lvl2pPr marL="446335" indent="0">
              <a:buNone/>
              <a:defRPr sz="1100"/>
            </a:lvl2pPr>
            <a:lvl3pPr marL="892645" indent="0">
              <a:buNone/>
              <a:defRPr sz="1000"/>
            </a:lvl3pPr>
            <a:lvl4pPr marL="1339007" indent="0">
              <a:buNone/>
              <a:defRPr sz="900"/>
            </a:lvl4pPr>
            <a:lvl5pPr marL="1785383" indent="0">
              <a:buNone/>
              <a:defRPr sz="900"/>
            </a:lvl5pPr>
            <a:lvl6pPr marL="2231682" indent="0">
              <a:buNone/>
              <a:defRPr sz="900"/>
            </a:lvl6pPr>
            <a:lvl7pPr marL="2678005" indent="0">
              <a:buNone/>
              <a:defRPr sz="900"/>
            </a:lvl7pPr>
            <a:lvl8pPr marL="3124329" indent="0">
              <a:buNone/>
              <a:defRPr sz="900"/>
            </a:lvl8pPr>
            <a:lvl9pPr marL="3570672"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2077792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0193" y="6827839"/>
            <a:ext cx="7802563" cy="80645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550193" y="871539"/>
            <a:ext cx="7802563" cy="5851526"/>
          </a:xfrm>
          <a:prstGeom prst="rect">
            <a:avLst/>
          </a:prstGeom>
        </p:spPr>
        <p:txBody>
          <a:bodyPr vert="horz" lIns="89290" tIns="44563" rIns="89290" bIns="44563"/>
          <a:lstStyle>
            <a:lvl1pPr marL="0" indent="0">
              <a:buNone/>
              <a:defRPr sz="3100"/>
            </a:lvl1pPr>
            <a:lvl2pPr marL="446335" indent="0">
              <a:buNone/>
              <a:defRPr sz="2800"/>
            </a:lvl2pPr>
            <a:lvl3pPr marL="892645" indent="0">
              <a:buNone/>
              <a:defRPr sz="2400"/>
            </a:lvl3pPr>
            <a:lvl4pPr marL="1339007" indent="0">
              <a:buNone/>
              <a:defRPr sz="2000"/>
            </a:lvl4pPr>
            <a:lvl5pPr marL="1785383" indent="0">
              <a:buNone/>
              <a:defRPr sz="2000"/>
            </a:lvl5pPr>
            <a:lvl6pPr marL="2231682" indent="0">
              <a:buNone/>
              <a:defRPr sz="2000"/>
            </a:lvl6pPr>
            <a:lvl7pPr marL="2678005" indent="0">
              <a:buNone/>
              <a:defRPr sz="2000"/>
            </a:lvl7pPr>
            <a:lvl8pPr marL="3124329" indent="0">
              <a:buNone/>
              <a:defRPr sz="2000"/>
            </a:lvl8pPr>
            <a:lvl9pPr marL="3570672"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50193" y="7634291"/>
            <a:ext cx="7802563" cy="1144587"/>
          </a:xfrm>
          <a:prstGeom prst="rect">
            <a:avLst/>
          </a:prstGeom>
        </p:spPr>
        <p:txBody>
          <a:bodyPr vert="horz" lIns="89290" tIns="44563" rIns="89290" bIns="44563"/>
          <a:lstStyle>
            <a:lvl1pPr marL="0" indent="0">
              <a:buNone/>
              <a:defRPr sz="1400">
                <a:latin typeface="Helvetica"/>
                <a:cs typeface="Helvetica"/>
              </a:defRPr>
            </a:lvl1pPr>
            <a:lvl2pPr marL="446335" indent="0">
              <a:buNone/>
              <a:defRPr sz="1100"/>
            </a:lvl2pPr>
            <a:lvl3pPr marL="892645" indent="0">
              <a:buNone/>
              <a:defRPr sz="1000"/>
            </a:lvl3pPr>
            <a:lvl4pPr marL="1339007" indent="0">
              <a:buNone/>
              <a:defRPr sz="900"/>
            </a:lvl4pPr>
            <a:lvl5pPr marL="1785383" indent="0">
              <a:buNone/>
              <a:defRPr sz="900"/>
            </a:lvl5pPr>
            <a:lvl6pPr marL="2231682" indent="0">
              <a:buNone/>
              <a:defRPr sz="900"/>
            </a:lvl6pPr>
            <a:lvl7pPr marL="2678005" indent="0">
              <a:buNone/>
              <a:defRPr sz="900"/>
            </a:lvl7pPr>
            <a:lvl8pPr marL="3124329" indent="0">
              <a:buNone/>
              <a:defRPr sz="900"/>
            </a:lvl8pPr>
            <a:lvl9pPr marL="3570672"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3701862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669" y="356267"/>
            <a:ext cx="10464801"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9532" tIns="49532" rIns="49532" bIns="49532" numCol="1" anchor="ctr" anchorCtr="0" compatLnSpc="1">
            <a:prstTxWarp prst="textNoShape">
              <a:avLst/>
            </a:prstTxWarp>
          </a:bodyPr>
          <a:lstStyle/>
          <a:p>
            <a:pPr lvl="0"/>
            <a:r>
              <a:rPr lang="en-US" dirty="0">
                <a:sym typeface="Lucida Grande" charset="0"/>
              </a:rPr>
              <a:t>Click to edit Master title style</a:t>
            </a:r>
          </a:p>
        </p:txBody>
      </p:sp>
      <p:sp>
        <p:nvSpPr>
          <p:cNvPr id="7" name="Rectangle 6"/>
          <p:cNvSpPr/>
          <p:nvPr userDrawn="1"/>
        </p:nvSpPr>
        <p:spPr>
          <a:xfrm>
            <a:off x="0" y="9099120"/>
            <a:ext cx="13004800" cy="65448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OCALI_logo_white.ai"/>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283200" y="9109411"/>
            <a:ext cx="2475155" cy="618789"/>
          </a:xfrm>
          <a:prstGeom prst="rect">
            <a:avLst/>
          </a:prstGeom>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ransition xmlns:p14="http://schemas.microsoft.com/office/powerpoint/2010/main"/>
  <p:txStyles>
    <p:titleStyle>
      <a:lvl1pPr algn="ctr" rtl="0" eaLnBrk="0" fontAlgn="base" hangingPunct="0">
        <a:spcBef>
          <a:spcPct val="0"/>
        </a:spcBef>
        <a:spcAft>
          <a:spcPct val="0"/>
        </a:spcAft>
        <a:defRPr sz="5400" b="0">
          <a:solidFill>
            <a:srgbClr val="000000"/>
          </a:solidFill>
          <a:latin typeface="Helvetica"/>
          <a:ea typeface="+mj-ea"/>
          <a:cs typeface="Helvetica"/>
          <a:sym typeface="Lucida Grande" charset="0"/>
        </a:defRPr>
      </a:lvl1pPr>
      <a:lvl2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2pPr>
      <a:lvl3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3pPr>
      <a:lvl4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4pPr>
      <a:lvl5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5pPr>
      <a:lvl6pPr marL="446335"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6pPr>
      <a:lvl7pPr marL="892645"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7pPr>
      <a:lvl8pPr marL="1339007"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8pPr>
      <a:lvl9pPr marL="1785383"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9pPr>
    </p:titleStyle>
    <p:bodyStyle>
      <a:lvl1pPr marL="333285" indent="-33328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23975" indent="-277483"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14388" indent="-22167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60684" indent="-22167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07031" indent="-22167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46335" algn="ctr" rtl="0" fontAlgn="base">
        <a:spcBef>
          <a:spcPct val="0"/>
        </a:spcBef>
        <a:spcAft>
          <a:spcPct val="0"/>
        </a:spcAft>
        <a:defRPr sz="3600">
          <a:solidFill>
            <a:schemeClr val="tx1"/>
          </a:solidFill>
          <a:latin typeface="+mn-lt"/>
          <a:ea typeface="+mn-ea"/>
          <a:cs typeface="+mn-cs"/>
          <a:sym typeface="Gill Sans" charset="0"/>
        </a:defRPr>
      </a:lvl6pPr>
      <a:lvl7pPr marL="892645" algn="ctr" rtl="0" fontAlgn="base">
        <a:spcBef>
          <a:spcPct val="0"/>
        </a:spcBef>
        <a:spcAft>
          <a:spcPct val="0"/>
        </a:spcAft>
        <a:defRPr sz="3600">
          <a:solidFill>
            <a:schemeClr val="tx1"/>
          </a:solidFill>
          <a:latin typeface="+mn-lt"/>
          <a:ea typeface="+mn-ea"/>
          <a:cs typeface="+mn-cs"/>
          <a:sym typeface="Gill Sans" charset="0"/>
        </a:defRPr>
      </a:lvl7pPr>
      <a:lvl8pPr marL="1339007" algn="ctr" rtl="0" fontAlgn="base">
        <a:spcBef>
          <a:spcPct val="0"/>
        </a:spcBef>
        <a:spcAft>
          <a:spcPct val="0"/>
        </a:spcAft>
        <a:defRPr sz="3600">
          <a:solidFill>
            <a:schemeClr val="tx1"/>
          </a:solidFill>
          <a:latin typeface="+mn-lt"/>
          <a:ea typeface="+mn-ea"/>
          <a:cs typeface="+mn-cs"/>
          <a:sym typeface="Gill Sans" charset="0"/>
        </a:defRPr>
      </a:lvl8pPr>
      <a:lvl9pPr marL="1785383"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46335" rtl="0" eaLnBrk="1" latinLnBrk="0" hangingPunct="1">
        <a:defRPr sz="1800" kern="1200">
          <a:solidFill>
            <a:schemeClr val="tx1"/>
          </a:solidFill>
          <a:latin typeface="+mn-lt"/>
          <a:ea typeface="+mn-ea"/>
          <a:cs typeface="+mn-cs"/>
        </a:defRPr>
      </a:lvl1pPr>
      <a:lvl2pPr marL="446335" algn="l" defTabSz="446335" rtl="0" eaLnBrk="1" latinLnBrk="0" hangingPunct="1">
        <a:defRPr sz="1800" kern="1200">
          <a:solidFill>
            <a:schemeClr val="tx1"/>
          </a:solidFill>
          <a:latin typeface="+mn-lt"/>
          <a:ea typeface="+mn-ea"/>
          <a:cs typeface="+mn-cs"/>
        </a:defRPr>
      </a:lvl2pPr>
      <a:lvl3pPr marL="892645" algn="l" defTabSz="446335" rtl="0" eaLnBrk="1" latinLnBrk="0" hangingPunct="1">
        <a:defRPr sz="1800" kern="1200">
          <a:solidFill>
            <a:schemeClr val="tx1"/>
          </a:solidFill>
          <a:latin typeface="+mn-lt"/>
          <a:ea typeface="+mn-ea"/>
          <a:cs typeface="+mn-cs"/>
        </a:defRPr>
      </a:lvl3pPr>
      <a:lvl4pPr marL="1339007" algn="l" defTabSz="446335" rtl="0" eaLnBrk="1" latinLnBrk="0" hangingPunct="1">
        <a:defRPr sz="1800" kern="1200">
          <a:solidFill>
            <a:schemeClr val="tx1"/>
          </a:solidFill>
          <a:latin typeface="+mn-lt"/>
          <a:ea typeface="+mn-ea"/>
          <a:cs typeface="+mn-cs"/>
        </a:defRPr>
      </a:lvl4pPr>
      <a:lvl5pPr marL="1785383" algn="l" defTabSz="446335" rtl="0" eaLnBrk="1" latinLnBrk="0" hangingPunct="1">
        <a:defRPr sz="1800" kern="1200">
          <a:solidFill>
            <a:schemeClr val="tx1"/>
          </a:solidFill>
          <a:latin typeface="+mn-lt"/>
          <a:ea typeface="+mn-ea"/>
          <a:cs typeface="+mn-cs"/>
        </a:defRPr>
      </a:lvl5pPr>
      <a:lvl6pPr marL="2231682" algn="l" defTabSz="446335" rtl="0" eaLnBrk="1" latinLnBrk="0" hangingPunct="1">
        <a:defRPr sz="1800" kern="1200">
          <a:solidFill>
            <a:schemeClr val="tx1"/>
          </a:solidFill>
          <a:latin typeface="+mn-lt"/>
          <a:ea typeface="+mn-ea"/>
          <a:cs typeface="+mn-cs"/>
        </a:defRPr>
      </a:lvl6pPr>
      <a:lvl7pPr marL="2678005" algn="l" defTabSz="446335" rtl="0" eaLnBrk="1" latinLnBrk="0" hangingPunct="1">
        <a:defRPr sz="1800" kern="1200">
          <a:solidFill>
            <a:schemeClr val="tx1"/>
          </a:solidFill>
          <a:latin typeface="+mn-lt"/>
          <a:ea typeface="+mn-ea"/>
          <a:cs typeface="+mn-cs"/>
        </a:defRPr>
      </a:lvl7pPr>
      <a:lvl8pPr marL="3124329" algn="l" defTabSz="446335" rtl="0" eaLnBrk="1" latinLnBrk="0" hangingPunct="1">
        <a:defRPr sz="1800" kern="1200">
          <a:solidFill>
            <a:schemeClr val="tx1"/>
          </a:solidFill>
          <a:latin typeface="+mn-lt"/>
          <a:ea typeface="+mn-ea"/>
          <a:cs typeface="+mn-cs"/>
        </a:defRPr>
      </a:lvl8pPr>
      <a:lvl9pPr marL="3570672" algn="l" defTabSz="4463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0800" y="3124200"/>
            <a:ext cx="10464801" cy="952501"/>
          </a:xfrm>
        </p:spPr>
        <p:txBody>
          <a:bodyPr/>
          <a:lstStyle/>
          <a:p>
            <a:r>
              <a:rPr lang="en-US" sz="8000" b="1" dirty="0" smtClean="0"/>
              <a:t>Behavior:  </a:t>
            </a:r>
            <a:br>
              <a:rPr lang="en-US" sz="8000" b="1" dirty="0" smtClean="0"/>
            </a:br>
            <a:r>
              <a:rPr lang="en-US" sz="8000" b="1" dirty="0" smtClean="0"/>
              <a:t>Process Forms </a:t>
            </a:r>
            <a:br>
              <a:rPr lang="en-US" sz="8000" b="1" dirty="0" smtClean="0"/>
            </a:br>
            <a:r>
              <a:rPr lang="en-US" sz="6000" b="1" dirty="0"/>
              <a:t>(</a:t>
            </a:r>
            <a:r>
              <a:rPr lang="en-US" sz="6000" b="1" dirty="0" smtClean="0"/>
              <a:t>to be Completed by Team)</a:t>
            </a:r>
            <a:endParaRPr lang="en-US" sz="6000" b="1" dirty="0"/>
          </a:p>
        </p:txBody>
      </p:sp>
    </p:spTree>
    <p:extLst>
      <p:ext uri="{BB962C8B-B14F-4D97-AF65-F5344CB8AC3E}">
        <p14:creationId xmlns:p14="http://schemas.microsoft.com/office/powerpoint/2010/main" val="664670878"/>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 y="267110"/>
            <a:ext cx="13017500" cy="948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2" name="AutoShape 2"/>
          <p:cNvSpPr>
            <a:spLocks/>
          </p:cNvSpPr>
          <p:nvPr/>
        </p:nvSpPr>
        <p:spPr bwMode="auto">
          <a:xfrm>
            <a:off x="482600" y="228601"/>
            <a:ext cx="5219701" cy="2425700"/>
          </a:xfrm>
          <a:prstGeom prst="roundRect">
            <a:avLst>
              <a:gd name="adj" fmla="val 5222"/>
            </a:avLst>
          </a:prstGeom>
          <a:solidFill>
            <a:srgbClr val="ECA3A3"/>
          </a:solidFill>
          <a:ln w="12700">
            <a:solidFill>
              <a:schemeClr val="tx1"/>
            </a:solidFill>
            <a:miter lim="800000"/>
            <a:headEnd/>
            <a:tailEnd/>
          </a:ln>
        </p:spPr>
        <p:txBody>
          <a:bodyPr lIns="99277" tIns="99277" rIns="99277" bIns="99277"/>
          <a:lstStyle/>
          <a:p>
            <a:pPr>
              <a:lnSpc>
                <a:spcPct val="130000"/>
              </a:lnSpc>
            </a:pPr>
            <a:r>
              <a:rPr lang="en-US" sz="1800" b="1" dirty="0" smtClean="0">
                <a:solidFill>
                  <a:schemeClr val="tx1"/>
                </a:solidFill>
                <a:latin typeface="Helvetica" charset="0"/>
                <a:ea typeface="ＭＳ Ｐゴシック" charset="0"/>
                <a:cs typeface="ＭＳ Ｐゴシック" charset="0"/>
                <a:sym typeface="Helvetica" charset="0"/>
              </a:rPr>
              <a:t>Antecedents</a:t>
            </a:r>
            <a:endParaRPr lang="en-US" sz="1200" dirty="0" smtClean="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800" dirty="0">
              <a:solidFill>
                <a:schemeClr val="tx1"/>
              </a:solidFill>
              <a:latin typeface="Helvetica" charset="0"/>
              <a:ea typeface="ＭＳ Ｐゴシック" charset="0"/>
              <a:cs typeface="ＭＳ Ｐゴシック" charset="0"/>
              <a:sym typeface="Helvetica" charset="0"/>
            </a:endParaRPr>
          </a:p>
          <a:p>
            <a:pPr algn="l">
              <a:lnSpc>
                <a:spcPct val="130000"/>
              </a:lnSpc>
            </a:pPr>
            <a:endParaRPr lang="en-US" sz="1800" dirty="0">
              <a:solidFill>
                <a:schemeClr val="tx1"/>
              </a:solidFill>
              <a:latin typeface="Helvetica" charset="0"/>
              <a:ea typeface="ＭＳ Ｐゴシック" charset="0"/>
              <a:cs typeface="ＭＳ Ｐゴシック" charset="0"/>
              <a:sym typeface="Helvetica" charset="0"/>
            </a:endParaRPr>
          </a:p>
        </p:txBody>
      </p:sp>
      <p:sp>
        <p:nvSpPr>
          <p:cNvPr id="15363" name="AutoShape 3"/>
          <p:cNvSpPr>
            <a:spLocks/>
          </p:cNvSpPr>
          <p:nvPr/>
        </p:nvSpPr>
        <p:spPr bwMode="auto">
          <a:xfrm>
            <a:off x="9017000" y="228601"/>
            <a:ext cx="3810000" cy="4203169"/>
          </a:xfrm>
          <a:prstGeom prst="roundRect">
            <a:avLst>
              <a:gd name="adj" fmla="val 5222"/>
            </a:avLst>
          </a:prstGeom>
          <a:solidFill>
            <a:srgbClr val="84DDFD"/>
          </a:solidFill>
          <a:ln w="12700">
            <a:solidFill>
              <a:schemeClr val="tx1"/>
            </a:solidFill>
            <a:miter lim="800000"/>
            <a:headEnd/>
            <a:tailEnd/>
          </a:ln>
        </p:spPr>
        <p:txBody>
          <a:bodyPr lIns="99277" tIns="99277" rIns="99277" bIns="99277"/>
          <a:lstStyle/>
          <a:p>
            <a:pPr>
              <a:lnSpc>
                <a:spcPct val="130000"/>
              </a:lnSpc>
            </a:pPr>
            <a:r>
              <a:rPr lang="en-US" sz="1800" b="1" dirty="0" smtClean="0">
                <a:solidFill>
                  <a:schemeClr val="tx1"/>
                </a:solidFill>
                <a:latin typeface="Helvetica" charset="0"/>
                <a:ea typeface="ＭＳ Ｐゴシック" charset="0"/>
                <a:cs typeface="ＭＳ Ｐゴシック" charset="0"/>
                <a:sym typeface="Helvetica" charset="0"/>
              </a:rPr>
              <a:t>Consequences</a:t>
            </a:r>
          </a:p>
          <a:p>
            <a:pPr>
              <a:lnSpc>
                <a:spcPct val="130000"/>
              </a:lnSpc>
            </a:pPr>
            <a:endParaRPr lang="en-US" sz="1200" dirty="0">
              <a:solidFill>
                <a:schemeClr val="tx1"/>
              </a:solidFill>
              <a:latin typeface="Helvetica" charset="0"/>
              <a:ea typeface="ＭＳ Ｐゴシック" charset="0"/>
              <a:cs typeface="ＭＳ Ｐゴシック" charset="0"/>
              <a:sym typeface="Helvetica" charset="0"/>
            </a:endParaRPr>
          </a:p>
          <a:p>
            <a:pPr algn="l">
              <a:lnSpc>
                <a:spcPct val="130000"/>
              </a:lnSpc>
            </a:pPr>
            <a:endParaRPr lang="en-US" sz="1800" dirty="0">
              <a:solidFill>
                <a:schemeClr val="tx1"/>
              </a:solidFill>
              <a:latin typeface="Helvetica" charset="0"/>
              <a:ea typeface="ＭＳ Ｐゴシック" charset="0"/>
              <a:cs typeface="ＭＳ Ｐゴシック" charset="0"/>
              <a:sym typeface="Helvetica" charset="0"/>
            </a:endParaRPr>
          </a:p>
        </p:txBody>
      </p:sp>
      <p:sp>
        <p:nvSpPr>
          <p:cNvPr id="15365" name="AutoShape 5"/>
          <p:cNvSpPr>
            <a:spLocks/>
          </p:cNvSpPr>
          <p:nvPr/>
        </p:nvSpPr>
        <p:spPr bwMode="auto">
          <a:xfrm>
            <a:off x="177803" y="3276600"/>
            <a:ext cx="2666999" cy="5791201"/>
          </a:xfrm>
          <a:prstGeom prst="roundRect">
            <a:avLst>
              <a:gd name="adj" fmla="val 9088"/>
            </a:avLst>
          </a:prstGeom>
          <a:solidFill>
            <a:srgbClr val="ECA3A3"/>
          </a:solidFill>
          <a:ln w="12700">
            <a:solidFill>
              <a:schemeClr val="tx1"/>
            </a:solidFill>
            <a:miter lim="800000"/>
            <a:headEnd/>
            <a:tailEnd/>
          </a:ln>
        </p:spPr>
        <p:txBody>
          <a:bodyPr lIns="99277" tIns="99277" rIns="99277" bIns="99277"/>
          <a:lstStyle/>
          <a:p>
            <a:pPr>
              <a:lnSpc>
                <a:spcPct val="130000"/>
              </a:lnSpc>
            </a:pPr>
            <a:endParaRPr lang="en-US" sz="900" b="1" dirty="0">
              <a:solidFill>
                <a:schemeClr val="tx1"/>
              </a:solidFill>
              <a:latin typeface="Helvetica" charset="0"/>
              <a:ea typeface="ＭＳ Ｐゴシック" charset="0"/>
              <a:cs typeface="ＭＳ Ｐゴシック" charset="0"/>
              <a:sym typeface="Helvetica" charset="0"/>
            </a:endParaRPr>
          </a:p>
          <a:p>
            <a:pPr>
              <a:lnSpc>
                <a:spcPct val="130000"/>
              </a:lnSpc>
            </a:pPr>
            <a:r>
              <a:rPr lang="en-US" sz="1800" b="1" dirty="0">
                <a:solidFill>
                  <a:schemeClr val="tx1"/>
                </a:solidFill>
                <a:latin typeface="Helvetica" charset="0"/>
                <a:ea typeface="ＭＳ Ｐゴシック" charset="0"/>
                <a:cs typeface="ＭＳ Ｐゴシック" charset="0"/>
                <a:sym typeface="Helvetica" charset="0"/>
              </a:rPr>
              <a:t>Setting </a:t>
            </a:r>
            <a:r>
              <a:rPr lang="en-US" sz="1800" b="1" dirty="0" smtClean="0">
                <a:solidFill>
                  <a:schemeClr val="tx1"/>
                </a:solidFill>
                <a:latin typeface="Helvetica" charset="0"/>
                <a:ea typeface="ＭＳ Ｐゴシック" charset="0"/>
                <a:cs typeface="ＭＳ Ｐゴシック" charset="0"/>
                <a:sym typeface="Helvetica" charset="0"/>
              </a:rPr>
              <a:t>Events</a:t>
            </a:r>
          </a:p>
          <a:p>
            <a:pPr>
              <a:lnSpc>
                <a:spcPct val="130000"/>
              </a:lnSpc>
            </a:pPr>
            <a:endParaRPr lang="en-US" sz="1200"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800" i="1" dirty="0">
              <a:solidFill>
                <a:schemeClr val="tx1"/>
              </a:solidFill>
              <a:latin typeface="Helvetica" charset="0"/>
              <a:ea typeface="ＭＳ Ｐゴシック" charset="0"/>
              <a:cs typeface="ＭＳ Ｐゴシック" charset="0"/>
              <a:sym typeface="Helvetica" charset="0"/>
            </a:endParaRPr>
          </a:p>
        </p:txBody>
      </p:sp>
      <p:sp>
        <p:nvSpPr>
          <p:cNvPr id="15366" name="AutoShape 6"/>
          <p:cNvSpPr>
            <a:spLocks/>
          </p:cNvSpPr>
          <p:nvPr/>
        </p:nvSpPr>
        <p:spPr bwMode="auto">
          <a:xfrm>
            <a:off x="3149602" y="3276600"/>
            <a:ext cx="2527303" cy="5791201"/>
          </a:xfrm>
          <a:prstGeom prst="roundRect">
            <a:avLst>
              <a:gd name="adj" fmla="val 6380"/>
            </a:avLst>
          </a:prstGeom>
          <a:solidFill>
            <a:srgbClr val="ECA3A3"/>
          </a:solidFill>
          <a:ln w="12700">
            <a:solidFill>
              <a:schemeClr val="tx1"/>
            </a:solidFill>
            <a:miter lim="800000"/>
            <a:headEnd/>
            <a:tailEnd/>
          </a:ln>
        </p:spPr>
        <p:txBody>
          <a:bodyPr lIns="99277" tIns="99277" rIns="99277" bIns="99277"/>
          <a:lstStyle/>
          <a:p>
            <a:pPr>
              <a:lnSpc>
                <a:spcPct val="130000"/>
              </a:lnSpc>
            </a:pPr>
            <a:r>
              <a:rPr lang="en-US" sz="1800" b="1" dirty="0" smtClean="0">
                <a:solidFill>
                  <a:schemeClr val="tx1"/>
                </a:solidFill>
                <a:latin typeface="Helvetica" charset="0"/>
                <a:ea typeface="ＭＳ Ｐゴシック" charset="0"/>
                <a:cs typeface="ＭＳ Ｐゴシック" charset="0"/>
                <a:sym typeface="Helvetica" charset="0"/>
              </a:rPr>
              <a:t>Triggers</a:t>
            </a:r>
          </a:p>
          <a:p>
            <a:pPr>
              <a:lnSpc>
                <a:spcPct val="130000"/>
              </a:lnSpc>
            </a:pPr>
            <a:endParaRPr lang="en-US" sz="1200" dirty="0">
              <a:solidFill>
                <a:schemeClr val="tx1"/>
              </a:solidFill>
              <a:latin typeface="Helvetica" charset="0"/>
              <a:ea typeface="ＭＳ Ｐゴシック" charset="0"/>
              <a:cs typeface="ＭＳ Ｐゴシック" charset="0"/>
              <a:sym typeface="Helvetica" charset="0"/>
            </a:endParaRPr>
          </a:p>
          <a:p>
            <a:pPr algn="l">
              <a:lnSpc>
                <a:spcPct val="130000"/>
              </a:lnSpc>
            </a:pPr>
            <a:endParaRPr lang="en-US" sz="1800" i="1" dirty="0">
              <a:solidFill>
                <a:schemeClr val="tx1"/>
              </a:solidFill>
              <a:latin typeface="Helvetica" charset="0"/>
              <a:ea typeface="ＭＳ Ｐゴシック" charset="0"/>
              <a:cs typeface="ＭＳ Ｐゴシック" charset="0"/>
              <a:sym typeface="Helvetica" charset="0"/>
            </a:endParaRPr>
          </a:p>
        </p:txBody>
      </p:sp>
      <p:sp>
        <p:nvSpPr>
          <p:cNvPr id="15367" name="Freeform 7"/>
          <p:cNvSpPr>
            <a:spLocks/>
          </p:cNvSpPr>
          <p:nvPr/>
        </p:nvSpPr>
        <p:spPr bwMode="auto">
          <a:xfrm>
            <a:off x="1016000" y="2209939"/>
            <a:ext cx="1204912" cy="1017587"/>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7128" y="14472"/>
                  <a:pt x="14472" y="7128"/>
                  <a:pt x="21600" y="0"/>
                </a:cubicBezTo>
              </a:path>
            </a:pathLst>
          </a:custGeom>
          <a:noFill/>
          <a:ln w="88900" cap="flat">
            <a:solidFill>
              <a:srgbClr val="FFA49F"/>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dirty="0"/>
          </a:p>
        </p:txBody>
      </p:sp>
      <p:sp>
        <p:nvSpPr>
          <p:cNvPr id="15368" name="Line 8"/>
          <p:cNvSpPr>
            <a:spLocks noChangeShapeType="1"/>
          </p:cNvSpPr>
          <p:nvPr/>
        </p:nvSpPr>
        <p:spPr bwMode="auto">
          <a:xfrm rot="10800000">
            <a:off x="2844801" y="2209802"/>
            <a:ext cx="1123951" cy="996949"/>
          </a:xfrm>
          <a:prstGeom prst="line">
            <a:avLst/>
          </a:prstGeom>
          <a:noFill/>
          <a:ln w="88900" cap="flat">
            <a:solidFill>
              <a:srgbClr val="FFA49F"/>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dirty="0"/>
          </a:p>
        </p:txBody>
      </p:sp>
      <p:sp>
        <p:nvSpPr>
          <p:cNvPr id="15369" name="AutoShape 9"/>
          <p:cNvSpPr>
            <a:spLocks/>
          </p:cNvSpPr>
          <p:nvPr/>
        </p:nvSpPr>
        <p:spPr bwMode="auto">
          <a:xfrm>
            <a:off x="5816601" y="4724400"/>
            <a:ext cx="7010401" cy="4343400"/>
          </a:xfrm>
          <a:prstGeom prst="roundRect">
            <a:avLst>
              <a:gd name="adj" fmla="val 6722"/>
            </a:avLst>
          </a:prstGeom>
          <a:solidFill>
            <a:srgbClr val="84DDFD"/>
          </a:solidFill>
          <a:ln w="12700">
            <a:solidFill>
              <a:schemeClr val="tx1"/>
            </a:solidFill>
            <a:miter lim="800000"/>
            <a:headEnd/>
            <a:tailEnd/>
          </a:ln>
        </p:spPr>
        <p:txBody>
          <a:bodyPr lIns="99277" tIns="99277" rIns="99277" bIns="99277"/>
          <a:lstStyle/>
          <a:p>
            <a:pPr>
              <a:lnSpc>
                <a:spcPct val="130000"/>
              </a:lnSpc>
            </a:pPr>
            <a:r>
              <a:rPr lang="en-US" sz="1800" b="1" dirty="0">
                <a:solidFill>
                  <a:schemeClr val="tx1"/>
                </a:solidFill>
                <a:latin typeface="Helvetica" charset="0"/>
                <a:ea typeface="ＭＳ Ｐゴシック" charset="0"/>
                <a:cs typeface="ＭＳ Ｐゴシック" charset="0"/>
                <a:sym typeface="Helvetica" charset="0"/>
              </a:rPr>
              <a:t>Factors that Increase the Behavior (Reinforcement</a:t>
            </a:r>
            <a:r>
              <a:rPr lang="en-US" sz="1800" b="1" dirty="0" smtClean="0">
                <a:solidFill>
                  <a:schemeClr val="tx1"/>
                </a:solidFill>
                <a:latin typeface="Helvetica" charset="0"/>
                <a:ea typeface="ＭＳ Ｐゴシック" charset="0"/>
                <a:cs typeface="ＭＳ Ｐゴシック" charset="0"/>
                <a:sym typeface="Helvetica" charset="0"/>
              </a:rPr>
              <a:t>)</a:t>
            </a:r>
          </a:p>
          <a:p>
            <a:pPr>
              <a:lnSpc>
                <a:spcPct val="130000"/>
              </a:lnSpc>
            </a:pPr>
            <a:endParaRPr lang="en-US" sz="1200" dirty="0">
              <a:solidFill>
                <a:schemeClr val="tx1"/>
              </a:solidFill>
              <a:latin typeface="Helvetica" charset="0"/>
              <a:ea typeface="ＭＳ Ｐゴシック" charset="0"/>
              <a:cs typeface="ＭＳ Ｐゴシック" charset="0"/>
              <a:sym typeface="Helvetica" charset="0"/>
            </a:endParaRPr>
          </a:p>
          <a:p>
            <a:pPr algn="l">
              <a:lnSpc>
                <a:spcPct val="130000"/>
              </a:lnSpc>
            </a:pPr>
            <a:endParaRPr lang="en-US" sz="1800" dirty="0">
              <a:solidFill>
                <a:schemeClr val="tx1"/>
              </a:solidFill>
              <a:latin typeface="Helvetica" charset="0"/>
              <a:ea typeface="ＭＳ Ｐゴシック" charset="0"/>
              <a:cs typeface="ＭＳ Ｐゴシック" charset="0"/>
              <a:sym typeface="Helvetica" charset="0"/>
            </a:endParaRPr>
          </a:p>
          <a:p>
            <a:pPr>
              <a:lnSpc>
                <a:spcPct val="110000"/>
              </a:lnSpc>
            </a:pPr>
            <a:endParaRPr lang="en-US" sz="1800" b="1"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800" i="1" dirty="0">
              <a:solidFill>
                <a:schemeClr val="tx1"/>
              </a:solidFill>
              <a:latin typeface="Helvetica" charset="0"/>
              <a:ea typeface="ＭＳ Ｐゴシック" charset="0"/>
              <a:cs typeface="ＭＳ Ｐゴシック" charset="0"/>
              <a:sym typeface="Helvetica" charset="0"/>
            </a:endParaRPr>
          </a:p>
        </p:txBody>
      </p:sp>
      <p:sp>
        <p:nvSpPr>
          <p:cNvPr id="15371" name="Line 11"/>
          <p:cNvSpPr>
            <a:spLocks noChangeShapeType="1"/>
          </p:cNvSpPr>
          <p:nvPr/>
        </p:nvSpPr>
        <p:spPr bwMode="auto">
          <a:xfrm rot="10800000">
            <a:off x="11760200" y="4267200"/>
            <a:ext cx="0" cy="609600"/>
          </a:xfrm>
          <a:prstGeom prst="line">
            <a:avLst/>
          </a:prstGeom>
          <a:noFill/>
          <a:ln w="88900" cap="flat">
            <a:solidFill>
              <a:srgbClr val="84DDFD"/>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dirty="0"/>
          </a:p>
        </p:txBody>
      </p:sp>
      <p:sp>
        <p:nvSpPr>
          <p:cNvPr id="15364" name="AutoShape 4"/>
          <p:cNvSpPr>
            <a:spLocks/>
          </p:cNvSpPr>
          <p:nvPr/>
        </p:nvSpPr>
        <p:spPr bwMode="auto">
          <a:xfrm>
            <a:off x="5740401" y="228601"/>
            <a:ext cx="3429001" cy="3530600"/>
          </a:xfrm>
          <a:prstGeom prst="star8">
            <a:avLst>
              <a:gd name="adj" fmla="val 33259"/>
            </a:avLst>
          </a:prstGeom>
          <a:solidFill>
            <a:srgbClr val="A3D979"/>
          </a:solidFill>
          <a:ln w="12700">
            <a:solidFill>
              <a:schemeClr val="tx1"/>
            </a:solidFill>
            <a:miter lim="800000"/>
            <a:headEnd/>
            <a:tailEnd/>
          </a:ln>
        </p:spPr>
        <p:txBody>
          <a:bodyPr lIns="99277" tIns="99277" rIns="99277" bIns="99277"/>
          <a:lstStyle/>
          <a:p>
            <a:r>
              <a:rPr lang="en-US" sz="1600" b="1" dirty="0">
                <a:latin typeface="Helvetica"/>
                <a:cs typeface="Helvetica"/>
              </a:rPr>
              <a:t>BEHAVIOR OF </a:t>
            </a:r>
            <a:r>
              <a:rPr lang="en-US" sz="1600" b="1" dirty="0" smtClean="0">
                <a:latin typeface="Helvetica"/>
                <a:cs typeface="Helvetica"/>
              </a:rPr>
              <a:t>CONCERN</a:t>
            </a:r>
          </a:p>
          <a:p>
            <a:r>
              <a:rPr lang="en-US" sz="1600" b="1" dirty="0" smtClean="0">
                <a:latin typeface="Helvetica"/>
                <a:cs typeface="Helvetica"/>
              </a:rPr>
              <a:t> </a:t>
            </a:r>
            <a:endParaRPr lang="en-US" sz="1600" b="1" dirty="0">
              <a:solidFill>
                <a:schemeClr val="tx1"/>
              </a:solidFill>
              <a:latin typeface="Helvetica"/>
              <a:ea typeface="ＭＳ Ｐゴシック" charset="0"/>
              <a:cs typeface="Helvetica"/>
              <a:sym typeface="Helvetica" charset="0"/>
            </a:endParaRPr>
          </a:p>
          <a:p>
            <a:endParaRPr lang="en-US" sz="1600" dirty="0"/>
          </a:p>
        </p:txBody>
      </p:sp>
    </p:spTree>
    <p:extLst>
      <p:ext uri="{BB962C8B-B14F-4D97-AF65-F5344CB8AC3E}">
        <p14:creationId xmlns:p14="http://schemas.microsoft.com/office/powerpoint/2010/main" val="3188560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52400"/>
            <a:ext cx="8001000" cy="1625600"/>
          </a:xfrm>
        </p:spPr>
        <p:txBody>
          <a:bodyPr>
            <a:normAutofit fontScale="90000"/>
          </a:bodyPr>
          <a:lstStyle/>
          <a:p>
            <a:r>
              <a:rPr lang="en-US" sz="6500" dirty="0"/>
              <a:t>Data and Your </a:t>
            </a:r>
            <a:r>
              <a:rPr lang="en-US" sz="6500" dirty="0" smtClean="0"/>
              <a:t>Individual</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65472677"/>
              </p:ext>
            </p:extLst>
          </p:nvPr>
        </p:nvGraphicFramePr>
        <p:xfrm>
          <a:off x="-5881" y="2057400"/>
          <a:ext cx="11261728" cy="7172322"/>
        </p:xfrm>
        <a:graphic>
          <a:graphicData uri="http://schemas.openxmlformats.org/drawingml/2006/table">
            <a:tbl>
              <a:tblPr firstRow="1" bandRow="1">
                <a:tableStyleId>{616DA210-FB5B-4158-B5E0-FEB733F419BA}</a:tableStyleId>
              </a:tblPr>
              <a:tblGrid>
                <a:gridCol w="5630864"/>
                <a:gridCol w="5630864"/>
              </a:tblGrid>
              <a:tr h="1343024">
                <a:tc>
                  <a:txBody>
                    <a:bodyPr/>
                    <a:lstStyle/>
                    <a:p>
                      <a:pPr marL="0" marR="0" indent="0" algn="l" defTabSz="457105" rtl="0" eaLnBrk="1" fontAlgn="auto" latinLnBrk="0" hangingPunct="1">
                        <a:lnSpc>
                          <a:spcPct val="100000"/>
                        </a:lnSpc>
                        <a:spcBef>
                          <a:spcPts val="0"/>
                        </a:spcBef>
                        <a:spcAft>
                          <a:spcPts val="0"/>
                        </a:spcAft>
                        <a:buClrTx/>
                        <a:buSzTx/>
                        <a:buFont typeface="+mj-lt"/>
                        <a:buNone/>
                        <a:tabLst/>
                        <a:defRPr/>
                      </a:pPr>
                      <a:r>
                        <a:rPr lang="en-US" sz="2800" b="0" dirty="0" smtClean="0">
                          <a:latin typeface="Helvetica"/>
                          <a:cs typeface="Helvetica"/>
                        </a:rPr>
                        <a:t>What are you going to measure?  And when?</a:t>
                      </a:r>
                    </a:p>
                  </a:txBody>
                  <a:tcPr marL="81535" marR="8153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43024">
                <a:tc>
                  <a:txBody>
                    <a:bodyPr/>
                    <a:lstStyle/>
                    <a:p>
                      <a:pPr marL="0" marR="0" indent="0" algn="l" defTabSz="457105" rtl="0" eaLnBrk="1" fontAlgn="auto" latinLnBrk="0" hangingPunct="1">
                        <a:lnSpc>
                          <a:spcPct val="100000"/>
                        </a:lnSpc>
                        <a:spcBef>
                          <a:spcPts val="0"/>
                        </a:spcBef>
                        <a:spcAft>
                          <a:spcPts val="0"/>
                        </a:spcAft>
                        <a:buClrTx/>
                        <a:buSzTx/>
                        <a:buFont typeface="+mj-lt"/>
                        <a:buNone/>
                        <a:tabLst/>
                        <a:defRPr/>
                      </a:pPr>
                      <a:r>
                        <a:rPr lang="en-US" sz="2800" dirty="0" smtClean="0">
                          <a:latin typeface="Helvetica"/>
                          <a:cs typeface="Helvetica"/>
                        </a:rPr>
                        <a:t>What would be the best way to measure?</a:t>
                      </a:r>
                    </a:p>
                  </a:txBody>
                  <a:tcPr marL="81535" marR="8153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60170">
                <a:tc>
                  <a:txBody>
                    <a:bodyPr/>
                    <a:lstStyle/>
                    <a:p>
                      <a:pPr marL="0" marR="0" indent="0" algn="l" defTabSz="457105" rtl="0" eaLnBrk="1" fontAlgn="auto" latinLnBrk="0" hangingPunct="1">
                        <a:lnSpc>
                          <a:spcPct val="100000"/>
                        </a:lnSpc>
                        <a:spcBef>
                          <a:spcPts val="0"/>
                        </a:spcBef>
                        <a:spcAft>
                          <a:spcPts val="0"/>
                        </a:spcAft>
                        <a:buClrTx/>
                        <a:buSzTx/>
                        <a:buFontTx/>
                        <a:buNone/>
                        <a:tabLst/>
                        <a:defRPr/>
                      </a:pPr>
                      <a:r>
                        <a:rPr lang="en-US" sz="2800" dirty="0" smtClean="0">
                          <a:latin typeface="Helvetica"/>
                          <a:cs typeface="Helvetica"/>
                        </a:rPr>
                        <a:t>Who is going to create the data sheet?</a:t>
                      </a:r>
                    </a:p>
                  </a:txBody>
                  <a:tcPr marL="81535" marR="8153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83080">
                <a:tc>
                  <a:txBody>
                    <a:bodyPr/>
                    <a:lstStyle/>
                    <a:p>
                      <a:pPr marL="0" marR="0" indent="0" algn="l" defTabSz="457105" rtl="0" eaLnBrk="1" fontAlgn="auto" latinLnBrk="0" hangingPunct="1">
                        <a:lnSpc>
                          <a:spcPct val="100000"/>
                        </a:lnSpc>
                        <a:spcBef>
                          <a:spcPts val="0"/>
                        </a:spcBef>
                        <a:spcAft>
                          <a:spcPts val="0"/>
                        </a:spcAft>
                        <a:buClrTx/>
                        <a:buSzTx/>
                        <a:buFontTx/>
                        <a:buNone/>
                        <a:tabLst/>
                        <a:defRPr/>
                      </a:pPr>
                      <a:r>
                        <a:rPr lang="en-US" sz="2800" dirty="0" smtClean="0">
                          <a:latin typeface="Helvetica"/>
                          <a:cs typeface="Helvetica"/>
                        </a:rPr>
                        <a:t>Who will be responsible to track the data?  Graph the data?</a:t>
                      </a:r>
                    </a:p>
                  </a:txBody>
                  <a:tcPr marL="81535" marR="8153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43024">
                <a:tc>
                  <a:txBody>
                    <a:bodyPr/>
                    <a:lstStyle/>
                    <a:p>
                      <a:pPr marL="0" marR="0" indent="0" algn="l" defTabSz="457105" rtl="0" eaLnBrk="1" fontAlgn="auto" latinLnBrk="0" hangingPunct="1">
                        <a:lnSpc>
                          <a:spcPct val="100000"/>
                        </a:lnSpc>
                        <a:spcBef>
                          <a:spcPts val="0"/>
                        </a:spcBef>
                        <a:spcAft>
                          <a:spcPts val="0"/>
                        </a:spcAft>
                        <a:buClrTx/>
                        <a:buSzTx/>
                        <a:buFontTx/>
                        <a:buNone/>
                        <a:tabLst/>
                        <a:defRPr/>
                      </a:pPr>
                      <a:r>
                        <a:rPr lang="en-US" sz="2800" dirty="0" smtClean="0">
                          <a:latin typeface="Helvetica"/>
                          <a:cs typeface="Helvetica"/>
                        </a:rPr>
                        <a:t>When will the team meet to review data?</a:t>
                      </a:r>
                    </a:p>
                  </a:txBody>
                  <a:tcPr marL="81535" marR="8153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AutoShape 4"/>
          <p:cNvSpPr>
            <a:spLocks/>
          </p:cNvSpPr>
          <p:nvPr/>
        </p:nvSpPr>
        <p:spPr bwMode="auto">
          <a:xfrm>
            <a:off x="8737601" y="663"/>
            <a:ext cx="4267201" cy="4038601"/>
          </a:xfrm>
          <a:prstGeom prst="star8">
            <a:avLst>
              <a:gd name="adj" fmla="val 33259"/>
            </a:avLst>
          </a:prstGeom>
          <a:solidFill>
            <a:srgbClr val="A3D979"/>
          </a:solidFill>
          <a:ln w="12700">
            <a:solidFill>
              <a:schemeClr val="tx1"/>
            </a:solidFill>
            <a:miter lim="800000"/>
            <a:headEnd/>
            <a:tailEnd/>
          </a:ln>
        </p:spPr>
        <p:txBody>
          <a:bodyPr lIns="99282" tIns="99282" rIns="99282" bIns="99282"/>
          <a:lstStyle/>
          <a:p>
            <a:r>
              <a:rPr lang="en-US" sz="2400" b="1" dirty="0" smtClean="0">
                <a:solidFill>
                  <a:schemeClr val="tx1"/>
                </a:solidFill>
                <a:latin typeface="Helvetica" charset="0"/>
                <a:ea typeface="ＭＳ Ｐゴシック" charset="0"/>
                <a:cs typeface="ＭＳ Ｐゴシック" charset="0"/>
                <a:sym typeface="Helvetica" charset="0"/>
              </a:rPr>
              <a:t>Behavior</a:t>
            </a:r>
            <a:endParaRPr lang="en-US" sz="2400" b="1" dirty="0">
              <a:solidFill>
                <a:schemeClr val="tx1"/>
              </a:solidFill>
              <a:latin typeface="Helvetica" charset="0"/>
              <a:ea typeface="ＭＳ Ｐゴシック" charset="0"/>
              <a:cs typeface="ＭＳ Ｐゴシック" charset="0"/>
              <a:sym typeface="Helvetica" charset="0"/>
            </a:endParaRPr>
          </a:p>
          <a:p>
            <a:endParaRPr lang="en-US" sz="1400" dirty="0">
              <a:solidFill>
                <a:schemeClr val="tx1"/>
              </a:solidFill>
              <a:latin typeface="Helvetica" charset="0"/>
              <a:ea typeface="ＭＳ Ｐゴシック" charset="0"/>
              <a:cs typeface="ＭＳ Ｐゴシック" charset="0"/>
              <a:sym typeface="Helvetica" charset="0"/>
            </a:endParaRPr>
          </a:p>
        </p:txBody>
      </p:sp>
    </p:spTree>
    <p:extLst>
      <p:ext uri="{BB962C8B-B14F-4D97-AF65-F5344CB8AC3E}">
        <p14:creationId xmlns:p14="http://schemas.microsoft.com/office/powerpoint/2010/main" val="1285674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453273"/>
              </p:ext>
            </p:extLst>
          </p:nvPr>
        </p:nvGraphicFramePr>
        <p:xfrm>
          <a:off x="254000" y="990600"/>
          <a:ext cx="11963400" cy="7848600"/>
        </p:xfrm>
        <a:graphic>
          <a:graphicData uri="http://schemas.openxmlformats.org/drawingml/2006/table">
            <a:tbl>
              <a:tblPr firstRow="1" bandRow="1">
                <a:tableStyleId>{BDBED569-4797-4DF1-A0F4-6AAB3CD982D8}</a:tableStyleId>
              </a:tblPr>
              <a:tblGrid>
                <a:gridCol w="1752600"/>
                <a:gridCol w="1676400"/>
                <a:gridCol w="1828800"/>
                <a:gridCol w="1654628"/>
                <a:gridCol w="1632857"/>
                <a:gridCol w="1632857"/>
                <a:gridCol w="1785258"/>
              </a:tblGrid>
              <a:tr h="2057400">
                <a:tc>
                  <a:txBody>
                    <a:bodyPr/>
                    <a:lstStyle/>
                    <a:p>
                      <a:pPr marL="0" marR="0" indent="0" algn="l" defTabSz="446335"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Helvetica"/>
                          <a:ea typeface="+mn-ea"/>
                          <a:cs typeface="Helvetica"/>
                        </a:rPr>
                        <a:t>Social, </a:t>
                      </a:r>
                      <a:r>
                        <a:rPr lang="en-US" sz="1600" b="0" kern="1200" dirty="0" smtClean="0">
                          <a:solidFill>
                            <a:schemeClr val="tx1"/>
                          </a:solidFill>
                          <a:effectLst/>
                          <a:latin typeface="Helvetica"/>
                          <a:ea typeface="+mn-ea"/>
                          <a:cs typeface="Helvetica"/>
                        </a:rPr>
                        <a:t>Emotional and Communication Challenges</a:t>
                      </a:r>
                    </a:p>
                    <a:p>
                      <a:endParaRPr lang="en-US" dirty="0">
                        <a:latin typeface="Helvetica"/>
                        <a:cs typeface="Helvetica"/>
                      </a:endParaRPr>
                    </a:p>
                  </a:txBody>
                  <a:tcPr>
                    <a:solidFill>
                      <a:srgbClr val="FFFF32"/>
                    </a:solidFill>
                  </a:tcPr>
                </a:tc>
                <a:tc>
                  <a:txBody>
                    <a:bodyPr/>
                    <a:lstStyle/>
                    <a:p>
                      <a:pPr marL="0" marR="0" indent="0" algn="l" defTabSz="446335"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Helvetica"/>
                          <a:ea typeface="+mn-ea"/>
                          <a:cs typeface="Helvetica"/>
                        </a:rPr>
                        <a:t>Social, </a:t>
                      </a:r>
                      <a:r>
                        <a:rPr lang="en-US" sz="1800" b="1" kern="1200" dirty="0" smtClean="0">
                          <a:solidFill>
                            <a:schemeClr val="tx1"/>
                          </a:solidFill>
                          <a:effectLst/>
                          <a:latin typeface="Helvetica"/>
                          <a:ea typeface="+mn-ea"/>
                          <a:cs typeface="Helvetica"/>
                        </a:rPr>
                        <a:t>Emotional </a:t>
                      </a:r>
                      <a:r>
                        <a:rPr lang="en-US" sz="1600" b="0" kern="1200" dirty="0" smtClean="0">
                          <a:solidFill>
                            <a:schemeClr val="tx1"/>
                          </a:solidFill>
                          <a:effectLst/>
                          <a:latin typeface="Helvetica"/>
                          <a:ea typeface="+mn-ea"/>
                          <a:cs typeface="Helvetica"/>
                        </a:rPr>
                        <a:t>and Communication Challenges</a:t>
                      </a:r>
                    </a:p>
                    <a:p>
                      <a:endParaRPr lang="en-US" dirty="0">
                        <a:latin typeface="Helvetica"/>
                        <a:cs typeface="Helvetica"/>
                      </a:endParaRPr>
                    </a:p>
                  </a:txBody>
                  <a:tcPr>
                    <a:solidFill>
                      <a:srgbClr val="FFFF32"/>
                    </a:solidFill>
                  </a:tcPr>
                </a:tc>
                <a:tc>
                  <a:txBody>
                    <a:bodyPr/>
                    <a:lstStyle/>
                    <a:p>
                      <a:pPr marL="0" marR="0" indent="0" algn="l" defTabSz="446335"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Helvetica"/>
                          <a:ea typeface="+mn-ea"/>
                          <a:cs typeface="Helvetica"/>
                        </a:rPr>
                        <a:t>Social, Emotional and </a:t>
                      </a:r>
                      <a:r>
                        <a:rPr lang="en-US" sz="1600" b="1" kern="1200" dirty="0" smtClean="0">
                          <a:solidFill>
                            <a:schemeClr val="tx1"/>
                          </a:solidFill>
                          <a:effectLst/>
                          <a:latin typeface="Helvetica"/>
                          <a:ea typeface="+mn-ea"/>
                          <a:cs typeface="Helvetica"/>
                        </a:rPr>
                        <a:t>Communication </a:t>
                      </a:r>
                      <a:r>
                        <a:rPr lang="en-US" sz="1600" b="0" kern="1200" dirty="0" smtClean="0">
                          <a:solidFill>
                            <a:schemeClr val="tx1"/>
                          </a:solidFill>
                          <a:effectLst/>
                          <a:latin typeface="Helvetica"/>
                          <a:ea typeface="+mn-ea"/>
                          <a:cs typeface="Helvetica"/>
                        </a:rPr>
                        <a:t>Challenges</a:t>
                      </a:r>
                    </a:p>
                    <a:p>
                      <a:endParaRPr lang="en-US" dirty="0">
                        <a:latin typeface="Helvetica"/>
                        <a:cs typeface="Helvetica"/>
                      </a:endParaRPr>
                    </a:p>
                  </a:txBody>
                  <a:tcPr>
                    <a:solidFill>
                      <a:srgbClr val="FFFF32"/>
                    </a:solidFill>
                  </a:tcPr>
                </a:tc>
                <a:tc>
                  <a:txBody>
                    <a:bodyPr/>
                    <a:lstStyle/>
                    <a:p>
                      <a:pPr fontAlgn="base"/>
                      <a:r>
                        <a:rPr lang="en-US" sz="1600" b="1" kern="1200" dirty="0" smtClean="0">
                          <a:solidFill>
                            <a:schemeClr val="tx1"/>
                          </a:solidFill>
                          <a:effectLst/>
                          <a:latin typeface="Helvetica"/>
                          <a:ea typeface="+mn-ea"/>
                          <a:cs typeface="Helvetica"/>
                        </a:rPr>
                        <a:t>Sensory/Biological Sensitivities and Preferences</a:t>
                      </a:r>
                    </a:p>
                    <a:p>
                      <a:pPr fontAlgn="base"/>
                      <a:r>
                        <a:rPr lang="en-US" sz="1600" b="1" kern="1200" dirty="0" smtClean="0">
                          <a:solidFill>
                            <a:schemeClr val="tx1"/>
                          </a:solidFill>
                          <a:effectLst/>
                          <a:latin typeface="Helvetica"/>
                          <a:ea typeface="+mn-ea"/>
                          <a:cs typeface="Helvetica"/>
                        </a:rPr>
                        <a:t>Impact of Medical Concerns </a:t>
                      </a:r>
                    </a:p>
                    <a:p>
                      <a:endParaRPr lang="en-US" dirty="0">
                        <a:latin typeface="Helvetica"/>
                        <a:cs typeface="Helvetica"/>
                      </a:endParaRPr>
                    </a:p>
                  </a:txBody>
                  <a:tcPr>
                    <a:solidFill>
                      <a:srgbClr val="FFFF32"/>
                    </a:solidFill>
                  </a:tcPr>
                </a:tc>
                <a:tc>
                  <a:txBody>
                    <a:bodyPr/>
                    <a:lstStyle/>
                    <a:p>
                      <a:pPr fontAlgn="base"/>
                      <a:r>
                        <a:rPr lang="en-US" sz="1600" b="1" kern="1200" dirty="0" smtClean="0">
                          <a:solidFill>
                            <a:schemeClr val="tx1"/>
                          </a:solidFill>
                          <a:effectLst/>
                          <a:latin typeface="Helvetica"/>
                          <a:ea typeface="+mn-ea"/>
                          <a:cs typeface="Helvetica"/>
                        </a:rPr>
                        <a:t>Learning Challenges and </a:t>
                      </a:r>
                    </a:p>
                    <a:p>
                      <a:pPr fontAlgn="base"/>
                      <a:r>
                        <a:rPr lang="en-US" sz="1600" b="1" kern="1200" dirty="0" smtClean="0">
                          <a:solidFill>
                            <a:schemeClr val="tx1"/>
                          </a:solidFill>
                          <a:effectLst/>
                          <a:latin typeface="Helvetica"/>
                          <a:ea typeface="+mn-ea"/>
                          <a:cs typeface="Helvetica"/>
                        </a:rPr>
                        <a:t>Uneven Skill Development</a:t>
                      </a:r>
                    </a:p>
                    <a:p>
                      <a:endParaRPr lang="en-US" dirty="0">
                        <a:latin typeface="Helvetica"/>
                        <a:cs typeface="Helvetica"/>
                      </a:endParaRPr>
                    </a:p>
                  </a:txBody>
                  <a:tcPr>
                    <a:solidFill>
                      <a:srgbClr val="FFFF32"/>
                    </a:solidFill>
                  </a:tcPr>
                </a:tc>
                <a:tc>
                  <a:txBody>
                    <a:bodyPr/>
                    <a:lstStyle/>
                    <a:p>
                      <a:pPr fontAlgn="base"/>
                      <a:r>
                        <a:rPr lang="en-US" sz="1600" b="1" kern="1200" dirty="0" smtClean="0">
                          <a:solidFill>
                            <a:schemeClr val="tx1"/>
                          </a:solidFill>
                          <a:effectLst/>
                          <a:latin typeface="Helvetica"/>
                          <a:ea typeface="+mn-ea"/>
                          <a:cs typeface="Helvetica"/>
                        </a:rPr>
                        <a:t>Difficult to Motivate</a:t>
                      </a:r>
                    </a:p>
                    <a:p>
                      <a:pPr fontAlgn="base"/>
                      <a:r>
                        <a:rPr lang="en-US" sz="1600" b="1" kern="1200" dirty="0" smtClean="0">
                          <a:solidFill>
                            <a:schemeClr val="tx1"/>
                          </a:solidFill>
                          <a:effectLst/>
                          <a:latin typeface="Helvetica"/>
                          <a:ea typeface="+mn-ea"/>
                          <a:cs typeface="Helvetica"/>
                        </a:rPr>
                        <a:t>Narrow Areas of Interest</a:t>
                      </a:r>
                    </a:p>
                    <a:p>
                      <a:endParaRPr lang="en-US" dirty="0">
                        <a:latin typeface="Helvetica"/>
                        <a:cs typeface="Helvetica"/>
                      </a:endParaRPr>
                    </a:p>
                  </a:txBody>
                  <a:tcPr>
                    <a:solidFill>
                      <a:srgbClr val="FFFF32"/>
                    </a:solidFill>
                  </a:tcPr>
                </a:tc>
                <a:tc>
                  <a:txBody>
                    <a:bodyPr/>
                    <a:lstStyle/>
                    <a:p>
                      <a:pPr fontAlgn="base"/>
                      <a:r>
                        <a:rPr lang="en-US" sz="1600" b="1" kern="1200" dirty="0" smtClean="0">
                          <a:solidFill>
                            <a:schemeClr val="tx1"/>
                          </a:solidFill>
                          <a:effectLst/>
                          <a:latin typeface="Helvetica"/>
                          <a:ea typeface="+mn-ea"/>
                          <a:cs typeface="Helvetica"/>
                        </a:rPr>
                        <a:t>Environmental Mismatch and </a:t>
                      </a:r>
                    </a:p>
                    <a:p>
                      <a:pPr fontAlgn="base"/>
                      <a:r>
                        <a:rPr lang="en-US" sz="1600" b="1" kern="1200" dirty="0" smtClean="0">
                          <a:solidFill>
                            <a:schemeClr val="tx1"/>
                          </a:solidFill>
                          <a:effectLst/>
                          <a:latin typeface="Helvetica"/>
                          <a:ea typeface="+mn-ea"/>
                          <a:cs typeface="Helvetica"/>
                        </a:rPr>
                        <a:t>Change</a:t>
                      </a:r>
                    </a:p>
                    <a:p>
                      <a:endParaRPr lang="en-US" dirty="0">
                        <a:latin typeface="Helvetica"/>
                        <a:cs typeface="Helvetica"/>
                      </a:endParaRPr>
                    </a:p>
                  </a:txBody>
                  <a:tcPr>
                    <a:solidFill>
                      <a:srgbClr val="FFFF32"/>
                    </a:solidFill>
                  </a:tcPr>
                </a:tc>
              </a:tr>
              <a:tr h="5532120">
                <a:tc>
                  <a:txBody>
                    <a:bodyPr/>
                    <a:lstStyle/>
                    <a:p>
                      <a:pPr marL="0" lvl="0" indent="0">
                        <a:buFont typeface="Arial"/>
                        <a:buNone/>
                      </a:pPr>
                      <a:endParaRPr lang="en-US" dirty="0"/>
                    </a:p>
                  </a:txBody>
                  <a:tcPr/>
                </a:tc>
                <a:tc>
                  <a:txBody>
                    <a:bodyPr/>
                    <a:lstStyle/>
                    <a:p>
                      <a:endParaRPr lang="en-US" dirty="0"/>
                    </a:p>
                  </a:txBody>
                  <a:tcPr/>
                </a:tc>
                <a:tc>
                  <a:txBody>
                    <a:bodyPr/>
                    <a:lstStyle/>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1944362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9" y="34059"/>
            <a:ext cx="13335000" cy="9719543"/>
          </a:xfrm>
          <a:prstGeom prst="rect">
            <a:avLst/>
          </a:prstGeom>
          <a:solidFill>
            <a:srgbClr val="FFFFFF"/>
          </a:solidFill>
          <a:ln>
            <a:noFill/>
          </a:ln>
          <a:extLst/>
        </p:spPr>
      </p:pic>
      <p:sp>
        <p:nvSpPr>
          <p:cNvPr id="2" name="Rectangle 1"/>
          <p:cNvSpPr/>
          <p:nvPr/>
        </p:nvSpPr>
        <p:spPr>
          <a:xfrm>
            <a:off x="482603" y="152401"/>
            <a:ext cx="5334000" cy="520863"/>
          </a:xfrm>
          <a:prstGeom prst="rect">
            <a:avLst/>
          </a:prstGeom>
          <a:noFill/>
          <a:ln>
            <a:noFill/>
          </a:ln>
        </p:spPr>
        <p:txBody>
          <a:bodyPr wrap="square" lIns="89271" tIns="44553" rIns="89271" bIns="44553">
            <a:spAutoFit/>
          </a:bodyPr>
          <a:lstStyle/>
          <a:p>
            <a:pPr>
              <a:defRPr/>
            </a:pP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Individual </a:t>
            </a:r>
            <a:r>
              <a:rPr lang="en-US" sz="1400" b="1" dirty="0">
                <a:ln w="1905"/>
                <a:solidFill>
                  <a:srgbClr val="FF0000"/>
                </a:solidFill>
                <a:effectLst>
                  <a:innerShdw blurRad="69850" dist="43180" dir="5400000">
                    <a:srgbClr val="000000">
                      <a:alpha val="65000"/>
                    </a:srgbClr>
                  </a:innerShdw>
                </a:effectLst>
                <a:latin typeface="Helvetica"/>
                <a:cs typeface="Helvetica"/>
              </a:rPr>
              <a:t>Challenges</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 Related to Behavior</a:t>
            </a:r>
          </a:p>
          <a:p>
            <a:pPr>
              <a:defRPr/>
            </a:pPr>
            <a:r>
              <a:rPr lang="en-US"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(To Help Identify Antecedents and Consequences)</a:t>
            </a:r>
          </a:p>
        </p:txBody>
      </p:sp>
      <p:sp>
        <p:nvSpPr>
          <p:cNvPr id="16" name="Rectangle 15"/>
          <p:cNvSpPr/>
          <p:nvPr/>
        </p:nvSpPr>
        <p:spPr>
          <a:xfrm>
            <a:off x="8559802" y="152401"/>
            <a:ext cx="3886199" cy="593840"/>
          </a:xfrm>
          <a:prstGeom prst="rect">
            <a:avLst/>
          </a:prstGeom>
          <a:solidFill>
            <a:srgbClr val="FFFFFF"/>
          </a:solidFill>
          <a:ln>
            <a:noFill/>
          </a:ln>
        </p:spPr>
        <p:txBody>
          <a:bodyPr wrap="square" lIns="89271" tIns="44553" rIns="89271" bIns="44553">
            <a:spAutoFit/>
          </a:bodyPr>
          <a:lstStyle/>
          <a:p>
            <a:pPr>
              <a:defRPr/>
            </a:pP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Individual </a:t>
            </a:r>
            <a:r>
              <a:rPr lang="en-US" sz="1400" b="1" dirty="0">
                <a:ln w="1905"/>
                <a:solidFill>
                  <a:srgbClr val="FF0000"/>
                </a:solidFill>
                <a:effectLst>
                  <a:innerShdw blurRad="69850" dist="43180" dir="5400000">
                    <a:srgbClr val="000000">
                      <a:alpha val="65000"/>
                    </a:srgbClr>
                  </a:innerShdw>
                </a:effectLst>
                <a:latin typeface="Helvetica"/>
                <a:cs typeface="Helvetica"/>
              </a:rPr>
              <a:t>Strengths </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Related to Behavior</a:t>
            </a:r>
          </a:p>
          <a:p>
            <a:pPr>
              <a:defRPr/>
            </a:pPr>
            <a:r>
              <a:rPr lang="en-US" sz="11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(To Help Identify Strategies</a:t>
            </a:r>
            <a:r>
              <a:rPr lang="en-US" sz="1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a:t>
            </a:r>
          </a:p>
        </p:txBody>
      </p:sp>
      <p:sp>
        <p:nvSpPr>
          <p:cNvPr id="25" name="AutoShape 2"/>
          <p:cNvSpPr>
            <a:spLocks/>
          </p:cNvSpPr>
          <p:nvPr/>
        </p:nvSpPr>
        <p:spPr bwMode="auto">
          <a:xfrm>
            <a:off x="177801" y="6629402"/>
            <a:ext cx="7924800" cy="2971800"/>
          </a:xfrm>
          <a:prstGeom prst="roundRect">
            <a:avLst>
              <a:gd name="adj" fmla="val 5222"/>
            </a:avLst>
          </a:prstGeom>
          <a:solidFill>
            <a:schemeClr val="bg1">
              <a:lumMod val="85000"/>
            </a:schemeClr>
          </a:solidFill>
          <a:ln w="12700">
            <a:solidFill>
              <a:schemeClr val="tx1"/>
            </a:solidFill>
            <a:miter lim="800000"/>
            <a:headEnd/>
            <a:tailEnd/>
          </a:ln>
        </p:spPr>
        <p:txBody>
          <a:bodyPr lIns="99262" tIns="99262" rIns="99262" bIns="99262"/>
          <a:lstStyle/>
          <a:p>
            <a:pPr>
              <a:lnSpc>
                <a:spcPct val="130000"/>
              </a:lnSpc>
            </a:pPr>
            <a:r>
              <a:rPr lang="en-US" sz="1000" b="1" dirty="0">
                <a:solidFill>
                  <a:schemeClr val="tx1"/>
                </a:solidFill>
                <a:latin typeface="+mn-lt"/>
                <a:ea typeface="ＭＳ Ｐゴシック" charset="0"/>
                <a:cs typeface="ＭＳ Ｐゴシック" charset="0"/>
                <a:sym typeface="Helvetica" charset="0"/>
              </a:rPr>
              <a:t>What are the Underlying Contributors to and Function of the Behavio</a:t>
            </a:r>
            <a:r>
              <a:rPr lang="en-US" sz="1000" b="1" i="1" dirty="0">
                <a:solidFill>
                  <a:schemeClr val="tx1"/>
                </a:solidFill>
                <a:latin typeface="+mn-lt"/>
                <a:ea typeface="ＭＳ Ｐゴシック" charset="0"/>
                <a:cs typeface="ＭＳ Ｐゴシック" charset="0"/>
                <a:sym typeface="Helvetica" charset="0"/>
              </a:rPr>
              <a:t>r (THE “WHY WORKSHEET”)</a:t>
            </a:r>
          </a:p>
          <a:p>
            <a:pPr algn="l">
              <a:lnSpc>
                <a:spcPct val="130000"/>
              </a:lnSpc>
            </a:pPr>
            <a:r>
              <a:rPr lang="en-US" sz="1000" dirty="0">
                <a:solidFill>
                  <a:schemeClr val="tx1"/>
                </a:solidFill>
                <a:latin typeface="+mn-lt"/>
                <a:ea typeface="ＭＳ Ｐゴシック" charset="0"/>
                <a:cs typeface="ＭＳ Ｐゴシック" charset="0"/>
                <a:sym typeface="Helvetica" charset="0"/>
              </a:rPr>
              <a:t>When _____</a:t>
            </a:r>
            <a:r>
              <a:rPr lang="en-US" sz="1000" i="1" dirty="0">
                <a:solidFill>
                  <a:schemeClr val="tx1"/>
                </a:solidFill>
                <a:latin typeface="+mn-lt"/>
                <a:ea typeface="ＭＳ Ｐゴシック" charset="0"/>
                <a:cs typeface="ＭＳ Ｐゴシック" charset="0"/>
                <a:sym typeface="Helvetica" charset="0"/>
              </a:rPr>
              <a:t>_</a:t>
            </a:r>
            <a:r>
              <a:rPr lang="en-US" sz="1000" dirty="0">
                <a:solidFill>
                  <a:schemeClr val="tx1"/>
                </a:solidFill>
                <a:latin typeface="+mn-lt"/>
                <a:ea typeface="ＭＳ Ｐゴシック" charset="0"/>
                <a:cs typeface="ＭＳ Ｐゴシック" charset="0"/>
                <a:sym typeface="Helvetica" charset="0"/>
              </a:rPr>
              <a:t>_____  is faced with the stressors of these setting events _____</a:t>
            </a:r>
            <a:r>
              <a:rPr lang="en-US" sz="1000" i="1" dirty="0">
                <a:solidFill>
                  <a:schemeClr val="tx1"/>
                </a:solidFill>
                <a:latin typeface="+mn-lt"/>
                <a:ea typeface="ＭＳ Ｐゴシック" charset="0"/>
                <a:cs typeface="ＭＳ Ｐゴシック" charset="0"/>
                <a:sym typeface="Helvetica" charset="0"/>
              </a:rPr>
              <a:t>_________________________________</a:t>
            </a:r>
          </a:p>
          <a:p>
            <a:pPr algn="l">
              <a:lnSpc>
                <a:spcPct val="130000"/>
              </a:lnSpc>
            </a:pPr>
            <a:r>
              <a:rPr lang="en-US" sz="1000" i="1" dirty="0">
                <a:solidFill>
                  <a:schemeClr val="tx1"/>
                </a:solidFill>
                <a:latin typeface="+mn-lt"/>
                <a:ea typeface="ＭＳ Ｐゴシック" charset="0"/>
                <a:cs typeface="ＭＳ Ｐゴシック" charset="0"/>
                <a:sym typeface="Helvetica" charset="0"/>
              </a:rPr>
              <a:t>_______________________________________________________________________________________________</a:t>
            </a:r>
            <a:r>
              <a:rPr lang="en-US" sz="1000" dirty="0">
                <a:solidFill>
                  <a:schemeClr val="tx1"/>
                </a:solidFill>
                <a:latin typeface="+mn-lt"/>
                <a:ea typeface="ＭＳ Ｐゴシック" charset="0"/>
                <a:cs typeface="ＭＳ Ｐゴシック" charset="0"/>
                <a:sym typeface="Helvetica" charset="0"/>
              </a:rPr>
              <a:t> </a:t>
            </a:r>
          </a:p>
          <a:p>
            <a:pPr algn="l">
              <a:lnSpc>
                <a:spcPct val="130000"/>
              </a:lnSpc>
            </a:pPr>
            <a:r>
              <a:rPr lang="en-US" sz="1000" dirty="0">
                <a:solidFill>
                  <a:schemeClr val="tx1"/>
                </a:solidFill>
                <a:latin typeface="+mn-lt"/>
                <a:ea typeface="ＭＳ Ｐゴシック" charset="0"/>
                <a:cs typeface="ＭＳ Ｐゴシック" charset="0"/>
                <a:sym typeface="Helvetica" charset="0"/>
              </a:rPr>
              <a:t>and these immediate triggers _______________________________________________________________________  </a:t>
            </a:r>
          </a:p>
          <a:p>
            <a:pPr algn="l">
              <a:lnSpc>
                <a:spcPct val="130000"/>
              </a:lnSpc>
            </a:pPr>
            <a:r>
              <a:rPr lang="en-US" sz="1000" dirty="0">
                <a:solidFill>
                  <a:schemeClr val="tx1"/>
                </a:solidFill>
                <a:latin typeface="+mn-lt"/>
                <a:ea typeface="ＭＳ Ｐゴシック" charset="0"/>
                <a:cs typeface="ＭＳ Ｐゴシック" charset="0"/>
                <a:sym typeface="Helvetica" charset="0"/>
              </a:rPr>
              <a:t>he/she engages in the identified behavior (above)  which results in this type of reinforcing consequence ______________________________________________________________________________________________.</a:t>
            </a:r>
          </a:p>
          <a:p>
            <a:pPr algn="l">
              <a:lnSpc>
                <a:spcPct val="130000"/>
              </a:lnSpc>
            </a:pPr>
            <a:r>
              <a:rPr lang="en-US" sz="1000" i="1" dirty="0">
                <a:solidFill>
                  <a:schemeClr val="tx1"/>
                </a:solidFill>
                <a:latin typeface="+mn-lt"/>
                <a:ea typeface="ＭＳ Ｐゴシック" charset="0"/>
                <a:cs typeface="ＭＳ Ｐゴシック" charset="0"/>
                <a:sym typeface="Helvetica" charset="0"/>
              </a:rPr>
              <a:t>These identified factors result in the behavior serving the following function(s) or benefit(s) for the </a:t>
            </a:r>
            <a:r>
              <a:rPr lang="en-US" sz="1000" i="1" dirty="0" smtClean="0">
                <a:solidFill>
                  <a:schemeClr val="tx1"/>
                </a:solidFill>
                <a:latin typeface="+mn-lt"/>
                <a:ea typeface="ＭＳ Ｐゴシック" charset="0"/>
                <a:cs typeface="ＭＳ Ｐゴシック" charset="0"/>
                <a:sym typeface="Helvetica" charset="0"/>
              </a:rPr>
              <a:t>individual </a:t>
            </a:r>
            <a:r>
              <a:rPr lang="en-US" sz="1000" i="1" dirty="0">
                <a:solidFill>
                  <a:schemeClr val="tx1"/>
                </a:solidFill>
                <a:latin typeface="+mn-lt"/>
                <a:ea typeface="ＭＳ Ｐゴシック" charset="0"/>
                <a:cs typeface="ＭＳ Ｐゴシック" charset="0"/>
                <a:sym typeface="Helvetica" charset="0"/>
              </a:rPr>
              <a:t>(1 or more):</a:t>
            </a:r>
          </a:p>
          <a:p>
            <a:pPr marL="170434" indent="-170434" algn="l">
              <a:lnSpc>
                <a:spcPct val="130000"/>
              </a:lnSpc>
              <a:buFont typeface="Wingdings" charset="2"/>
              <a:buChar char="q"/>
            </a:pPr>
            <a:r>
              <a:rPr lang="en-US" sz="1000" dirty="0">
                <a:latin typeface="+mn-lt"/>
              </a:rPr>
              <a:t>A Sensory Experience or Physiologic Benefit : __________________________________________</a:t>
            </a:r>
          </a:p>
          <a:p>
            <a:pPr marL="170434" indent="-170434" algn="l">
              <a:lnSpc>
                <a:spcPct val="130000"/>
              </a:lnSpc>
              <a:buFont typeface="Wingdings" charset="2"/>
              <a:buChar char="q"/>
            </a:pPr>
            <a:r>
              <a:rPr lang="en-US" sz="1000" dirty="0">
                <a:latin typeface="+mn-lt"/>
              </a:rPr>
              <a:t>A Desired Object , Person, Activity or Experience: ______________________________</a:t>
            </a:r>
          </a:p>
          <a:p>
            <a:pPr marL="170434" indent="-170434" algn="l">
              <a:lnSpc>
                <a:spcPct val="130000"/>
              </a:lnSpc>
              <a:buFont typeface="Wingdings" charset="2"/>
              <a:buChar char="q"/>
            </a:pPr>
            <a:r>
              <a:rPr lang="en-US" sz="1000" dirty="0">
                <a:latin typeface="+mn-lt"/>
              </a:rPr>
              <a:t>An Escape from an undesirable Task, Activity, Person, etc.:  ___________________</a:t>
            </a:r>
          </a:p>
          <a:p>
            <a:pPr marL="170434" indent="-170434" algn="l">
              <a:lnSpc>
                <a:spcPct val="130000"/>
              </a:lnSpc>
              <a:buFont typeface="Wingdings" charset="2"/>
              <a:buChar char="q"/>
            </a:pPr>
            <a:r>
              <a:rPr lang="en-US" sz="1000" dirty="0">
                <a:latin typeface="+mn-lt"/>
              </a:rPr>
              <a:t>A Way to Communicate: _______________________________________________________________ </a:t>
            </a:r>
          </a:p>
          <a:p>
            <a:pPr marL="170434" indent="-170434" algn="l">
              <a:lnSpc>
                <a:spcPct val="130000"/>
              </a:lnSpc>
              <a:buFont typeface="Wingdings" charset="2"/>
              <a:buChar char="q"/>
            </a:pPr>
            <a:r>
              <a:rPr lang="en-US" sz="1000" dirty="0">
                <a:latin typeface="+mn-lt"/>
              </a:rPr>
              <a:t>Other Functions:</a:t>
            </a:r>
          </a:p>
          <a:p>
            <a:pPr>
              <a:lnSpc>
                <a:spcPct val="130000"/>
              </a:lnSpc>
            </a:pPr>
            <a:r>
              <a:rPr lang="en-US" sz="1000" b="1" i="1" dirty="0">
                <a:solidFill>
                  <a:schemeClr val="tx1"/>
                </a:solidFill>
                <a:latin typeface="+mn-lt"/>
                <a:ea typeface="ＭＳ Ｐゴシック" charset="0"/>
                <a:cs typeface="ＭＳ Ｐゴシック" charset="0"/>
                <a:sym typeface="Helvetica" charset="0"/>
              </a:rPr>
              <a:t> </a:t>
            </a:r>
          </a:p>
        </p:txBody>
      </p:sp>
      <p:sp>
        <p:nvSpPr>
          <p:cNvPr id="28" name="AutoShape 3"/>
          <p:cNvSpPr>
            <a:spLocks/>
          </p:cNvSpPr>
          <p:nvPr/>
        </p:nvSpPr>
        <p:spPr bwMode="auto">
          <a:xfrm>
            <a:off x="8178801" y="6629402"/>
            <a:ext cx="4648201" cy="2971800"/>
          </a:xfrm>
          <a:prstGeom prst="roundRect">
            <a:avLst>
              <a:gd name="adj" fmla="val 5222"/>
            </a:avLst>
          </a:prstGeom>
          <a:solidFill>
            <a:srgbClr val="D9D9D9"/>
          </a:solidFill>
          <a:ln w="12700">
            <a:solidFill>
              <a:schemeClr val="tx1"/>
            </a:solidFill>
            <a:miter lim="800000"/>
            <a:headEnd/>
            <a:tailEnd/>
          </a:ln>
        </p:spPr>
        <p:txBody>
          <a:bodyPr lIns="99262" tIns="99262" rIns="99262" bIns="99262"/>
          <a:lstStyle/>
          <a:p>
            <a:pPr>
              <a:lnSpc>
                <a:spcPct val="130000"/>
              </a:lnSpc>
            </a:pPr>
            <a:endParaRPr lang="en-US" sz="1100" b="1" dirty="0" smtClean="0">
              <a:solidFill>
                <a:schemeClr val="tx1"/>
              </a:solidFill>
              <a:latin typeface="Helvetica" charset="0"/>
              <a:ea typeface="ＭＳ Ｐゴシック" charset="0"/>
              <a:cs typeface="ＭＳ Ｐゴシック" charset="0"/>
              <a:sym typeface="Helvetica" charset="0"/>
            </a:endParaRPr>
          </a:p>
          <a:p>
            <a:pPr>
              <a:lnSpc>
                <a:spcPct val="130000"/>
              </a:lnSpc>
            </a:pPr>
            <a:r>
              <a:rPr lang="en-US" sz="1100" b="1" dirty="0" smtClean="0">
                <a:solidFill>
                  <a:schemeClr val="tx1"/>
                </a:solidFill>
                <a:latin typeface="Helvetica" charset="0"/>
                <a:ea typeface="ＭＳ Ｐゴシック" charset="0"/>
                <a:cs typeface="ＭＳ Ｐゴシック" charset="0"/>
                <a:sym typeface="Helvetica" charset="0"/>
              </a:rPr>
              <a:t>WHAT’S </a:t>
            </a:r>
            <a:r>
              <a:rPr lang="en-US" sz="1100" b="1" dirty="0">
                <a:solidFill>
                  <a:schemeClr val="tx1"/>
                </a:solidFill>
                <a:latin typeface="Helvetica" charset="0"/>
                <a:ea typeface="ＭＳ Ｐゴシック" charset="0"/>
                <a:cs typeface="ＭＳ Ｐゴシック" charset="0"/>
                <a:sym typeface="Helvetica" charset="0"/>
              </a:rPr>
              <a:t>MISSING?</a:t>
            </a:r>
          </a:p>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 </a:t>
            </a:r>
            <a:r>
              <a:rPr lang="en-US" sz="1000" b="1" dirty="0">
                <a:solidFill>
                  <a:schemeClr val="tx1"/>
                </a:solidFill>
                <a:latin typeface="Helvetica" charset="0"/>
                <a:ea typeface="ＭＳ Ｐゴシック" charset="0"/>
                <a:cs typeface="ＭＳ Ｐゴシック" charset="0"/>
                <a:sym typeface="Helvetica" charset="0"/>
              </a:rPr>
              <a:t>Behaviors are indications of a missing or needed skill that will  address issues identified in Step 2.  </a:t>
            </a:r>
          </a:p>
          <a:p>
            <a:pPr>
              <a:lnSpc>
                <a:spcPct val="130000"/>
              </a:lnSpc>
            </a:pPr>
            <a:r>
              <a:rPr lang="en-US" sz="1000" b="1" i="1" dirty="0">
                <a:solidFill>
                  <a:schemeClr val="tx1"/>
                </a:solidFill>
                <a:latin typeface="Helvetica" charset="0"/>
                <a:ea typeface="ＭＳ Ｐゴシック" charset="0"/>
                <a:cs typeface="ＭＳ Ｐゴシック" charset="0"/>
                <a:sym typeface="Helvetica" charset="0"/>
              </a:rPr>
              <a:t>What skills does the </a:t>
            </a:r>
            <a:r>
              <a:rPr lang="en-US" sz="1000" b="1" i="1" dirty="0" smtClean="0">
                <a:solidFill>
                  <a:schemeClr val="tx1"/>
                </a:solidFill>
                <a:latin typeface="Helvetica" charset="0"/>
                <a:ea typeface="ＭＳ Ｐゴシック" charset="0"/>
                <a:cs typeface="ＭＳ Ｐゴシック" charset="0"/>
                <a:sym typeface="Helvetica" charset="0"/>
              </a:rPr>
              <a:t>individual </a:t>
            </a:r>
            <a:r>
              <a:rPr lang="en-US" sz="1000" b="1" i="1" dirty="0">
                <a:solidFill>
                  <a:schemeClr val="tx1"/>
                </a:solidFill>
                <a:latin typeface="Helvetica" charset="0"/>
                <a:ea typeface="ＭＳ Ｐゴシック" charset="0"/>
                <a:cs typeface="ＭＳ Ｐゴシック" charset="0"/>
                <a:sym typeface="Helvetica" charset="0"/>
              </a:rPr>
              <a:t>need (that were NOT identified in Step 3) in order to change the behavior of concern? </a:t>
            </a:r>
          </a:p>
          <a:p>
            <a:pPr>
              <a:lnSpc>
                <a:spcPct val="130000"/>
              </a:lnSpc>
            </a:pPr>
            <a:r>
              <a:rPr lang="en-US" sz="1000" b="1" i="1" dirty="0">
                <a:solidFill>
                  <a:schemeClr val="tx1"/>
                </a:solidFill>
                <a:latin typeface="Helvetica" charset="0"/>
                <a:ea typeface="ＭＳ Ｐゴシック" charset="0"/>
                <a:cs typeface="ＭＳ Ｐゴシック" charset="0"/>
                <a:sym typeface="Helvetica" charset="0"/>
              </a:rPr>
              <a:t>(Example: Social, Communication, Academic, Coping, Emotional Regulation, Self Help, etc.) </a:t>
            </a:r>
            <a:endParaRPr lang="en-US" sz="1000" b="1" i="1" dirty="0" smtClean="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000"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000" dirty="0" smtClean="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000"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000" dirty="0">
              <a:solidFill>
                <a:schemeClr val="tx1"/>
              </a:solidFill>
              <a:latin typeface="Helvetica" charset="0"/>
              <a:ea typeface="ＭＳ Ｐゴシック" charset="0"/>
              <a:cs typeface="ＭＳ Ｐゴシック" charset="0"/>
              <a:sym typeface="Helvetica" charset="0"/>
            </a:endParaRPr>
          </a:p>
        </p:txBody>
      </p:sp>
      <p:sp>
        <p:nvSpPr>
          <p:cNvPr id="19" name="Rounded Rectangle 18"/>
          <p:cNvSpPr/>
          <p:nvPr/>
        </p:nvSpPr>
        <p:spPr>
          <a:xfrm>
            <a:off x="330201" y="228600"/>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1</a:t>
            </a:r>
          </a:p>
        </p:txBody>
      </p:sp>
      <p:sp>
        <p:nvSpPr>
          <p:cNvPr id="22" name="Rounded Rectangle 21"/>
          <p:cNvSpPr/>
          <p:nvPr/>
        </p:nvSpPr>
        <p:spPr>
          <a:xfrm>
            <a:off x="8102601" y="6553201"/>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4</a:t>
            </a:r>
          </a:p>
        </p:txBody>
      </p:sp>
      <p:sp>
        <p:nvSpPr>
          <p:cNvPr id="23" name="Rounded Rectangle 22"/>
          <p:cNvSpPr/>
          <p:nvPr/>
        </p:nvSpPr>
        <p:spPr>
          <a:xfrm>
            <a:off x="3" y="6553201"/>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2</a:t>
            </a:r>
          </a:p>
        </p:txBody>
      </p:sp>
      <p:sp>
        <p:nvSpPr>
          <p:cNvPr id="24" name="Rounded Rectangle 23"/>
          <p:cNvSpPr/>
          <p:nvPr/>
        </p:nvSpPr>
        <p:spPr>
          <a:xfrm>
            <a:off x="12293600" y="152403"/>
            <a:ext cx="533400" cy="4572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3</a:t>
            </a:r>
          </a:p>
        </p:txBody>
      </p:sp>
      <p:graphicFrame>
        <p:nvGraphicFramePr>
          <p:cNvPr id="3" name="Table 2"/>
          <p:cNvGraphicFramePr>
            <a:graphicFrameLocks noGrp="1"/>
          </p:cNvGraphicFramePr>
          <p:nvPr>
            <p:extLst>
              <p:ext uri="{D42A27DB-BD31-4B8C-83A1-F6EECF244321}">
                <p14:modId xmlns:p14="http://schemas.microsoft.com/office/powerpoint/2010/main" val="33775958"/>
              </p:ext>
            </p:extLst>
          </p:nvPr>
        </p:nvGraphicFramePr>
        <p:xfrm>
          <a:off x="177801" y="1066799"/>
          <a:ext cx="7848602" cy="5410961"/>
        </p:xfrm>
        <a:graphic>
          <a:graphicData uri="http://schemas.openxmlformats.org/drawingml/2006/table">
            <a:tbl>
              <a:tblPr firstRow="1" bandRow="1">
                <a:tableStyleId>{1FECB4D8-DB02-4DC6-A0A2-4F2EBAE1DC90}</a:tableStyleId>
              </a:tblPr>
              <a:tblGrid>
                <a:gridCol w="1544431"/>
                <a:gridCol w="6304171"/>
              </a:tblGrid>
              <a:tr h="761239">
                <a:tc>
                  <a:txBody>
                    <a:bodyPr/>
                    <a:lstStyle/>
                    <a:p>
                      <a:pPr marL="0" marR="0" indent="0" algn="l" defTabSz="448542"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charset="0"/>
                          <a:ea typeface="ＭＳ Ｐゴシック" charset="0"/>
                          <a:sym typeface="Helvetica" charset="0"/>
                        </a:rPr>
                        <a:t>Learning Challenges and  Uneven Skill Development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48542" rtl="0" eaLnBrk="1" fontAlgn="auto" latinLnBrk="0" hangingPunct="1">
                        <a:lnSpc>
                          <a:spcPct val="100000"/>
                        </a:lnSpc>
                        <a:spcBef>
                          <a:spcPts val="0"/>
                        </a:spcBef>
                        <a:spcAft>
                          <a:spcPts val="0"/>
                        </a:spcAft>
                        <a:buClrTx/>
                        <a:buSzTx/>
                        <a:buFont typeface="Wingdings" charset="2"/>
                        <a:buNone/>
                        <a:tabLst/>
                        <a:defRPr/>
                      </a:pPr>
                      <a:endParaRPr lang="en-US" sz="1200" b="0" dirty="0" smtClean="0">
                        <a:solidFill>
                          <a:schemeClr val="accent6">
                            <a:lumMod val="75000"/>
                          </a:schemeClr>
                        </a:solidFill>
                        <a:latin typeface="+mn-lt"/>
                        <a:ea typeface="ＭＳ Ｐゴシック" charset="0"/>
                        <a:cs typeface="Chalkduster"/>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91590">
                <a:tc>
                  <a:txBody>
                    <a:bodyPr/>
                    <a:lstStyle/>
                    <a:p>
                      <a:pPr marL="0" marR="0" indent="0" algn="l" defTabSz="448542"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Helvetica" charset="0"/>
                        <a:ea typeface="ＭＳ Ｐゴシック" charset="0"/>
                        <a:sym typeface="Helvetica" charset="0"/>
                      </a:endParaRPr>
                    </a:p>
                    <a:p>
                      <a:pPr marL="0" marR="0" indent="0" algn="l" defTabSz="448542"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Helvetica" charset="0"/>
                        <a:ea typeface="ＭＳ Ｐゴシック" charset="0"/>
                        <a:sym typeface="Helvetica" charset="0"/>
                      </a:endParaRPr>
                    </a:p>
                    <a:p>
                      <a:pPr marL="0" marR="0" indent="0" algn="l" defTabSz="448542"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charset="0"/>
                          <a:ea typeface="ＭＳ Ｐゴシック" charset="0"/>
                          <a:sym typeface="Helvetica" charset="0"/>
                        </a:rPr>
                        <a:t>Environmental Mismatch and Change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buFont typeface="Arial"/>
                        <a:buNone/>
                      </a:pPr>
                      <a:endParaRPr lang="en-US" sz="1200" dirty="0">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99971">
                <a:tc>
                  <a:txBody>
                    <a:bodyPr/>
                    <a:lstStyle/>
                    <a:p>
                      <a:pPr algn="l">
                        <a:defRPr/>
                      </a:pPr>
                      <a:r>
                        <a:rPr lang="en-US" sz="1100" b="1" dirty="0" smtClean="0">
                          <a:solidFill>
                            <a:schemeClr val="tx1"/>
                          </a:solidFill>
                          <a:latin typeface="Helvetica" charset="0"/>
                          <a:ea typeface="ＭＳ Ｐゴシック" charset="0"/>
                          <a:sym typeface="Helvetica" charset="0"/>
                        </a:rPr>
                        <a:t>Sensory/Biological Sensitivities and Preferences</a:t>
                      </a:r>
                    </a:p>
                    <a:p>
                      <a:pPr algn="l">
                        <a:defRPr/>
                      </a:pPr>
                      <a:r>
                        <a:rPr lang="en-US" sz="1100" b="1" dirty="0" smtClean="0">
                          <a:solidFill>
                            <a:schemeClr val="tx1"/>
                          </a:solidFill>
                          <a:latin typeface="Helvetica" charset="0"/>
                          <a:ea typeface="ＭＳ Ｐゴシック" charset="0"/>
                          <a:sym typeface="Helvetica" charset="0"/>
                        </a:rPr>
                        <a:t>Impact of Medical Concerns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48542" rtl="0" eaLnBrk="1" fontAlgn="auto" latinLnBrk="0" hangingPunct="1">
                        <a:lnSpc>
                          <a:spcPct val="100000"/>
                        </a:lnSpc>
                        <a:spcBef>
                          <a:spcPts val="0"/>
                        </a:spcBef>
                        <a:spcAft>
                          <a:spcPts val="0"/>
                        </a:spcAft>
                        <a:buClrTx/>
                        <a:buSzTx/>
                        <a:buFont typeface="Wingdings" charset="2"/>
                        <a:buNone/>
                        <a:tabLst/>
                        <a:defRPr/>
                      </a:pPr>
                      <a:endParaRPr lang="en-US" sz="1200" dirty="0" smtClean="0">
                        <a:solidFill>
                          <a:schemeClr val="accent6">
                            <a:lumMod val="75000"/>
                          </a:schemeClr>
                        </a:solidFill>
                        <a:latin typeface="+mn-lt"/>
                        <a:ea typeface="ＭＳ Ｐゴシック" charset="0"/>
                        <a:cs typeface="Chalkduster"/>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37081">
                <a:tc>
                  <a:txBody>
                    <a:bodyPr/>
                    <a:lstStyle/>
                    <a:p>
                      <a:pPr algn="l">
                        <a:defRPr/>
                      </a:pPr>
                      <a:endParaRPr lang="en-US" sz="1100" b="1" dirty="0" smtClean="0">
                        <a:solidFill>
                          <a:schemeClr val="tx1"/>
                        </a:solidFill>
                        <a:latin typeface="Helvetica" charset="0"/>
                        <a:ea typeface="ＭＳ Ｐゴシック" charset="0"/>
                        <a:sym typeface="Helvetica" charset="0"/>
                      </a:endParaRPr>
                    </a:p>
                    <a:p>
                      <a:pPr algn="l">
                        <a:defRPr/>
                      </a:pPr>
                      <a:r>
                        <a:rPr lang="en-US" sz="1100" b="1" dirty="0" smtClean="0">
                          <a:solidFill>
                            <a:schemeClr val="tx1"/>
                          </a:solidFill>
                          <a:latin typeface="Helvetica" charset="0"/>
                          <a:ea typeface="ＭＳ Ｐゴシック" charset="0"/>
                          <a:sym typeface="Helvetica" charset="0"/>
                        </a:rPr>
                        <a:t>Social, Emotional &amp;Communication Challenges</a:t>
                      </a:r>
                    </a:p>
                    <a:p>
                      <a:pPr algn="l">
                        <a:defRPr/>
                      </a:pPr>
                      <a:endParaRPr lang="en-US" sz="1100" b="1" dirty="0" smtClean="0">
                        <a:solidFill>
                          <a:schemeClr val="tx1"/>
                        </a:solidFill>
                        <a:latin typeface="Helvetica" charset="0"/>
                        <a:ea typeface="ＭＳ Ｐゴシック" charset="0"/>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nSpc>
                          <a:spcPct val="130000"/>
                        </a:lnSpc>
                        <a:buFont typeface="Wingdings" charset="2"/>
                        <a:buNone/>
                        <a:defRPr/>
                      </a:pPr>
                      <a:endParaRPr lang="en-US" sz="1200" dirty="0" smtClean="0">
                        <a:solidFill>
                          <a:schemeClr val="accent6">
                            <a:lumMod val="75000"/>
                          </a:schemeClr>
                        </a:solidFill>
                        <a:latin typeface="+mn-lt"/>
                        <a:ea typeface="ＭＳ Ｐゴシック" charset="0"/>
                        <a:cs typeface="Chalkduster"/>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20319">
                <a:tc>
                  <a:txBody>
                    <a:bodyPr/>
                    <a:lstStyle/>
                    <a:p>
                      <a:pPr algn="l">
                        <a:defRPr/>
                      </a:pPr>
                      <a:endParaRPr lang="en-US" sz="1100" b="1" dirty="0" smtClean="0">
                        <a:solidFill>
                          <a:schemeClr val="tx1"/>
                        </a:solidFill>
                        <a:latin typeface="Helvetica" charset="0"/>
                        <a:ea typeface="ＭＳ Ｐゴシック" charset="0"/>
                        <a:sym typeface="Helvetica" charset="0"/>
                      </a:endParaRPr>
                    </a:p>
                    <a:p>
                      <a:pPr algn="l">
                        <a:defRPr/>
                      </a:pPr>
                      <a:r>
                        <a:rPr lang="en-US" sz="1100" b="1" dirty="0" smtClean="0">
                          <a:solidFill>
                            <a:schemeClr val="tx1"/>
                          </a:solidFill>
                          <a:latin typeface="Helvetica" charset="0"/>
                          <a:ea typeface="ＭＳ Ｐゴシック" charset="0"/>
                          <a:sym typeface="Helvetica" charset="0"/>
                        </a:rPr>
                        <a:t>Difficult to Motivate &amp; Narrow Interests</a:t>
                      </a:r>
                    </a:p>
                    <a:p>
                      <a:pPr>
                        <a:lnSpc>
                          <a:spcPct val="130000"/>
                        </a:lnSpc>
                        <a:defRPr/>
                      </a:pPr>
                      <a:endParaRPr lang="en-US" sz="1100" dirty="0" smtClean="0">
                        <a:solidFill>
                          <a:srgbClr val="7575D1"/>
                        </a:solidFill>
                        <a:latin typeface="Chalkduster"/>
                        <a:ea typeface="ＭＳ Ｐゴシック" charset="0"/>
                        <a:cs typeface="Chalkduster"/>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buFont typeface="Arial"/>
                        <a:buNone/>
                      </a:pPr>
                      <a:endParaRPr lang="en-US" sz="1200" dirty="0">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972205783"/>
              </p:ext>
            </p:extLst>
          </p:nvPr>
        </p:nvGraphicFramePr>
        <p:xfrm>
          <a:off x="8178800" y="1066800"/>
          <a:ext cx="4648201" cy="5449850"/>
        </p:xfrm>
        <a:graphic>
          <a:graphicData uri="http://schemas.openxmlformats.org/drawingml/2006/table">
            <a:tbl>
              <a:tblPr firstRow="1" bandRow="1">
                <a:tableStyleId>{1FECB4D8-DB02-4DC6-A0A2-4F2EBAE1DC90}</a:tableStyleId>
              </a:tblPr>
              <a:tblGrid>
                <a:gridCol w="3429001"/>
                <a:gridCol w="1219200"/>
              </a:tblGrid>
              <a:tr h="838200">
                <a:tc>
                  <a:txBody>
                    <a:bodyPr/>
                    <a:lstStyle/>
                    <a:p>
                      <a:pPr marL="0" marR="0" indent="0" algn="l" defTabSz="448542" rtl="0" eaLnBrk="1" fontAlgn="auto" latinLnBrk="0" hangingPunct="1">
                        <a:lnSpc>
                          <a:spcPct val="100000"/>
                        </a:lnSpc>
                        <a:spcBef>
                          <a:spcPts val="0"/>
                        </a:spcBef>
                        <a:spcAft>
                          <a:spcPts val="0"/>
                        </a:spcAft>
                        <a:buClrTx/>
                        <a:buSzTx/>
                        <a:buFont typeface="Arial"/>
                        <a:buNone/>
                        <a:tabLst/>
                        <a:defRPr/>
                      </a:pPr>
                      <a:endParaRPr lang="en-US" sz="1200" b="1" dirty="0" smtClean="0">
                        <a:solidFill>
                          <a:schemeClr val="tx1"/>
                        </a:solidFill>
                        <a:latin typeface="+mn-lt"/>
                        <a:ea typeface="ＭＳ Ｐゴシック" charset="0"/>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r" defTabSz="448542" rtl="0" eaLnBrk="1" fontAlgn="auto" latinLnBrk="0" hangingPunct="1">
                        <a:lnSpc>
                          <a:spcPct val="100000"/>
                        </a:lnSpc>
                        <a:spcBef>
                          <a:spcPts val="0"/>
                        </a:spcBef>
                        <a:spcAft>
                          <a:spcPts val="0"/>
                        </a:spcAft>
                        <a:buClrTx/>
                        <a:buSzTx/>
                        <a:buFont typeface="Wingdings" charset="2"/>
                        <a:buNone/>
                        <a:tabLst/>
                        <a:defRPr/>
                      </a:pPr>
                      <a:r>
                        <a:rPr lang="en-US" sz="1100" b="1" dirty="0" smtClean="0">
                          <a:solidFill>
                            <a:schemeClr val="tx1"/>
                          </a:solidFill>
                          <a:latin typeface="Helvetica" charset="0"/>
                          <a:ea typeface="ＭＳ Ｐゴシック" charset="0"/>
                          <a:sym typeface="Helvetica" charset="0"/>
                        </a:rPr>
                        <a:t>Learning and Skill Development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39127">
                <a:tc>
                  <a:txBody>
                    <a:bodyPr/>
                    <a:lstStyle/>
                    <a:p>
                      <a:pPr marL="0" marR="0" indent="0" algn="l" defTabSz="448542" rtl="0" eaLnBrk="1" fontAlgn="auto" latinLnBrk="0" hangingPunct="1">
                        <a:lnSpc>
                          <a:spcPct val="100000"/>
                        </a:lnSpc>
                        <a:spcBef>
                          <a:spcPts val="0"/>
                        </a:spcBef>
                        <a:spcAft>
                          <a:spcPts val="0"/>
                        </a:spcAft>
                        <a:buClrTx/>
                        <a:buSzTx/>
                        <a:buFont typeface="Arial"/>
                        <a:buNone/>
                        <a:tabLst/>
                        <a:defRPr/>
                      </a:pPr>
                      <a:endParaRPr lang="en-US" sz="1200" b="1" dirty="0" smtClean="0">
                        <a:solidFill>
                          <a:schemeClr val="tx1"/>
                        </a:solidFill>
                        <a:latin typeface="+mn-lt"/>
                        <a:ea typeface="ＭＳ Ｐゴシック" charset="0"/>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r" defTabSz="448542" rtl="0" eaLnBrk="1" fontAlgn="auto" latinLnBrk="0" hangingPunct="1">
                        <a:lnSpc>
                          <a:spcPct val="100000"/>
                        </a:lnSpc>
                        <a:spcBef>
                          <a:spcPts val="0"/>
                        </a:spcBef>
                        <a:spcAft>
                          <a:spcPts val="0"/>
                        </a:spcAft>
                        <a:buClrTx/>
                        <a:buSzTx/>
                        <a:buFont typeface="Arial"/>
                        <a:buNone/>
                        <a:tabLst/>
                        <a:defRPr/>
                      </a:pPr>
                      <a:endParaRPr lang="en-US" sz="1100" b="1" dirty="0" smtClean="0">
                        <a:solidFill>
                          <a:schemeClr val="tx1"/>
                        </a:solidFill>
                        <a:latin typeface="Helvetica" charset="0"/>
                        <a:ea typeface="ＭＳ Ｐゴシック" charset="0"/>
                        <a:sym typeface="Helvetica" charset="0"/>
                      </a:endParaRPr>
                    </a:p>
                    <a:p>
                      <a:pPr marL="0" marR="0" indent="0" algn="r" defTabSz="448542" rtl="0" eaLnBrk="1" fontAlgn="auto" latinLnBrk="0" hangingPunct="1">
                        <a:lnSpc>
                          <a:spcPct val="100000"/>
                        </a:lnSpc>
                        <a:spcBef>
                          <a:spcPts val="0"/>
                        </a:spcBef>
                        <a:spcAft>
                          <a:spcPts val="0"/>
                        </a:spcAft>
                        <a:buClrTx/>
                        <a:buSzTx/>
                        <a:buFont typeface="Arial"/>
                        <a:buNone/>
                        <a:tabLst/>
                        <a:defRPr/>
                      </a:pPr>
                      <a:r>
                        <a:rPr lang="en-US" sz="1100" b="1" dirty="0" smtClean="0">
                          <a:solidFill>
                            <a:schemeClr val="tx1"/>
                          </a:solidFill>
                          <a:latin typeface="Helvetica" charset="0"/>
                          <a:ea typeface="ＭＳ Ｐゴシック" charset="0"/>
                          <a:sym typeface="Helvetica" charset="0"/>
                        </a:rPr>
                        <a:t>Environmental Matches</a:t>
                      </a:r>
                    </a:p>
                    <a:p>
                      <a:pPr marL="0" indent="0" algn="r">
                        <a:buFont typeface="Arial"/>
                        <a:buNone/>
                      </a:pPr>
                      <a:endParaRPr lang="en-US" sz="1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75473">
                <a:tc>
                  <a:txBody>
                    <a:bodyPr/>
                    <a:lstStyle/>
                    <a:p>
                      <a:pPr marL="0" indent="0" algn="l">
                        <a:buFont typeface="Arial"/>
                        <a:buNone/>
                        <a:defRPr/>
                      </a:pPr>
                      <a:endParaRPr lang="en-US" sz="1200" b="1" dirty="0" smtClean="0">
                        <a:solidFill>
                          <a:schemeClr val="tx1"/>
                        </a:solidFill>
                        <a:latin typeface="+mn-lt"/>
                        <a:ea typeface="ＭＳ Ｐゴシック" charset="0"/>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r">
                        <a:buFont typeface="Arial"/>
                        <a:buNone/>
                        <a:defRPr/>
                      </a:pPr>
                      <a:r>
                        <a:rPr lang="en-US" sz="1100" b="1" dirty="0" smtClean="0">
                          <a:solidFill>
                            <a:schemeClr val="tx1"/>
                          </a:solidFill>
                          <a:latin typeface="Helvetica" charset="0"/>
                          <a:ea typeface="ＭＳ Ｐゴシック" charset="0"/>
                          <a:sym typeface="Helvetica" charset="0"/>
                        </a:rPr>
                        <a:t>Sensory/Biological Preferences</a:t>
                      </a:r>
                    </a:p>
                    <a:p>
                      <a:pPr marL="0" indent="0" algn="r">
                        <a:buFont typeface="Arial"/>
                        <a:buNone/>
                        <a:defRPr/>
                      </a:pPr>
                      <a:endParaRPr lang="en-US" sz="1100" b="1" dirty="0" smtClean="0">
                        <a:solidFill>
                          <a:schemeClr val="tx1"/>
                        </a:solidFill>
                        <a:latin typeface="Helvetica" charset="0"/>
                        <a:ea typeface="ＭＳ Ｐゴシック" charset="0"/>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90600">
                <a:tc>
                  <a:txBody>
                    <a:bodyPr/>
                    <a:lstStyle/>
                    <a:p>
                      <a:pPr marL="0" indent="0" algn="l">
                        <a:buFont typeface="Arial"/>
                        <a:buNone/>
                        <a:defRPr/>
                      </a:pPr>
                      <a:endParaRPr lang="en-US" sz="1200" b="1" dirty="0" smtClean="0">
                        <a:solidFill>
                          <a:schemeClr val="tx1"/>
                        </a:solidFill>
                        <a:latin typeface="+mn-lt"/>
                        <a:ea typeface="ＭＳ Ｐゴシック" charset="0"/>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r" defTabSz="448542" rtl="0" eaLnBrk="1" fontAlgn="auto" latinLnBrk="0" hangingPunct="1">
                        <a:lnSpc>
                          <a:spcPct val="130000"/>
                        </a:lnSpc>
                        <a:spcBef>
                          <a:spcPts val="0"/>
                        </a:spcBef>
                        <a:spcAft>
                          <a:spcPts val="0"/>
                        </a:spcAft>
                        <a:buClrTx/>
                        <a:buSzTx/>
                        <a:buFont typeface="Wingdings" charset="2"/>
                        <a:buNone/>
                        <a:tabLst/>
                        <a:defRPr/>
                      </a:pPr>
                      <a:r>
                        <a:rPr lang="en-US" sz="1100" b="1" dirty="0" smtClean="0">
                          <a:solidFill>
                            <a:schemeClr val="tx1"/>
                          </a:solidFill>
                          <a:latin typeface="Helvetica" charset="0"/>
                          <a:ea typeface="ＭＳ Ｐゴシック" charset="0"/>
                          <a:sym typeface="Helvetica" charset="0"/>
                        </a:rPr>
                        <a:t>Successful Social, &amp; </a:t>
                      </a:r>
                      <a:r>
                        <a:rPr lang="en-US" sz="1000" b="1" dirty="0" smtClean="0">
                          <a:solidFill>
                            <a:schemeClr val="tx1"/>
                          </a:solidFill>
                          <a:latin typeface="Helvetica" charset="0"/>
                          <a:ea typeface="ＭＳ Ｐゴシック" charset="0"/>
                          <a:sym typeface="Helvetica" charset="0"/>
                        </a:rPr>
                        <a:t>Communication</a:t>
                      </a:r>
                      <a:endParaRPr lang="en-US" sz="1100" b="1" dirty="0" smtClean="0">
                        <a:solidFill>
                          <a:schemeClr val="tx1"/>
                        </a:solidFill>
                        <a:latin typeface="Helvetica" charset="0"/>
                        <a:ea typeface="ＭＳ Ｐゴシック" charset="0"/>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6450">
                <a:tc>
                  <a:txBody>
                    <a:bodyPr/>
                    <a:lstStyle/>
                    <a:p>
                      <a:pPr marL="0" indent="0" algn="l">
                        <a:buFont typeface="Arial"/>
                        <a:buNone/>
                        <a:defRPr/>
                      </a:pPr>
                      <a:endParaRPr lang="en-US" sz="1200" b="1" dirty="0" smtClean="0">
                        <a:solidFill>
                          <a:schemeClr val="tx1"/>
                        </a:solidFill>
                        <a:latin typeface="+mn-lt"/>
                        <a:ea typeface="ＭＳ Ｐゴシック" charset="0"/>
                        <a:sym typeface="Helvetica" charset="0"/>
                      </a:endParaRPr>
                    </a:p>
                    <a:p>
                      <a:pPr marL="0" indent="0">
                        <a:lnSpc>
                          <a:spcPct val="130000"/>
                        </a:lnSpc>
                        <a:buFont typeface="Arial"/>
                        <a:buNone/>
                        <a:defRPr/>
                      </a:pPr>
                      <a:endParaRPr lang="en-US" sz="1200" dirty="0" smtClean="0">
                        <a:solidFill>
                          <a:srgbClr val="7575D1"/>
                        </a:solidFill>
                        <a:latin typeface="+mn-lt"/>
                        <a:ea typeface="ＭＳ Ｐゴシック" charset="0"/>
                        <a:cs typeface="Chalkduster"/>
                        <a:sym typeface="Helvetica" charset="0"/>
                      </a:endParaRPr>
                    </a:p>
                    <a:p>
                      <a:pPr marL="0" indent="0">
                        <a:lnSpc>
                          <a:spcPct val="130000"/>
                        </a:lnSpc>
                        <a:buFont typeface="Arial"/>
                        <a:buNone/>
                        <a:defRPr/>
                      </a:pPr>
                      <a:endParaRPr lang="en-US" sz="1200" dirty="0" smtClean="0">
                        <a:solidFill>
                          <a:srgbClr val="7575D1"/>
                        </a:solidFill>
                        <a:latin typeface="+mn-lt"/>
                        <a:ea typeface="ＭＳ Ｐゴシック" charset="0"/>
                        <a:cs typeface="Chalkduster"/>
                        <a:sym typeface="Helvetica" charset="0"/>
                      </a:endParaRPr>
                    </a:p>
                    <a:p>
                      <a:pPr marL="0" indent="0">
                        <a:lnSpc>
                          <a:spcPct val="130000"/>
                        </a:lnSpc>
                        <a:buFont typeface="Arial"/>
                        <a:buNone/>
                        <a:defRPr/>
                      </a:pPr>
                      <a:endParaRPr lang="en-US" sz="1200" dirty="0" smtClean="0">
                        <a:solidFill>
                          <a:srgbClr val="7575D1"/>
                        </a:solidFill>
                        <a:latin typeface="+mn-lt"/>
                        <a:ea typeface="ＭＳ Ｐゴシック" charset="0"/>
                        <a:cs typeface="Chalkduster"/>
                        <a:sym typeface="Helvetica"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r" defTabSz="448542" rtl="0" eaLnBrk="1" fontAlgn="auto" latinLnBrk="0" hangingPunct="1">
                        <a:lnSpc>
                          <a:spcPct val="100000"/>
                        </a:lnSpc>
                        <a:spcBef>
                          <a:spcPts val="0"/>
                        </a:spcBef>
                        <a:spcAft>
                          <a:spcPts val="0"/>
                        </a:spcAft>
                        <a:buClrTx/>
                        <a:buSzTx/>
                        <a:buFont typeface="Arial"/>
                        <a:buNone/>
                        <a:tabLst/>
                        <a:defRPr/>
                      </a:pPr>
                      <a:endParaRPr lang="en-US" sz="1100" b="1" dirty="0" smtClean="0">
                        <a:solidFill>
                          <a:schemeClr val="tx1"/>
                        </a:solidFill>
                        <a:latin typeface="Helvetica" charset="0"/>
                        <a:ea typeface="ＭＳ Ｐゴシック" charset="0"/>
                        <a:sym typeface="Helvetica" charset="0"/>
                      </a:endParaRPr>
                    </a:p>
                    <a:p>
                      <a:pPr marL="0" marR="0" indent="0" algn="r" defTabSz="448542" rtl="0" eaLnBrk="1" fontAlgn="auto" latinLnBrk="0" hangingPunct="1">
                        <a:lnSpc>
                          <a:spcPct val="100000"/>
                        </a:lnSpc>
                        <a:spcBef>
                          <a:spcPts val="0"/>
                        </a:spcBef>
                        <a:spcAft>
                          <a:spcPts val="0"/>
                        </a:spcAft>
                        <a:buClrTx/>
                        <a:buSzTx/>
                        <a:buFont typeface="Arial"/>
                        <a:buNone/>
                        <a:tabLst/>
                        <a:defRPr/>
                      </a:pPr>
                      <a:r>
                        <a:rPr lang="en-US" sz="1100" b="1" dirty="0" smtClean="0">
                          <a:solidFill>
                            <a:schemeClr val="tx1"/>
                          </a:solidFill>
                          <a:latin typeface="Helvetica" charset="0"/>
                          <a:ea typeface="ＭＳ Ｐゴシック" charset="0"/>
                          <a:sym typeface="Helvetica" charset="0"/>
                        </a:rPr>
                        <a:t>Motivation &amp;</a:t>
                      </a:r>
                      <a:r>
                        <a:rPr lang="en-US" sz="1100" b="1" baseline="0" dirty="0" smtClean="0">
                          <a:solidFill>
                            <a:schemeClr val="tx1"/>
                          </a:solidFill>
                          <a:latin typeface="Helvetica" charset="0"/>
                          <a:ea typeface="ＭＳ Ｐゴシック" charset="0"/>
                          <a:sym typeface="Helvetica" charset="0"/>
                        </a:rPr>
                        <a:t> </a:t>
                      </a:r>
                      <a:r>
                        <a:rPr lang="en-US" sz="1100" b="1" dirty="0" smtClean="0">
                          <a:solidFill>
                            <a:schemeClr val="tx1"/>
                          </a:solidFill>
                          <a:latin typeface="Helvetica" charset="0"/>
                          <a:ea typeface="ＭＳ Ｐゴシック" charset="0"/>
                          <a:sym typeface="Helvetica" charset="0"/>
                        </a:rPr>
                        <a:t>Interests</a:t>
                      </a:r>
                    </a:p>
                    <a:p>
                      <a:pPr marL="0" indent="0" algn="r">
                        <a:buFont typeface="Arial"/>
                        <a:buNone/>
                      </a:pPr>
                      <a:endParaRPr lang="en-US" sz="1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4" name="AutoShape 4"/>
          <p:cNvSpPr>
            <a:spLocks/>
          </p:cNvSpPr>
          <p:nvPr/>
        </p:nvSpPr>
        <p:spPr bwMode="auto">
          <a:xfrm>
            <a:off x="5969140" y="-16892"/>
            <a:ext cx="2743201" cy="1159893"/>
          </a:xfrm>
          <a:prstGeom prst="star8">
            <a:avLst>
              <a:gd name="adj" fmla="val 33259"/>
            </a:avLst>
          </a:prstGeom>
          <a:solidFill>
            <a:srgbClr val="FFFFFF"/>
          </a:solidFill>
          <a:ln w="12700">
            <a:solidFill>
              <a:schemeClr val="tx1"/>
            </a:solidFill>
            <a:miter lim="800000"/>
            <a:headEnd/>
            <a:tailEnd/>
          </a:ln>
        </p:spPr>
        <p:txBody>
          <a:bodyPr lIns="99277" tIns="99277" rIns="99277" bIns="99277"/>
          <a:lstStyle/>
          <a:p>
            <a:endParaRPr lang="en-US" sz="1000" b="1" i="1" dirty="0">
              <a:solidFill>
                <a:schemeClr val="tx1"/>
              </a:solidFill>
              <a:latin typeface="Helvetica" charset="0"/>
              <a:cs typeface="Helvetica" charset="0"/>
              <a:sym typeface="Helvetica" charset="0"/>
            </a:endParaRPr>
          </a:p>
        </p:txBody>
      </p:sp>
    </p:spTree>
    <p:extLst>
      <p:ext uri="{BB962C8B-B14F-4D97-AF65-F5344CB8AC3E}">
        <p14:creationId xmlns:p14="http://schemas.microsoft.com/office/powerpoint/2010/main" val="2518495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1493508"/>
              </p:ext>
            </p:extLst>
          </p:nvPr>
        </p:nvGraphicFramePr>
        <p:xfrm>
          <a:off x="254138" y="152400"/>
          <a:ext cx="12496662" cy="9005778"/>
        </p:xfrm>
        <a:graphic>
          <a:graphicData uri="http://schemas.openxmlformats.org/drawingml/2006/table">
            <a:tbl>
              <a:tblPr firstRow="1" bandRow="1">
                <a:tableStyleId>{F5AB1C69-6EDB-4FF4-983F-18BD219EF322}</a:tableStyleId>
              </a:tblPr>
              <a:tblGrid>
                <a:gridCol w="2265021"/>
                <a:gridCol w="10231641"/>
              </a:tblGrid>
              <a:tr h="579120">
                <a:tc gridSpan="2">
                  <a:txBody>
                    <a:bodyPr/>
                    <a:lstStyle/>
                    <a:p>
                      <a:pPr algn="ctr"/>
                      <a:r>
                        <a:rPr lang="en-US" sz="1600" dirty="0" smtClean="0">
                          <a:solidFill>
                            <a:srgbClr val="000000"/>
                          </a:solidFill>
                          <a:latin typeface="Helvetica"/>
                          <a:cs typeface="Helvetica"/>
                        </a:rPr>
                        <a:t>THE WHY</a:t>
                      </a:r>
                      <a:r>
                        <a:rPr lang="en-US" sz="1600" baseline="0" dirty="0" smtClean="0">
                          <a:solidFill>
                            <a:srgbClr val="000000"/>
                          </a:solidFill>
                          <a:latin typeface="Helvetica"/>
                          <a:cs typeface="Helvetica"/>
                        </a:rPr>
                        <a:t> WORKHEET: </a:t>
                      </a:r>
                      <a:endParaRPr lang="en-US" sz="1600" i="1" baseline="0" dirty="0" smtClean="0">
                        <a:solidFill>
                          <a:srgbClr val="000000"/>
                        </a:solidFill>
                        <a:latin typeface="Helvetica"/>
                        <a:cs typeface="Helvetica"/>
                      </a:endParaRPr>
                    </a:p>
                    <a:p>
                      <a:pPr algn="ctr"/>
                      <a:r>
                        <a:rPr lang="en-US" sz="1600" i="1" dirty="0" smtClean="0">
                          <a:solidFill>
                            <a:srgbClr val="000000"/>
                          </a:solidFill>
                          <a:latin typeface="Helvetica"/>
                          <a:cs typeface="Helvetica"/>
                        </a:rPr>
                        <a:t>What is Causing the Behavior? Why Does it Continue?</a:t>
                      </a:r>
                      <a:endParaRPr lang="en-US" sz="1600" b="0" i="1"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r h="335280">
                <a:tc gridSpan="2">
                  <a:txBody>
                    <a:bodyPr/>
                    <a:lstStyle/>
                    <a:p>
                      <a:pPr algn="ctr"/>
                      <a:r>
                        <a:rPr lang="en-US" sz="1600" b="1" dirty="0" smtClean="0">
                          <a:solidFill>
                            <a:schemeClr val="tx1"/>
                          </a:solidFill>
                        </a:rPr>
                        <a:t>Review what</a:t>
                      </a:r>
                      <a:r>
                        <a:rPr lang="en-US" sz="1600" b="1" baseline="0" dirty="0" smtClean="0">
                          <a:solidFill>
                            <a:schemeClr val="tx1"/>
                          </a:solidFill>
                        </a:rPr>
                        <a:t> you have discovered </a:t>
                      </a:r>
                      <a:endParaRPr lang="en-US" sz="16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r>
              <a:tr h="914400">
                <a:tc>
                  <a:txBody>
                    <a:bodyPr/>
                    <a:lstStyle/>
                    <a:p>
                      <a:pPr algn="l"/>
                      <a:r>
                        <a:rPr lang="en-US" sz="1600" b="0" dirty="0" smtClean="0">
                          <a:solidFill>
                            <a:schemeClr val="tx1"/>
                          </a:solidFill>
                          <a:latin typeface="Helvetica"/>
                          <a:cs typeface="Helvetica"/>
                        </a:rPr>
                        <a:t>When _____________ is faced with these Setting Events……</a:t>
                      </a:r>
                      <a:endParaRPr lang="en-US" sz="16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l"/>
                      <a:endParaRPr lang="en-US" sz="1200" b="0" dirty="0" smtClean="0">
                        <a:solidFill>
                          <a:schemeClr val="tx1"/>
                        </a:solidFill>
                        <a:latin typeface="Helvetica"/>
                        <a:cs typeface="Helvetica"/>
                      </a:endParaRPr>
                    </a:p>
                    <a:p>
                      <a:pPr algn="l"/>
                      <a:endParaRPr lang="en-US" sz="1200" b="0" dirty="0" smtClean="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09599">
                <a:tc>
                  <a:txBody>
                    <a:bodyPr/>
                    <a:lstStyle/>
                    <a:p>
                      <a:pPr algn="l"/>
                      <a:r>
                        <a:rPr lang="en-US" sz="1600" b="0" dirty="0" smtClean="0">
                          <a:solidFill>
                            <a:schemeClr val="tx1"/>
                          </a:solidFill>
                          <a:latin typeface="Helvetica"/>
                          <a:cs typeface="Helvetica"/>
                        </a:rPr>
                        <a:t>And these Immediate Triggers…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endParaRPr lang="en-US" sz="1200"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09601">
                <a:tc>
                  <a:txBody>
                    <a:bodyPr/>
                    <a:lstStyle/>
                    <a:p>
                      <a:pPr algn="l"/>
                      <a:r>
                        <a:rPr lang="en-US" sz="1600" b="0" dirty="0" smtClean="0">
                          <a:solidFill>
                            <a:schemeClr val="tx1"/>
                          </a:solidFill>
                          <a:latin typeface="Helvetica"/>
                          <a:cs typeface="Helvetica"/>
                        </a:rPr>
                        <a:t>S/he</a:t>
                      </a:r>
                      <a:r>
                        <a:rPr lang="en-US" sz="1600" b="0" baseline="0" dirty="0" smtClean="0">
                          <a:solidFill>
                            <a:schemeClr val="tx1"/>
                          </a:solidFill>
                          <a:latin typeface="Helvetica"/>
                          <a:cs typeface="Helvetica"/>
                        </a:rPr>
                        <a:t> engages in this Behavior:</a:t>
                      </a:r>
                      <a:endParaRPr lang="en-US" sz="16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l"/>
                      <a:endParaRPr lang="en-US" sz="1200" b="0" dirty="0" smtClean="0">
                        <a:solidFill>
                          <a:schemeClr val="tx1"/>
                        </a:solidFill>
                        <a:latin typeface="Helvetica"/>
                        <a:cs typeface="Helvetica"/>
                      </a:endParaRPr>
                    </a:p>
                    <a:p>
                      <a:pPr algn="l"/>
                      <a:endParaRPr lang="en-US" sz="12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828879">
                <a:tc>
                  <a:txBody>
                    <a:bodyPr/>
                    <a:lstStyle/>
                    <a:p>
                      <a:pPr algn="l"/>
                      <a:r>
                        <a:rPr lang="en-US" sz="1600" b="0" dirty="0" smtClean="0">
                          <a:solidFill>
                            <a:schemeClr val="tx1"/>
                          </a:solidFill>
                          <a:latin typeface="Helvetica"/>
                          <a:cs typeface="Helvetica"/>
                        </a:rPr>
                        <a:t>Which results</a:t>
                      </a:r>
                      <a:r>
                        <a:rPr lang="en-US" sz="1600" b="0" baseline="0" dirty="0" smtClean="0">
                          <a:solidFill>
                            <a:schemeClr val="tx1"/>
                          </a:solidFill>
                          <a:latin typeface="Helvetica"/>
                          <a:cs typeface="Helvetica"/>
                        </a:rPr>
                        <a:t> i</a:t>
                      </a:r>
                      <a:r>
                        <a:rPr lang="en-US" sz="1600" b="0" dirty="0" smtClean="0">
                          <a:solidFill>
                            <a:schemeClr val="tx1"/>
                          </a:solidFill>
                          <a:latin typeface="Helvetica"/>
                          <a:cs typeface="Helvetica"/>
                        </a:rPr>
                        <a:t>n these Reinforcing Consequences</a:t>
                      </a:r>
                      <a:endParaRPr lang="en-US" sz="16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endParaRPr lang="en-US" sz="1200"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990600">
                <a:tc gridSpan="2">
                  <a:txBody>
                    <a:bodyPr/>
                    <a:lstStyle/>
                    <a:p>
                      <a:pPr marL="0" marR="0" lvl="0" indent="0" algn="l" defTabSz="449044" rtl="0" eaLnBrk="1" fontAlgn="auto" latinLnBrk="0" hangingPunct="1">
                        <a:lnSpc>
                          <a:spcPct val="110000"/>
                        </a:lnSpc>
                        <a:spcBef>
                          <a:spcPts val="0"/>
                        </a:spcBef>
                        <a:spcAft>
                          <a:spcPts val="0"/>
                        </a:spcAft>
                        <a:buClrTx/>
                        <a:buSzTx/>
                        <a:buFontTx/>
                        <a:buNone/>
                        <a:tabLst/>
                        <a:defRPr/>
                      </a:pPr>
                      <a:r>
                        <a:rPr lang="en-US" sz="1600" b="1" dirty="0" smtClean="0">
                          <a:solidFill>
                            <a:schemeClr val="tx1"/>
                          </a:solidFill>
                          <a:latin typeface="Helvetica"/>
                          <a:ea typeface="ＭＳ Ｐゴシック" charset="0"/>
                          <a:cs typeface="Helvetica"/>
                          <a:sym typeface="Helvetica" charset="0"/>
                        </a:rPr>
                        <a:t>Function of the Behavior.</a:t>
                      </a:r>
                      <a:r>
                        <a:rPr lang="en-US" sz="1600" baseline="0" dirty="0" smtClean="0">
                          <a:solidFill>
                            <a:schemeClr val="tx1"/>
                          </a:solidFill>
                          <a:latin typeface="Helvetica"/>
                          <a:ea typeface="ＭＳ Ｐゴシック" charset="0"/>
                          <a:cs typeface="Helvetica"/>
                          <a:sym typeface="Helvetica" charset="0"/>
                        </a:rPr>
                        <a:t> </a:t>
                      </a:r>
                    </a:p>
                    <a:p>
                      <a:pPr marL="0" marR="0" lvl="0" indent="0" algn="l" defTabSz="449044" rtl="0" eaLnBrk="1" fontAlgn="auto" latinLnBrk="0" hangingPunct="1">
                        <a:lnSpc>
                          <a:spcPct val="110000"/>
                        </a:lnSpc>
                        <a:spcBef>
                          <a:spcPts val="0"/>
                        </a:spcBef>
                        <a:spcAft>
                          <a:spcPts val="0"/>
                        </a:spcAft>
                        <a:buClrTx/>
                        <a:buSzTx/>
                        <a:buFontTx/>
                        <a:buNone/>
                        <a:tabLst/>
                        <a:defRPr/>
                      </a:pPr>
                      <a:r>
                        <a:rPr lang="en-US" sz="1600" b="0" dirty="0" smtClean="0">
                          <a:solidFill>
                            <a:schemeClr val="tx1"/>
                          </a:solidFill>
                          <a:latin typeface="Helvetica"/>
                          <a:cs typeface="Helvetica"/>
                        </a:rPr>
                        <a:t>B</a:t>
                      </a:r>
                      <a:r>
                        <a:rPr lang="en-US" sz="1600" dirty="0" smtClean="0">
                          <a:solidFill>
                            <a:schemeClr val="tx1"/>
                          </a:solidFill>
                          <a:latin typeface="Helvetica"/>
                          <a:ea typeface="ＭＳ Ｐゴシック" charset="0"/>
                          <a:cs typeface="Helvetica"/>
                          <a:sym typeface="Helvetica" charset="0"/>
                        </a:rPr>
                        <a:t>ased on the information of the above setting events, triggers and consequences, _______________ receives the following benefit(s) or function(s) from the behavior (select one or more):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hMerge="1">
                  <a:txBody>
                    <a:bodyPr/>
                    <a:lstStyle/>
                    <a:p>
                      <a:endParaRPr lang="en-US"/>
                    </a:p>
                  </a:txBody>
                  <a:tcPr/>
                </a:tc>
              </a:tr>
              <a:tr h="593455">
                <a:tc rowSpan="2">
                  <a:txBody>
                    <a:bodyPr/>
                    <a:lstStyle/>
                    <a:p>
                      <a:pPr marL="0" marR="0" lvl="0" indent="0" algn="l" defTabSz="449044" rtl="0" eaLnBrk="1" fontAlgn="auto" latinLnBrk="0" hangingPunct="1">
                        <a:lnSpc>
                          <a:spcPct val="100000"/>
                        </a:lnSpc>
                        <a:spcBef>
                          <a:spcPts val="0"/>
                        </a:spcBef>
                        <a:spcAft>
                          <a:spcPts val="0"/>
                        </a:spcAft>
                        <a:buClrTx/>
                        <a:buSzTx/>
                        <a:buFontTx/>
                        <a:buNone/>
                        <a:tabLst/>
                        <a:defRPr/>
                      </a:pPr>
                      <a:r>
                        <a:rPr lang="en-US" sz="1600" dirty="0" smtClean="0">
                          <a:latin typeface="Helvetica"/>
                          <a:cs typeface="Helvetica"/>
                        </a:rPr>
                        <a:t>Obtains a Desired Object , Person, Activity or Experience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l"/>
                      <a:r>
                        <a:rPr lang="en-US" sz="1400" b="0" dirty="0" smtClean="0">
                          <a:solidFill>
                            <a:schemeClr val="tx1"/>
                          </a:solidFill>
                          <a:latin typeface="Helvetica"/>
                          <a:cs typeface="Helvetica"/>
                        </a:rPr>
                        <a:t>What is Obtained?</a:t>
                      </a:r>
                    </a:p>
                    <a:p>
                      <a:pPr algn="l"/>
                      <a:endParaRPr lang="en-US" sz="14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73345">
                <a:tc vMerge="1">
                  <a:txBody>
                    <a:bodyPr/>
                    <a:lstStyle/>
                    <a:p>
                      <a:endParaRPr lang="en-US"/>
                    </a:p>
                  </a:txBody>
                  <a:tcPr/>
                </a:tc>
                <a:tc>
                  <a:txBody>
                    <a:bodyPr/>
                    <a:lstStyle/>
                    <a:p>
                      <a:pPr algn="l"/>
                      <a:r>
                        <a:rPr lang="en-US" sz="1400" b="0" dirty="0" smtClean="0">
                          <a:solidFill>
                            <a:schemeClr val="tx1"/>
                          </a:solidFill>
                          <a:latin typeface="Helvetica"/>
                          <a:cs typeface="Helvetica"/>
                        </a:rPr>
                        <a:t>Why does s/he want this?</a:t>
                      </a:r>
                    </a:p>
                    <a:p>
                      <a:pPr algn="l"/>
                      <a:endParaRPr lang="en-US" sz="14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56224">
                <a:tc>
                  <a:txBody>
                    <a:bodyPr/>
                    <a:lstStyle/>
                    <a:p>
                      <a:pPr algn="l"/>
                      <a:r>
                        <a:rPr lang="en-US" sz="1600" dirty="0" smtClean="0">
                          <a:latin typeface="Helvetica"/>
                          <a:cs typeface="Helvetica"/>
                        </a:rPr>
                        <a:t>Sensory Experience or Physiologic Benefit</a:t>
                      </a:r>
                      <a:endParaRPr lang="en-US" sz="16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l"/>
                      <a:r>
                        <a:rPr lang="en-US" sz="1400" b="0" dirty="0" smtClean="0">
                          <a:solidFill>
                            <a:schemeClr val="tx1"/>
                          </a:solidFill>
                          <a:latin typeface="Helvetica"/>
                          <a:cs typeface="Helvetica"/>
                        </a:rPr>
                        <a:t>What is the sensory experience/benefit?</a:t>
                      </a:r>
                      <a:endParaRPr lang="en-US" sz="14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93455">
                <a:tc rowSpan="2">
                  <a:txBody>
                    <a:bodyPr/>
                    <a:lstStyle/>
                    <a:p>
                      <a:pPr algn="l"/>
                      <a:r>
                        <a:rPr lang="en-US" sz="1600" dirty="0" smtClean="0">
                          <a:latin typeface="Helvetica"/>
                          <a:cs typeface="Helvetica"/>
                        </a:rPr>
                        <a:t>Escapes an undesirable Task, Activity, Person or experience:</a:t>
                      </a:r>
                      <a:endParaRPr lang="en-US" sz="16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l"/>
                      <a:r>
                        <a:rPr lang="en-US" sz="1400" b="0" dirty="0" smtClean="0">
                          <a:solidFill>
                            <a:schemeClr val="tx1"/>
                          </a:solidFill>
                          <a:latin typeface="Helvetica"/>
                          <a:cs typeface="Helvetica"/>
                        </a:rPr>
                        <a:t>What is escaped?</a:t>
                      </a:r>
                    </a:p>
                    <a:p>
                      <a:pPr algn="l"/>
                      <a:endParaRPr lang="en-US" sz="14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98135">
                <a:tc vMerge="1">
                  <a:txBody>
                    <a:bodyPr/>
                    <a:lstStyle/>
                    <a:p>
                      <a:endParaRPr lang="en-US"/>
                    </a:p>
                  </a:txBody>
                  <a:tcPr/>
                </a:tc>
                <a:tc>
                  <a:txBody>
                    <a:bodyPr/>
                    <a:lstStyle/>
                    <a:p>
                      <a:pPr algn="l"/>
                      <a:r>
                        <a:rPr lang="en-US" sz="1400" b="0" dirty="0" smtClean="0">
                          <a:solidFill>
                            <a:schemeClr val="tx1"/>
                          </a:solidFill>
                          <a:latin typeface="Helvetica"/>
                          <a:cs typeface="Helvetica"/>
                        </a:rPr>
                        <a:t>Why does s/he wish to escape this?</a:t>
                      </a:r>
                    </a:p>
                    <a:p>
                      <a:pPr algn="l"/>
                      <a:endParaRPr lang="en-US" sz="14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1011">
                <a:tc>
                  <a:txBody>
                    <a:bodyPr/>
                    <a:lstStyle/>
                    <a:p>
                      <a:pPr algn="l"/>
                      <a:r>
                        <a:rPr lang="en-US" sz="1600" b="0" dirty="0" smtClean="0">
                          <a:solidFill>
                            <a:schemeClr val="tx1"/>
                          </a:solidFill>
                          <a:latin typeface="Helvetica"/>
                          <a:cs typeface="Helvetica"/>
                        </a:rPr>
                        <a:t>Provides Communication</a:t>
                      </a:r>
                      <a:endParaRPr lang="en-US" sz="16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l"/>
                      <a:r>
                        <a:rPr lang="en-US" sz="1400" b="0" dirty="0" smtClean="0">
                          <a:solidFill>
                            <a:schemeClr val="tx1"/>
                          </a:solidFill>
                          <a:latin typeface="Helvetica"/>
                          <a:cs typeface="Helvetica"/>
                        </a:rPr>
                        <a:t>What is he/she</a:t>
                      </a:r>
                      <a:r>
                        <a:rPr lang="en-US" sz="1400" b="0" baseline="0" dirty="0" smtClean="0">
                          <a:solidFill>
                            <a:schemeClr val="tx1"/>
                          </a:solidFill>
                          <a:latin typeface="Helvetica"/>
                          <a:cs typeface="Helvetica"/>
                        </a:rPr>
                        <a:t> communicating?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99750">
                <a:tc>
                  <a:txBody>
                    <a:bodyPr/>
                    <a:lstStyle/>
                    <a:p>
                      <a:pPr algn="l"/>
                      <a:r>
                        <a:rPr lang="en-US" sz="1600" b="0" dirty="0" smtClean="0">
                          <a:solidFill>
                            <a:schemeClr val="tx1"/>
                          </a:solidFill>
                          <a:latin typeface="Helvetica"/>
                          <a:cs typeface="Helvetica"/>
                        </a:rPr>
                        <a:t>Other</a:t>
                      </a:r>
                      <a:endParaRPr lang="en-US" sz="1600" b="0" dirty="0">
                        <a:solidFill>
                          <a:schemeClr val="tx1"/>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endParaRPr lang="en-US" sz="1400"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3" name="Rounded Rectangle 2"/>
          <p:cNvSpPr/>
          <p:nvPr/>
        </p:nvSpPr>
        <p:spPr>
          <a:xfrm>
            <a:off x="9474203" y="152400"/>
            <a:ext cx="3124200" cy="7620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i="1" dirty="0">
                <a:solidFill>
                  <a:srgbClr val="000000"/>
                </a:solidFill>
                <a:latin typeface="Helvetica"/>
                <a:cs typeface="Helvetica"/>
              </a:rPr>
              <a:t>Worksheet for  Step 2 </a:t>
            </a:r>
          </a:p>
        </p:txBody>
      </p:sp>
    </p:spTree>
    <p:extLst>
      <p:ext uri="{BB962C8B-B14F-4D97-AF65-F5344CB8AC3E}">
        <p14:creationId xmlns:p14="http://schemas.microsoft.com/office/powerpoint/2010/main" val="3249102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8531" b="8531"/>
          <a:stretch>
            <a:fillRect/>
          </a:stretch>
        </p:blipFill>
        <p:spPr bwMode="auto">
          <a:xfrm>
            <a:off x="650876" y="2277143"/>
            <a:ext cx="11703051" cy="643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52400"/>
            <a:ext cx="130175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Oval 7"/>
          <p:cNvSpPr/>
          <p:nvPr/>
        </p:nvSpPr>
        <p:spPr bwMode="auto">
          <a:xfrm>
            <a:off x="1549401" y="6858000"/>
            <a:ext cx="2895600" cy="25146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2400" dirty="0">
                <a:latin typeface="Helvetica"/>
                <a:ea typeface="ヒラギノ角ゴ ProN W3" charset="-128"/>
                <a:cs typeface="Helvetica"/>
              </a:rPr>
              <a:t>Personality</a:t>
            </a:r>
          </a:p>
          <a:p>
            <a:pPr>
              <a:defRPr/>
            </a:pPr>
            <a:endParaRPr lang="en-US" sz="2400" dirty="0">
              <a:ea typeface="ヒラギノ角ゴ ProN W3" charset="-128"/>
              <a:cs typeface="ヒラギノ角ゴ ProN W3" charset="-128"/>
            </a:endParaRPr>
          </a:p>
        </p:txBody>
      </p:sp>
      <p:sp>
        <p:nvSpPr>
          <p:cNvPr id="9" name="Oval 8"/>
          <p:cNvSpPr/>
          <p:nvPr/>
        </p:nvSpPr>
        <p:spPr bwMode="auto">
          <a:xfrm>
            <a:off x="5283200" y="3429001"/>
            <a:ext cx="3581400" cy="18288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2000" dirty="0">
                <a:latin typeface="Helvetica"/>
                <a:ea typeface="ヒラギノ角ゴ ProN W3" charset="-128"/>
                <a:cs typeface="Helvetica"/>
              </a:rPr>
              <a:t>Physical Attributes</a:t>
            </a:r>
          </a:p>
          <a:p>
            <a:pPr>
              <a:defRPr/>
            </a:pPr>
            <a:endParaRPr lang="en-US" sz="2000" dirty="0">
              <a:ea typeface="ヒラギノ角ゴ ProN W3" charset="-128"/>
              <a:cs typeface="ヒラギノ角ゴ ProN W3" charset="-128"/>
            </a:endParaRPr>
          </a:p>
          <a:p>
            <a:pPr>
              <a:defRPr/>
            </a:pPr>
            <a:r>
              <a:rPr lang="en-US" sz="2000" dirty="0">
                <a:ea typeface="ヒラギノ角ゴ ProN W3" charset="-128"/>
                <a:cs typeface="ヒラギノ角ゴ ProN W3" charset="-128"/>
              </a:rPr>
              <a:t> </a:t>
            </a:r>
          </a:p>
        </p:txBody>
      </p:sp>
      <p:sp>
        <p:nvSpPr>
          <p:cNvPr id="10" name="Oval 9"/>
          <p:cNvSpPr/>
          <p:nvPr/>
        </p:nvSpPr>
        <p:spPr bwMode="auto">
          <a:xfrm>
            <a:off x="4521200" y="7010399"/>
            <a:ext cx="2362200" cy="22860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2000" dirty="0">
                <a:latin typeface="Helvetica"/>
                <a:ea typeface="ヒラギノ角ゴ ProN W3" charset="-128"/>
                <a:cs typeface="Helvetica"/>
              </a:rPr>
              <a:t>Motivators and Reinforcers</a:t>
            </a:r>
          </a:p>
          <a:p>
            <a:pPr>
              <a:defRPr/>
            </a:pPr>
            <a:endParaRPr lang="en-US" sz="2000" dirty="0">
              <a:ea typeface="ヒラギノ角ゴ ProN W3" charset="-128"/>
              <a:cs typeface="ヒラギノ角ゴ ProN W3" charset="-128"/>
            </a:endParaRPr>
          </a:p>
          <a:p>
            <a:pPr>
              <a:defRPr/>
            </a:pPr>
            <a:endParaRPr lang="en-US" sz="2000" dirty="0">
              <a:ea typeface="ヒラギノ角ゴ ProN W3" charset="-128"/>
              <a:cs typeface="ヒラギノ角ゴ ProN W3" charset="-128"/>
            </a:endParaRPr>
          </a:p>
        </p:txBody>
      </p:sp>
      <p:sp>
        <p:nvSpPr>
          <p:cNvPr id="11" name="Oval 10"/>
          <p:cNvSpPr/>
          <p:nvPr/>
        </p:nvSpPr>
        <p:spPr bwMode="auto">
          <a:xfrm>
            <a:off x="330200" y="4724401"/>
            <a:ext cx="2590800" cy="22860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1800" dirty="0">
                <a:latin typeface="Helvetica"/>
                <a:ea typeface="ヒラギノ角ゴ ProN W3" charset="-128"/>
                <a:cs typeface="Helvetica"/>
              </a:rPr>
              <a:t>Academically related areas</a:t>
            </a:r>
          </a:p>
          <a:p>
            <a:pPr>
              <a:defRPr/>
            </a:pPr>
            <a:endParaRPr lang="en-US" sz="1800" dirty="0">
              <a:ea typeface="ヒラギノ角ゴ ProN W3" charset="-128"/>
              <a:cs typeface="ヒラギノ角ゴ ProN W3" charset="-128"/>
            </a:endParaRPr>
          </a:p>
          <a:p>
            <a:pPr>
              <a:defRPr/>
            </a:pPr>
            <a:endParaRPr lang="en-US" sz="1800" dirty="0">
              <a:ea typeface="ヒラギノ角ゴ ProN W3" charset="-128"/>
              <a:cs typeface="ヒラギノ角ゴ ProN W3" charset="-128"/>
            </a:endParaRPr>
          </a:p>
        </p:txBody>
      </p:sp>
      <p:sp>
        <p:nvSpPr>
          <p:cNvPr id="12" name="Oval 11"/>
          <p:cNvSpPr/>
          <p:nvPr/>
        </p:nvSpPr>
        <p:spPr bwMode="auto">
          <a:xfrm>
            <a:off x="9093200" y="5181600"/>
            <a:ext cx="3657600" cy="2209801"/>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1600" dirty="0">
                <a:latin typeface="Helvetica"/>
                <a:ea typeface="ヒラギノ角ゴ ProN W3" charset="-128"/>
                <a:cs typeface="Helvetica"/>
              </a:rPr>
              <a:t>Self Monitoring and Self Regulation of  Sensory Needs</a:t>
            </a:r>
          </a:p>
          <a:p>
            <a:pPr>
              <a:defRPr/>
            </a:pPr>
            <a:endParaRPr lang="en-US" sz="1600" dirty="0">
              <a:ea typeface="ヒラギノ角ゴ ProN W3" charset="-128"/>
              <a:cs typeface="ヒラギノ角ゴ ProN W3" charset="-128"/>
            </a:endParaRPr>
          </a:p>
        </p:txBody>
      </p:sp>
      <p:sp>
        <p:nvSpPr>
          <p:cNvPr id="13" name="Oval 12"/>
          <p:cNvSpPr/>
          <p:nvPr/>
        </p:nvSpPr>
        <p:spPr bwMode="auto">
          <a:xfrm>
            <a:off x="6578600" y="5257801"/>
            <a:ext cx="2438400" cy="19812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2000" dirty="0">
                <a:latin typeface="Helvetica"/>
                <a:ea typeface="ヒラギノ角ゴ ProN W3" charset="-128"/>
                <a:cs typeface="Helvetica"/>
              </a:rPr>
              <a:t>Work Habits</a:t>
            </a:r>
          </a:p>
        </p:txBody>
      </p:sp>
      <p:sp>
        <p:nvSpPr>
          <p:cNvPr id="97290" name="Oval 13"/>
          <p:cNvSpPr>
            <a:spLocks noChangeArrowheads="1"/>
          </p:cNvSpPr>
          <p:nvPr/>
        </p:nvSpPr>
        <p:spPr bwMode="auto">
          <a:xfrm>
            <a:off x="8940802" y="3276600"/>
            <a:ext cx="3886199" cy="1828800"/>
          </a:xfrm>
          <a:prstGeom prst="ellipse">
            <a:avLst/>
          </a:prstGeom>
          <a:solidFill>
            <a:schemeClr val="bg1"/>
          </a:solidFill>
          <a:ln w="25400">
            <a:solidFill>
              <a:srgbClr val="000000"/>
            </a:solidFill>
            <a:round/>
            <a:headEnd/>
            <a:tailEnd/>
          </a:ln>
        </p:spPr>
        <p:txBody>
          <a:bodyPr lIns="89290" tIns="44563" rIns="89290" bIns="44563"/>
          <a:lstStyle/>
          <a:p>
            <a:r>
              <a:rPr lang="en-US" sz="1800" dirty="0">
                <a:latin typeface="Helvetica"/>
                <a:cs typeface="Helvetica"/>
              </a:rPr>
              <a:t>COPING SKILLS </a:t>
            </a:r>
          </a:p>
        </p:txBody>
      </p:sp>
      <p:sp>
        <p:nvSpPr>
          <p:cNvPr id="15" name="Oval 14"/>
          <p:cNvSpPr/>
          <p:nvPr/>
        </p:nvSpPr>
        <p:spPr bwMode="auto">
          <a:xfrm>
            <a:off x="3759201" y="5105401"/>
            <a:ext cx="2590800" cy="19812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1800" dirty="0">
                <a:latin typeface="Helvetica"/>
                <a:ea typeface="ヒラギノ角ゴ ProN W3" charset="-128"/>
                <a:cs typeface="Helvetica"/>
              </a:rPr>
              <a:t>Functional Skills</a:t>
            </a:r>
          </a:p>
          <a:p>
            <a:pPr>
              <a:defRPr/>
            </a:pPr>
            <a:endParaRPr lang="en-US" sz="1800" dirty="0">
              <a:ea typeface="ヒラギノ角ゴ ProN W3" charset="-128"/>
              <a:cs typeface="ヒラギノ角ゴ ProN W3" charset="-128"/>
            </a:endParaRPr>
          </a:p>
        </p:txBody>
      </p:sp>
      <p:sp>
        <p:nvSpPr>
          <p:cNvPr id="16" name="Oval 15"/>
          <p:cNvSpPr/>
          <p:nvPr/>
        </p:nvSpPr>
        <p:spPr bwMode="auto">
          <a:xfrm>
            <a:off x="6960269" y="7238999"/>
            <a:ext cx="2743201" cy="2209803"/>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1800" dirty="0">
                <a:latin typeface="Helvetica"/>
                <a:ea typeface="ヒラギノ角ゴ ProN W3" charset="-128"/>
                <a:cs typeface="Helvetica"/>
              </a:rPr>
              <a:t>Self Determination Skills</a:t>
            </a:r>
          </a:p>
          <a:p>
            <a:pPr>
              <a:defRPr/>
            </a:pPr>
            <a:endParaRPr lang="en-US" sz="1800" dirty="0">
              <a:ea typeface="ヒラギノ角ゴ ProN W3" charset="-128"/>
              <a:cs typeface="ヒラギノ角ゴ ProN W3" charset="-128"/>
            </a:endParaRPr>
          </a:p>
        </p:txBody>
      </p:sp>
      <p:sp>
        <p:nvSpPr>
          <p:cNvPr id="17" name="Oval 16"/>
          <p:cNvSpPr/>
          <p:nvPr/>
        </p:nvSpPr>
        <p:spPr bwMode="auto">
          <a:xfrm>
            <a:off x="9702803" y="7391402"/>
            <a:ext cx="2895600" cy="2209801"/>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1800" dirty="0">
                <a:latin typeface="Helvetica"/>
                <a:ea typeface="ヒラギノ角ゴ ProN W3" charset="-128"/>
                <a:cs typeface="Helvetica"/>
              </a:rPr>
              <a:t>Social Competencies</a:t>
            </a:r>
          </a:p>
          <a:p>
            <a:pPr>
              <a:defRPr/>
            </a:pPr>
            <a:endParaRPr lang="en-US" sz="1800" dirty="0">
              <a:ea typeface="ヒラギノ角ゴ ProN W3" charset="-128"/>
              <a:cs typeface="ヒラギノ角ゴ ProN W3" charset="-128"/>
            </a:endParaRPr>
          </a:p>
          <a:p>
            <a:pPr>
              <a:defRPr/>
            </a:pPr>
            <a:endParaRPr lang="en-US" sz="1800" dirty="0">
              <a:ea typeface="ヒラギノ角ゴ ProN W3" charset="-128"/>
              <a:cs typeface="ヒラギノ角ゴ ProN W3" charset="-128"/>
            </a:endParaRPr>
          </a:p>
        </p:txBody>
      </p:sp>
      <p:sp>
        <p:nvSpPr>
          <p:cNvPr id="18" name="Oval 17"/>
          <p:cNvSpPr/>
          <p:nvPr/>
        </p:nvSpPr>
        <p:spPr bwMode="auto">
          <a:xfrm>
            <a:off x="2082803" y="2895600"/>
            <a:ext cx="3124200" cy="24384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lIns="89290" tIns="44563" rIns="89290" bIns="44563"/>
          <a:lstStyle/>
          <a:p>
            <a:pPr>
              <a:defRPr/>
            </a:pPr>
            <a:r>
              <a:rPr lang="en-US" sz="2000" dirty="0">
                <a:latin typeface="Helvetica"/>
                <a:ea typeface="ヒラギノ角ゴ ProN W3" charset="-128"/>
                <a:cs typeface="Helvetica"/>
              </a:rPr>
              <a:t>Communication</a:t>
            </a:r>
          </a:p>
          <a:p>
            <a:pPr>
              <a:defRPr/>
            </a:pPr>
            <a:endParaRPr lang="en-US" sz="2000" dirty="0">
              <a:ea typeface="ヒラギノ角ゴ ProN W3" charset="-128"/>
              <a:cs typeface="ヒラギノ角ゴ ProN W3" charset="-128"/>
            </a:endParaRPr>
          </a:p>
          <a:p>
            <a:pPr>
              <a:defRPr/>
            </a:pPr>
            <a:r>
              <a:rPr lang="en-US" sz="2000" dirty="0">
                <a:ea typeface="ヒラギノ角ゴ ProN W3" charset="-128"/>
                <a:cs typeface="ヒラギノ角ゴ ProN W3" charset="-128"/>
              </a:rPr>
              <a:t> </a:t>
            </a:r>
          </a:p>
        </p:txBody>
      </p:sp>
      <p:sp>
        <p:nvSpPr>
          <p:cNvPr id="19" name="Rectangle 18"/>
          <p:cNvSpPr/>
          <p:nvPr/>
        </p:nvSpPr>
        <p:spPr>
          <a:xfrm>
            <a:off x="7416801" y="914402"/>
            <a:ext cx="4876799" cy="1751990"/>
          </a:xfrm>
          <a:prstGeom prst="rect">
            <a:avLst/>
          </a:prstGeom>
          <a:noFill/>
        </p:spPr>
        <p:txBody>
          <a:bodyPr wrap="square" lIns="89290" tIns="44563" rIns="89290" bIns="44563">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cs typeface="Helvetica"/>
              </a:rPr>
              <a:t>Your </a:t>
            </a:r>
            <a:r>
              <a:rPr lang="en-US"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cs typeface="Helvetica"/>
              </a:rPr>
              <a:t>individual</a:t>
            </a:r>
            <a:endPar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cs typeface="Helvetica"/>
            </a:endParaRPr>
          </a:p>
        </p:txBody>
      </p:sp>
      <p:sp>
        <p:nvSpPr>
          <p:cNvPr id="20" name="Title 1"/>
          <p:cNvSpPr txBox="1">
            <a:spLocks/>
          </p:cNvSpPr>
          <p:nvPr/>
        </p:nvSpPr>
        <p:spPr bwMode="auto">
          <a:xfrm>
            <a:off x="0" y="228600"/>
            <a:ext cx="5892800" cy="228600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9532" tIns="49532" rIns="49532" bIns="49532" numCol="1" anchor="ctr" anchorCtr="0" compatLnSpc="1">
            <a:prstTxWarp prst="textNoShape">
              <a:avLst/>
            </a:prstTxWarp>
          </a:bodyPr>
          <a:lstStyle>
            <a:lvl1pPr algn="ctr" rtl="0" eaLnBrk="0" fontAlgn="base" hangingPunct="0">
              <a:spcBef>
                <a:spcPct val="0"/>
              </a:spcBef>
              <a:spcAft>
                <a:spcPct val="0"/>
              </a:spcAft>
              <a:defRPr sz="5400" b="1">
                <a:solidFill>
                  <a:srgbClr val="30507A"/>
                </a:solidFill>
                <a:latin typeface="+mj-lt"/>
                <a:ea typeface="+mj-ea"/>
                <a:cs typeface="+mj-cs"/>
                <a:sym typeface="Lucida Grande" charset="0"/>
              </a:defRPr>
            </a:lvl1pPr>
            <a:lvl2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2pPr>
            <a:lvl3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3pPr>
            <a:lvl4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4pPr>
            <a:lvl5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5pPr>
            <a:lvl6pPr marL="446335"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6pPr>
            <a:lvl7pPr marL="892645"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7pPr>
            <a:lvl8pPr marL="1339007"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8pPr>
            <a:lvl9pPr marL="1785383"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9pPr>
          </a:lstStyle>
          <a:p>
            <a:r>
              <a:rPr lang="en-US" sz="4000" b="0" dirty="0" smtClean="0">
                <a:solidFill>
                  <a:srgbClr val="000000"/>
                </a:solidFill>
                <a:latin typeface="Helvetica"/>
                <a:ea typeface="ヒラギノ角ゴ ProN W6" charset="0"/>
                <a:cs typeface="Helvetica"/>
              </a:rPr>
              <a:t>Begin with Success:</a:t>
            </a:r>
            <a:br>
              <a:rPr lang="en-US" sz="4000" b="0" dirty="0" smtClean="0">
                <a:solidFill>
                  <a:srgbClr val="000000"/>
                </a:solidFill>
                <a:latin typeface="Helvetica"/>
                <a:ea typeface="ヒラギノ角ゴ ProN W6" charset="0"/>
                <a:cs typeface="Helvetica"/>
              </a:rPr>
            </a:br>
            <a:r>
              <a:rPr lang="en-US" sz="4000" b="0" dirty="0" smtClean="0">
                <a:solidFill>
                  <a:srgbClr val="000000"/>
                </a:solidFill>
                <a:latin typeface="Helvetica"/>
                <a:ea typeface="ヒラギノ角ゴ ProN W6" charset="0"/>
                <a:cs typeface="Helvetica"/>
              </a:rPr>
              <a:t>Recognize the Individual’s Strengths, Preferences, Interests</a:t>
            </a:r>
            <a:endParaRPr lang="en-US" sz="4000" b="0" dirty="0">
              <a:solidFill>
                <a:srgbClr val="000000"/>
              </a:solidFill>
              <a:latin typeface="Helvetica"/>
              <a:ea typeface="ヒラギノ角ゴ ProN W6" charset="0"/>
              <a:cs typeface="Helvetica"/>
            </a:endParaRPr>
          </a:p>
        </p:txBody>
      </p:sp>
    </p:spTree>
    <p:extLst>
      <p:ext uri="{BB962C8B-B14F-4D97-AF65-F5344CB8AC3E}">
        <p14:creationId xmlns:p14="http://schemas.microsoft.com/office/powerpoint/2010/main" val="3926552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67"/>
            <a:ext cx="13004800" cy="9745636"/>
          </a:xfrm>
          <a:prstGeom prst="rect">
            <a:avLst/>
          </a:prstGeom>
          <a:solidFill>
            <a:srgbClr val="FFFFFF"/>
          </a:solidFill>
          <a:ln>
            <a:noFill/>
          </a:ln>
          <a:extLst/>
        </p:spPr>
      </p:pic>
      <p:sp>
        <p:nvSpPr>
          <p:cNvPr id="14" name="AutoShape 4"/>
          <p:cNvSpPr>
            <a:spLocks/>
          </p:cNvSpPr>
          <p:nvPr/>
        </p:nvSpPr>
        <p:spPr bwMode="auto">
          <a:xfrm>
            <a:off x="177803" y="2057402"/>
            <a:ext cx="6476999" cy="7543799"/>
          </a:xfrm>
          <a:prstGeom prst="roundRect">
            <a:avLst>
              <a:gd name="adj" fmla="val 5083"/>
            </a:avLst>
          </a:prstGeom>
          <a:solidFill>
            <a:srgbClr val="FFFFFF"/>
          </a:solidFill>
          <a:ln w="12700">
            <a:solidFill>
              <a:schemeClr val="tx1"/>
            </a:solidFill>
            <a:miter lim="800000"/>
            <a:headEnd/>
            <a:tailEnd/>
          </a:ln>
        </p:spPr>
        <p:txBody>
          <a:bodyPr lIns="99262" tIns="99262" rIns="99262" bIns="99262"/>
          <a:lstStyle/>
          <a:p>
            <a:pPr>
              <a:lnSpc>
                <a:spcPct val="130000"/>
              </a:lnSpc>
            </a:pPr>
            <a:endParaRPr lang="en-US" sz="1400" b="1"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400" b="1" dirty="0">
              <a:solidFill>
                <a:schemeClr val="tx1"/>
              </a:solidFill>
              <a:latin typeface="Helvetica" charset="0"/>
              <a:ea typeface="ＭＳ Ｐゴシック" charset="0"/>
              <a:cs typeface="ＭＳ Ｐゴシック" charset="0"/>
              <a:sym typeface="Helvetica" charset="0"/>
            </a:endParaRPr>
          </a:p>
        </p:txBody>
      </p:sp>
      <p:sp>
        <p:nvSpPr>
          <p:cNvPr id="121877" name="AutoShape 4"/>
          <p:cNvSpPr>
            <a:spLocks/>
          </p:cNvSpPr>
          <p:nvPr/>
        </p:nvSpPr>
        <p:spPr bwMode="auto">
          <a:xfrm>
            <a:off x="5283200" y="139"/>
            <a:ext cx="2590800" cy="1600201"/>
          </a:xfrm>
          <a:prstGeom prst="star8">
            <a:avLst>
              <a:gd name="adj" fmla="val 33259"/>
            </a:avLst>
          </a:prstGeom>
          <a:solidFill>
            <a:srgbClr val="FFFFFF"/>
          </a:solidFill>
          <a:ln w="12700">
            <a:solidFill>
              <a:schemeClr val="tx1"/>
            </a:solidFill>
            <a:miter lim="800000"/>
            <a:headEnd/>
            <a:tailEnd/>
          </a:ln>
        </p:spPr>
        <p:txBody>
          <a:bodyPr lIns="99262" tIns="99262" rIns="99262" bIns="99262"/>
          <a:lstStyle/>
          <a:p>
            <a:endParaRPr lang="en-US" sz="1000" b="1" i="1" dirty="0">
              <a:solidFill>
                <a:schemeClr val="tx1"/>
              </a:solidFill>
              <a:latin typeface="Helvetica" charset="0"/>
              <a:cs typeface="Helvetica" charset="0"/>
              <a:sym typeface="Helvetica" charset="0"/>
            </a:endParaRPr>
          </a:p>
        </p:txBody>
      </p:sp>
      <p:sp>
        <p:nvSpPr>
          <p:cNvPr id="15" name="AutoShape 3"/>
          <p:cNvSpPr>
            <a:spLocks/>
          </p:cNvSpPr>
          <p:nvPr/>
        </p:nvSpPr>
        <p:spPr bwMode="auto">
          <a:xfrm>
            <a:off x="254000" y="228600"/>
            <a:ext cx="4953000" cy="1752600"/>
          </a:xfrm>
          <a:prstGeom prst="roundRect">
            <a:avLst>
              <a:gd name="adj" fmla="val 5222"/>
            </a:avLst>
          </a:prstGeom>
          <a:solidFill>
            <a:srgbClr val="D9D9D9"/>
          </a:solidFill>
          <a:ln w="12700">
            <a:solidFill>
              <a:schemeClr val="tx1"/>
            </a:solidFill>
            <a:miter lim="800000"/>
            <a:headEnd/>
            <a:tailEnd/>
          </a:ln>
        </p:spPr>
        <p:txBody>
          <a:bodyPr lIns="99262" tIns="99262" rIns="99262" bIns="99262"/>
          <a:lstStyle/>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What REPLACEMENT skill needs to be taught to and                            used by the </a:t>
            </a:r>
            <a:r>
              <a:rPr lang="en-US" sz="1100" b="1" dirty="0" smtClean="0">
                <a:solidFill>
                  <a:schemeClr val="tx1"/>
                </a:solidFill>
                <a:latin typeface="Helvetica" charset="0"/>
                <a:ea typeface="ＭＳ Ｐゴシック" charset="0"/>
                <a:cs typeface="ＭＳ Ｐゴシック" charset="0"/>
                <a:sym typeface="Helvetica" charset="0"/>
              </a:rPr>
              <a:t>Individual?  </a:t>
            </a:r>
            <a:r>
              <a:rPr lang="en-US" sz="1100" b="1" dirty="0">
                <a:solidFill>
                  <a:schemeClr val="tx1"/>
                </a:solidFill>
                <a:latin typeface="Helvetica" charset="0"/>
                <a:ea typeface="ＭＳ Ｐゴシック" charset="0"/>
                <a:cs typeface="ＭＳ Ｐゴシック" charset="0"/>
                <a:sym typeface="Helvetica" charset="0"/>
              </a:rPr>
              <a:t>This skill will serve the</a:t>
            </a:r>
          </a:p>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 same FUNCTION as the behavior of concern (Step 2 and 4</a:t>
            </a:r>
            <a:r>
              <a:rPr lang="en-US" sz="1100" b="1" dirty="0" smtClean="0">
                <a:solidFill>
                  <a:schemeClr val="tx1"/>
                </a:solidFill>
                <a:latin typeface="Helvetica" charset="0"/>
                <a:ea typeface="ＭＳ Ｐゴシック" charset="0"/>
                <a:cs typeface="ＭＳ Ｐゴシック" charset="0"/>
                <a:sym typeface="Helvetica" charset="0"/>
              </a:rPr>
              <a:t>)</a:t>
            </a:r>
          </a:p>
          <a:p>
            <a:pPr>
              <a:lnSpc>
                <a:spcPct val="130000"/>
              </a:lnSpc>
            </a:pPr>
            <a:endParaRPr lang="en-US" sz="1100" dirty="0">
              <a:solidFill>
                <a:schemeClr val="tx1"/>
              </a:solidFill>
              <a:latin typeface="Helvetica" charset="0"/>
              <a:ea typeface="ＭＳ Ｐゴシック" charset="0"/>
              <a:cs typeface="ＭＳ Ｐゴシック" charset="0"/>
              <a:sym typeface="Helvetica" charset="0"/>
            </a:endParaRPr>
          </a:p>
        </p:txBody>
      </p:sp>
      <p:sp>
        <p:nvSpPr>
          <p:cNvPr id="26" name="AutoShape 4"/>
          <p:cNvSpPr>
            <a:spLocks/>
          </p:cNvSpPr>
          <p:nvPr/>
        </p:nvSpPr>
        <p:spPr bwMode="auto">
          <a:xfrm>
            <a:off x="6730999" y="2057402"/>
            <a:ext cx="6096000" cy="7543799"/>
          </a:xfrm>
          <a:prstGeom prst="roundRect">
            <a:avLst>
              <a:gd name="adj" fmla="val 5083"/>
            </a:avLst>
          </a:prstGeom>
          <a:solidFill>
            <a:srgbClr val="FFFFFF"/>
          </a:solidFill>
          <a:ln w="12700">
            <a:solidFill>
              <a:schemeClr val="tx1"/>
            </a:solidFill>
            <a:miter lim="800000"/>
            <a:headEnd/>
            <a:tailEnd/>
          </a:ln>
        </p:spPr>
        <p:txBody>
          <a:bodyPr lIns="99262" tIns="99262" rIns="99262" bIns="99262"/>
          <a:lstStyle/>
          <a:p>
            <a:pPr>
              <a:lnSpc>
                <a:spcPct val="110000"/>
              </a:lnSpc>
            </a:pPr>
            <a:endParaRPr lang="en-US" sz="1100" b="1"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600" dirty="0">
              <a:solidFill>
                <a:srgbClr val="7575D1"/>
              </a:solidFill>
              <a:latin typeface="Chalkduster" charset="0"/>
              <a:ea typeface="ＭＳ Ｐゴシック" charset="0"/>
              <a:cs typeface="ＭＳ Ｐゴシック" charset="0"/>
              <a:sym typeface="Helvetica" charset="0"/>
            </a:endParaRPr>
          </a:p>
          <a:p>
            <a:pPr>
              <a:lnSpc>
                <a:spcPct val="130000"/>
              </a:lnSpc>
            </a:pPr>
            <a:endParaRPr lang="en-US" sz="1600" dirty="0">
              <a:solidFill>
                <a:srgbClr val="7575D1"/>
              </a:solidFill>
              <a:latin typeface="Chalkduster" charset="0"/>
              <a:ea typeface="ＭＳ Ｐゴシック" charset="0"/>
              <a:cs typeface="ＭＳ Ｐゴシック" charset="0"/>
              <a:sym typeface="Helvetica" charset="0"/>
            </a:endParaRPr>
          </a:p>
          <a:p>
            <a:pPr>
              <a:lnSpc>
                <a:spcPct val="130000"/>
              </a:lnSpc>
            </a:pPr>
            <a:endParaRPr lang="en-US" sz="1800" b="1" dirty="0">
              <a:solidFill>
                <a:schemeClr val="tx1"/>
              </a:solidFill>
              <a:latin typeface="Helvetica" charset="0"/>
              <a:ea typeface="ＭＳ Ｐゴシック" charset="0"/>
              <a:cs typeface="ＭＳ Ｐゴシック" charset="0"/>
              <a:sym typeface="Helvetica" charset="0"/>
            </a:endParaRPr>
          </a:p>
        </p:txBody>
      </p:sp>
      <p:sp>
        <p:nvSpPr>
          <p:cNvPr id="27" name="AutoShape 3"/>
          <p:cNvSpPr>
            <a:spLocks/>
          </p:cNvSpPr>
          <p:nvPr/>
        </p:nvSpPr>
        <p:spPr bwMode="auto">
          <a:xfrm>
            <a:off x="8026399" y="228600"/>
            <a:ext cx="4724400" cy="1752600"/>
          </a:xfrm>
          <a:prstGeom prst="roundRect">
            <a:avLst>
              <a:gd name="adj" fmla="val 5222"/>
            </a:avLst>
          </a:prstGeom>
          <a:solidFill>
            <a:srgbClr val="D9D9D9"/>
          </a:solidFill>
          <a:ln w="12700">
            <a:solidFill>
              <a:schemeClr val="tx1"/>
            </a:solidFill>
            <a:miter lim="800000"/>
            <a:headEnd/>
            <a:tailEnd/>
          </a:ln>
        </p:spPr>
        <p:txBody>
          <a:bodyPr lIns="99262" tIns="99262" rIns="99262" bIns="99262"/>
          <a:lstStyle/>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What RELATED Skills should be taught </a:t>
            </a:r>
          </a:p>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 to improve the </a:t>
            </a:r>
            <a:r>
              <a:rPr lang="en-US" sz="1100" b="1" dirty="0" smtClean="0">
                <a:solidFill>
                  <a:schemeClr val="tx1"/>
                </a:solidFill>
                <a:latin typeface="Helvetica" charset="0"/>
                <a:ea typeface="ＭＳ Ｐゴシック" charset="0"/>
                <a:cs typeface="ＭＳ Ｐゴシック" charset="0"/>
                <a:sym typeface="Helvetica" charset="0"/>
              </a:rPr>
              <a:t>Individual’s </a:t>
            </a:r>
            <a:r>
              <a:rPr lang="en-US" sz="1100" b="1" dirty="0">
                <a:solidFill>
                  <a:schemeClr val="tx1"/>
                </a:solidFill>
                <a:latin typeface="Helvetica" charset="0"/>
                <a:ea typeface="ＭＳ Ｐゴシック" charset="0"/>
                <a:cs typeface="ＭＳ Ｐゴシック" charset="0"/>
                <a:sym typeface="Helvetica" charset="0"/>
              </a:rPr>
              <a:t>access to and </a:t>
            </a:r>
          </a:p>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participation in LRE? (Step 4</a:t>
            </a:r>
            <a:r>
              <a:rPr lang="en-US" sz="1100" b="1" dirty="0" smtClean="0">
                <a:solidFill>
                  <a:schemeClr val="tx1"/>
                </a:solidFill>
                <a:latin typeface="Helvetica" charset="0"/>
                <a:ea typeface="ＭＳ Ｐゴシック" charset="0"/>
                <a:cs typeface="ＭＳ Ｐゴシック" charset="0"/>
                <a:sym typeface="Helvetica" charset="0"/>
              </a:rPr>
              <a:t>)</a:t>
            </a:r>
          </a:p>
          <a:p>
            <a:pPr>
              <a:lnSpc>
                <a:spcPct val="130000"/>
              </a:lnSpc>
            </a:pPr>
            <a:endParaRPr lang="en-US" sz="1100" dirty="0">
              <a:solidFill>
                <a:schemeClr val="tx1"/>
              </a:solidFill>
              <a:latin typeface="Helvetica" charset="0"/>
              <a:ea typeface="ＭＳ Ｐゴシック" charset="0"/>
              <a:cs typeface="ＭＳ Ｐゴシック" charset="0"/>
              <a:sym typeface="Helvetica" charset="0"/>
            </a:endParaRPr>
          </a:p>
        </p:txBody>
      </p:sp>
      <p:sp>
        <p:nvSpPr>
          <p:cNvPr id="18" name="Rectangle 17"/>
          <p:cNvSpPr/>
          <p:nvPr/>
        </p:nvSpPr>
        <p:spPr>
          <a:xfrm>
            <a:off x="5207002" y="1371739"/>
            <a:ext cx="2819399" cy="643974"/>
          </a:xfrm>
          <a:prstGeom prst="rect">
            <a:avLst/>
          </a:prstGeom>
          <a:solidFill>
            <a:srgbClr val="FFFFFF"/>
          </a:solidFill>
          <a:ln>
            <a:solidFill>
              <a:schemeClr val="tx1"/>
            </a:solidFill>
          </a:ln>
        </p:spPr>
        <p:txBody>
          <a:bodyPr wrap="square" lIns="89271" tIns="44553" rIns="89271" bIns="44553">
            <a:spAutoFit/>
          </a:bodyPr>
          <a:lstStyle/>
          <a:p>
            <a:pPr>
              <a:defRPr/>
            </a:pPr>
            <a:r>
              <a:rPr lang="en-US" sz="1800" b="1" dirty="0">
                <a:ln w="1905"/>
                <a:solidFill>
                  <a:srgbClr val="FF0000"/>
                </a:solidFill>
                <a:effectLst>
                  <a:innerShdw blurRad="69850" dist="43180" dir="5400000">
                    <a:srgbClr val="000000">
                      <a:alpha val="65000"/>
                    </a:srgbClr>
                  </a:innerShdw>
                </a:effectLst>
                <a:latin typeface="Helvetica"/>
                <a:cs typeface="Helvetica"/>
              </a:rPr>
              <a:t>Interventions</a:t>
            </a:r>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 to Address Behavior</a:t>
            </a:r>
          </a:p>
        </p:txBody>
      </p:sp>
      <p:sp>
        <p:nvSpPr>
          <p:cNvPr id="21" name="Rounded Rectangle 20"/>
          <p:cNvSpPr/>
          <p:nvPr/>
        </p:nvSpPr>
        <p:spPr>
          <a:xfrm>
            <a:off x="6350001" y="1981200"/>
            <a:ext cx="609600" cy="5334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6</a:t>
            </a:r>
          </a:p>
        </p:txBody>
      </p:sp>
      <p:sp>
        <p:nvSpPr>
          <p:cNvPr id="29" name="Rounded Rectangle 28"/>
          <p:cNvSpPr/>
          <p:nvPr/>
        </p:nvSpPr>
        <p:spPr>
          <a:xfrm>
            <a:off x="4749803" y="228600"/>
            <a:ext cx="457200" cy="5334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5</a:t>
            </a:r>
          </a:p>
        </p:txBody>
      </p:sp>
      <p:sp>
        <p:nvSpPr>
          <p:cNvPr id="30" name="Rounded Rectangle 29"/>
          <p:cNvSpPr/>
          <p:nvPr/>
        </p:nvSpPr>
        <p:spPr>
          <a:xfrm>
            <a:off x="8026400" y="228600"/>
            <a:ext cx="457200" cy="5334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5</a:t>
            </a:r>
          </a:p>
        </p:txBody>
      </p:sp>
      <p:graphicFrame>
        <p:nvGraphicFramePr>
          <p:cNvPr id="2" name="Table 1"/>
          <p:cNvGraphicFramePr>
            <a:graphicFrameLocks noGrp="1"/>
          </p:cNvGraphicFramePr>
          <p:nvPr>
            <p:extLst>
              <p:ext uri="{D42A27DB-BD31-4B8C-83A1-F6EECF244321}">
                <p14:modId xmlns:p14="http://schemas.microsoft.com/office/powerpoint/2010/main" val="3345584663"/>
              </p:ext>
            </p:extLst>
          </p:nvPr>
        </p:nvGraphicFramePr>
        <p:xfrm>
          <a:off x="330200" y="1996525"/>
          <a:ext cx="6248400" cy="7613521"/>
        </p:xfrm>
        <a:graphic>
          <a:graphicData uri="http://schemas.openxmlformats.org/drawingml/2006/table">
            <a:tbl>
              <a:tblPr firstRow="1" bandRow="1">
                <a:tableStyleId>{1FECB4D8-DB02-4DC6-A0A2-4F2EBAE1DC90}</a:tableStyleId>
              </a:tblPr>
              <a:tblGrid>
                <a:gridCol w="6248400"/>
              </a:tblGrid>
              <a:tr h="571500">
                <a:tc>
                  <a:txBody>
                    <a:bodyPr/>
                    <a:lstStyle/>
                    <a:p>
                      <a:pPr marL="0" marR="0" indent="0" algn="ctr" defTabSz="448542" rtl="0" eaLnBrk="1" fontAlgn="auto" latinLnBrk="0" hangingPunct="1">
                        <a:lnSpc>
                          <a:spcPct val="100000"/>
                        </a:lnSpc>
                        <a:spcBef>
                          <a:spcPts val="0"/>
                        </a:spcBef>
                        <a:spcAft>
                          <a:spcPts val="0"/>
                        </a:spcAft>
                        <a:buClrTx/>
                        <a:buSzTx/>
                        <a:buFontTx/>
                        <a:buNone/>
                        <a:tabLst/>
                        <a:defRPr/>
                      </a:pPr>
                      <a:r>
                        <a:rPr lang="en-US" sz="1600" b="1" u="none" dirty="0" smtClean="0">
                          <a:solidFill>
                            <a:schemeClr val="tx1"/>
                          </a:solidFill>
                          <a:latin typeface="Helvetica"/>
                          <a:ea typeface="ＭＳ Ｐゴシック" charset="0"/>
                          <a:cs typeface="Helvetica"/>
                          <a:sym typeface="Helvetica" charset="0"/>
                        </a:rPr>
                        <a:t>Plan to Teach and Reinforce REPLACEMENT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22662">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INTERVENTION. Will a</a:t>
                      </a:r>
                      <a:r>
                        <a:rPr lang="en-US" sz="1100" b="1" i="0" u="sng" dirty="0" smtClean="0">
                          <a:solidFill>
                            <a:schemeClr val="tx1"/>
                          </a:solidFill>
                          <a:latin typeface="Helvetica"/>
                          <a:ea typeface="ＭＳ Ｐゴシック" charset="0"/>
                          <a:cs typeface="Helvetica"/>
                          <a:sym typeface="Helvetica" charset="0"/>
                        </a:rPr>
                        <a:t> specific intervention(s) </a:t>
                      </a:r>
                      <a:r>
                        <a:rPr lang="en-US" sz="1100" b="1" i="0" dirty="0" smtClean="0">
                          <a:solidFill>
                            <a:schemeClr val="tx1"/>
                          </a:solidFill>
                          <a:latin typeface="Helvetica"/>
                          <a:ea typeface="ＭＳ Ｐゴシック" charset="0"/>
                          <a:cs typeface="Helvetica"/>
                          <a:sym typeface="Helvetica" charset="0"/>
                        </a:rPr>
                        <a:t>be used to teach  the new skill? (EBP)</a:t>
                      </a:r>
                    </a:p>
                    <a:p>
                      <a:pPr algn="l">
                        <a:lnSpc>
                          <a:spcPct val="110000"/>
                        </a:lnSpc>
                      </a:pPr>
                      <a:endParaRPr lang="en-US" sz="1100" b="1" i="0" dirty="0" smtClean="0">
                        <a:solidFill>
                          <a:schemeClr val="tx1"/>
                        </a:solidFill>
                        <a:latin typeface="Helvetica"/>
                        <a:ea typeface="ＭＳ Ｐゴシック" charset="0"/>
                        <a:cs typeface="Helvetica"/>
                        <a:sym typeface="Helvetic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120437">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LEARNING STYLE. What strategies or methods will be used to improve learning and skill development that </a:t>
                      </a:r>
                      <a:r>
                        <a:rPr lang="en-US" sz="1100" b="1" i="0" u="sng" dirty="0" smtClean="0">
                          <a:solidFill>
                            <a:schemeClr val="tx1"/>
                          </a:solidFill>
                          <a:latin typeface="Helvetica"/>
                          <a:ea typeface="ＭＳ Ｐゴシック" charset="0"/>
                          <a:cs typeface="Helvetica"/>
                          <a:sym typeface="Helvetica" charset="0"/>
                        </a:rPr>
                        <a:t>match the person’s learning style and need (Step</a:t>
                      </a:r>
                      <a:r>
                        <a:rPr lang="en-US" sz="1100" b="1" i="0" u="sng" baseline="0" dirty="0" smtClean="0">
                          <a:solidFill>
                            <a:schemeClr val="tx1"/>
                          </a:solidFill>
                          <a:latin typeface="Helvetica"/>
                          <a:ea typeface="ＭＳ Ｐゴシック" charset="0"/>
                          <a:cs typeface="Helvetica"/>
                          <a:sym typeface="Helvetica" charset="0"/>
                        </a:rPr>
                        <a:t>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280076">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ENVIRONMENTAL MODIFICATIONS. What </a:t>
                      </a:r>
                      <a:r>
                        <a:rPr lang="en-US" sz="1100" b="1" i="0" u="sng" dirty="0" smtClean="0">
                          <a:solidFill>
                            <a:schemeClr val="tx1"/>
                          </a:solidFill>
                          <a:latin typeface="Helvetica"/>
                          <a:ea typeface="ＭＳ Ｐゴシック" charset="0"/>
                          <a:cs typeface="Helvetica"/>
                          <a:sym typeface="Helvetica" charset="0"/>
                        </a:rPr>
                        <a:t>modifications to the environment (Step 1 and 3) </a:t>
                      </a:r>
                      <a:r>
                        <a:rPr lang="en-US" sz="1100" b="1" i="0" dirty="0" smtClean="0">
                          <a:solidFill>
                            <a:schemeClr val="tx1"/>
                          </a:solidFill>
                          <a:latin typeface="Helvetica"/>
                          <a:ea typeface="ＭＳ Ｐゴシック" charset="0"/>
                          <a:cs typeface="Helvetica"/>
                          <a:sym typeface="Helvetica" charset="0"/>
                        </a:rPr>
                        <a:t> will be necessary to achieve an environment that is supportive of learning new skills and may also </a:t>
                      </a:r>
                      <a:r>
                        <a:rPr lang="en-US" sz="1100" b="1" i="0" u="sng" dirty="0" smtClean="0">
                          <a:solidFill>
                            <a:schemeClr val="tx1"/>
                          </a:solidFill>
                          <a:latin typeface="Helvetica"/>
                          <a:ea typeface="ＭＳ Ｐゴシック" charset="0"/>
                          <a:cs typeface="Helvetica"/>
                          <a:sym typeface="Helvetica" charset="0"/>
                        </a:rPr>
                        <a:t>reduce setting events or triggers (Step 2)? </a:t>
                      </a:r>
                      <a:r>
                        <a:rPr lang="en-US" sz="1100" b="1" i="0" dirty="0" smtClean="0">
                          <a:solidFill>
                            <a:schemeClr val="tx1"/>
                          </a:solidFill>
                          <a:latin typeface="Helvetica"/>
                          <a:ea typeface="ＭＳ Ｐゴシック" charset="0"/>
                          <a:cs typeface="Helvetica"/>
                          <a:sym typeface="Helvetica" charset="0"/>
                        </a:rPr>
                        <a:t>Modifications include modifications in the way others act and react.</a:t>
                      </a: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SENSORY. Will the individual require </a:t>
                      </a:r>
                      <a:r>
                        <a:rPr lang="en-US" sz="1100" b="1" i="0" u="sng" dirty="0" smtClean="0">
                          <a:solidFill>
                            <a:schemeClr val="tx1"/>
                          </a:solidFill>
                          <a:latin typeface="Helvetica"/>
                          <a:ea typeface="ＭＳ Ｐゴシック" charset="0"/>
                          <a:cs typeface="Helvetica"/>
                          <a:sym typeface="Helvetica" charset="0"/>
                        </a:rPr>
                        <a:t>sensory/biological adaptations or interventions (Step 1&amp;3)  </a:t>
                      </a:r>
                      <a:r>
                        <a:rPr lang="en-US" sz="1100" b="1" i="0" dirty="0" smtClean="0">
                          <a:solidFill>
                            <a:schemeClr val="tx1"/>
                          </a:solidFill>
                          <a:latin typeface="Helvetica"/>
                          <a:ea typeface="ＭＳ Ｐゴシック" charset="0"/>
                          <a:cs typeface="Helvetica"/>
                          <a:sym typeface="Helvetica" charset="0"/>
                        </a:rPr>
                        <a:t>to promote learning and using the new skill or to reduce setting events and triggers (Step 2) ?</a:t>
                      </a: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447800">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SOCIAL AND COMMUNICATION. What</a:t>
                      </a:r>
                      <a:r>
                        <a:rPr lang="en-US" sz="1100" b="1" i="0" u="sng" dirty="0" smtClean="0">
                          <a:solidFill>
                            <a:schemeClr val="tx1"/>
                          </a:solidFill>
                          <a:latin typeface="Helvetica"/>
                          <a:ea typeface="ＭＳ Ｐゴシック" charset="0"/>
                          <a:cs typeface="Helvetica"/>
                          <a:sym typeface="Helvetica" charset="0"/>
                        </a:rPr>
                        <a:t> social-emotional and communication supports (Step 1 and 3)</a:t>
                      </a:r>
                      <a:r>
                        <a:rPr lang="en-US" sz="1100" b="1" i="0" dirty="0" smtClean="0">
                          <a:solidFill>
                            <a:schemeClr val="tx1"/>
                          </a:solidFill>
                          <a:latin typeface="Helvetica"/>
                          <a:ea typeface="ＭＳ Ｐゴシック" charset="0"/>
                          <a:cs typeface="Helvetica"/>
                          <a:sym typeface="Helvetica" charset="0"/>
                        </a:rPr>
                        <a:t> will be needed? How will instruction in these areas be provided to promote learning the replacement skill or to reduce setting events and triggers (Step 2)? Interventions and Supports include modifications in the way others communicate to the person.  </a:t>
                      </a: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979551">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REINFORCE. Ways to add Motivation and Reinforcement (Step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38768">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DATA. How will progress towards the new skill be measured (Data worksheet)?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83967981"/>
              </p:ext>
            </p:extLst>
          </p:nvPr>
        </p:nvGraphicFramePr>
        <p:xfrm>
          <a:off x="6730999" y="2133601"/>
          <a:ext cx="6096000" cy="7709649"/>
        </p:xfrm>
        <a:graphic>
          <a:graphicData uri="http://schemas.openxmlformats.org/drawingml/2006/table">
            <a:tbl>
              <a:tblPr firstRow="1" bandRow="1">
                <a:tableStyleId>{1FECB4D8-DB02-4DC6-A0A2-4F2EBAE1DC90}</a:tableStyleId>
              </a:tblPr>
              <a:tblGrid>
                <a:gridCol w="6096000"/>
              </a:tblGrid>
              <a:tr h="457199">
                <a:tc>
                  <a:txBody>
                    <a:bodyPr/>
                    <a:lstStyle/>
                    <a:p>
                      <a:pPr marL="0" marR="0" indent="0" algn="ctr" defTabSz="448542" rtl="0" eaLnBrk="1" fontAlgn="auto" latinLnBrk="0" hangingPunct="1">
                        <a:lnSpc>
                          <a:spcPct val="100000"/>
                        </a:lnSpc>
                        <a:spcBef>
                          <a:spcPts val="0"/>
                        </a:spcBef>
                        <a:spcAft>
                          <a:spcPts val="0"/>
                        </a:spcAft>
                        <a:buClrTx/>
                        <a:buSzTx/>
                        <a:buFontTx/>
                        <a:buNone/>
                        <a:tabLst/>
                        <a:defRPr/>
                      </a:pPr>
                      <a:r>
                        <a:rPr lang="en-US" sz="1600" b="1" u="none" dirty="0" smtClean="0">
                          <a:solidFill>
                            <a:schemeClr val="tx1"/>
                          </a:solidFill>
                          <a:latin typeface="Helvetica"/>
                          <a:ea typeface="ＭＳ Ｐゴシック" charset="0"/>
                          <a:cs typeface="Helvetica"/>
                          <a:sym typeface="Helvetica" charset="0"/>
                        </a:rPr>
                        <a:t>Plan to Teach and Reinforce RELATED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INTERVENTION. Will a</a:t>
                      </a:r>
                      <a:r>
                        <a:rPr lang="en-US" sz="1100" b="1" i="0" u="sng" dirty="0" smtClean="0">
                          <a:solidFill>
                            <a:schemeClr val="tx1"/>
                          </a:solidFill>
                          <a:latin typeface="Helvetica"/>
                          <a:ea typeface="ＭＳ Ｐゴシック" charset="0"/>
                          <a:cs typeface="Helvetica"/>
                          <a:sym typeface="Helvetica" charset="0"/>
                        </a:rPr>
                        <a:t> specific intervention(s) </a:t>
                      </a:r>
                      <a:r>
                        <a:rPr lang="en-US" sz="1100" b="1" i="0" dirty="0" smtClean="0">
                          <a:solidFill>
                            <a:schemeClr val="tx1"/>
                          </a:solidFill>
                          <a:latin typeface="Helvetica"/>
                          <a:ea typeface="ＭＳ Ｐゴシック" charset="0"/>
                          <a:cs typeface="Helvetica"/>
                          <a:sym typeface="Helvetica" charset="0"/>
                        </a:rPr>
                        <a:t>be used to teach teach the new skill? (EBP)</a:t>
                      </a:r>
                    </a:p>
                    <a:p>
                      <a:pPr algn="l">
                        <a:lnSpc>
                          <a:spcPct val="110000"/>
                        </a:lnSpc>
                      </a:pPr>
                      <a:endParaRPr lang="en-US" sz="1100" b="1" i="0" dirty="0" smtClean="0">
                        <a:solidFill>
                          <a:schemeClr val="tx1"/>
                        </a:solidFill>
                        <a:latin typeface="Helvetica"/>
                        <a:ea typeface="ＭＳ Ｐゴシック" charset="0"/>
                        <a:cs typeface="Helvetica"/>
                        <a:sym typeface="Helvetic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968037">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LEARNING STYLE. What strategies or methods will be used to improve learning and skill development that </a:t>
                      </a:r>
                      <a:r>
                        <a:rPr lang="en-US" sz="1100" b="1" i="0" u="sng" dirty="0" smtClean="0">
                          <a:solidFill>
                            <a:schemeClr val="tx1"/>
                          </a:solidFill>
                          <a:latin typeface="Helvetica"/>
                          <a:ea typeface="ＭＳ Ｐゴシック" charset="0"/>
                          <a:cs typeface="Helvetica"/>
                          <a:sym typeface="Helvetica" charset="0"/>
                        </a:rPr>
                        <a:t>match the</a:t>
                      </a:r>
                      <a:r>
                        <a:rPr lang="en-US" sz="1100" b="1" i="0" u="sng" baseline="0" dirty="0" smtClean="0">
                          <a:solidFill>
                            <a:schemeClr val="tx1"/>
                          </a:solidFill>
                          <a:latin typeface="Helvetica"/>
                          <a:ea typeface="ＭＳ Ｐゴシック" charset="0"/>
                          <a:cs typeface="Helvetica"/>
                          <a:sym typeface="Helvetica" charset="0"/>
                        </a:rPr>
                        <a:t> person’</a:t>
                      </a:r>
                      <a:r>
                        <a:rPr lang="en-US" sz="1100" b="1" i="0" u="sng" dirty="0" smtClean="0">
                          <a:solidFill>
                            <a:schemeClr val="tx1"/>
                          </a:solidFill>
                          <a:latin typeface="Helvetica"/>
                          <a:ea typeface="ＭＳ Ｐゴシック" charset="0"/>
                          <a:cs typeface="Helvetica"/>
                          <a:sym typeface="Helvetica" charset="0"/>
                        </a:rPr>
                        <a:t>s learning style and need (Step</a:t>
                      </a:r>
                      <a:r>
                        <a:rPr lang="en-US" sz="1100" b="1" i="0" u="sng" baseline="0" dirty="0" smtClean="0">
                          <a:solidFill>
                            <a:schemeClr val="tx1"/>
                          </a:solidFill>
                          <a:latin typeface="Helvetica"/>
                          <a:ea typeface="ＭＳ Ｐゴシック" charset="0"/>
                          <a:cs typeface="Helvetica"/>
                          <a:sym typeface="Helvetica" charset="0"/>
                        </a:rPr>
                        <a:t>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348740">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ENVIRONMENTAL MODIFICATIONS. What </a:t>
                      </a:r>
                      <a:r>
                        <a:rPr lang="en-US" sz="1100" b="1" i="0" u="sng" dirty="0" smtClean="0">
                          <a:solidFill>
                            <a:schemeClr val="tx1"/>
                          </a:solidFill>
                          <a:latin typeface="Helvetica"/>
                          <a:ea typeface="ＭＳ Ｐゴシック" charset="0"/>
                          <a:cs typeface="Helvetica"/>
                          <a:sym typeface="Helvetica" charset="0"/>
                        </a:rPr>
                        <a:t>modifications to the environment (Step 1 and 3) </a:t>
                      </a:r>
                      <a:r>
                        <a:rPr lang="en-US" sz="1100" b="1" i="0" dirty="0" smtClean="0">
                          <a:solidFill>
                            <a:schemeClr val="tx1"/>
                          </a:solidFill>
                          <a:latin typeface="Helvetica"/>
                          <a:ea typeface="ＭＳ Ｐゴシック" charset="0"/>
                          <a:cs typeface="Helvetica"/>
                          <a:sym typeface="Helvetica" charset="0"/>
                        </a:rPr>
                        <a:t> will be necessary to achieve an environment that is supportive of learning new skills and may also </a:t>
                      </a:r>
                      <a:r>
                        <a:rPr lang="en-US" sz="1100" b="1" i="0" u="sng" dirty="0" smtClean="0">
                          <a:solidFill>
                            <a:schemeClr val="tx1"/>
                          </a:solidFill>
                          <a:latin typeface="Helvetica"/>
                          <a:ea typeface="ＭＳ Ｐゴシック" charset="0"/>
                          <a:cs typeface="Helvetica"/>
                          <a:sym typeface="Helvetica" charset="0"/>
                        </a:rPr>
                        <a:t>reduce setting events or triggers (Step 2)? </a:t>
                      </a:r>
                      <a:r>
                        <a:rPr lang="en-US" sz="1100" b="1" i="0" dirty="0" smtClean="0">
                          <a:solidFill>
                            <a:schemeClr val="tx1"/>
                          </a:solidFill>
                          <a:latin typeface="Helvetica"/>
                          <a:ea typeface="ＭＳ Ｐゴシック" charset="0"/>
                          <a:cs typeface="Helvetica"/>
                          <a:sym typeface="Helvetica" charset="0"/>
                        </a:rPr>
                        <a:t>Modifications include modifications in the way others act/ react.</a:t>
                      </a: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990600">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SENSORY. Will the individual require </a:t>
                      </a:r>
                      <a:r>
                        <a:rPr lang="en-US" sz="1100" b="1" i="0" u="sng" dirty="0" smtClean="0">
                          <a:solidFill>
                            <a:schemeClr val="tx1"/>
                          </a:solidFill>
                          <a:latin typeface="Helvetica"/>
                          <a:ea typeface="ＭＳ Ｐゴシック" charset="0"/>
                          <a:cs typeface="Helvetica"/>
                          <a:sym typeface="Helvetica" charset="0"/>
                        </a:rPr>
                        <a:t>sensory/biological adaptations or interventions (Step 1&amp;3)  </a:t>
                      </a:r>
                      <a:r>
                        <a:rPr lang="en-US" sz="1100" b="1" i="0" dirty="0" smtClean="0">
                          <a:solidFill>
                            <a:schemeClr val="tx1"/>
                          </a:solidFill>
                          <a:latin typeface="Helvetica"/>
                          <a:ea typeface="ＭＳ Ｐゴシック" charset="0"/>
                          <a:cs typeface="Helvetica"/>
                          <a:sym typeface="Helvetica" charset="0"/>
                        </a:rPr>
                        <a:t>to promote learning and using the new skill or to reduce setting events and triggers (Step 2) ?</a:t>
                      </a: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366267">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SOCIAL AND COMMUNICATION. What</a:t>
                      </a:r>
                      <a:r>
                        <a:rPr lang="en-US" sz="1100" b="1" i="0" u="sng" dirty="0" smtClean="0">
                          <a:solidFill>
                            <a:schemeClr val="tx1"/>
                          </a:solidFill>
                          <a:latin typeface="Helvetica"/>
                          <a:ea typeface="ＭＳ Ｐゴシック" charset="0"/>
                          <a:cs typeface="Helvetica"/>
                          <a:sym typeface="Helvetica" charset="0"/>
                        </a:rPr>
                        <a:t> social-emotional and communication supports (Step 1 and 3)</a:t>
                      </a:r>
                      <a:r>
                        <a:rPr lang="en-US" sz="1100" b="1" i="0" dirty="0" smtClean="0">
                          <a:solidFill>
                            <a:schemeClr val="tx1"/>
                          </a:solidFill>
                          <a:latin typeface="Helvetica"/>
                          <a:ea typeface="ＭＳ Ｐゴシック" charset="0"/>
                          <a:cs typeface="Helvetica"/>
                          <a:sym typeface="Helvetica" charset="0"/>
                        </a:rPr>
                        <a:t> will be needed? How will instruction in these areas be provided to promote learning the replacement skill or to reduce setting events and triggers (Step 2)? Interventions and Supports include modifications in the way others communicate to the </a:t>
                      </a:r>
                      <a:r>
                        <a:rPr lang="en-US" sz="1100" b="1" i="0" dirty="0" err="1" smtClean="0">
                          <a:solidFill>
                            <a:schemeClr val="tx1"/>
                          </a:solidFill>
                          <a:latin typeface="Helvetica"/>
                          <a:ea typeface="ＭＳ Ｐゴシック" charset="0"/>
                          <a:cs typeface="Helvetica"/>
                          <a:sym typeface="Helvetica" charset="0"/>
                        </a:rPr>
                        <a:t>perosn</a:t>
                      </a:r>
                      <a:r>
                        <a:rPr lang="en-US" sz="1100" b="1" i="0" dirty="0" smtClean="0">
                          <a:solidFill>
                            <a:schemeClr val="tx1"/>
                          </a:solidFill>
                          <a:latin typeface="Helvetica"/>
                          <a:ea typeface="ＭＳ Ｐゴシック" charset="0"/>
                          <a:cs typeface="Helvetica"/>
                          <a:sym typeface="Helvetica" charset="0"/>
                        </a:rPr>
                        <a:t>.  </a:t>
                      </a: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38199">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REINFORCE. Ways to add Motivation and Reinforcement (Step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00597">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DATA. How will progress towards the new skill be measured (Data worksheet)?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86602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12344400" cy="952501"/>
          </a:xfrm>
        </p:spPr>
        <p:txBody>
          <a:bodyPr/>
          <a:lstStyle/>
          <a:p>
            <a:r>
              <a:rPr lang="en-US" dirty="0" smtClean="0"/>
              <a:t>Reinforcement and Your Individual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050597"/>
              </p:ext>
            </p:extLst>
          </p:nvPr>
        </p:nvGraphicFramePr>
        <p:xfrm>
          <a:off x="787400" y="990600"/>
          <a:ext cx="11703054" cy="8336282"/>
        </p:xfrm>
        <a:graphic>
          <a:graphicData uri="http://schemas.openxmlformats.org/drawingml/2006/table">
            <a:tbl>
              <a:tblPr firstRow="1" bandRow="1">
                <a:tableStyleId>{616DA210-FB5B-4158-B5E0-FEB733F419BA}</a:tableStyleId>
              </a:tblPr>
              <a:tblGrid>
                <a:gridCol w="5851527"/>
                <a:gridCol w="5851527"/>
              </a:tblGrid>
              <a:tr h="2971802">
                <a:tc>
                  <a:txBody>
                    <a:bodyPr/>
                    <a:lstStyle/>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List what is reinforcing to your individual.  If you aren’t sure, what are you going to do to find out?</a:t>
                      </a:r>
                    </a:p>
                    <a:p>
                      <a:endParaRPr lang="en-US" sz="2400" b="1" dirty="0">
                        <a:latin typeface="Helvetica"/>
                        <a:cs typeface="Helvetica"/>
                      </a:endParaRPr>
                    </a:p>
                  </a:txBody>
                  <a:tcPr/>
                </a:tc>
                <a:tc>
                  <a:txBody>
                    <a:bodyPr/>
                    <a:lstStyle/>
                    <a:p>
                      <a:endParaRPr lang="en-US" sz="1400" dirty="0">
                        <a:latin typeface="+mn-lt"/>
                      </a:endParaRPr>
                    </a:p>
                  </a:txBody>
                  <a:tcPr/>
                </a:tc>
              </a:tr>
              <a:tr h="1981200">
                <a:tc>
                  <a:txBody>
                    <a:bodyPr/>
                    <a:lstStyle/>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What type of reinforcement</a:t>
                      </a:r>
                      <a:r>
                        <a:rPr lang="en-US" sz="2400" b="1" baseline="0" dirty="0" smtClean="0">
                          <a:latin typeface="Helvetica"/>
                          <a:cs typeface="Helvetica"/>
                        </a:rPr>
                        <a:t> would work best for the individual and targeted skills?  Consider intrinsic/extrinsic motivators.</a:t>
                      </a:r>
                      <a:endParaRPr lang="en-US" sz="2400" b="1" dirty="0" smtClean="0">
                        <a:latin typeface="Helvetica"/>
                        <a:cs typeface="Helvetica"/>
                      </a:endParaRPr>
                    </a:p>
                    <a:p>
                      <a:endParaRPr lang="en-US" sz="2400" b="1" dirty="0">
                        <a:latin typeface="Helvetica"/>
                        <a:cs typeface="Helvetica"/>
                      </a:endParaRPr>
                    </a:p>
                  </a:txBody>
                  <a:tcPr/>
                </a:tc>
                <a:tc>
                  <a:txBody>
                    <a:bodyPr/>
                    <a:lstStyle/>
                    <a:p>
                      <a:endParaRPr lang="en-US" sz="1400" dirty="0">
                        <a:latin typeface="+mn-lt"/>
                      </a:endParaRPr>
                    </a:p>
                  </a:txBody>
                  <a:tcPr/>
                </a:tc>
              </a:tr>
              <a:tr h="3017520">
                <a:tc>
                  <a:txBody>
                    <a:bodyPr/>
                    <a:lstStyle/>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What will be the schedules of reinforcement:</a:t>
                      </a:r>
                    </a:p>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-how often</a:t>
                      </a:r>
                    </a:p>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-how much</a:t>
                      </a:r>
                    </a:p>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-who is giving</a:t>
                      </a:r>
                    </a:p>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-how will you record data about it</a:t>
                      </a:r>
                    </a:p>
                    <a:p>
                      <a:pPr marL="0" marR="0" indent="0" algn="l" defTabSz="457105"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-when/how will you review, update, revise</a:t>
                      </a:r>
                    </a:p>
                    <a:p>
                      <a:endParaRPr lang="en-US" sz="2400" b="1" dirty="0">
                        <a:latin typeface="Helvetica"/>
                        <a:cs typeface="Helvetica"/>
                      </a:endParaRPr>
                    </a:p>
                  </a:txBody>
                  <a:tcPr/>
                </a:tc>
                <a:tc>
                  <a:txBody>
                    <a:bodyPr/>
                    <a:lstStyle/>
                    <a:p>
                      <a:endParaRPr lang="en-US" sz="1400" dirty="0">
                        <a:latin typeface="+mn-lt"/>
                      </a:endParaRPr>
                    </a:p>
                  </a:txBody>
                  <a:tcPr/>
                </a:tc>
              </a:tr>
            </a:tbl>
          </a:graphicData>
        </a:graphic>
      </p:graphicFrame>
    </p:spTree>
    <p:extLst>
      <p:ext uri="{BB962C8B-B14F-4D97-AF65-F5344CB8AC3E}">
        <p14:creationId xmlns:p14="http://schemas.microsoft.com/office/powerpoint/2010/main" val="32241176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to - Horizontal ">
  <a:themeElements>
    <a:clrScheme name="">
      <a:dk1>
        <a:srgbClr val="000000"/>
      </a:dk1>
      <a:lt1>
        <a:srgbClr val="FFFFFF"/>
      </a:lt1>
      <a:dk2>
        <a:srgbClr val="000000"/>
      </a:dk2>
      <a:lt2>
        <a:srgbClr val="000000"/>
      </a:lt2>
      <a:accent1>
        <a:srgbClr val="30507A"/>
      </a:accent1>
      <a:accent2>
        <a:srgbClr val="333399"/>
      </a:accent2>
      <a:accent3>
        <a:srgbClr val="FFFFFF"/>
      </a:accent3>
      <a:accent4>
        <a:srgbClr val="000000"/>
      </a:accent4>
      <a:accent5>
        <a:srgbClr val="ADB3BE"/>
      </a:accent5>
      <a:accent6>
        <a:srgbClr val="2D2D8A"/>
      </a:accent6>
      <a:hlink>
        <a:srgbClr val="009999"/>
      </a:hlink>
      <a:folHlink>
        <a:srgbClr val="99CC00"/>
      </a:folHlink>
    </a:clrScheme>
    <a:fontScheme name="Photo - Horizontal ">
      <a:majorFont>
        <a:latin typeface="Lucida Grande"/>
        <a:ea typeface="ヒラギノ角ゴ ProN W6"/>
        <a:cs typeface="ヒラギノ角ゴ ProN W6"/>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23758</TotalTime>
  <Pages>0</Pages>
  <Words>1288</Words>
  <Characters>0</Characters>
  <Application>Microsoft Macintosh PowerPoint</Application>
  <PresentationFormat>Custom</PresentationFormat>
  <Lines>0</Lines>
  <Paragraphs>166</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Photo - Horizontal </vt:lpstr>
      <vt:lpstr>Behavior:   Process Forms  (to be Completed by Team)</vt:lpstr>
      <vt:lpstr>PowerPoint Presentation</vt:lpstr>
      <vt:lpstr>Data and Your Individual</vt:lpstr>
      <vt:lpstr>PowerPoint Presentation</vt:lpstr>
      <vt:lpstr>PowerPoint Presentation</vt:lpstr>
      <vt:lpstr>PowerPoint Presentation</vt:lpstr>
      <vt:lpstr>PowerPoint Presentation</vt:lpstr>
      <vt:lpstr>PowerPoint Presentation</vt:lpstr>
      <vt:lpstr>Reinforcement and Your Individual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Center for Autism and Low Incidence</dc:title>
  <dc:subject/>
  <dc:creator/>
  <cp:keywords/>
  <dc:description/>
  <cp:lastModifiedBy>Wendy Szakacs</cp:lastModifiedBy>
  <cp:revision>717</cp:revision>
  <cp:lastPrinted>2012-07-26T13:52:44Z</cp:lastPrinted>
  <dcterms:created xsi:type="dcterms:W3CDTF">2011-10-10T19:16:04Z</dcterms:created>
  <dcterms:modified xsi:type="dcterms:W3CDTF">2014-04-04T19:09:57Z</dcterms:modified>
</cp:coreProperties>
</file>