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62" r:id="rId5"/>
    <p:sldId id="263" r:id="rId6"/>
    <p:sldId id="264" r:id="rId7"/>
    <p:sldId id="258" r:id="rId8"/>
    <p:sldId id="265" r:id="rId9"/>
    <p:sldId id="266" r:id="rId10"/>
    <p:sldId id="267" r:id="rId11"/>
    <p:sldId id="268" r:id="rId12"/>
    <p:sldId id="269" r:id="rId13"/>
    <p:sldId id="270" r:id="rId14"/>
    <p:sldId id="259" r:id="rId15"/>
    <p:sldId id="260" r:id="rId16"/>
    <p:sldId id="271" r:id="rId17"/>
    <p:sldId id="261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1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3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829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89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68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3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26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1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9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1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1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6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1EE82-E8EB-4036-9525-B65DA44B7D86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2BFC29-2487-4EEA-B33C-7D863FFD3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5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hyperlink" Target="https://www.facebook.com/PrentkeRomichCompany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RCAccess" TargetMode="External"/><Relationship Id="rId5" Type="http://schemas.openxmlformats.org/officeDocument/2006/relationships/hyperlink" Target="http://twitter.com/PrentkeRomich" TargetMode="Externa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49222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What is New at PRC?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316738"/>
            <a:ext cx="7766936" cy="165450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</a:rPr>
              <a:t>Presented by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</a:rPr>
              <a:t> Elyse Pycraft, M.S., CCC-SLP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</a:rPr>
              <a:t>Jennifer Monahan, M.S., CCC-SLP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</a:rPr>
              <a:t>Monica Stevens, M.S., CCC-SLP, M.A., CCC-A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14" y="4971246"/>
            <a:ext cx="3411694" cy="154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</a:t>
            </a:r>
            <a:r>
              <a:rPr lang="en-US" dirty="0"/>
              <a:t> </a:t>
            </a:r>
            <a:r>
              <a:rPr lang="en-US" dirty="0" smtClean="0"/>
              <a:t>is New at PRC?</a:t>
            </a:r>
            <a:br>
              <a:rPr lang="en-US" dirty="0" smtClean="0"/>
            </a:br>
            <a:r>
              <a:rPr lang="en-US" dirty="0" smtClean="0"/>
              <a:t>Language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9900"/>
                </a:solidFill>
              </a:rPr>
              <a:t>LAMP WFL™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009900"/>
                </a:solidFill>
              </a:rPr>
              <a:t>L</a:t>
            </a:r>
            <a:r>
              <a:rPr lang="en-US" sz="2400" b="1" dirty="0" smtClean="0">
                <a:solidFill>
                  <a:srgbClr val="009900"/>
                </a:solidFill>
              </a:rPr>
              <a:t>anguage </a:t>
            </a:r>
            <a:r>
              <a:rPr lang="en-US" sz="2400" b="1" u="sng" dirty="0" smtClean="0">
                <a:solidFill>
                  <a:srgbClr val="009900"/>
                </a:solidFill>
              </a:rPr>
              <a:t>A</a:t>
            </a:r>
            <a:r>
              <a:rPr lang="en-US" sz="2400" b="1" dirty="0" smtClean="0">
                <a:solidFill>
                  <a:srgbClr val="009900"/>
                </a:solidFill>
              </a:rPr>
              <a:t>cquisition through </a:t>
            </a:r>
            <a:r>
              <a:rPr lang="en-US" sz="2400" b="1" u="sng" dirty="0" smtClean="0">
                <a:solidFill>
                  <a:srgbClr val="009900"/>
                </a:solidFill>
              </a:rPr>
              <a:t>M</a:t>
            </a:r>
            <a:r>
              <a:rPr lang="en-US" sz="2400" b="1" dirty="0" smtClean="0">
                <a:solidFill>
                  <a:srgbClr val="009900"/>
                </a:solidFill>
              </a:rPr>
              <a:t>otor </a:t>
            </a:r>
            <a:r>
              <a:rPr lang="en-US" sz="2400" b="1" u="sng" dirty="0" smtClean="0">
                <a:solidFill>
                  <a:srgbClr val="009900"/>
                </a:solidFill>
              </a:rPr>
              <a:t>P</a:t>
            </a:r>
            <a:r>
              <a:rPr lang="en-US" sz="2400" b="1" dirty="0" smtClean="0">
                <a:solidFill>
                  <a:srgbClr val="009900"/>
                </a:solidFill>
              </a:rPr>
              <a:t>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9900"/>
                </a:solidFill>
              </a:rPr>
              <a:t>Available in 84 key location on all devices and App for iPad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9900"/>
                </a:solidFill>
              </a:rPr>
              <a:t>Available in 3 learning levels, One-hit, Transition, and Full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9900"/>
                </a:solidFill>
              </a:rPr>
              <a:t>Designed to have only one set of hits to get to any word</a:t>
            </a:r>
            <a:endParaRPr lang="en-US" sz="2400" b="1" dirty="0">
              <a:solidFill>
                <a:srgbClr val="0099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74" y="5771488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</a:t>
            </a:r>
            <a:r>
              <a:rPr lang="en-US" dirty="0"/>
              <a:t> </a:t>
            </a:r>
            <a:r>
              <a:rPr lang="en-US" dirty="0" smtClean="0"/>
              <a:t>is New at PRC?</a:t>
            </a:r>
            <a:br>
              <a:rPr lang="en-US" dirty="0" smtClean="0"/>
            </a:br>
            <a:r>
              <a:rPr lang="en-US" dirty="0" smtClean="0"/>
              <a:t>Language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9900"/>
                </a:solidFill>
              </a:rPr>
              <a:t>Essence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9900"/>
                </a:solidFill>
              </a:rPr>
              <a:t>Program is for those with a fluent use and understanding of the English Language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9900"/>
                </a:solidFill>
              </a:rPr>
              <a:t>Designed for access to a preferred Keyboard, word prediction, save utterances, and other technical devices desired </a:t>
            </a:r>
            <a:endParaRPr lang="en-US" sz="2400" b="1" dirty="0">
              <a:solidFill>
                <a:srgbClr val="0099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672137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4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</a:t>
            </a:r>
            <a:r>
              <a:rPr lang="en-US" dirty="0"/>
              <a:t> </a:t>
            </a:r>
            <a:r>
              <a:rPr lang="en-US" dirty="0" smtClean="0"/>
              <a:t>is New at PRC?</a:t>
            </a:r>
            <a:br>
              <a:rPr lang="en-US" dirty="0" smtClean="0"/>
            </a:br>
            <a:r>
              <a:rPr lang="en-US" dirty="0" smtClean="0"/>
              <a:t>Language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 smtClean="0">
                <a:solidFill>
                  <a:srgbClr val="009900"/>
                </a:solidFill>
              </a:rPr>
              <a:t>WordPower</a:t>
            </a:r>
            <a:r>
              <a:rPr lang="en-US" sz="2400" b="1" dirty="0" smtClean="0">
                <a:solidFill>
                  <a:srgbClr val="009900"/>
                </a:solidFill>
              </a:rPr>
              <a:t>™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9900"/>
                </a:solidFill>
              </a:rPr>
              <a:t>Language developed by Nancy Inman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9900"/>
                </a:solidFill>
              </a:rPr>
              <a:t>Available in 45, 60, and 84 location boards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9900"/>
                </a:solidFill>
              </a:rPr>
              <a:t>Now available without additional charge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9900"/>
                </a:solidFill>
              </a:rPr>
              <a:t>Uses Unity® symbols for icons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9900"/>
                </a:solidFill>
              </a:rPr>
              <a:t>Can purchase PCS symbols for an additional charge</a:t>
            </a:r>
            <a:endParaRPr lang="en-US" sz="2400" b="1" dirty="0">
              <a:solidFill>
                <a:srgbClr val="0099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27" y="5541299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</a:t>
            </a:r>
            <a:r>
              <a:rPr lang="en-US" dirty="0"/>
              <a:t> </a:t>
            </a:r>
            <a:r>
              <a:rPr lang="en-US" dirty="0" smtClean="0"/>
              <a:t>is New at PRC?</a:t>
            </a:r>
            <a:br>
              <a:rPr lang="en-US" dirty="0" smtClean="0"/>
            </a:br>
            <a:r>
              <a:rPr lang="en-US" dirty="0" smtClean="0"/>
              <a:t>Language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9900"/>
                </a:solidFill>
              </a:rPr>
              <a:t>Other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9900"/>
                </a:solidFill>
              </a:rPr>
              <a:t>Symbol </a:t>
            </a:r>
            <a:r>
              <a:rPr lang="en-US" sz="2400" b="1" dirty="0" err="1" smtClean="0">
                <a:solidFill>
                  <a:srgbClr val="009900"/>
                </a:solidFill>
              </a:rPr>
              <a:t>Stix</a:t>
            </a:r>
            <a:r>
              <a:rPr lang="en-US" sz="2400" b="1" dirty="0" smtClean="0">
                <a:solidFill>
                  <a:srgbClr val="009900"/>
                </a:solidFill>
              </a:rPr>
              <a:t> are now available on all devices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9900"/>
                </a:solidFill>
              </a:rPr>
              <a:t>Can purchase PCS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9900"/>
                </a:solidFill>
              </a:rPr>
              <a:t>Unity available in English or Spanish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9900"/>
                </a:solidFill>
              </a:rPr>
              <a:t>Make your own- From 1 key to 144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44" y="5541299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New at PRC?</a:t>
            </a:r>
            <a:br>
              <a:rPr lang="en-US" dirty="0" smtClean="0"/>
            </a:br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Support is open Monday through Friday from 8:00 am to 7:30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1-800-262-1990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Quick Reference Guides available online to support all devices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Access to the AAC Language Lab is available on the Home Page of our Website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PASS Demo Software is available for each device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Our Online newsletter is available to anyone who registers with us to receive email </a:t>
            </a:r>
            <a:endParaRPr lang="en-US" sz="2000" b="1" dirty="0">
              <a:solidFill>
                <a:srgbClr val="0099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5" y="5541299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New at PRC?</a:t>
            </a:r>
            <a:br>
              <a:rPr lang="en-US" dirty="0" smtClean="0"/>
            </a:b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9900"/>
                </a:solidFill>
              </a:rPr>
              <a:t>Training is available in numerous formats</a:t>
            </a:r>
          </a:p>
          <a:p>
            <a:pPr lvl="1"/>
            <a:r>
              <a:rPr lang="en-US" sz="2000" b="1" dirty="0" smtClean="0">
                <a:solidFill>
                  <a:srgbClr val="009900"/>
                </a:solidFill>
              </a:rPr>
              <a:t>Face to Face</a:t>
            </a:r>
          </a:p>
          <a:p>
            <a:pPr lvl="1"/>
            <a:r>
              <a:rPr lang="en-US" sz="2000" b="1" dirty="0" smtClean="0">
                <a:solidFill>
                  <a:srgbClr val="009900"/>
                </a:solidFill>
              </a:rPr>
              <a:t>Online</a:t>
            </a:r>
          </a:p>
          <a:p>
            <a:pPr lvl="1"/>
            <a:r>
              <a:rPr lang="en-US" sz="2000" b="1" dirty="0" smtClean="0">
                <a:solidFill>
                  <a:srgbClr val="009900"/>
                </a:solidFill>
              </a:rPr>
              <a:t>Self Study</a:t>
            </a:r>
            <a:endParaRPr lang="en-US" b="1" dirty="0" smtClean="0">
              <a:solidFill>
                <a:srgbClr val="009900"/>
              </a:solidFill>
            </a:endParaRPr>
          </a:p>
          <a:p>
            <a:pPr marL="457200" lvl="1" indent="0">
              <a:buNone/>
            </a:pPr>
            <a:endParaRPr lang="en-US" sz="2000" b="1" dirty="0" smtClean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40" y="5440317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0507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What is New at PRC?</a:t>
            </a:r>
            <a:br>
              <a:rPr lang="en-US" dirty="0" smtClean="0"/>
            </a:br>
            <a:r>
              <a:rPr lang="en-US" dirty="0" smtClean="0"/>
              <a:t>Support for Language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1307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9900"/>
                </a:solidFill>
              </a:rPr>
              <a:t>          Realize Language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b="1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60" y="2285503"/>
            <a:ext cx="6228571" cy="25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56" y="5646380"/>
            <a:ext cx="2762250" cy="1000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47521" y="2493729"/>
            <a:ext cx="43896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9900"/>
                </a:solidFill>
              </a:rPr>
              <a:t>Available to use with many communication devices, including PRC devices.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9900"/>
                </a:solidFill>
              </a:rPr>
              <a:t>Will be </a:t>
            </a:r>
            <a:r>
              <a:rPr lang="en-US" sz="2400" b="1" dirty="0" err="1" smtClean="0">
                <a:solidFill>
                  <a:srgbClr val="009900"/>
                </a:solidFill>
              </a:rPr>
              <a:t>wifi</a:t>
            </a:r>
            <a:r>
              <a:rPr lang="en-US" sz="2400" b="1" dirty="0" smtClean="0">
                <a:solidFill>
                  <a:srgbClr val="009900"/>
                </a:solidFill>
              </a:rPr>
              <a:t> capable with PRC devices upon the 2.01 software release</a:t>
            </a:r>
            <a:endParaRPr lang="en-US" sz="24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497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New at PRC?</a:t>
            </a:r>
            <a:br>
              <a:rPr lang="en-US" dirty="0" smtClean="0"/>
            </a:br>
            <a:r>
              <a:rPr lang="en-US" dirty="0" smtClean="0"/>
              <a:t>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9900"/>
                </a:solidFill>
              </a:rPr>
              <a:t>LAMP WFL™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9900"/>
                </a:solidFill>
              </a:rPr>
              <a:t>Language Learning Apps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9900"/>
                </a:solidFill>
              </a:rPr>
              <a:t>Unity Connect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009900"/>
                </a:solidFill>
              </a:rPr>
              <a:t>To search fro PRC products in the App Store, put Prentke Romich Company in your search bar</a:t>
            </a:r>
            <a:endParaRPr lang="en-US" sz="2400" b="1" dirty="0">
              <a:solidFill>
                <a:srgbClr val="0099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39" y="5440317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60868" y="291763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PRC Social Media Connections</a:t>
            </a:r>
            <a:br>
              <a:rPr lang="en-US" dirty="0" smtClean="0"/>
            </a:br>
            <a:r>
              <a:rPr lang="en-US" sz="2000" dirty="0"/>
              <a:t>Learn about our latest AAC solutions and training opportunities. Connect with other AAC device users.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5B22C-5D13-45C6-8D33-9E55C234E9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21509" name="Picture 9" descr="YouTube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93" y="4299744"/>
            <a:ext cx="1587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0" descr="Twitter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8700" y="3380412"/>
            <a:ext cx="25146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" descr="C:\Program Files\Microsoft Office\MEDIA\OFFICE12\Lines\BD10219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1" y="3200400"/>
            <a:ext cx="59340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" descr="C:\Program Files\Microsoft Office\MEDIA\OFFICE12\Lines\BD10219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1" y="4267200"/>
            <a:ext cx="59340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2967775" y="3492922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hlinkClick r:id="rId5"/>
              </a:rPr>
              <a:t>http://twitter.com//PrentkeRomich</a:t>
            </a:r>
            <a:endParaRPr lang="en-US" dirty="0"/>
          </a:p>
        </p:txBody>
      </p:sp>
      <p:sp>
        <p:nvSpPr>
          <p:cNvPr id="21514" name="TextBox 15"/>
          <p:cNvSpPr txBox="1">
            <a:spLocks noChangeArrowheads="1"/>
          </p:cNvSpPr>
          <p:nvPr/>
        </p:nvSpPr>
        <p:spPr bwMode="auto">
          <a:xfrm>
            <a:off x="2735956" y="4605878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hlinkClick r:id="rId6"/>
              </a:rPr>
              <a:t>https://www.YouTube.com/PRCAccess</a:t>
            </a:r>
            <a:endParaRPr lang="en-US" dirty="0"/>
          </a:p>
        </p:txBody>
      </p:sp>
      <p:sp>
        <p:nvSpPr>
          <p:cNvPr id="21515" name="TextBox 18"/>
          <p:cNvSpPr txBox="1">
            <a:spLocks noChangeArrowheads="1"/>
          </p:cNvSpPr>
          <p:nvPr/>
        </p:nvSpPr>
        <p:spPr bwMode="auto">
          <a:xfrm>
            <a:off x="3476223" y="1789000"/>
            <a:ext cx="5638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dirty="0">
                <a:hlinkClick r:id="rId7"/>
              </a:rPr>
              <a:t>https://www.facebook.com/PrentkeRomichCompany</a:t>
            </a:r>
            <a:r>
              <a:rPr lang="en-US" dirty="0"/>
              <a:t>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21516" name="Picture 19" descr="FaceBook Logo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0868" y="1918037"/>
            <a:ext cx="2419350" cy="74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67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9596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What is New at PRC?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68927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009900"/>
                </a:solidFill>
              </a:rPr>
              <a:t>If you have any questions, feel free to visit our booth today or you may contact me at the following options:</a:t>
            </a:r>
          </a:p>
          <a:p>
            <a:pPr marL="0" indent="0" algn="ctr">
              <a:buNone/>
            </a:pPr>
            <a:r>
              <a:rPr lang="en-US" sz="2000" b="1" dirty="0" err="1" smtClean="0">
                <a:solidFill>
                  <a:srgbClr val="009900"/>
                </a:solidFill>
              </a:rPr>
              <a:t>Jem.cons@prentromcom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9900"/>
                </a:solidFill>
              </a:rPr>
              <a:t>1-800-262-1984    </a:t>
            </a:r>
            <a:r>
              <a:rPr lang="en-US" sz="2000" b="1" dirty="0" smtClean="0">
                <a:solidFill>
                  <a:srgbClr val="009900"/>
                </a:solidFill>
              </a:rPr>
              <a:t>Ext.463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9900"/>
                </a:solidFill>
              </a:rPr>
              <a:t>614-563-1410</a:t>
            </a:r>
            <a:endParaRPr lang="en-US" sz="20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9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New at PRC?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Welcome</a:t>
            </a:r>
            <a: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!</a:t>
            </a:r>
            <a:r>
              <a:rPr lang="en-US" sz="2400" b="1" dirty="0" smtClean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M</a:t>
            </a:r>
            <a:r>
              <a:rPr lang="en-US" sz="2400" b="1" dirty="0" smtClean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y </a:t>
            </a:r>
            <a: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name is </a:t>
            </a:r>
            <a:r>
              <a:rPr lang="en-US" sz="2400" b="1" dirty="0" smtClean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Jennifer Monahan, MA, CCC/SLP</a:t>
            </a:r>
            <a: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I am a salaried, regional consultant of the Prentke Romich Company and am also one of more than 100 employee </a:t>
            </a:r>
            <a:r>
              <a:rPr lang="en-US" sz="2400" b="1" dirty="0" smtClean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owners.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If you have questions about this information, feel free to ask me or call PRC at 1-800-262-1984.</a:t>
            </a:r>
            <a:endParaRPr lang="en-US" sz="24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New at PRC?</a:t>
            </a:r>
            <a:br>
              <a:rPr lang="en-US" dirty="0" smtClean="0"/>
            </a:br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43" y="2004726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The new Accent 1400 device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N</a:t>
            </a:r>
            <a:r>
              <a:rPr lang="en-US" sz="2000" dirty="0" smtClean="0">
                <a:solidFill>
                  <a:srgbClr val="009900"/>
                </a:solidFill>
              </a:rPr>
              <a:t>ew 2.01 Software update (mid May)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The NuPoint unit – Head pointing with an integrated look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Continue to offer the Accent 1000, and Accent 800 devices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Touch Guides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Keyguards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Bluetooth Switch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IR Chip in the 1400 for device commands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0099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rgbClr val="0099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40" y="5541299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0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New at PRC?</a:t>
            </a:r>
            <a:br>
              <a:rPr lang="en-US" dirty="0" smtClean="0"/>
            </a:br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0099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rgbClr val="0099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40" y="5541299"/>
            <a:ext cx="2762250" cy="1000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32" y="2160589"/>
            <a:ext cx="3795554" cy="2783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6437" y="1970534"/>
            <a:ext cx="70629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Dimensions: 14.1"w × 8.9"h × 1.8"d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Weight: 5.9 lbs.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Display Size: LCD IPS 14"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Synthesized Speech with unlimited Digitized Speech Capacity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Battery Life: 18-20 </a:t>
            </a:r>
            <a:r>
              <a:rPr lang="en-US" sz="2000" dirty="0" smtClean="0">
                <a:solidFill>
                  <a:srgbClr val="009900"/>
                </a:solidFill>
              </a:rPr>
              <a:t>hours </a:t>
            </a:r>
            <a:r>
              <a:rPr lang="en-US" sz="2000" dirty="0">
                <a:solidFill>
                  <a:srgbClr val="009900"/>
                </a:solidFill>
              </a:rPr>
              <a:t>standard </a:t>
            </a:r>
            <a:r>
              <a:rPr lang="en-US" sz="2000" dirty="0" smtClean="0">
                <a:solidFill>
                  <a:srgbClr val="009900"/>
                </a:solidFill>
              </a:rPr>
              <a:t>battery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Battery </a:t>
            </a:r>
            <a:r>
              <a:rPr lang="en-US" sz="2000" dirty="0">
                <a:solidFill>
                  <a:srgbClr val="009900"/>
                </a:solidFill>
              </a:rPr>
              <a:t>Life with NuEye: 10-12 hours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Language Activity Monitoring (LAM)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3 - 2.0 USB Ports; 1 - 3.0 USB Port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2 - Switch Scanning Ports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Full SD card slot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HDMI port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4GB RAM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128GB of storage</a:t>
            </a:r>
            <a:endParaRPr lang="en-US" sz="2000" dirty="0">
              <a:solidFill>
                <a:srgbClr val="0099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22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New at PRC?</a:t>
            </a:r>
            <a:br>
              <a:rPr lang="en-US" dirty="0" smtClean="0"/>
            </a:br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0099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rgbClr val="0099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40" y="5541299"/>
            <a:ext cx="2762250" cy="1000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0"/>
            <a:ext cx="3795554" cy="2783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92160" y="1930400"/>
            <a:ext cx="81495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Built for durability with a high impact case and magnesium frame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Integrated device with synthesized voices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Built in Wi-Fi™ connectivity for PRC software updates and remote </a:t>
            </a:r>
            <a:r>
              <a:rPr lang="en-US" sz="2000" dirty="0" smtClean="0">
                <a:solidFill>
                  <a:srgbClr val="009900"/>
                </a:solidFill>
              </a:rPr>
              <a:t>services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Context-Sensitive Help built right into the device for fast answers that are easy to </a:t>
            </a:r>
            <a:r>
              <a:rPr lang="en-US" sz="2000" dirty="0" smtClean="0">
                <a:solidFill>
                  <a:srgbClr val="009900"/>
                </a:solidFill>
              </a:rPr>
              <a:t>access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Smooth, high-definition, 14” touch-screen display with wide viewing angle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Daylight readable display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Easy to clean and sealed for protection from moisture and </a:t>
            </a:r>
            <a:r>
              <a:rPr lang="en-US" sz="2000" dirty="0" smtClean="0">
                <a:solidFill>
                  <a:srgbClr val="009900"/>
                </a:solidFill>
              </a:rPr>
              <a:t>spills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Carry handle for portability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Mounting bracket for wheelchair and table stands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Enhanced audio provides superior sound and clarity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9900"/>
                </a:solidFill>
              </a:rPr>
              <a:t>Front and rear </a:t>
            </a:r>
            <a:r>
              <a:rPr lang="en-US" sz="2000" dirty="0" smtClean="0">
                <a:solidFill>
                  <a:srgbClr val="009900"/>
                </a:solidFill>
              </a:rPr>
              <a:t>cameras</a:t>
            </a:r>
            <a:endParaRPr lang="en-US" sz="2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1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</a:t>
            </a:r>
            <a:r>
              <a:rPr lang="en-US" dirty="0"/>
              <a:t> </a:t>
            </a:r>
            <a:r>
              <a:rPr lang="en-US" dirty="0" smtClean="0"/>
              <a:t>is New at PRC?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751" y="2146853"/>
            <a:ext cx="6704127" cy="4364868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009900"/>
                </a:solidFill>
              </a:rPr>
              <a:t>Integrated Bluetooth® connectivity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009900"/>
                </a:solidFill>
              </a:rPr>
              <a:t>Expanded Bluetooth for phone interface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009900"/>
                </a:solidFill>
              </a:rPr>
              <a:t>Enhanced IR controls give the user freedom to control their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009900"/>
                </a:solidFill>
              </a:rPr>
              <a:t>Windows® 8.1 operating system powered by Intel Haswell processor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009900"/>
                </a:solidFill>
              </a:rPr>
              <a:t>Built-in user </a:t>
            </a:r>
            <a:r>
              <a:rPr lang="en-US" sz="4400" dirty="0" smtClean="0">
                <a:solidFill>
                  <a:srgbClr val="009900"/>
                </a:solidFill>
              </a:rPr>
              <a:t>manual</a:t>
            </a:r>
            <a:endParaRPr lang="en-US" sz="4400" dirty="0">
              <a:solidFill>
                <a:srgbClr val="0099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009900"/>
                </a:solidFill>
              </a:rPr>
              <a:t>Accessibility: Direct Selection, Single- </a:t>
            </a:r>
            <a:r>
              <a:rPr lang="en-US" sz="4400" dirty="0">
                <a:solidFill>
                  <a:srgbClr val="009900"/>
                </a:solidFill>
              </a:rPr>
              <a:t>or Dual-switch </a:t>
            </a:r>
            <a:r>
              <a:rPr lang="en-US" sz="4400" dirty="0" smtClean="0">
                <a:solidFill>
                  <a:srgbClr val="009900"/>
                </a:solidFill>
              </a:rPr>
              <a:t>Scanning, </a:t>
            </a:r>
            <a:r>
              <a:rPr lang="en-US" sz="4400" dirty="0" err="1" smtClean="0">
                <a:solidFill>
                  <a:srgbClr val="009900"/>
                </a:solidFill>
              </a:rPr>
              <a:t>Eyegaze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>
                <a:solidFill>
                  <a:srgbClr val="009900"/>
                </a:solidFill>
              </a:rPr>
              <a:t>using NuEye Tracking </a:t>
            </a:r>
            <a:r>
              <a:rPr lang="en-US" sz="4400" dirty="0" smtClean="0">
                <a:solidFill>
                  <a:srgbClr val="009900"/>
                </a:solidFill>
              </a:rPr>
              <a:t>System, </a:t>
            </a:r>
            <a:r>
              <a:rPr lang="en-US" sz="4400" dirty="0" err="1" smtClean="0">
                <a:solidFill>
                  <a:srgbClr val="009900"/>
                </a:solidFill>
              </a:rPr>
              <a:t>Headtracking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>
                <a:solidFill>
                  <a:srgbClr val="009900"/>
                </a:solidFill>
              </a:rPr>
              <a:t>using NuPoint Tracking </a:t>
            </a:r>
            <a:r>
              <a:rPr lang="en-US" sz="4400" dirty="0" smtClean="0">
                <a:solidFill>
                  <a:srgbClr val="009900"/>
                </a:solidFill>
              </a:rPr>
              <a:t>System, USB </a:t>
            </a:r>
            <a:r>
              <a:rPr lang="en-US" sz="4400" dirty="0">
                <a:solidFill>
                  <a:srgbClr val="009900"/>
                </a:solidFill>
              </a:rPr>
              <a:t>Connectivity Allows use of Mouse, Joystick and Mouse Emulation Access Products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600" dirty="0" smtClean="0">
                <a:solidFill>
                  <a:srgbClr val="009900"/>
                </a:solidFill>
              </a:rPr>
              <a:t>Voices: Nuance, </a:t>
            </a:r>
            <a:r>
              <a:rPr lang="en-US" sz="4400" dirty="0" smtClean="0">
                <a:solidFill>
                  <a:srgbClr val="009900"/>
                </a:solidFill>
              </a:rPr>
              <a:t>Microsoft®, </a:t>
            </a:r>
            <a:r>
              <a:rPr lang="en-US" sz="4400" dirty="0" err="1" smtClean="0">
                <a:solidFill>
                  <a:srgbClr val="009900"/>
                </a:solidFill>
              </a:rPr>
              <a:t>Ivona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>
                <a:solidFill>
                  <a:srgbClr val="009900"/>
                </a:solidFill>
              </a:rPr>
              <a:t>American </a:t>
            </a:r>
            <a:r>
              <a:rPr lang="en-US" sz="4400" dirty="0" smtClean="0">
                <a:solidFill>
                  <a:srgbClr val="009900"/>
                </a:solidFill>
              </a:rPr>
              <a:t>English, </a:t>
            </a:r>
            <a:r>
              <a:rPr lang="en-US" sz="4400" dirty="0" err="1" smtClean="0">
                <a:solidFill>
                  <a:srgbClr val="009900"/>
                </a:solidFill>
              </a:rPr>
              <a:t>Ivona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>
                <a:solidFill>
                  <a:srgbClr val="009900"/>
                </a:solidFill>
              </a:rPr>
              <a:t>American Spanish</a:t>
            </a:r>
          </a:p>
          <a:p>
            <a:pPr marL="0" indent="0">
              <a:buNone/>
            </a:pPr>
            <a:endParaRPr lang="en-US" sz="4400" dirty="0">
              <a:solidFill>
                <a:srgbClr val="0099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2" y="2392409"/>
            <a:ext cx="4458479" cy="30502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65" y="5688231"/>
            <a:ext cx="27622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1125" y="305278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What is new at PRC?</a:t>
            </a:r>
            <a:br>
              <a:rPr lang="en-US" dirty="0" smtClean="0"/>
            </a:br>
            <a:r>
              <a:rPr lang="en-US" dirty="0" smtClean="0"/>
              <a:t>Language Options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81125" y="2453853"/>
            <a:ext cx="7766936" cy="3006789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9900"/>
                </a:solidFill>
              </a:rPr>
              <a:t>Unity®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1" dirty="0" err="1" smtClean="0">
                <a:solidFill>
                  <a:srgbClr val="009900"/>
                </a:solidFill>
              </a:rPr>
              <a:t>CoreScanner</a:t>
            </a:r>
            <a:r>
              <a:rPr lang="en-US" b="1" dirty="0" smtClean="0">
                <a:solidFill>
                  <a:srgbClr val="009900"/>
                </a:solidFill>
              </a:rPr>
              <a:t>™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9900"/>
                </a:solidFill>
              </a:rPr>
              <a:t>Lamp WFL™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9900"/>
                </a:solidFill>
              </a:rPr>
              <a:t>Essence™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9900"/>
                </a:solidFill>
              </a:rPr>
              <a:t>Word Power™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9900"/>
                </a:solidFill>
              </a:rPr>
              <a:t>Other options</a:t>
            </a:r>
            <a:endParaRPr lang="en-US" b="1" dirty="0">
              <a:solidFill>
                <a:srgbClr val="0099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0713"/>
            <a:ext cx="2762250" cy="1000125"/>
          </a:xfrm>
        </p:spPr>
      </p:pic>
    </p:spTree>
    <p:extLst>
      <p:ext uri="{BB962C8B-B14F-4D97-AF65-F5344CB8AC3E}">
        <p14:creationId xmlns:p14="http://schemas.microsoft.com/office/powerpoint/2010/main" val="17742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6265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What</a:t>
            </a:r>
            <a:r>
              <a:rPr lang="en-US" dirty="0"/>
              <a:t> </a:t>
            </a:r>
            <a:r>
              <a:rPr lang="en-US" dirty="0" smtClean="0"/>
              <a:t>is New with PRC?</a:t>
            </a:r>
            <a:br>
              <a:rPr lang="en-US" dirty="0" smtClean="0"/>
            </a:br>
            <a:r>
              <a:rPr lang="en-US" dirty="0" smtClean="0"/>
              <a:t>Language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4034"/>
            <a:ext cx="8596668" cy="4325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9900"/>
                </a:solidFill>
              </a:rPr>
              <a:t>Unity®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9900"/>
                </a:solidFill>
              </a:rPr>
              <a:t>Software dedicated to the dynamic display of the </a:t>
            </a:r>
            <a:r>
              <a:rPr lang="en-US" sz="2400" b="1" dirty="0" err="1" smtClean="0">
                <a:solidFill>
                  <a:srgbClr val="009900"/>
                </a:solidFill>
              </a:rPr>
              <a:t>MinSpeak</a:t>
            </a:r>
            <a:r>
              <a:rPr lang="en-US" sz="2400" b="1" dirty="0" smtClean="0">
                <a:solidFill>
                  <a:srgbClr val="009900"/>
                </a:solidFill>
              </a:rPr>
              <a:t>© designed by Bruce Baker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9900"/>
                </a:solidFill>
              </a:rPr>
              <a:t>Many different home MAPs (</a:t>
            </a:r>
            <a:r>
              <a:rPr lang="en-US" sz="2400" b="1" dirty="0" err="1" smtClean="0">
                <a:solidFill>
                  <a:srgbClr val="009900"/>
                </a:solidFill>
              </a:rPr>
              <a:t>MinSpeak</a:t>
            </a:r>
            <a:r>
              <a:rPr lang="en-US" sz="2400" b="1" dirty="0" smtClean="0">
                <a:solidFill>
                  <a:srgbClr val="009900"/>
                </a:solidFill>
              </a:rPr>
              <a:t> Application Programs) to support any person’s 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009900"/>
                </a:solidFill>
              </a:rPr>
              <a:t>28, 36, 45, 60, 84, 144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9900"/>
                </a:solidFill>
              </a:rPr>
              <a:t>Very adaptable for personal needs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9900"/>
                </a:solidFill>
              </a:rPr>
              <a:t>Vocabulary builder to allow for gradual learning of set language communication board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99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rgbClr val="0099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869747"/>
            <a:ext cx="2490869" cy="90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8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</a:t>
            </a:r>
            <a:r>
              <a:rPr lang="en-US" dirty="0"/>
              <a:t> </a:t>
            </a:r>
            <a:r>
              <a:rPr lang="en-US" dirty="0" smtClean="0"/>
              <a:t>is New at PRC?</a:t>
            </a:r>
            <a:br>
              <a:rPr lang="en-US" dirty="0" smtClean="0"/>
            </a:br>
            <a:r>
              <a:rPr lang="en-US" dirty="0" smtClean="0"/>
              <a:t>Language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 smtClean="0">
                <a:solidFill>
                  <a:srgbClr val="009900"/>
                </a:solidFill>
              </a:rPr>
              <a:t>CoreScanner</a:t>
            </a:r>
            <a:r>
              <a:rPr lang="en-US" sz="2400" b="1" dirty="0" smtClean="0">
                <a:solidFill>
                  <a:srgbClr val="009900"/>
                </a:solidFill>
              </a:rPr>
              <a:t>™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rgbClr val="009900"/>
                </a:solidFill>
              </a:rPr>
              <a:t>CoreScanner</a:t>
            </a:r>
            <a:r>
              <a:rPr lang="en-US" sz="2000" b="1" dirty="0">
                <a:solidFill>
                  <a:srgbClr val="009900"/>
                </a:solidFill>
              </a:rPr>
              <a:t>™ is a progressive language program specifically designed for individuals with physical disabilities, who best access augmentative communication technology through the use of a switch</a:t>
            </a:r>
            <a:r>
              <a:rPr lang="en-US" sz="2000" b="1" dirty="0" smtClean="0">
                <a:solidFill>
                  <a:srgbClr val="0099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Set up with feedback menu features that aid in tracking and provide definitive background to foreground clarity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Based on access to most commonly used core words used by all languages at all 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5" y="5946692"/>
            <a:ext cx="2278354" cy="82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986</TotalTime>
  <Words>882</Words>
  <Application>Microsoft Office PowerPoint</Application>
  <PresentationFormat>Widescreen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Comic Sans MS</vt:lpstr>
      <vt:lpstr>Courier New</vt:lpstr>
      <vt:lpstr>Times New Roman</vt:lpstr>
      <vt:lpstr>Trebuchet MS</vt:lpstr>
      <vt:lpstr>Wingdings</vt:lpstr>
      <vt:lpstr>Wingdings 3</vt:lpstr>
      <vt:lpstr>Facet</vt:lpstr>
      <vt:lpstr>What is New at PRC?</vt:lpstr>
      <vt:lpstr>What is New at PRC?</vt:lpstr>
      <vt:lpstr>What is New at PRC? Devices</vt:lpstr>
      <vt:lpstr>What is New at PRC? Devices</vt:lpstr>
      <vt:lpstr>What is New at PRC? Devices</vt:lpstr>
      <vt:lpstr>What is New at PRC?  Devices</vt:lpstr>
      <vt:lpstr>What is new at PRC? Language Options</vt:lpstr>
      <vt:lpstr>What is New with PRC? Language Options</vt:lpstr>
      <vt:lpstr>What is New at PRC? Language Options</vt:lpstr>
      <vt:lpstr>What is New at PRC? Language Options</vt:lpstr>
      <vt:lpstr>What is New at PRC? Language Options</vt:lpstr>
      <vt:lpstr>What is New at PRC? Language Options</vt:lpstr>
      <vt:lpstr>What is New at PRC? Language Options</vt:lpstr>
      <vt:lpstr>What is New at PRC? Support</vt:lpstr>
      <vt:lpstr>What is New at PRC? Education</vt:lpstr>
      <vt:lpstr>What is New at PRC? Support for Language Planning</vt:lpstr>
      <vt:lpstr>What is New at PRC? Apps</vt:lpstr>
      <vt:lpstr>PRC Social Media Connections Learn about our latest AAC solutions and training opportunities. Connect with other AAC device users. </vt:lpstr>
      <vt:lpstr>What is New at PRC?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new at PRC?</dc:title>
  <dc:creator>Monica Stevens</dc:creator>
  <cp:lastModifiedBy>jennifer monahan</cp:lastModifiedBy>
  <cp:revision>87</cp:revision>
  <dcterms:created xsi:type="dcterms:W3CDTF">2015-04-09T20:12:44Z</dcterms:created>
  <dcterms:modified xsi:type="dcterms:W3CDTF">2015-04-22T21:57:38Z</dcterms:modified>
</cp:coreProperties>
</file>