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4" r:id="rId29"/>
    <p:sldId id="285"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9"/>
  </p:normalViewPr>
  <p:slideViewPr>
    <p:cSldViewPr snapToGrid="0">
      <p:cViewPr varScale="1">
        <p:scale>
          <a:sx n="132" d="100"/>
          <a:sy n="132" d="100"/>
        </p:scale>
        <p:origin x="176" y="2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Google Shape;6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Jan Start 1-10</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406911c88d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g406911c88d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406911c88d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g406911c88d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Emphasis that it can be used for anyone (lifespan)</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406911c88d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406911c88d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406911c88d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g406911c88d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406911c88d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406911c88d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406911c88d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g406911c88d_0_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406911c88d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406911c88d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404f8cda06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g404f8cda06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406911c88d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g406911c88d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Accessible PPT</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406911c88d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g406911c88d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406911c88d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g406911c88d_0_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Bring a couple of kits (organization, switch access of iPad)</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406911c88d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g406911c88d_0_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133 items, </a:t>
            </a:r>
            <a:endParaRPr/>
          </a:p>
          <a:p>
            <a:pPr marL="0" marR="0" lvl="0" indent="0" algn="l" rtl="0">
              <a:lnSpc>
                <a:spcPct val="100000"/>
              </a:lnSpc>
              <a:spcBef>
                <a:spcPts val="0"/>
              </a:spcBef>
              <a:spcAft>
                <a:spcPts val="0"/>
              </a:spcAft>
              <a:buClr>
                <a:schemeClr val="dk1"/>
              </a:buClr>
              <a:buSzPts val="1100"/>
              <a:buFont typeface="Arial"/>
              <a:buNone/>
            </a:pPr>
            <a:r>
              <a:rPr lang="en"/>
              <a:t>33  kits with a focus on specific areas of support (organization, reading, writing, math, low vision, blind, communication iPads, hearing, positioning, sensory, etc)</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406911c88d_0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g406911c88d_0_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404f8cda06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g404f8cda06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edc8999f8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g3edc8999f8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406911c88d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g406911c88d_0_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406911c88d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g406911c88d_0_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16,600 + users </a:t>
            </a:r>
            <a:endParaRPr/>
          </a:p>
          <a:p>
            <a:pPr marL="0" marR="0" lvl="0" indent="0" algn="l" rtl="0">
              <a:lnSpc>
                <a:spcPct val="100000"/>
              </a:lnSpc>
              <a:spcBef>
                <a:spcPts val="0"/>
              </a:spcBef>
              <a:spcAft>
                <a:spcPts val="0"/>
              </a:spcAft>
              <a:buClr>
                <a:schemeClr val="dk1"/>
              </a:buClr>
              <a:buSzPts val="1100"/>
              <a:buFont typeface="Arial"/>
              <a:buNone/>
            </a:pPr>
            <a:r>
              <a:rPr lang="en"/>
              <a:t>All 50 states</a:t>
            </a:r>
            <a:endParaRPr/>
          </a:p>
          <a:p>
            <a:pPr marL="0" marR="0" lvl="0" indent="0" algn="l" rtl="0">
              <a:lnSpc>
                <a:spcPct val="100000"/>
              </a:lnSpc>
              <a:spcBef>
                <a:spcPts val="0"/>
              </a:spcBef>
              <a:spcAft>
                <a:spcPts val="0"/>
              </a:spcAft>
              <a:buClr>
                <a:schemeClr val="dk1"/>
              </a:buClr>
              <a:buSzPts val="1100"/>
              <a:buFont typeface="Arial"/>
              <a:buNone/>
            </a:pPr>
            <a:r>
              <a:rPr lang="en"/>
              <a:t>All 88 counties</a:t>
            </a:r>
            <a:endParaRPr/>
          </a:p>
          <a:p>
            <a:pPr marL="0" marR="0" lvl="0" indent="0" algn="l" rtl="0">
              <a:lnSpc>
                <a:spcPct val="100000"/>
              </a:lnSpc>
              <a:spcBef>
                <a:spcPts val="0"/>
              </a:spcBef>
              <a:spcAft>
                <a:spcPts val="0"/>
              </a:spcAft>
              <a:buClr>
                <a:schemeClr val="dk1"/>
              </a:buClr>
              <a:buSzPts val="1100"/>
              <a:buFont typeface="Arial"/>
              <a:buNone/>
            </a:pPr>
            <a:r>
              <a:rPr lang="en"/>
              <a:t>Used currently most by university faculty and students followed by intervention specialists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edc8999f8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g3edc8999f8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412ad8a612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g412ad8a612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404f8cda06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g404f8cda06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Add to the assessment area</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406911c88d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g406911c88d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406911c88d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g406911c88d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1282ac2f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g41282ac2f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pic>
        <p:nvPicPr>
          <p:cNvPr id="13" name="Google Shape;13;p2"/>
          <p:cNvPicPr preferRelativeResize="0"/>
          <p:nvPr/>
        </p:nvPicPr>
        <p:blipFill rotWithShape="1">
          <a:blip r:embed="rId2">
            <a:alphaModFix/>
          </a:blip>
          <a:srcRect/>
          <a:stretch/>
        </p:blipFill>
        <p:spPr>
          <a:xfrm>
            <a:off x="-28937" y="4663225"/>
            <a:ext cx="9201874" cy="5264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3"/>
        <p:cNvGrpSpPr/>
        <p:nvPr/>
      </p:nvGrpSpPr>
      <p:grpSpPr>
        <a:xfrm>
          <a:off x="0" y="0"/>
          <a:ext cx="0" cy="0"/>
          <a:chOff x="0" y="0"/>
          <a:chExt cx="0" cy="0"/>
        </a:xfrm>
      </p:grpSpPr>
      <p:sp>
        <p:nvSpPr>
          <p:cNvPr id="54" name="Google Shape;54;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r>
              <a:t>xx%</a:t>
            </a:r>
          </a:p>
        </p:txBody>
      </p:sp>
      <p:sp>
        <p:nvSpPr>
          <p:cNvPr id="55" name="Google Shape;55;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ctr"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50500" y="526350"/>
            <a:ext cx="6367800" cy="4090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pic>
        <p:nvPicPr>
          <p:cNvPr id="17" name="Google Shape;17;p3"/>
          <p:cNvPicPr preferRelativeResize="0"/>
          <p:nvPr/>
        </p:nvPicPr>
        <p:blipFill rotWithShape="1">
          <a:blip r:embed="rId2">
            <a:alphaModFix/>
          </a:blip>
          <a:srcRect/>
          <a:stretch/>
        </p:blipFill>
        <p:spPr>
          <a:xfrm>
            <a:off x="-28937" y="4663225"/>
            <a:ext cx="9201874" cy="526400"/>
          </a:xfrm>
          <a:prstGeom prst="rect">
            <a:avLst/>
          </a:prstGeom>
          <a:noFill/>
          <a:ln>
            <a:noFill/>
          </a:ln>
        </p:spPr>
      </p:pic>
      <p:sp>
        <p:nvSpPr>
          <p:cNvPr id="18" name="Google Shape;18;p3"/>
          <p:cNvSpPr txBox="1">
            <a:spLocks noGrp="1"/>
          </p:cNvSpPr>
          <p:nvPr>
            <p:ph type="subTitle" idx="1"/>
          </p:nvPr>
        </p:nvSpPr>
        <p:spPr>
          <a:xfrm>
            <a:off x="1133700" y="3652025"/>
            <a:ext cx="7330200" cy="2939100"/>
          </a:xfrm>
          <a:prstGeom prst="rect">
            <a:avLst/>
          </a:prstGeom>
        </p:spPr>
        <p:txBody>
          <a:bodyPr spcFirstLastPara="1" wrap="square" lIns="91425" tIns="91425" rIns="91425" bIns="91425" anchor="t" anchorCtr="0"/>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23" name="Google Shape;23;p4"/>
          <p:cNvSpPr txBox="1">
            <a:spLocks noGrp="1"/>
          </p:cNvSpPr>
          <p:nvPr>
            <p:ph type="body" idx="2"/>
          </p:nvPr>
        </p:nvSpPr>
        <p:spPr>
          <a:xfrm>
            <a:off x="389950" y="3625525"/>
            <a:ext cx="1962000" cy="12093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pic>
        <p:nvPicPr>
          <p:cNvPr id="24" name="Google Shape;24;p4"/>
          <p:cNvPicPr preferRelativeResize="0"/>
          <p:nvPr/>
        </p:nvPicPr>
        <p:blipFill rotWithShape="1">
          <a:blip r:embed="rId2">
            <a:alphaModFix/>
          </a:blip>
          <a:srcRect/>
          <a:stretch/>
        </p:blipFill>
        <p:spPr>
          <a:xfrm>
            <a:off x="-28937" y="4663225"/>
            <a:ext cx="9201874" cy="526400"/>
          </a:xfrm>
          <a:prstGeom prst="rect">
            <a:avLst/>
          </a:prstGeom>
          <a:noFill/>
          <a:ln>
            <a:noFill/>
          </a:ln>
        </p:spPr>
      </p:pic>
      <p:sp>
        <p:nvSpPr>
          <p:cNvPr id="25" name="Google Shape;25;p4"/>
          <p:cNvSpPr txBox="1">
            <a:spLocks noGrp="1"/>
          </p:cNvSpPr>
          <p:nvPr>
            <p:ph type="body" idx="3"/>
          </p:nvPr>
        </p:nvSpPr>
        <p:spPr>
          <a:xfrm>
            <a:off x="5455750" y="2500550"/>
            <a:ext cx="1962000" cy="13920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endParaRPr/>
          </a:p>
        </p:txBody>
      </p:sp>
      <p:sp>
        <p:nvSpPr>
          <p:cNvPr id="28" name="Google Shape;28;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pic>
        <p:nvPicPr>
          <p:cNvPr id="29" name="Google Shape;29;p5"/>
          <p:cNvPicPr preferRelativeResize="0"/>
          <p:nvPr/>
        </p:nvPicPr>
        <p:blipFill rotWithShape="1">
          <a:blip r:embed="rId2">
            <a:alphaModFix/>
          </a:blip>
          <a:srcRect/>
          <a:stretch/>
        </p:blipFill>
        <p:spPr>
          <a:xfrm>
            <a:off x="-28937" y="4663225"/>
            <a:ext cx="9201874" cy="526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2" name="Google Shape;32;p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33" name="Google Shape;33;p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34" name="Google Shape;34;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35" name="Google Shape;35;p6"/>
          <p:cNvSpPr txBox="1">
            <a:spLocks noGrp="1"/>
          </p:cNvSpPr>
          <p:nvPr>
            <p:ph type="body" idx="3"/>
          </p:nvPr>
        </p:nvSpPr>
        <p:spPr>
          <a:xfrm>
            <a:off x="3206700" y="1289575"/>
            <a:ext cx="3248400" cy="35562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pic>
        <p:nvPicPr>
          <p:cNvPr id="36" name="Google Shape;36;p6"/>
          <p:cNvPicPr preferRelativeResize="0"/>
          <p:nvPr/>
        </p:nvPicPr>
        <p:blipFill rotWithShape="1">
          <a:blip r:embed="rId2">
            <a:alphaModFix/>
          </a:blip>
          <a:srcRect/>
          <a:stretch/>
        </p:blipFill>
        <p:spPr>
          <a:xfrm>
            <a:off x="0" y="4683800"/>
            <a:ext cx="9144000" cy="5048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9" name="Google Shape;39;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42" name="Google Shape;42;p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43" name="Google Shape;43;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endParaRPr/>
          </a:p>
        </p:txBody>
      </p:sp>
      <p:sp>
        <p:nvSpPr>
          <p:cNvPr id="47" name="Google Shape;47;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48" name="Google Shape;48;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stStyle>
          <a:p>
            <a:endParaRPr/>
          </a:p>
        </p:txBody>
      </p:sp>
      <p:sp>
        <p:nvSpPr>
          <p:cNvPr id="52" name="Google Shape;52;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ataem.org/at-assessmen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hyperlink" Target="http://www.atfeaturematching.org/"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www.atfeaturematching.or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atfeaturematching.org/"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www.atfeaturematching.org/"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hyperlink" Target="http://www.atfeaturematching.org/"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www.atfeaturematching.org/"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hyperlink" Target="https://ataem.org/at-assessment"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s://ataem.org/at-tool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ataem.org/at-tool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hyperlink" Target="https://www.ocali.org/project/document_archiv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ataem.org/at-tool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hyperlink" Target="https://ataem.org/at-tool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hyperlink" Target="https://ataem.org/at-tool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hyperlink" Target="https://ataem.org/at-tool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hyperlink" Target="https://ataem.org/at-assessment"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ataem.org/professional-development"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hyperlink" Target="https://ataem.org/professional-developmen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atinternetmodules.org/"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ohioatvendorfair.org/"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ataem.org/at-assessmen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ataem.org/at-assessmen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hyperlink" Target="http://www.joyzabala.co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ataem.org/at-assessmen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s://ataem.org/at-assessmen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hyperlink" Target="https://ataem.org/general-at-assessment-frameworks-and-tool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526550" y="444825"/>
            <a:ext cx="8239200" cy="16455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en" sz="3200" b="1">
                <a:solidFill>
                  <a:srgbClr val="ED7D31"/>
                </a:solidFill>
                <a:latin typeface="Avenir"/>
                <a:ea typeface="Avenir"/>
                <a:cs typeface="Avenir"/>
                <a:sym typeface="Avenir"/>
              </a:rPr>
              <a:t>Assistive Technology: Enhancing greater independence, participation, and access in environments with remote supports. </a:t>
            </a:r>
            <a:r>
              <a:rPr lang="en" sz="3200">
                <a:solidFill>
                  <a:srgbClr val="ED7D31"/>
                </a:solidFill>
              </a:rPr>
              <a:t> </a:t>
            </a:r>
            <a:endParaRPr sz="3200" b="0" i="0" u="none" strike="noStrike" cap="none">
              <a:solidFill>
                <a:srgbClr val="ED7D31"/>
              </a:solidFill>
              <a:latin typeface="Arial"/>
              <a:ea typeface="Arial"/>
              <a:cs typeface="Arial"/>
              <a:sym typeface="Arial"/>
            </a:endParaRPr>
          </a:p>
        </p:txBody>
      </p:sp>
      <p:sp>
        <p:nvSpPr>
          <p:cNvPr id="64" name="Google Shape;64;p13"/>
          <p:cNvSpPr txBox="1">
            <a:spLocks noGrp="1"/>
          </p:cNvSpPr>
          <p:nvPr>
            <p:ph type="subTitle" idx="1"/>
          </p:nvPr>
        </p:nvSpPr>
        <p:spPr>
          <a:xfrm>
            <a:off x="311700" y="2488325"/>
            <a:ext cx="8520600" cy="1430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2"/>
              </a:buClr>
              <a:buSzPts val="2800"/>
              <a:buFont typeface="Arial"/>
              <a:buNone/>
            </a:pPr>
            <a:r>
              <a:rPr lang="en">
                <a:latin typeface="Avenir"/>
                <a:ea typeface="Avenir"/>
                <a:cs typeface="Avenir"/>
                <a:sym typeface="Avenir"/>
              </a:rPr>
              <a:t>Shawn Henry, Executive Director, OCALI</a:t>
            </a:r>
            <a:endParaRPr>
              <a:latin typeface="Avenir"/>
              <a:ea typeface="Avenir"/>
              <a:cs typeface="Avenir"/>
              <a:sym typeface="Avenir"/>
            </a:endParaRPr>
          </a:p>
          <a:p>
            <a:pPr marL="0" marR="0" lvl="0" indent="0" algn="ctr" rtl="0">
              <a:lnSpc>
                <a:spcPct val="100000"/>
              </a:lnSpc>
              <a:spcBef>
                <a:spcPts val="0"/>
              </a:spcBef>
              <a:spcAft>
                <a:spcPts val="0"/>
              </a:spcAft>
              <a:buClr>
                <a:schemeClr val="dk2"/>
              </a:buClr>
              <a:buSzPts val="2800"/>
              <a:buFont typeface="Arial"/>
              <a:buNone/>
            </a:pPr>
            <a:r>
              <a:rPr lang="en" sz="2800" i="0" u="none" strike="noStrike" cap="none">
                <a:solidFill>
                  <a:schemeClr val="dk2"/>
                </a:solidFill>
                <a:latin typeface="Avenir"/>
                <a:ea typeface="Avenir"/>
                <a:cs typeface="Avenir"/>
                <a:sym typeface="Avenir"/>
              </a:rPr>
              <a:t>Jan Rogers,</a:t>
            </a:r>
            <a:r>
              <a:rPr lang="en">
                <a:latin typeface="Avenir"/>
                <a:ea typeface="Avenir"/>
                <a:cs typeface="Avenir"/>
                <a:sym typeface="Avenir"/>
              </a:rPr>
              <a:t> </a:t>
            </a:r>
            <a:r>
              <a:rPr lang="en" sz="2800" i="0" u="none" strike="noStrike" cap="none">
                <a:solidFill>
                  <a:schemeClr val="dk2"/>
                </a:solidFill>
                <a:latin typeface="Avenir"/>
                <a:ea typeface="Avenir"/>
                <a:cs typeface="Avenir"/>
                <a:sym typeface="Avenir"/>
              </a:rPr>
              <a:t>A</a:t>
            </a:r>
            <a:r>
              <a:rPr lang="en">
                <a:latin typeface="Avenir"/>
                <a:ea typeface="Avenir"/>
                <a:cs typeface="Avenir"/>
                <a:sym typeface="Avenir"/>
              </a:rPr>
              <a:t>T&amp;AEM Center Program Director</a:t>
            </a:r>
            <a:endParaRPr sz="2800" i="0" u="none" strike="noStrike" cap="none">
              <a:solidFill>
                <a:schemeClr val="dk2"/>
              </a:solidFill>
              <a:latin typeface="Avenir"/>
              <a:ea typeface="Avenir"/>
              <a:cs typeface="Avenir"/>
              <a:sym typeface="Avenir"/>
            </a:endParaRPr>
          </a:p>
          <a:p>
            <a:pPr marL="0" marR="0" lvl="0" indent="0" algn="ctr" rtl="0">
              <a:lnSpc>
                <a:spcPct val="100000"/>
              </a:lnSpc>
              <a:spcBef>
                <a:spcPts val="0"/>
              </a:spcBef>
              <a:spcAft>
                <a:spcPts val="0"/>
              </a:spcAft>
              <a:buClr>
                <a:schemeClr val="dk2"/>
              </a:buClr>
              <a:buSzPts val="2800"/>
              <a:buFont typeface="Arial"/>
              <a:buNone/>
            </a:pPr>
            <a:endParaRPr sz="2800" b="0" i="0" u="none" strike="noStrike" cap="none">
              <a:solidFill>
                <a:schemeClr val="dk2"/>
              </a:solidFill>
              <a:latin typeface="Arial"/>
              <a:ea typeface="Arial"/>
              <a:cs typeface="Arial"/>
              <a:sym typeface="Arial"/>
            </a:endParaRPr>
          </a:p>
        </p:txBody>
      </p:sp>
      <p:sp>
        <p:nvSpPr>
          <p:cNvPr id="65" name="Google Shape;65;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Clr>
                <a:srgbClr val="000000"/>
              </a:buClr>
              <a:buSzPts val="1000"/>
              <a:buFont typeface="Arial"/>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80525" y="362375"/>
            <a:ext cx="3321600" cy="2804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800"/>
              <a:buFont typeface="Arial"/>
              <a:buNone/>
            </a:pPr>
            <a:r>
              <a:rPr lang="en" sz="3200" b="1" i="0" u="none" strike="noStrike" cap="none">
                <a:solidFill>
                  <a:srgbClr val="ED7D31"/>
                </a:solidFill>
                <a:latin typeface="Avenir"/>
                <a:ea typeface="Avenir"/>
                <a:cs typeface="Avenir"/>
                <a:sym typeface="Avenir"/>
              </a:rPr>
              <a:t>AT Assessment - Mobile Device and Apps Assessment Tools</a:t>
            </a:r>
            <a:endParaRPr sz="3200" b="1" i="0" u="none" strike="noStrike" cap="none">
              <a:solidFill>
                <a:srgbClr val="ED7D31"/>
              </a:solidFill>
              <a:latin typeface="Avenir"/>
              <a:ea typeface="Avenir"/>
              <a:cs typeface="Avenir"/>
              <a:sym typeface="Avenir"/>
            </a:endParaRPr>
          </a:p>
        </p:txBody>
      </p:sp>
      <p:sp>
        <p:nvSpPr>
          <p:cNvPr id="136" name="Google Shape;13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10</a:t>
            </a:fld>
            <a:endParaRPr/>
          </a:p>
        </p:txBody>
      </p:sp>
      <p:sp>
        <p:nvSpPr>
          <p:cNvPr id="137" name="Google Shape;137;p22"/>
          <p:cNvSpPr txBox="1">
            <a:spLocks noGrp="1"/>
          </p:cNvSpPr>
          <p:nvPr>
            <p:ph type="subTitle" idx="1"/>
          </p:nvPr>
        </p:nvSpPr>
        <p:spPr>
          <a:xfrm>
            <a:off x="129775" y="3167075"/>
            <a:ext cx="2997600" cy="1225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800" u="sng">
                <a:solidFill>
                  <a:schemeClr val="hlink"/>
                </a:solidFill>
                <a:latin typeface="Avenir"/>
                <a:ea typeface="Avenir"/>
                <a:cs typeface="Avenir"/>
                <a:sym typeface="Avenir"/>
                <a:hlinkClick r:id="rId3"/>
              </a:rPr>
              <a:t>https://ataem.org/at-assessment</a:t>
            </a:r>
            <a:endParaRPr sz="2800">
              <a:latin typeface="Avenir"/>
              <a:ea typeface="Avenir"/>
              <a:cs typeface="Avenir"/>
              <a:sym typeface="Avenir"/>
            </a:endParaRPr>
          </a:p>
          <a:p>
            <a:pPr marL="0" lvl="0" indent="0" rtl="0">
              <a:spcBef>
                <a:spcPts val="0"/>
              </a:spcBef>
              <a:spcAft>
                <a:spcPts val="0"/>
              </a:spcAft>
              <a:buNone/>
            </a:pPr>
            <a:endParaRPr/>
          </a:p>
        </p:txBody>
      </p:sp>
      <p:pic>
        <p:nvPicPr>
          <p:cNvPr id="138" name="Google Shape;138;p22"/>
          <p:cNvPicPr preferRelativeResize="0"/>
          <p:nvPr/>
        </p:nvPicPr>
        <p:blipFill>
          <a:blip r:embed="rId4">
            <a:alphaModFix/>
          </a:blip>
          <a:stretch>
            <a:fillRect/>
          </a:stretch>
        </p:blipFill>
        <p:spPr>
          <a:xfrm>
            <a:off x="3085122" y="291425"/>
            <a:ext cx="6017677" cy="42404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3"/>
          <p:cNvSpPr txBox="1">
            <a:spLocks noGrp="1"/>
          </p:cNvSpPr>
          <p:nvPr>
            <p:ph type="title"/>
          </p:nvPr>
        </p:nvSpPr>
        <p:spPr>
          <a:xfrm>
            <a:off x="240475" y="523400"/>
            <a:ext cx="2919900" cy="248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3200" b="1">
                <a:solidFill>
                  <a:srgbClr val="ED7D31"/>
                </a:solidFill>
                <a:latin typeface="Avenir"/>
                <a:ea typeface="Avenir"/>
                <a:cs typeface="Avenir"/>
                <a:sym typeface="Avenir"/>
              </a:rPr>
              <a:t>Student Inventory for Technology Supports SIFTS</a:t>
            </a:r>
            <a:endParaRPr sz="3200" b="1">
              <a:solidFill>
                <a:srgbClr val="ED7D3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2800"/>
              <a:buFont typeface="Arial"/>
              <a:buNone/>
            </a:pPr>
            <a:endParaRPr>
              <a:solidFill>
                <a:srgbClr val="ED7D31"/>
              </a:solidFill>
            </a:endParaRPr>
          </a:p>
          <a:p>
            <a:pPr marL="0" marR="0" lvl="0" indent="0" algn="l" rtl="0">
              <a:lnSpc>
                <a:spcPct val="100000"/>
              </a:lnSpc>
              <a:spcBef>
                <a:spcPts val="0"/>
              </a:spcBef>
              <a:spcAft>
                <a:spcPts val="0"/>
              </a:spcAft>
              <a:buClr>
                <a:schemeClr val="dk1"/>
              </a:buClr>
              <a:buSzPts val="2800"/>
              <a:buFont typeface="Arial"/>
              <a:buNone/>
            </a:pPr>
            <a:r>
              <a:rPr lang="en">
                <a:solidFill>
                  <a:srgbClr val="ED7D31"/>
                </a:solidFill>
              </a:rPr>
              <a:t> </a:t>
            </a:r>
            <a:endParaRPr>
              <a:solidFill>
                <a:srgbClr val="ED7D31"/>
              </a:solidFill>
            </a:endParaRPr>
          </a:p>
        </p:txBody>
      </p:sp>
      <p:sp>
        <p:nvSpPr>
          <p:cNvPr id="144" name="Google Shape;144;p23"/>
          <p:cNvSpPr txBox="1">
            <a:spLocks noGrp="1"/>
          </p:cNvSpPr>
          <p:nvPr>
            <p:ph type="body" idx="1"/>
          </p:nvPr>
        </p:nvSpPr>
        <p:spPr>
          <a:xfrm flipH="1">
            <a:off x="240475" y="3136222"/>
            <a:ext cx="2477100" cy="1450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chemeClr val="dk2"/>
              </a:buClr>
              <a:buSzPts val="1800"/>
              <a:buFont typeface="Arial"/>
              <a:buNone/>
            </a:pPr>
            <a:r>
              <a:rPr lang="en" sz="2800" i="0" u="sng" strike="noStrike" cap="none">
                <a:solidFill>
                  <a:schemeClr val="hlink"/>
                </a:solidFill>
                <a:latin typeface="Avenir"/>
                <a:ea typeface="Avenir"/>
                <a:cs typeface="Avenir"/>
                <a:sym typeface="Avenir"/>
                <a:hlinkClick r:id="rId3"/>
              </a:rPr>
              <a:t>www.atfeaturematching.org</a:t>
            </a:r>
            <a:endParaRPr sz="2800" i="0" u="sng" strike="noStrike" cap="none">
              <a:solidFill>
                <a:schemeClr val="hlink"/>
              </a:solidFill>
              <a:latin typeface="Avenir"/>
              <a:ea typeface="Avenir"/>
              <a:cs typeface="Avenir"/>
              <a:sym typeface="Avenir"/>
              <a:hlinkClick r:id="rId3"/>
            </a:endParaRPr>
          </a:p>
          <a:p>
            <a:pPr marL="0" marR="0" lvl="0" indent="0" algn="l" rtl="0">
              <a:lnSpc>
                <a:spcPct val="115000"/>
              </a:lnSpc>
              <a:spcBef>
                <a:spcPts val="0"/>
              </a:spcBef>
              <a:spcAft>
                <a:spcPts val="1600"/>
              </a:spcAft>
              <a:buClr>
                <a:schemeClr val="dk2"/>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45" name="Google Shape;145;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Clr>
                <a:srgbClr val="000000"/>
              </a:buClr>
              <a:buSzPts val="1000"/>
              <a:buFont typeface="Arial"/>
              <a:buNone/>
            </a:pPr>
            <a:fld id="{00000000-1234-1234-1234-123412341234}" type="slidenum">
              <a:rPr lang="en"/>
              <a:t>11</a:t>
            </a:fld>
            <a:endParaRPr/>
          </a:p>
        </p:txBody>
      </p:sp>
      <p:pic>
        <p:nvPicPr>
          <p:cNvPr id="146" name="Google Shape;146;p23"/>
          <p:cNvPicPr preferRelativeResize="0"/>
          <p:nvPr/>
        </p:nvPicPr>
        <p:blipFill>
          <a:blip r:embed="rId4">
            <a:alphaModFix/>
          </a:blip>
          <a:stretch>
            <a:fillRect/>
          </a:stretch>
        </p:blipFill>
        <p:spPr>
          <a:xfrm>
            <a:off x="3033600" y="127950"/>
            <a:ext cx="5928250" cy="4459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4"/>
          <p:cNvSpPr txBox="1">
            <a:spLocks noGrp="1"/>
          </p:cNvSpPr>
          <p:nvPr>
            <p:ph type="title"/>
          </p:nvPr>
        </p:nvSpPr>
        <p:spPr>
          <a:xfrm>
            <a:off x="160375" y="1057050"/>
            <a:ext cx="2334900" cy="151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3200" b="1">
                <a:solidFill>
                  <a:srgbClr val="ED7D31"/>
                </a:solidFill>
                <a:latin typeface="Avenir"/>
                <a:ea typeface="Avenir"/>
                <a:cs typeface="Avenir"/>
                <a:sym typeface="Avenir"/>
              </a:rPr>
              <a:t>SIFTS  Student Dashboard</a:t>
            </a:r>
            <a:endParaRPr sz="3200" b="1">
              <a:solidFill>
                <a:srgbClr val="ED7D31"/>
              </a:solidFill>
              <a:latin typeface="Avenir"/>
              <a:ea typeface="Avenir"/>
              <a:cs typeface="Avenir"/>
              <a:sym typeface="Avenir"/>
            </a:endParaRPr>
          </a:p>
        </p:txBody>
      </p:sp>
      <p:pic>
        <p:nvPicPr>
          <p:cNvPr id="152" name="Google Shape;152;p24" descr="SIFTS home webpage showing the student dashboard and SIFTS domains drop down menu. Arrows are pointing at the physical access: mobile devices and physical access: computers domains " title="SIFTS webpage"/>
          <p:cNvPicPr preferRelativeResize="0"/>
          <p:nvPr/>
        </p:nvPicPr>
        <p:blipFill rotWithShape="1">
          <a:blip r:embed="rId3">
            <a:alphaModFix/>
          </a:blip>
          <a:srcRect/>
          <a:stretch/>
        </p:blipFill>
        <p:spPr>
          <a:xfrm>
            <a:off x="2495276" y="293050"/>
            <a:ext cx="6648715" cy="4192499"/>
          </a:xfrm>
          <a:prstGeom prst="rect">
            <a:avLst/>
          </a:prstGeom>
          <a:noFill/>
          <a:ln>
            <a:noFill/>
          </a:ln>
        </p:spPr>
      </p:pic>
      <p:sp>
        <p:nvSpPr>
          <p:cNvPr id="153" name="Google Shape;153;p24"/>
          <p:cNvSpPr txBox="1">
            <a:spLocks noGrp="1"/>
          </p:cNvSpPr>
          <p:nvPr>
            <p:ph type="body" idx="1"/>
          </p:nvPr>
        </p:nvSpPr>
        <p:spPr>
          <a:xfrm>
            <a:off x="160375" y="3233050"/>
            <a:ext cx="2569800" cy="12525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chemeClr val="dk2"/>
              </a:buClr>
              <a:buSzPts val="1800"/>
              <a:buFont typeface="Arial"/>
              <a:buNone/>
            </a:pPr>
            <a:r>
              <a:rPr lang="en" sz="2800" i="0" u="sng" strike="noStrike" cap="none">
                <a:solidFill>
                  <a:schemeClr val="hlink"/>
                </a:solidFill>
                <a:latin typeface="Avenir"/>
                <a:ea typeface="Avenir"/>
                <a:cs typeface="Avenir"/>
                <a:sym typeface="Avenir"/>
                <a:hlinkClick r:id="rId4"/>
              </a:rPr>
              <a:t>www.atfeaturematching.org</a:t>
            </a:r>
            <a:endParaRPr sz="2800" i="0" u="sng" strike="noStrike" cap="none">
              <a:solidFill>
                <a:schemeClr val="hlink"/>
              </a:solidFill>
              <a:latin typeface="Avenir"/>
              <a:ea typeface="Avenir"/>
              <a:cs typeface="Avenir"/>
              <a:sym typeface="Avenir"/>
              <a:hlinkClick r:id="rId4"/>
            </a:endParaRPr>
          </a:p>
          <a:p>
            <a:pPr marL="0" marR="0" lvl="0" indent="0" algn="l" rtl="0">
              <a:lnSpc>
                <a:spcPct val="115000"/>
              </a:lnSpc>
              <a:spcBef>
                <a:spcPts val="0"/>
              </a:spcBef>
              <a:spcAft>
                <a:spcPts val="1600"/>
              </a:spcAft>
              <a:buClr>
                <a:schemeClr val="dk2"/>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54" name="Google Shape;15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296100" y="887250"/>
            <a:ext cx="2334900" cy="232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3200" b="1" i="0" u="none" strike="noStrike" cap="none">
                <a:solidFill>
                  <a:srgbClr val="ED7D31"/>
                </a:solidFill>
                <a:latin typeface="Avenir"/>
                <a:ea typeface="Avenir"/>
                <a:cs typeface="Avenir"/>
                <a:sym typeface="Avenir"/>
              </a:rPr>
              <a:t>SIFTS</a:t>
            </a:r>
            <a:endParaRPr sz="3200" b="1" i="0" u="none" strike="noStrike" cap="none">
              <a:solidFill>
                <a:srgbClr val="ED7D3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2800"/>
              <a:buFont typeface="Arial"/>
              <a:buNone/>
            </a:pPr>
            <a:r>
              <a:rPr lang="en" sz="3200" b="1">
                <a:solidFill>
                  <a:srgbClr val="ED7D31"/>
                </a:solidFill>
                <a:latin typeface="Avenir"/>
                <a:ea typeface="Avenir"/>
                <a:cs typeface="Avenir"/>
                <a:sym typeface="Avenir"/>
              </a:rPr>
              <a:t>Survey Questions</a:t>
            </a:r>
            <a:endParaRPr sz="3200" b="1">
              <a:solidFill>
                <a:srgbClr val="ED7D31"/>
              </a:solidFill>
              <a:latin typeface="Avenir"/>
              <a:ea typeface="Avenir"/>
              <a:cs typeface="Avenir"/>
              <a:sym typeface="Avenir"/>
            </a:endParaRPr>
          </a:p>
        </p:txBody>
      </p:sp>
      <p:sp>
        <p:nvSpPr>
          <p:cNvPr id="160" name="Google Shape;160;p25"/>
          <p:cNvSpPr txBox="1">
            <a:spLocks noGrp="1"/>
          </p:cNvSpPr>
          <p:nvPr>
            <p:ph type="body" idx="1"/>
          </p:nvPr>
        </p:nvSpPr>
        <p:spPr>
          <a:xfrm>
            <a:off x="99125" y="3103300"/>
            <a:ext cx="2494800" cy="13653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chemeClr val="dk2"/>
              </a:buClr>
              <a:buSzPts val="1800"/>
              <a:buFont typeface="Arial"/>
              <a:buNone/>
            </a:pPr>
            <a:r>
              <a:rPr lang="en" sz="2800" i="0" u="sng" strike="noStrike" cap="none">
                <a:solidFill>
                  <a:schemeClr val="hlink"/>
                </a:solidFill>
                <a:latin typeface="Avenir"/>
                <a:ea typeface="Avenir"/>
                <a:cs typeface="Avenir"/>
                <a:sym typeface="Avenir"/>
                <a:hlinkClick r:id="rId3"/>
              </a:rPr>
              <a:t>www.atfeaturematching.org</a:t>
            </a:r>
            <a:endParaRPr sz="2800" i="0" u="sng" strike="noStrike" cap="none">
              <a:solidFill>
                <a:schemeClr val="hlink"/>
              </a:solidFill>
              <a:latin typeface="Avenir"/>
              <a:ea typeface="Avenir"/>
              <a:cs typeface="Avenir"/>
              <a:sym typeface="Avenir"/>
              <a:hlinkClick r:id="rId3"/>
            </a:endParaRPr>
          </a:p>
          <a:p>
            <a:pPr marL="0" marR="0" lvl="0" indent="0" algn="l" rtl="0">
              <a:lnSpc>
                <a:spcPct val="115000"/>
              </a:lnSpc>
              <a:spcBef>
                <a:spcPts val="0"/>
              </a:spcBef>
              <a:spcAft>
                <a:spcPts val="1600"/>
              </a:spcAft>
              <a:buClr>
                <a:schemeClr val="dk2"/>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61" name="Google Shape;16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13</a:t>
            </a:fld>
            <a:endParaRPr/>
          </a:p>
        </p:txBody>
      </p:sp>
      <p:pic>
        <p:nvPicPr>
          <p:cNvPr id="162" name="Google Shape;162;p25"/>
          <p:cNvPicPr preferRelativeResize="0"/>
          <p:nvPr/>
        </p:nvPicPr>
        <p:blipFill>
          <a:blip r:embed="rId4">
            <a:alphaModFix/>
          </a:blip>
          <a:stretch>
            <a:fillRect/>
          </a:stretch>
        </p:blipFill>
        <p:spPr>
          <a:xfrm>
            <a:off x="2512100" y="409850"/>
            <a:ext cx="6631898" cy="39438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6"/>
          <p:cNvSpPr txBox="1">
            <a:spLocks noGrp="1"/>
          </p:cNvSpPr>
          <p:nvPr>
            <p:ph type="title"/>
          </p:nvPr>
        </p:nvSpPr>
        <p:spPr>
          <a:xfrm>
            <a:off x="296100" y="887250"/>
            <a:ext cx="2641800" cy="232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3200" b="1" i="0" u="none" strike="noStrike" cap="none">
                <a:solidFill>
                  <a:srgbClr val="ED7D31"/>
                </a:solidFill>
                <a:latin typeface="Avenir"/>
                <a:ea typeface="Avenir"/>
                <a:cs typeface="Avenir"/>
                <a:sym typeface="Avenir"/>
              </a:rPr>
              <a:t>SIFTS</a:t>
            </a:r>
            <a:endParaRPr sz="3200" b="1" i="0" u="none" strike="noStrike" cap="none">
              <a:solidFill>
                <a:srgbClr val="ED7D3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2800"/>
              <a:buFont typeface="Arial"/>
              <a:buNone/>
            </a:pPr>
            <a:r>
              <a:rPr lang="en" sz="3200" b="1">
                <a:solidFill>
                  <a:srgbClr val="ED7D31"/>
                </a:solidFill>
                <a:latin typeface="Avenir"/>
                <a:ea typeface="Avenir"/>
                <a:cs typeface="Avenir"/>
                <a:sym typeface="Avenir"/>
              </a:rPr>
              <a:t>Student Performance</a:t>
            </a:r>
            <a:endParaRPr sz="3200" b="1">
              <a:solidFill>
                <a:srgbClr val="ED7D31"/>
              </a:solidFill>
              <a:latin typeface="Avenir"/>
              <a:ea typeface="Avenir"/>
              <a:cs typeface="Avenir"/>
              <a:sym typeface="Avenir"/>
            </a:endParaRPr>
          </a:p>
        </p:txBody>
      </p:sp>
      <p:sp>
        <p:nvSpPr>
          <p:cNvPr id="168" name="Google Shape;168;p26"/>
          <p:cNvSpPr txBox="1">
            <a:spLocks noGrp="1"/>
          </p:cNvSpPr>
          <p:nvPr>
            <p:ph type="body" idx="1"/>
          </p:nvPr>
        </p:nvSpPr>
        <p:spPr>
          <a:xfrm>
            <a:off x="296100" y="3297925"/>
            <a:ext cx="2523600" cy="1243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chemeClr val="dk2"/>
              </a:buClr>
              <a:buSzPts val="1800"/>
              <a:buFont typeface="Arial"/>
              <a:buNone/>
            </a:pPr>
            <a:r>
              <a:rPr lang="en" sz="2800" i="0" u="sng" strike="noStrike" cap="none">
                <a:solidFill>
                  <a:schemeClr val="hlink"/>
                </a:solidFill>
                <a:latin typeface="Avenir"/>
                <a:ea typeface="Avenir"/>
                <a:cs typeface="Avenir"/>
                <a:sym typeface="Avenir"/>
                <a:hlinkClick r:id="rId3"/>
              </a:rPr>
              <a:t>www.atfeaturematching.org</a:t>
            </a:r>
            <a:endParaRPr sz="2800" i="0" u="sng" strike="noStrike" cap="none">
              <a:solidFill>
                <a:schemeClr val="hlink"/>
              </a:solidFill>
              <a:latin typeface="Avenir"/>
              <a:ea typeface="Avenir"/>
              <a:cs typeface="Avenir"/>
              <a:sym typeface="Avenir"/>
              <a:hlinkClick r:id="rId3"/>
            </a:endParaRPr>
          </a:p>
          <a:p>
            <a:pPr marL="0" marR="0" lvl="0" indent="0" algn="l" rtl="0">
              <a:lnSpc>
                <a:spcPct val="115000"/>
              </a:lnSpc>
              <a:spcBef>
                <a:spcPts val="0"/>
              </a:spcBef>
              <a:spcAft>
                <a:spcPts val="1600"/>
              </a:spcAft>
              <a:buClr>
                <a:schemeClr val="dk2"/>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69" name="Google Shape;169;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14</a:t>
            </a:fld>
            <a:endParaRPr/>
          </a:p>
        </p:txBody>
      </p:sp>
      <p:pic>
        <p:nvPicPr>
          <p:cNvPr id="170" name="Google Shape;170;p26"/>
          <p:cNvPicPr preferRelativeResize="0"/>
          <p:nvPr/>
        </p:nvPicPr>
        <p:blipFill>
          <a:blip r:embed="rId4">
            <a:alphaModFix/>
          </a:blip>
          <a:stretch>
            <a:fillRect/>
          </a:stretch>
        </p:blipFill>
        <p:spPr>
          <a:xfrm>
            <a:off x="3478475" y="95550"/>
            <a:ext cx="5297607" cy="45108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7"/>
          <p:cNvSpPr txBox="1">
            <a:spLocks noGrp="1"/>
          </p:cNvSpPr>
          <p:nvPr>
            <p:ph type="title"/>
          </p:nvPr>
        </p:nvSpPr>
        <p:spPr>
          <a:xfrm>
            <a:off x="296100" y="887250"/>
            <a:ext cx="2984700" cy="168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3200" b="1" i="0" u="none" strike="noStrike" cap="none">
                <a:solidFill>
                  <a:srgbClr val="ED7D31"/>
                </a:solidFill>
                <a:latin typeface="Avenir"/>
                <a:ea typeface="Avenir"/>
                <a:cs typeface="Avenir"/>
                <a:sym typeface="Avenir"/>
              </a:rPr>
              <a:t>SIFTS</a:t>
            </a:r>
            <a:endParaRPr sz="3200" b="1" i="0" u="none" strike="noStrike" cap="none">
              <a:solidFill>
                <a:srgbClr val="ED7D3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2800"/>
              <a:buFont typeface="Arial"/>
              <a:buNone/>
            </a:pPr>
            <a:r>
              <a:rPr lang="en" sz="3200" b="1">
                <a:solidFill>
                  <a:srgbClr val="ED7D31"/>
                </a:solidFill>
                <a:latin typeface="Avenir"/>
                <a:ea typeface="Avenir"/>
                <a:cs typeface="Avenir"/>
                <a:sym typeface="Avenir"/>
              </a:rPr>
              <a:t>Feature Considerations</a:t>
            </a:r>
            <a:endParaRPr sz="3200" b="1">
              <a:solidFill>
                <a:srgbClr val="ED7D31"/>
              </a:solidFill>
              <a:latin typeface="Avenir"/>
              <a:ea typeface="Avenir"/>
              <a:cs typeface="Avenir"/>
              <a:sym typeface="Avenir"/>
            </a:endParaRPr>
          </a:p>
        </p:txBody>
      </p:sp>
      <p:sp>
        <p:nvSpPr>
          <p:cNvPr id="176" name="Google Shape;176;p27"/>
          <p:cNvSpPr txBox="1">
            <a:spLocks noGrp="1"/>
          </p:cNvSpPr>
          <p:nvPr>
            <p:ph type="body" idx="1"/>
          </p:nvPr>
        </p:nvSpPr>
        <p:spPr>
          <a:xfrm>
            <a:off x="296100" y="3112575"/>
            <a:ext cx="2523600" cy="1243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chemeClr val="dk2"/>
              </a:buClr>
              <a:buSzPts val="1800"/>
              <a:buFont typeface="Arial"/>
              <a:buNone/>
            </a:pPr>
            <a:r>
              <a:rPr lang="en" sz="2800" i="0" u="sng" strike="noStrike" cap="none">
                <a:solidFill>
                  <a:schemeClr val="hlink"/>
                </a:solidFill>
                <a:latin typeface="Avenir"/>
                <a:ea typeface="Avenir"/>
                <a:cs typeface="Avenir"/>
                <a:sym typeface="Avenir"/>
                <a:hlinkClick r:id="rId3"/>
              </a:rPr>
              <a:t>www.atfeaturematching.org</a:t>
            </a:r>
            <a:endParaRPr sz="2800" i="0" u="sng" strike="noStrike" cap="none">
              <a:solidFill>
                <a:schemeClr val="hlink"/>
              </a:solidFill>
              <a:latin typeface="Avenir"/>
              <a:ea typeface="Avenir"/>
              <a:cs typeface="Avenir"/>
              <a:sym typeface="Avenir"/>
              <a:hlinkClick r:id="rId3"/>
            </a:endParaRPr>
          </a:p>
          <a:p>
            <a:pPr marL="0" marR="0" lvl="0" indent="0" algn="l" rtl="0">
              <a:lnSpc>
                <a:spcPct val="115000"/>
              </a:lnSpc>
              <a:spcBef>
                <a:spcPts val="0"/>
              </a:spcBef>
              <a:spcAft>
                <a:spcPts val="1600"/>
              </a:spcAft>
              <a:buClr>
                <a:schemeClr val="dk2"/>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77" name="Google Shape;177;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15</a:t>
            </a:fld>
            <a:endParaRPr/>
          </a:p>
        </p:txBody>
      </p:sp>
      <p:pic>
        <p:nvPicPr>
          <p:cNvPr id="178" name="Google Shape;178;p27"/>
          <p:cNvPicPr preferRelativeResize="0"/>
          <p:nvPr/>
        </p:nvPicPr>
        <p:blipFill>
          <a:blip r:embed="rId4">
            <a:alphaModFix/>
          </a:blip>
          <a:stretch>
            <a:fillRect/>
          </a:stretch>
        </p:blipFill>
        <p:spPr>
          <a:xfrm>
            <a:off x="3500350" y="59725"/>
            <a:ext cx="5347958" cy="45578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8"/>
          <p:cNvSpPr txBox="1">
            <a:spLocks noGrp="1"/>
          </p:cNvSpPr>
          <p:nvPr>
            <p:ph type="title"/>
          </p:nvPr>
        </p:nvSpPr>
        <p:spPr>
          <a:xfrm>
            <a:off x="212700" y="474825"/>
            <a:ext cx="2334900" cy="29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b="1" i="0" u="none" strike="noStrike" cap="none">
                <a:solidFill>
                  <a:srgbClr val="ED7D31"/>
                </a:solidFill>
                <a:latin typeface="Avenir"/>
                <a:ea typeface="Avenir"/>
                <a:cs typeface="Avenir"/>
                <a:sym typeface="Avenir"/>
              </a:rPr>
              <a:t>SIFTS</a:t>
            </a:r>
            <a:endParaRPr b="1" i="0" u="none" strike="noStrike" cap="none">
              <a:solidFill>
                <a:srgbClr val="ED7D3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2800"/>
              <a:buFont typeface="Arial"/>
              <a:buNone/>
            </a:pPr>
            <a:r>
              <a:rPr lang="en" b="1">
                <a:solidFill>
                  <a:srgbClr val="ED7D31"/>
                </a:solidFill>
                <a:latin typeface="Avenir"/>
                <a:ea typeface="Avenir"/>
                <a:cs typeface="Avenir"/>
                <a:sym typeface="Avenir"/>
              </a:rPr>
              <a:t>Features with</a:t>
            </a:r>
            <a:endParaRPr b="1">
              <a:solidFill>
                <a:srgbClr val="ED7D3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2800"/>
              <a:buFont typeface="Arial"/>
              <a:buNone/>
            </a:pPr>
            <a:r>
              <a:rPr lang="en" b="1">
                <a:solidFill>
                  <a:srgbClr val="ED7D31"/>
                </a:solidFill>
                <a:latin typeface="Avenir"/>
                <a:ea typeface="Avenir"/>
                <a:cs typeface="Avenir"/>
                <a:sym typeface="Avenir"/>
              </a:rPr>
              <a:t>text descriptions, pictures, and video </a:t>
            </a:r>
            <a:endParaRPr b="1">
              <a:solidFill>
                <a:srgbClr val="ED7D31"/>
              </a:solidFill>
              <a:latin typeface="Avenir"/>
              <a:ea typeface="Avenir"/>
              <a:cs typeface="Avenir"/>
              <a:sym typeface="Avenir"/>
            </a:endParaRPr>
          </a:p>
        </p:txBody>
      </p:sp>
      <p:sp>
        <p:nvSpPr>
          <p:cNvPr id="184" name="Google Shape;184;p28"/>
          <p:cNvSpPr txBox="1">
            <a:spLocks noGrp="1"/>
          </p:cNvSpPr>
          <p:nvPr>
            <p:ph type="body" idx="1"/>
          </p:nvPr>
        </p:nvSpPr>
        <p:spPr>
          <a:xfrm>
            <a:off x="296100" y="3297925"/>
            <a:ext cx="2523600" cy="1243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chemeClr val="dk2"/>
              </a:buClr>
              <a:buSzPts val="1800"/>
              <a:buFont typeface="Arial"/>
              <a:buNone/>
            </a:pPr>
            <a:r>
              <a:rPr lang="en" sz="2800" i="0" u="sng" strike="noStrike" cap="none">
                <a:solidFill>
                  <a:schemeClr val="hlink"/>
                </a:solidFill>
                <a:latin typeface="Avenir"/>
                <a:ea typeface="Avenir"/>
                <a:cs typeface="Avenir"/>
                <a:sym typeface="Avenir"/>
                <a:hlinkClick r:id="rId3"/>
              </a:rPr>
              <a:t>www.atfeaturematching.org</a:t>
            </a:r>
            <a:endParaRPr sz="2800" i="0" u="sng" strike="noStrike" cap="none">
              <a:solidFill>
                <a:schemeClr val="hlink"/>
              </a:solidFill>
              <a:latin typeface="Avenir"/>
              <a:ea typeface="Avenir"/>
              <a:cs typeface="Avenir"/>
              <a:sym typeface="Avenir"/>
              <a:hlinkClick r:id="rId3"/>
            </a:endParaRPr>
          </a:p>
          <a:p>
            <a:pPr marL="0" marR="0" lvl="0" indent="0" algn="l" rtl="0">
              <a:lnSpc>
                <a:spcPct val="115000"/>
              </a:lnSpc>
              <a:spcBef>
                <a:spcPts val="0"/>
              </a:spcBef>
              <a:spcAft>
                <a:spcPts val="1600"/>
              </a:spcAft>
              <a:buClr>
                <a:schemeClr val="dk2"/>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85" name="Google Shape;185;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16</a:t>
            </a:fld>
            <a:endParaRPr/>
          </a:p>
        </p:txBody>
      </p:sp>
      <p:pic>
        <p:nvPicPr>
          <p:cNvPr id="186" name="Google Shape;186;p28"/>
          <p:cNvPicPr preferRelativeResize="0"/>
          <p:nvPr/>
        </p:nvPicPr>
        <p:blipFill>
          <a:blip r:embed="rId4">
            <a:alphaModFix/>
          </a:blip>
          <a:stretch>
            <a:fillRect/>
          </a:stretch>
        </p:blipFill>
        <p:spPr>
          <a:xfrm>
            <a:off x="2752475" y="623100"/>
            <a:ext cx="6192801" cy="36067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0"/>
        <p:cNvGrpSpPr/>
        <p:nvPr/>
      </p:nvGrpSpPr>
      <p:grpSpPr>
        <a:xfrm>
          <a:off x="0" y="0"/>
          <a:ext cx="0" cy="0"/>
          <a:chOff x="0" y="0"/>
          <a:chExt cx="0" cy="0"/>
        </a:xfrm>
      </p:grpSpPr>
      <p:sp>
        <p:nvSpPr>
          <p:cNvPr id="191" name="Google Shape;191;p29"/>
          <p:cNvSpPr txBox="1">
            <a:spLocks noGrp="1"/>
          </p:cNvSpPr>
          <p:nvPr>
            <p:ph type="title"/>
          </p:nvPr>
        </p:nvSpPr>
        <p:spPr>
          <a:xfrm>
            <a:off x="152400" y="843350"/>
            <a:ext cx="2997600" cy="1825800"/>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chemeClr val="dk1"/>
              </a:buClr>
              <a:buSzPts val="4800"/>
              <a:buFont typeface="Arial"/>
              <a:buNone/>
            </a:pPr>
            <a:r>
              <a:rPr lang="en" sz="3200" b="1">
                <a:solidFill>
                  <a:srgbClr val="ED7D31"/>
                </a:solidFill>
                <a:latin typeface="Avenir"/>
                <a:ea typeface="Avenir"/>
                <a:cs typeface="Avenir"/>
                <a:sym typeface="Avenir"/>
              </a:rPr>
              <a:t>OCALI Lending Library - </a:t>
            </a:r>
            <a:r>
              <a:rPr lang="en" sz="3200" b="1" i="0" u="none" strike="noStrike" cap="none">
                <a:solidFill>
                  <a:srgbClr val="ED7D31"/>
                </a:solidFill>
                <a:latin typeface="Avenir"/>
                <a:ea typeface="Avenir"/>
                <a:cs typeface="Avenir"/>
                <a:sym typeface="Avenir"/>
              </a:rPr>
              <a:t>Assessment Tools</a:t>
            </a:r>
            <a:r>
              <a:rPr lang="en" sz="2800" b="1" i="0" u="none" strike="noStrike" cap="none">
                <a:solidFill>
                  <a:srgbClr val="ED7D31"/>
                </a:solidFill>
                <a:latin typeface="Avenir"/>
                <a:ea typeface="Avenir"/>
                <a:cs typeface="Avenir"/>
                <a:sym typeface="Avenir"/>
              </a:rPr>
              <a:t> </a:t>
            </a:r>
            <a:endParaRPr sz="2800" b="1" i="0" u="none" strike="noStrike" cap="none">
              <a:solidFill>
                <a:srgbClr val="ED7D31"/>
              </a:solidFill>
              <a:latin typeface="Avenir"/>
              <a:ea typeface="Avenir"/>
              <a:cs typeface="Avenir"/>
              <a:sym typeface="Avenir"/>
            </a:endParaRPr>
          </a:p>
        </p:txBody>
      </p:sp>
      <p:sp>
        <p:nvSpPr>
          <p:cNvPr id="192" name="Google Shape;192;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17</a:t>
            </a:fld>
            <a:endParaRPr/>
          </a:p>
        </p:txBody>
      </p:sp>
      <p:sp>
        <p:nvSpPr>
          <p:cNvPr id="193" name="Google Shape;193;p29"/>
          <p:cNvSpPr txBox="1">
            <a:spLocks noGrp="1"/>
          </p:cNvSpPr>
          <p:nvPr>
            <p:ph type="subTitle" idx="1"/>
          </p:nvPr>
        </p:nvSpPr>
        <p:spPr>
          <a:xfrm>
            <a:off x="129775" y="3167075"/>
            <a:ext cx="2997600" cy="1225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800" u="sng">
                <a:solidFill>
                  <a:schemeClr val="hlink"/>
                </a:solidFill>
                <a:latin typeface="Avenir"/>
                <a:ea typeface="Avenir"/>
                <a:cs typeface="Avenir"/>
                <a:sym typeface="Avenir"/>
                <a:hlinkClick r:id="rId3"/>
              </a:rPr>
              <a:t>https://ataem.org/at-assessment</a:t>
            </a:r>
            <a:endParaRPr sz="2800">
              <a:latin typeface="Avenir"/>
              <a:ea typeface="Avenir"/>
              <a:cs typeface="Avenir"/>
              <a:sym typeface="Avenir"/>
            </a:endParaRPr>
          </a:p>
          <a:p>
            <a:pPr marL="0" lvl="0" indent="0" rtl="0">
              <a:spcBef>
                <a:spcPts val="0"/>
              </a:spcBef>
              <a:spcAft>
                <a:spcPts val="0"/>
              </a:spcAft>
              <a:buNone/>
            </a:pPr>
            <a:endParaRPr/>
          </a:p>
        </p:txBody>
      </p:sp>
      <p:pic>
        <p:nvPicPr>
          <p:cNvPr id="194" name="Google Shape;194;p29"/>
          <p:cNvPicPr preferRelativeResize="0"/>
          <p:nvPr/>
        </p:nvPicPr>
        <p:blipFill>
          <a:blip r:embed="rId4">
            <a:alphaModFix/>
          </a:blip>
          <a:stretch>
            <a:fillRect/>
          </a:stretch>
        </p:blipFill>
        <p:spPr>
          <a:xfrm>
            <a:off x="3252000" y="347025"/>
            <a:ext cx="5711824" cy="391573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7D31">
            <a:alpha val="17650"/>
          </a:srgbClr>
        </a:solidFill>
        <a:effectLst/>
      </p:bgPr>
    </p:bg>
    <p:spTree>
      <p:nvGrpSpPr>
        <p:cNvPr id="1" name="Shape 198"/>
        <p:cNvGrpSpPr/>
        <p:nvPr/>
      </p:nvGrpSpPr>
      <p:grpSpPr>
        <a:xfrm>
          <a:off x="0" y="0"/>
          <a:ext cx="0" cy="0"/>
          <a:chOff x="0" y="0"/>
          <a:chExt cx="0" cy="0"/>
        </a:xfrm>
      </p:grpSpPr>
      <p:sp>
        <p:nvSpPr>
          <p:cNvPr id="199" name="Google Shape;199;p30"/>
          <p:cNvSpPr txBox="1">
            <a:spLocks noGrp="1"/>
          </p:cNvSpPr>
          <p:nvPr>
            <p:ph type="title"/>
          </p:nvPr>
        </p:nvSpPr>
        <p:spPr>
          <a:xfrm>
            <a:off x="1508600" y="1343800"/>
            <a:ext cx="6367800" cy="915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800"/>
              <a:buFont typeface="Arial"/>
              <a:buNone/>
            </a:pPr>
            <a:r>
              <a:rPr lang="en" sz="3200" b="1" i="0" u="none" strike="noStrike" cap="none">
                <a:solidFill>
                  <a:srgbClr val="ED7D31"/>
                </a:solidFill>
                <a:latin typeface="Avenir"/>
                <a:ea typeface="Avenir"/>
                <a:cs typeface="Avenir"/>
                <a:sym typeface="Avenir"/>
              </a:rPr>
              <a:t>AT </a:t>
            </a:r>
            <a:r>
              <a:rPr lang="en" sz="3200" b="1">
                <a:solidFill>
                  <a:srgbClr val="ED7D31"/>
                </a:solidFill>
                <a:latin typeface="Avenir"/>
                <a:ea typeface="Avenir"/>
                <a:cs typeface="Avenir"/>
                <a:sym typeface="Avenir"/>
              </a:rPr>
              <a:t>Tools</a:t>
            </a:r>
            <a:endParaRPr sz="3200" b="1" i="0" u="none" strike="noStrike" cap="none">
              <a:solidFill>
                <a:srgbClr val="ED7D31"/>
              </a:solidFill>
              <a:latin typeface="Avenir"/>
              <a:ea typeface="Avenir"/>
              <a:cs typeface="Avenir"/>
              <a:sym typeface="Avenir"/>
            </a:endParaRPr>
          </a:p>
        </p:txBody>
      </p:sp>
      <p:sp>
        <p:nvSpPr>
          <p:cNvPr id="200" name="Google Shape;200;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18</a:t>
            </a:fld>
            <a:endParaRPr/>
          </a:p>
        </p:txBody>
      </p:sp>
      <p:sp>
        <p:nvSpPr>
          <p:cNvPr id="201" name="Google Shape;201;p30"/>
          <p:cNvSpPr txBox="1">
            <a:spLocks noGrp="1"/>
          </p:cNvSpPr>
          <p:nvPr>
            <p:ph type="subTitle" idx="1"/>
          </p:nvPr>
        </p:nvSpPr>
        <p:spPr>
          <a:xfrm>
            <a:off x="2628350" y="3704575"/>
            <a:ext cx="4128300" cy="685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800" u="sng">
                <a:solidFill>
                  <a:schemeClr val="hlink"/>
                </a:solidFill>
                <a:latin typeface="Avenir"/>
                <a:ea typeface="Avenir"/>
                <a:cs typeface="Avenir"/>
                <a:sym typeface="Avenir"/>
                <a:hlinkClick r:id="rId3"/>
              </a:rPr>
              <a:t>https://ataem.org/at-tools</a:t>
            </a:r>
            <a:endParaRPr sz="2800">
              <a:latin typeface="Avenir"/>
              <a:ea typeface="Avenir"/>
              <a:cs typeface="Avenir"/>
              <a:sym typeface="Avenir"/>
            </a:endParaRPr>
          </a:p>
          <a:p>
            <a:pPr marL="0" lvl="0" indent="0" rtl="0">
              <a:spcBef>
                <a:spcPts val="0"/>
              </a:spcBef>
              <a:spcAft>
                <a:spcPts val="0"/>
              </a:spcAft>
              <a:buNone/>
            </a:pPr>
            <a:endParaRPr sz="2800"/>
          </a:p>
          <a:p>
            <a:pPr marL="0" lvl="0" indent="0"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5"/>
        <p:cNvGrpSpPr/>
        <p:nvPr/>
      </p:nvGrpSpPr>
      <p:grpSpPr>
        <a:xfrm>
          <a:off x="0" y="0"/>
          <a:ext cx="0" cy="0"/>
          <a:chOff x="0" y="0"/>
          <a:chExt cx="0" cy="0"/>
        </a:xfrm>
      </p:grpSpPr>
      <p:sp>
        <p:nvSpPr>
          <p:cNvPr id="206" name="Google Shape;206;p31"/>
          <p:cNvSpPr txBox="1">
            <a:spLocks noGrp="1"/>
          </p:cNvSpPr>
          <p:nvPr>
            <p:ph type="title"/>
          </p:nvPr>
        </p:nvSpPr>
        <p:spPr>
          <a:xfrm>
            <a:off x="0" y="843350"/>
            <a:ext cx="2997600" cy="182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800"/>
              <a:buFont typeface="Arial"/>
              <a:buNone/>
            </a:pPr>
            <a:r>
              <a:rPr lang="en" sz="3200" b="1">
                <a:solidFill>
                  <a:srgbClr val="ED7D31"/>
                </a:solidFill>
                <a:latin typeface="Avenir"/>
                <a:ea typeface="Avenir"/>
                <a:cs typeface="Avenir"/>
                <a:sym typeface="Avenir"/>
              </a:rPr>
              <a:t>AT Tools</a:t>
            </a:r>
            <a:r>
              <a:rPr lang="en" sz="2800" b="0" i="0" u="none" strike="noStrike" cap="none">
                <a:solidFill>
                  <a:srgbClr val="ED7D31"/>
                </a:solidFill>
                <a:latin typeface="Arial"/>
                <a:ea typeface="Arial"/>
                <a:cs typeface="Arial"/>
                <a:sym typeface="Arial"/>
              </a:rPr>
              <a:t> </a:t>
            </a:r>
            <a:endParaRPr sz="2800" b="0" i="0" u="none" strike="noStrike" cap="none">
              <a:solidFill>
                <a:srgbClr val="ED7D31"/>
              </a:solidFill>
              <a:latin typeface="Arial"/>
              <a:ea typeface="Arial"/>
              <a:cs typeface="Arial"/>
              <a:sym typeface="Arial"/>
            </a:endParaRPr>
          </a:p>
        </p:txBody>
      </p:sp>
      <p:sp>
        <p:nvSpPr>
          <p:cNvPr id="207" name="Google Shape;207;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19</a:t>
            </a:fld>
            <a:endParaRPr/>
          </a:p>
        </p:txBody>
      </p:sp>
      <p:sp>
        <p:nvSpPr>
          <p:cNvPr id="208" name="Google Shape;208;p31"/>
          <p:cNvSpPr txBox="1">
            <a:spLocks noGrp="1"/>
          </p:cNvSpPr>
          <p:nvPr>
            <p:ph type="subTitle" idx="1"/>
          </p:nvPr>
        </p:nvSpPr>
        <p:spPr>
          <a:xfrm>
            <a:off x="129775" y="3167075"/>
            <a:ext cx="2997600" cy="1225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800" u="sng">
                <a:solidFill>
                  <a:schemeClr val="hlink"/>
                </a:solidFill>
                <a:latin typeface="Avenir"/>
                <a:ea typeface="Avenir"/>
                <a:cs typeface="Avenir"/>
                <a:sym typeface="Avenir"/>
                <a:hlinkClick r:id="rId3"/>
              </a:rPr>
              <a:t>https://ataem.org/at-tools</a:t>
            </a:r>
            <a:endParaRPr sz="2800">
              <a:latin typeface="Avenir"/>
              <a:ea typeface="Avenir"/>
              <a:cs typeface="Avenir"/>
              <a:sym typeface="Avenir"/>
            </a:endParaRPr>
          </a:p>
          <a:p>
            <a:pPr marL="0" lvl="0" indent="0" rtl="0">
              <a:spcBef>
                <a:spcPts val="0"/>
              </a:spcBef>
              <a:spcAft>
                <a:spcPts val="0"/>
              </a:spcAft>
              <a:buNone/>
            </a:pPr>
            <a:endParaRPr sz="2800"/>
          </a:p>
          <a:p>
            <a:pPr marL="0" lvl="0" indent="0" rtl="0">
              <a:spcBef>
                <a:spcPts val="0"/>
              </a:spcBef>
              <a:spcAft>
                <a:spcPts val="0"/>
              </a:spcAft>
              <a:buNone/>
            </a:pPr>
            <a:endParaRPr/>
          </a:p>
        </p:txBody>
      </p:sp>
      <p:pic>
        <p:nvPicPr>
          <p:cNvPr id="209" name="Google Shape;209;p31"/>
          <p:cNvPicPr preferRelativeResize="0"/>
          <p:nvPr/>
        </p:nvPicPr>
        <p:blipFill>
          <a:blip r:embed="rId4">
            <a:alphaModFix/>
          </a:blip>
          <a:stretch>
            <a:fillRect/>
          </a:stretch>
        </p:blipFill>
        <p:spPr>
          <a:xfrm>
            <a:off x="3279775" y="152400"/>
            <a:ext cx="5433495" cy="435841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0" y="97850"/>
            <a:ext cx="9144000" cy="130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800"/>
              <a:buFont typeface="Arial"/>
              <a:buNone/>
            </a:pPr>
            <a:r>
              <a:rPr lang="en" sz="3200" i="0" u="sng" strike="noStrike" cap="none">
                <a:solidFill>
                  <a:schemeClr val="hlink"/>
                </a:solidFill>
                <a:latin typeface="Avenir"/>
                <a:ea typeface="Avenir"/>
                <a:cs typeface="Avenir"/>
                <a:sym typeface="Avenir"/>
                <a:hlinkClick r:id="rId3"/>
              </a:rPr>
              <a:t>https://www.ocali.org/project/document_archive</a:t>
            </a:r>
            <a:endParaRPr sz="3200" i="0" u="none" strike="noStrike" cap="none">
              <a:solidFill>
                <a:schemeClr val="dk1"/>
              </a:solidFill>
              <a:latin typeface="Avenir"/>
              <a:ea typeface="Avenir"/>
              <a:cs typeface="Avenir"/>
              <a:sym typeface="Avenir"/>
            </a:endParaRPr>
          </a:p>
          <a:p>
            <a:pPr marL="0" marR="0" lvl="0" indent="0" algn="ctr" rtl="0">
              <a:lnSpc>
                <a:spcPct val="100000"/>
              </a:lnSpc>
              <a:spcBef>
                <a:spcPts val="0"/>
              </a:spcBef>
              <a:spcAft>
                <a:spcPts val="0"/>
              </a:spcAft>
              <a:buClr>
                <a:schemeClr val="dk1"/>
              </a:buClr>
              <a:buSzPts val="4800"/>
              <a:buFont typeface="Arial"/>
              <a:buNone/>
            </a:pPr>
            <a:endParaRPr sz="3200" b="0" i="0" u="none" strike="noStrike" cap="none">
              <a:solidFill>
                <a:schemeClr val="dk1"/>
              </a:solidFill>
              <a:latin typeface="Arial"/>
              <a:ea typeface="Arial"/>
              <a:cs typeface="Arial"/>
              <a:sym typeface="Arial"/>
            </a:endParaRPr>
          </a:p>
        </p:txBody>
      </p:sp>
      <p:pic>
        <p:nvPicPr>
          <p:cNvPr id="71" name="Google Shape;71;p14" descr="QR Code for link to session handouts" title="QR Code"/>
          <p:cNvPicPr preferRelativeResize="0"/>
          <p:nvPr/>
        </p:nvPicPr>
        <p:blipFill rotWithShape="1">
          <a:blip r:embed="rId4">
            <a:alphaModFix/>
          </a:blip>
          <a:srcRect/>
          <a:stretch/>
        </p:blipFill>
        <p:spPr>
          <a:xfrm>
            <a:off x="3170813" y="947500"/>
            <a:ext cx="2364225" cy="2940500"/>
          </a:xfrm>
          <a:prstGeom prst="rect">
            <a:avLst/>
          </a:prstGeom>
          <a:noFill/>
          <a:ln>
            <a:noFill/>
          </a:ln>
        </p:spPr>
      </p:pic>
      <p:sp>
        <p:nvSpPr>
          <p:cNvPr id="72" name="Google Shape;72;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Clr>
                <a:srgbClr val="000000"/>
              </a:buClr>
              <a:buSzPts val="1000"/>
              <a:buFont typeface="Arial"/>
              <a:buNone/>
            </a:pPr>
            <a:fld id="{00000000-1234-1234-1234-123412341234}" type="slidenum">
              <a:rPr lang="en"/>
              <a:t>2</a:t>
            </a:fld>
            <a:endParaRPr/>
          </a:p>
        </p:txBody>
      </p:sp>
      <p:sp>
        <p:nvSpPr>
          <p:cNvPr id="73" name="Google Shape;73;p14"/>
          <p:cNvSpPr txBox="1">
            <a:spLocks noGrp="1"/>
          </p:cNvSpPr>
          <p:nvPr>
            <p:ph type="subTitle" idx="1"/>
          </p:nvPr>
        </p:nvSpPr>
        <p:spPr>
          <a:xfrm>
            <a:off x="1552575" y="3938650"/>
            <a:ext cx="5810100" cy="4293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800">
                <a:latin typeface="Avenir"/>
                <a:ea typeface="Avenir"/>
                <a:cs typeface="Avenir"/>
                <a:sym typeface="Avenir"/>
              </a:rPr>
              <a:t>TechnologyFirst_OCALI_Aug2018</a:t>
            </a:r>
            <a:r>
              <a:rPr lang="en" sz="2800"/>
              <a:t> </a:t>
            </a:r>
            <a:endParaRPr sz="2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3"/>
        <p:cNvGrpSpPr/>
        <p:nvPr/>
      </p:nvGrpSpPr>
      <p:grpSpPr>
        <a:xfrm>
          <a:off x="0" y="0"/>
          <a:ext cx="0" cy="0"/>
          <a:chOff x="0" y="0"/>
          <a:chExt cx="0" cy="0"/>
        </a:xfrm>
      </p:grpSpPr>
      <p:sp>
        <p:nvSpPr>
          <p:cNvPr id="214" name="Google Shape;214;p32"/>
          <p:cNvSpPr txBox="1">
            <a:spLocks noGrp="1"/>
          </p:cNvSpPr>
          <p:nvPr>
            <p:ph type="title"/>
          </p:nvPr>
        </p:nvSpPr>
        <p:spPr>
          <a:xfrm>
            <a:off x="129775" y="926025"/>
            <a:ext cx="2739000" cy="180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800"/>
              <a:buFont typeface="Arial"/>
              <a:buNone/>
            </a:pPr>
            <a:r>
              <a:rPr lang="en" sz="3200" b="1">
                <a:solidFill>
                  <a:srgbClr val="ED7D31"/>
                </a:solidFill>
                <a:latin typeface="Avenir"/>
                <a:ea typeface="Avenir"/>
                <a:cs typeface="Avenir"/>
                <a:sym typeface="Avenir"/>
              </a:rPr>
              <a:t>AT Selection</a:t>
            </a:r>
            <a:r>
              <a:rPr lang="en" sz="2800" b="0" i="0" u="none" strike="noStrike" cap="none">
                <a:solidFill>
                  <a:srgbClr val="ED7D31"/>
                </a:solidFill>
                <a:latin typeface="Arial"/>
                <a:ea typeface="Arial"/>
                <a:cs typeface="Arial"/>
                <a:sym typeface="Arial"/>
              </a:rPr>
              <a:t> </a:t>
            </a:r>
            <a:endParaRPr sz="2800" b="0" i="0" u="none" strike="noStrike" cap="none">
              <a:solidFill>
                <a:srgbClr val="ED7D31"/>
              </a:solidFill>
              <a:latin typeface="Arial"/>
              <a:ea typeface="Arial"/>
              <a:cs typeface="Arial"/>
              <a:sym typeface="Arial"/>
            </a:endParaRPr>
          </a:p>
        </p:txBody>
      </p:sp>
      <p:sp>
        <p:nvSpPr>
          <p:cNvPr id="215" name="Google Shape;215;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20</a:t>
            </a:fld>
            <a:endParaRPr/>
          </a:p>
        </p:txBody>
      </p:sp>
      <p:sp>
        <p:nvSpPr>
          <p:cNvPr id="216" name="Google Shape;216;p32"/>
          <p:cNvSpPr txBox="1">
            <a:spLocks noGrp="1"/>
          </p:cNvSpPr>
          <p:nvPr>
            <p:ph type="subTitle" idx="1"/>
          </p:nvPr>
        </p:nvSpPr>
        <p:spPr>
          <a:xfrm>
            <a:off x="129775" y="3167075"/>
            <a:ext cx="2997600" cy="1225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800" u="sng">
                <a:solidFill>
                  <a:schemeClr val="hlink"/>
                </a:solidFill>
                <a:latin typeface="Avenir"/>
                <a:ea typeface="Avenir"/>
                <a:cs typeface="Avenir"/>
                <a:sym typeface="Avenir"/>
                <a:hlinkClick r:id="rId3"/>
              </a:rPr>
              <a:t>https://ataem.org/at-tools</a:t>
            </a:r>
            <a:endParaRPr sz="2800">
              <a:latin typeface="Avenir"/>
              <a:ea typeface="Avenir"/>
              <a:cs typeface="Avenir"/>
              <a:sym typeface="Avenir"/>
            </a:endParaRPr>
          </a:p>
          <a:p>
            <a:pPr marL="0" lvl="0" indent="0" rtl="0">
              <a:spcBef>
                <a:spcPts val="0"/>
              </a:spcBef>
              <a:spcAft>
                <a:spcPts val="0"/>
              </a:spcAft>
              <a:buNone/>
            </a:pPr>
            <a:endParaRPr sz="2800"/>
          </a:p>
          <a:p>
            <a:pPr marL="0" lvl="0" indent="0" rtl="0">
              <a:spcBef>
                <a:spcPts val="0"/>
              </a:spcBef>
              <a:spcAft>
                <a:spcPts val="0"/>
              </a:spcAft>
              <a:buNone/>
            </a:pPr>
            <a:endParaRPr/>
          </a:p>
        </p:txBody>
      </p:sp>
      <p:pic>
        <p:nvPicPr>
          <p:cNvPr id="217" name="Google Shape;217;p32"/>
          <p:cNvPicPr preferRelativeResize="0"/>
          <p:nvPr/>
        </p:nvPicPr>
        <p:blipFill>
          <a:blip r:embed="rId4">
            <a:alphaModFix/>
          </a:blip>
          <a:stretch>
            <a:fillRect/>
          </a:stretch>
        </p:blipFill>
        <p:spPr>
          <a:xfrm>
            <a:off x="3279775" y="152400"/>
            <a:ext cx="5636392" cy="435841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1"/>
        <p:cNvGrpSpPr/>
        <p:nvPr/>
      </p:nvGrpSpPr>
      <p:grpSpPr>
        <a:xfrm>
          <a:off x="0" y="0"/>
          <a:ext cx="0" cy="0"/>
          <a:chOff x="0" y="0"/>
          <a:chExt cx="0" cy="0"/>
        </a:xfrm>
      </p:grpSpPr>
      <p:sp>
        <p:nvSpPr>
          <p:cNvPr id="222" name="Google Shape;222;p33"/>
          <p:cNvSpPr txBox="1">
            <a:spLocks noGrp="1"/>
          </p:cNvSpPr>
          <p:nvPr>
            <p:ph type="title"/>
          </p:nvPr>
        </p:nvSpPr>
        <p:spPr>
          <a:xfrm>
            <a:off x="194625" y="834075"/>
            <a:ext cx="2997600" cy="1825800"/>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chemeClr val="dk1"/>
              </a:buClr>
              <a:buSzPts val="4800"/>
              <a:buFont typeface="Arial"/>
              <a:buNone/>
            </a:pPr>
            <a:r>
              <a:rPr lang="en" sz="3200" b="1">
                <a:solidFill>
                  <a:srgbClr val="ED7D31"/>
                </a:solidFill>
                <a:latin typeface="Avenir"/>
                <a:ea typeface="Avenir"/>
                <a:cs typeface="Avenir"/>
                <a:sym typeface="Avenir"/>
              </a:rPr>
              <a:t>App Selection Tools</a:t>
            </a:r>
            <a:r>
              <a:rPr lang="en" sz="3200" b="1" i="0" u="none" strike="noStrike" cap="none">
                <a:solidFill>
                  <a:srgbClr val="ED7D31"/>
                </a:solidFill>
                <a:latin typeface="Avenir"/>
                <a:ea typeface="Avenir"/>
                <a:cs typeface="Avenir"/>
                <a:sym typeface="Avenir"/>
              </a:rPr>
              <a:t> </a:t>
            </a:r>
            <a:endParaRPr sz="3200" b="1" i="0" u="none" strike="noStrike" cap="none">
              <a:solidFill>
                <a:srgbClr val="ED7D31"/>
              </a:solidFill>
              <a:latin typeface="Avenir"/>
              <a:ea typeface="Avenir"/>
              <a:cs typeface="Avenir"/>
              <a:sym typeface="Avenir"/>
            </a:endParaRPr>
          </a:p>
        </p:txBody>
      </p:sp>
      <p:sp>
        <p:nvSpPr>
          <p:cNvPr id="223" name="Google Shape;223;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21</a:t>
            </a:fld>
            <a:endParaRPr/>
          </a:p>
        </p:txBody>
      </p:sp>
      <p:sp>
        <p:nvSpPr>
          <p:cNvPr id="224" name="Google Shape;224;p33"/>
          <p:cNvSpPr txBox="1">
            <a:spLocks noGrp="1"/>
          </p:cNvSpPr>
          <p:nvPr>
            <p:ph type="subTitle" idx="1"/>
          </p:nvPr>
        </p:nvSpPr>
        <p:spPr>
          <a:xfrm>
            <a:off x="129775" y="3167075"/>
            <a:ext cx="2997600" cy="1225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800" u="sng">
                <a:solidFill>
                  <a:schemeClr val="hlink"/>
                </a:solidFill>
                <a:latin typeface="Avenir"/>
                <a:ea typeface="Avenir"/>
                <a:cs typeface="Avenir"/>
                <a:sym typeface="Avenir"/>
                <a:hlinkClick r:id="rId3"/>
              </a:rPr>
              <a:t>https://ataem.org/at-tools</a:t>
            </a:r>
            <a:endParaRPr sz="2800">
              <a:latin typeface="Avenir"/>
              <a:ea typeface="Avenir"/>
              <a:cs typeface="Avenir"/>
              <a:sym typeface="Avenir"/>
            </a:endParaRPr>
          </a:p>
          <a:p>
            <a:pPr marL="0" lvl="0" indent="0" rtl="0">
              <a:spcBef>
                <a:spcPts val="0"/>
              </a:spcBef>
              <a:spcAft>
                <a:spcPts val="0"/>
              </a:spcAft>
              <a:buNone/>
            </a:pPr>
            <a:endParaRPr sz="2800"/>
          </a:p>
          <a:p>
            <a:pPr marL="0" lvl="0" indent="0" rtl="0">
              <a:spcBef>
                <a:spcPts val="0"/>
              </a:spcBef>
              <a:spcAft>
                <a:spcPts val="0"/>
              </a:spcAft>
              <a:buNone/>
            </a:pPr>
            <a:endParaRPr/>
          </a:p>
        </p:txBody>
      </p:sp>
      <p:pic>
        <p:nvPicPr>
          <p:cNvPr id="225" name="Google Shape;225;p33"/>
          <p:cNvPicPr preferRelativeResize="0"/>
          <p:nvPr/>
        </p:nvPicPr>
        <p:blipFill>
          <a:blip r:embed="rId4">
            <a:alphaModFix/>
          </a:blip>
          <a:stretch>
            <a:fillRect/>
          </a:stretch>
        </p:blipFill>
        <p:spPr>
          <a:xfrm>
            <a:off x="3309325" y="550900"/>
            <a:ext cx="5711827" cy="369513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9"/>
        <p:cNvGrpSpPr/>
        <p:nvPr/>
      </p:nvGrpSpPr>
      <p:grpSpPr>
        <a:xfrm>
          <a:off x="0" y="0"/>
          <a:ext cx="0" cy="0"/>
          <a:chOff x="0" y="0"/>
          <a:chExt cx="0" cy="0"/>
        </a:xfrm>
      </p:grpSpPr>
      <p:sp>
        <p:nvSpPr>
          <p:cNvPr id="230" name="Google Shape;230;p34"/>
          <p:cNvSpPr txBox="1">
            <a:spLocks noGrp="1"/>
          </p:cNvSpPr>
          <p:nvPr>
            <p:ph type="title"/>
          </p:nvPr>
        </p:nvSpPr>
        <p:spPr>
          <a:xfrm>
            <a:off x="-101950" y="898950"/>
            <a:ext cx="2997600" cy="182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800"/>
              <a:buFont typeface="Arial"/>
              <a:buNone/>
            </a:pPr>
            <a:r>
              <a:rPr lang="en" sz="3200" b="1">
                <a:solidFill>
                  <a:srgbClr val="ED7D31"/>
                </a:solidFill>
                <a:latin typeface="Avenir"/>
                <a:ea typeface="Avenir"/>
                <a:cs typeface="Avenir"/>
                <a:sym typeface="Avenir"/>
              </a:rPr>
              <a:t>AT Trials</a:t>
            </a:r>
            <a:r>
              <a:rPr lang="en" sz="2800" b="0" i="0" u="none" strike="noStrike" cap="none">
                <a:solidFill>
                  <a:srgbClr val="ED7D31"/>
                </a:solidFill>
                <a:latin typeface="Arial"/>
                <a:ea typeface="Arial"/>
                <a:cs typeface="Arial"/>
                <a:sym typeface="Arial"/>
              </a:rPr>
              <a:t> </a:t>
            </a:r>
            <a:endParaRPr sz="2800" b="0" i="0" u="none" strike="noStrike" cap="none">
              <a:solidFill>
                <a:srgbClr val="ED7D31"/>
              </a:solidFill>
              <a:latin typeface="Arial"/>
              <a:ea typeface="Arial"/>
              <a:cs typeface="Arial"/>
              <a:sym typeface="Arial"/>
            </a:endParaRPr>
          </a:p>
        </p:txBody>
      </p:sp>
      <p:sp>
        <p:nvSpPr>
          <p:cNvPr id="231" name="Google Shape;23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22</a:t>
            </a:fld>
            <a:endParaRPr/>
          </a:p>
        </p:txBody>
      </p:sp>
      <p:sp>
        <p:nvSpPr>
          <p:cNvPr id="232" name="Google Shape;232;p34"/>
          <p:cNvSpPr txBox="1">
            <a:spLocks noGrp="1"/>
          </p:cNvSpPr>
          <p:nvPr>
            <p:ph type="subTitle" idx="1"/>
          </p:nvPr>
        </p:nvSpPr>
        <p:spPr>
          <a:xfrm>
            <a:off x="129775" y="3167075"/>
            <a:ext cx="2997600" cy="1225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800" u="sng">
                <a:solidFill>
                  <a:schemeClr val="hlink"/>
                </a:solidFill>
                <a:latin typeface="Avenir"/>
                <a:ea typeface="Avenir"/>
                <a:cs typeface="Avenir"/>
                <a:sym typeface="Avenir"/>
                <a:hlinkClick r:id="rId3"/>
              </a:rPr>
              <a:t>https://ataem.org/at-tools</a:t>
            </a:r>
            <a:endParaRPr sz="2800">
              <a:latin typeface="Avenir"/>
              <a:ea typeface="Avenir"/>
              <a:cs typeface="Avenir"/>
              <a:sym typeface="Avenir"/>
            </a:endParaRPr>
          </a:p>
          <a:p>
            <a:pPr marL="0" lvl="0" indent="0" rtl="0">
              <a:spcBef>
                <a:spcPts val="0"/>
              </a:spcBef>
              <a:spcAft>
                <a:spcPts val="0"/>
              </a:spcAft>
              <a:buNone/>
            </a:pPr>
            <a:endParaRPr sz="2800"/>
          </a:p>
          <a:p>
            <a:pPr marL="0" lvl="0" indent="0" rtl="0">
              <a:spcBef>
                <a:spcPts val="0"/>
              </a:spcBef>
              <a:spcAft>
                <a:spcPts val="0"/>
              </a:spcAft>
              <a:buNone/>
            </a:pPr>
            <a:endParaRPr/>
          </a:p>
        </p:txBody>
      </p:sp>
      <p:pic>
        <p:nvPicPr>
          <p:cNvPr id="233" name="Google Shape;233;p34"/>
          <p:cNvPicPr preferRelativeResize="0"/>
          <p:nvPr/>
        </p:nvPicPr>
        <p:blipFill>
          <a:blip r:embed="rId4">
            <a:alphaModFix/>
          </a:blip>
          <a:stretch>
            <a:fillRect/>
          </a:stretch>
        </p:blipFill>
        <p:spPr>
          <a:xfrm>
            <a:off x="3309325" y="259400"/>
            <a:ext cx="5711822" cy="413347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7"/>
        <p:cNvGrpSpPr/>
        <p:nvPr/>
      </p:nvGrpSpPr>
      <p:grpSpPr>
        <a:xfrm>
          <a:off x="0" y="0"/>
          <a:ext cx="0" cy="0"/>
          <a:chOff x="0" y="0"/>
          <a:chExt cx="0" cy="0"/>
        </a:xfrm>
      </p:grpSpPr>
      <p:sp>
        <p:nvSpPr>
          <p:cNvPr id="238" name="Google Shape;238;p35"/>
          <p:cNvSpPr txBox="1">
            <a:spLocks noGrp="1"/>
          </p:cNvSpPr>
          <p:nvPr>
            <p:ph type="title"/>
          </p:nvPr>
        </p:nvSpPr>
        <p:spPr>
          <a:xfrm>
            <a:off x="0" y="843350"/>
            <a:ext cx="2557800" cy="182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800"/>
              <a:buFont typeface="Arial"/>
              <a:buNone/>
            </a:pPr>
            <a:r>
              <a:rPr lang="en" sz="3200" b="1">
                <a:solidFill>
                  <a:srgbClr val="ED7D31"/>
                </a:solidFill>
                <a:latin typeface="Avenir"/>
                <a:ea typeface="Avenir"/>
                <a:cs typeface="Avenir"/>
                <a:sym typeface="Avenir"/>
              </a:rPr>
              <a:t>AT Trials</a:t>
            </a:r>
            <a:endParaRPr sz="3200" b="1" i="0" u="none" strike="noStrike" cap="none">
              <a:solidFill>
                <a:srgbClr val="ED7D31"/>
              </a:solidFill>
              <a:latin typeface="Avenir"/>
              <a:ea typeface="Avenir"/>
              <a:cs typeface="Avenir"/>
              <a:sym typeface="Avenir"/>
            </a:endParaRPr>
          </a:p>
        </p:txBody>
      </p:sp>
      <p:sp>
        <p:nvSpPr>
          <p:cNvPr id="239" name="Google Shape;239;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23</a:t>
            </a:fld>
            <a:endParaRPr/>
          </a:p>
        </p:txBody>
      </p:sp>
      <p:sp>
        <p:nvSpPr>
          <p:cNvPr id="240" name="Google Shape;240;p35"/>
          <p:cNvSpPr txBox="1">
            <a:spLocks noGrp="1"/>
          </p:cNvSpPr>
          <p:nvPr>
            <p:ph type="subTitle" idx="1"/>
          </p:nvPr>
        </p:nvSpPr>
        <p:spPr>
          <a:xfrm>
            <a:off x="97850" y="3130000"/>
            <a:ext cx="2493000" cy="1225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800" u="sng">
                <a:solidFill>
                  <a:schemeClr val="hlink"/>
                </a:solidFill>
                <a:latin typeface="Avenir"/>
                <a:ea typeface="Avenir"/>
                <a:cs typeface="Avenir"/>
                <a:sym typeface="Avenir"/>
                <a:hlinkClick r:id="rId3"/>
              </a:rPr>
              <a:t>https://ataem</a:t>
            </a:r>
            <a:endParaRPr/>
          </a:p>
          <a:p>
            <a:pPr marL="0" lvl="0" indent="0" rtl="0">
              <a:spcBef>
                <a:spcPts val="0"/>
              </a:spcBef>
              <a:spcAft>
                <a:spcPts val="0"/>
              </a:spcAft>
              <a:buNone/>
            </a:pPr>
            <a:r>
              <a:rPr lang="en" sz="2800" u="sng">
                <a:solidFill>
                  <a:schemeClr val="hlink"/>
                </a:solidFill>
                <a:latin typeface="Avenir"/>
                <a:ea typeface="Avenir"/>
                <a:cs typeface="Avenir"/>
                <a:sym typeface="Avenir"/>
                <a:hlinkClick r:id="rId3"/>
              </a:rPr>
              <a:t>.org/at-tools</a:t>
            </a:r>
            <a:endParaRPr sz="2800">
              <a:latin typeface="Avenir"/>
              <a:ea typeface="Avenir"/>
              <a:cs typeface="Avenir"/>
              <a:sym typeface="Avenir"/>
            </a:endParaRPr>
          </a:p>
          <a:p>
            <a:pPr marL="0" lvl="0" indent="0" rtl="0">
              <a:spcBef>
                <a:spcPts val="0"/>
              </a:spcBef>
              <a:spcAft>
                <a:spcPts val="0"/>
              </a:spcAft>
              <a:buNone/>
            </a:pPr>
            <a:endParaRPr sz="2800"/>
          </a:p>
          <a:p>
            <a:pPr marL="0" lvl="0" indent="0" rtl="0">
              <a:spcBef>
                <a:spcPts val="0"/>
              </a:spcBef>
              <a:spcAft>
                <a:spcPts val="0"/>
              </a:spcAft>
              <a:buNone/>
            </a:pPr>
            <a:endParaRPr/>
          </a:p>
        </p:txBody>
      </p:sp>
      <p:pic>
        <p:nvPicPr>
          <p:cNvPr id="241" name="Google Shape;241;p35"/>
          <p:cNvPicPr preferRelativeResize="0"/>
          <p:nvPr/>
        </p:nvPicPr>
        <p:blipFill>
          <a:blip r:embed="rId4">
            <a:alphaModFix/>
          </a:blip>
          <a:stretch>
            <a:fillRect/>
          </a:stretch>
        </p:blipFill>
        <p:spPr>
          <a:xfrm>
            <a:off x="2481599" y="328525"/>
            <a:ext cx="6694222" cy="39253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7D31">
            <a:alpha val="17650"/>
          </a:srgbClr>
        </a:solidFill>
        <a:effectLst/>
      </p:bgPr>
    </p:bg>
    <p:spTree>
      <p:nvGrpSpPr>
        <p:cNvPr id="1" name="Shape 245"/>
        <p:cNvGrpSpPr/>
        <p:nvPr/>
      </p:nvGrpSpPr>
      <p:grpSpPr>
        <a:xfrm>
          <a:off x="0" y="0"/>
          <a:ext cx="0" cy="0"/>
          <a:chOff x="0" y="0"/>
          <a:chExt cx="0" cy="0"/>
        </a:xfrm>
      </p:grpSpPr>
      <p:sp>
        <p:nvSpPr>
          <p:cNvPr id="246" name="Google Shape;246;p36"/>
          <p:cNvSpPr txBox="1">
            <a:spLocks noGrp="1"/>
          </p:cNvSpPr>
          <p:nvPr>
            <p:ph type="title"/>
          </p:nvPr>
        </p:nvSpPr>
        <p:spPr>
          <a:xfrm>
            <a:off x="1508600" y="1343800"/>
            <a:ext cx="6367800" cy="915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800"/>
              <a:buFont typeface="Arial"/>
              <a:buNone/>
            </a:pPr>
            <a:endParaRPr sz="3200">
              <a:solidFill>
                <a:srgbClr val="ED7D31"/>
              </a:solidFill>
            </a:endParaRPr>
          </a:p>
          <a:p>
            <a:pPr marL="0" marR="0" lvl="0" indent="0" algn="ctr" rtl="0">
              <a:lnSpc>
                <a:spcPct val="100000"/>
              </a:lnSpc>
              <a:spcBef>
                <a:spcPts val="0"/>
              </a:spcBef>
              <a:spcAft>
                <a:spcPts val="0"/>
              </a:spcAft>
              <a:buClr>
                <a:schemeClr val="dk1"/>
              </a:buClr>
              <a:buSzPts val="4800"/>
              <a:buFont typeface="Arial"/>
              <a:buNone/>
            </a:pPr>
            <a:r>
              <a:rPr lang="en" sz="3200" b="1" i="0" u="none" strike="noStrike" cap="none">
                <a:solidFill>
                  <a:srgbClr val="ED7D31"/>
                </a:solidFill>
                <a:latin typeface="Avenir"/>
                <a:ea typeface="Avenir"/>
                <a:cs typeface="Avenir"/>
                <a:sym typeface="Avenir"/>
              </a:rPr>
              <a:t>AT </a:t>
            </a:r>
            <a:r>
              <a:rPr lang="en" sz="3200" b="1">
                <a:solidFill>
                  <a:srgbClr val="ED7D31"/>
                </a:solidFill>
                <a:latin typeface="Avenir"/>
                <a:ea typeface="Avenir"/>
                <a:cs typeface="Avenir"/>
                <a:sym typeface="Avenir"/>
              </a:rPr>
              <a:t>Professional Development</a:t>
            </a:r>
            <a:endParaRPr sz="3200" b="1" i="0" u="none" strike="noStrike" cap="none">
              <a:solidFill>
                <a:srgbClr val="ED7D31"/>
              </a:solidFill>
              <a:latin typeface="Avenir"/>
              <a:ea typeface="Avenir"/>
              <a:cs typeface="Avenir"/>
              <a:sym typeface="Avenir"/>
            </a:endParaRPr>
          </a:p>
        </p:txBody>
      </p:sp>
      <p:sp>
        <p:nvSpPr>
          <p:cNvPr id="247" name="Google Shape;247;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24</a:t>
            </a:fld>
            <a:endParaRPr/>
          </a:p>
        </p:txBody>
      </p:sp>
      <p:sp>
        <p:nvSpPr>
          <p:cNvPr id="248" name="Google Shape;248;p36"/>
          <p:cNvSpPr txBox="1">
            <a:spLocks noGrp="1"/>
          </p:cNvSpPr>
          <p:nvPr>
            <p:ph type="subTitle" idx="1"/>
          </p:nvPr>
        </p:nvSpPr>
        <p:spPr>
          <a:xfrm>
            <a:off x="2118075" y="3723125"/>
            <a:ext cx="5297100" cy="685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800" u="sng">
                <a:solidFill>
                  <a:schemeClr val="hlink"/>
                </a:solidFill>
                <a:latin typeface="Avenir"/>
                <a:ea typeface="Avenir"/>
                <a:cs typeface="Avenir"/>
                <a:sym typeface="Avenir"/>
                <a:hlinkClick r:id="rId3"/>
              </a:rPr>
              <a:t>https://ataem.org/at-assessment</a:t>
            </a:r>
            <a:endParaRPr sz="2800">
              <a:latin typeface="Avenir"/>
              <a:ea typeface="Avenir"/>
              <a:cs typeface="Avenir"/>
              <a:sym typeface="Avenir"/>
            </a:endParaRPr>
          </a:p>
          <a:p>
            <a:pPr marL="0" lvl="0" indent="0"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2"/>
        <p:cNvGrpSpPr/>
        <p:nvPr/>
      </p:nvGrpSpPr>
      <p:grpSpPr>
        <a:xfrm>
          <a:off x="0" y="0"/>
          <a:ext cx="0" cy="0"/>
          <a:chOff x="0" y="0"/>
          <a:chExt cx="0" cy="0"/>
        </a:xfrm>
      </p:grpSpPr>
      <p:sp>
        <p:nvSpPr>
          <p:cNvPr id="253" name="Google Shape;253;p37"/>
          <p:cNvSpPr txBox="1">
            <a:spLocks noGrp="1"/>
          </p:cNvSpPr>
          <p:nvPr>
            <p:ph type="title"/>
          </p:nvPr>
        </p:nvSpPr>
        <p:spPr>
          <a:xfrm>
            <a:off x="240950" y="815550"/>
            <a:ext cx="3521700" cy="1825800"/>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chemeClr val="dk1"/>
              </a:buClr>
              <a:buSzPts val="4800"/>
              <a:buFont typeface="Arial"/>
              <a:buNone/>
            </a:pPr>
            <a:r>
              <a:rPr lang="en" sz="3200" b="1">
                <a:solidFill>
                  <a:srgbClr val="ED7D31"/>
                </a:solidFill>
                <a:latin typeface="Avenir"/>
                <a:ea typeface="Avenir"/>
                <a:cs typeface="Avenir"/>
                <a:sym typeface="Avenir"/>
              </a:rPr>
              <a:t>Professional Development</a:t>
            </a:r>
            <a:r>
              <a:rPr lang="en" sz="3200" b="1" i="0" u="none" strike="noStrike" cap="none">
                <a:solidFill>
                  <a:srgbClr val="ED7D31"/>
                </a:solidFill>
                <a:latin typeface="Avenir"/>
                <a:ea typeface="Avenir"/>
                <a:cs typeface="Avenir"/>
                <a:sym typeface="Avenir"/>
              </a:rPr>
              <a:t> </a:t>
            </a:r>
            <a:endParaRPr sz="3200" b="1" i="0" u="none" strike="noStrike" cap="none">
              <a:solidFill>
                <a:srgbClr val="ED7D31"/>
              </a:solidFill>
              <a:latin typeface="Avenir"/>
              <a:ea typeface="Avenir"/>
              <a:cs typeface="Avenir"/>
              <a:sym typeface="Avenir"/>
            </a:endParaRPr>
          </a:p>
        </p:txBody>
      </p:sp>
      <p:sp>
        <p:nvSpPr>
          <p:cNvPr id="254" name="Google Shape;254;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25</a:t>
            </a:fld>
            <a:endParaRPr/>
          </a:p>
        </p:txBody>
      </p:sp>
      <p:sp>
        <p:nvSpPr>
          <p:cNvPr id="255" name="Google Shape;255;p37"/>
          <p:cNvSpPr txBox="1">
            <a:spLocks noGrp="1"/>
          </p:cNvSpPr>
          <p:nvPr>
            <p:ph type="subTitle" idx="1"/>
          </p:nvPr>
        </p:nvSpPr>
        <p:spPr>
          <a:xfrm>
            <a:off x="194650" y="3157825"/>
            <a:ext cx="3716400" cy="1225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2800" u="sng">
                <a:solidFill>
                  <a:schemeClr val="accent5"/>
                </a:solidFill>
                <a:latin typeface="Avenir"/>
                <a:ea typeface="Avenir"/>
                <a:cs typeface="Avenir"/>
                <a:sym typeface="Avenir"/>
                <a:hlinkClick r:id="rId3"/>
              </a:rPr>
              <a:t>https://ataem.org/professional-development</a:t>
            </a:r>
            <a:endParaRPr sz="2800">
              <a:latin typeface="Avenir"/>
              <a:ea typeface="Avenir"/>
              <a:cs typeface="Avenir"/>
              <a:sym typeface="Avenir"/>
            </a:endParaRPr>
          </a:p>
          <a:p>
            <a:pPr marL="0" lvl="0" indent="0" rtl="0">
              <a:spcBef>
                <a:spcPts val="0"/>
              </a:spcBef>
              <a:spcAft>
                <a:spcPts val="0"/>
              </a:spcAft>
              <a:buNone/>
            </a:pPr>
            <a:endParaRPr/>
          </a:p>
        </p:txBody>
      </p:sp>
      <p:pic>
        <p:nvPicPr>
          <p:cNvPr id="256" name="Google Shape;256;p37"/>
          <p:cNvPicPr preferRelativeResize="0"/>
          <p:nvPr/>
        </p:nvPicPr>
        <p:blipFill>
          <a:blip r:embed="rId4">
            <a:alphaModFix/>
          </a:blip>
          <a:stretch>
            <a:fillRect/>
          </a:stretch>
        </p:blipFill>
        <p:spPr>
          <a:xfrm>
            <a:off x="3837725" y="74125"/>
            <a:ext cx="4634725" cy="4463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0"/>
        <p:cNvGrpSpPr/>
        <p:nvPr/>
      </p:nvGrpSpPr>
      <p:grpSpPr>
        <a:xfrm>
          <a:off x="0" y="0"/>
          <a:ext cx="0" cy="0"/>
          <a:chOff x="0" y="0"/>
          <a:chExt cx="0" cy="0"/>
        </a:xfrm>
      </p:grpSpPr>
      <p:sp>
        <p:nvSpPr>
          <p:cNvPr id="261" name="Google Shape;261;p38"/>
          <p:cNvSpPr txBox="1">
            <a:spLocks noGrp="1"/>
          </p:cNvSpPr>
          <p:nvPr>
            <p:ph type="title"/>
          </p:nvPr>
        </p:nvSpPr>
        <p:spPr>
          <a:xfrm>
            <a:off x="407775" y="1037975"/>
            <a:ext cx="2997600" cy="1825800"/>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chemeClr val="dk1"/>
              </a:buClr>
              <a:buSzPts val="4800"/>
              <a:buFont typeface="Arial"/>
              <a:buNone/>
            </a:pPr>
            <a:r>
              <a:rPr lang="en" sz="3200" b="1">
                <a:solidFill>
                  <a:srgbClr val="ED7D31"/>
                </a:solidFill>
                <a:latin typeface="Avenir"/>
                <a:ea typeface="Avenir"/>
                <a:cs typeface="Avenir"/>
                <a:sym typeface="Avenir"/>
              </a:rPr>
              <a:t>AT Professional Development</a:t>
            </a:r>
            <a:r>
              <a:rPr lang="en" sz="3200" b="1" i="0" u="none" strike="noStrike" cap="none">
                <a:solidFill>
                  <a:srgbClr val="ED7D31"/>
                </a:solidFill>
                <a:latin typeface="Avenir"/>
                <a:ea typeface="Avenir"/>
                <a:cs typeface="Avenir"/>
                <a:sym typeface="Avenir"/>
              </a:rPr>
              <a:t> </a:t>
            </a:r>
            <a:endParaRPr sz="3200" b="1" i="0" u="none" strike="noStrike" cap="none">
              <a:solidFill>
                <a:srgbClr val="ED7D31"/>
              </a:solidFill>
              <a:latin typeface="Avenir"/>
              <a:ea typeface="Avenir"/>
              <a:cs typeface="Avenir"/>
              <a:sym typeface="Avenir"/>
            </a:endParaRPr>
          </a:p>
        </p:txBody>
      </p:sp>
      <p:sp>
        <p:nvSpPr>
          <p:cNvPr id="262" name="Google Shape;262;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26</a:t>
            </a:fld>
            <a:endParaRPr/>
          </a:p>
        </p:txBody>
      </p:sp>
      <p:sp>
        <p:nvSpPr>
          <p:cNvPr id="263" name="Google Shape;263;p38"/>
          <p:cNvSpPr txBox="1">
            <a:spLocks noGrp="1"/>
          </p:cNvSpPr>
          <p:nvPr>
            <p:ph type="subTitle" idx="1"/>
          </p:nvPr>
        </p:nvSpPr>
        <p:spPr>
          <a:xfrm>
            <a:off x="407775" y="3148550"/>
            <a:ext cx="3771900" cy="1225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800" u="sng">
                <a:solidFill>
                  <a:schemeClr val="hlink"/>
                </a:solidFill>
                <a:latin typeface="Avenir"/>
                <a:ea typeface="Avenir"/>
                <a:cs typeface="Avenir"/>
                <a:sym typeface="Avenir"/>
                <a:hlinkClick r:id="rId3"/>
              </a:rPr>
              <a:t>https://ataem.org/professional-development</a:t>
            </a:r>
            <a:endParaRPr sz="2800">
              <a:latin typeface="Avenir"/>
              <a:ea typeface="Avenir"/>
              <a:cs typeface="Avenir"/>
              <a:sym typeface="Avenir"/>
            </a:endParaRPr>
          </a:p>
          <a:p>
            <a:pPr marL="0" lvl="0" indent="0" rtl="0">
              <a:spcBef>
                <a:spcPts val="0"/>
              </a:spcBef>
              <a:spcAft>
                <a:spcPts val="0"/>
              </a:spcAft>
              <a:buNone/>
            </a:pPr>
            <a:endParaRPr sz="2800"/>
          </a:p>
          <a:p>
            <a:pPr marL="0" lvl="0" indent="0" rtl="0">
              <a:spcBef>
                <a:spcPts val="0"/>
              </a:spcBef>
              <a:spcAft>
                <a:spcPts val="0"/>
              </a:spcAft>
              <a:buNone/>
            </a:pPr>
            <a:endParaRPr/>
          </a:p>
        </p:txBody>
      </p:sp>
      <p:pic>
        <p:nvPicPr>
          <p:cNvPr id="264" name="Google Shape;264;p38"/>
          <p:cNvPicPr preferRelativeResize="0"/>
          <p:nvPr/>
        </p:nvPicPr>
        <p:blipFill>
          <a:blip r:embed="rId4">
            <a:alphaModFix/>
          </a:blip>
          <a:stretch>
            <a:fillRect/>
          </a:stretch>
        </p:blipFill>
        <p:spPr>
          <a:xfrm>
            <a:off x="4884950" y="115325"/>
            <a:ext cx="3587499" cy="442805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8"/>
        <p:cNvGrpSpPr/>
        <p:nvPr/>
      </p:nvGrpSpPr>
      <p:grpSpPr>
        <a:xfrm>
          <a:off x="0" y="0"/>
          <a:ext cx="0" cy="0"/>
          <a:chOff x="0" y="0"/>
          <a:chExt cx="0" cy="0"/>
        </a:xfrm>
      </p:grpSpPr>
      <p:pic>
        <p:nvPicPr>
          <p:cNvPr id="269" name="Google Shape;269;p39"/>
          <p:cNvPicPr preferRelativeResize="0"/>
          <p:nvPr/>
        </p:nvPicPr>
        <p:blipFill>
          <a:blip r:embed="rId3">
            <a:alphaModFix/>
          </a:blip>
          <a:stretch>
            <a:fillRect/>
          </a:stretch>
        </p:blipFill>
        <p:spPr>
          <a:xfrm>
            <a:off x="2814850" y="311150"/>
            <a:ext cx="5672898" cy="3976126"/>
          </a:xfrm>
          <a:prstGeom prst="rect">
            <a:avLst/>
          </a:prstGeom>
          <a:noFill/>
          <a:ln>
            <a:noFill/>
          </a:ln>
        </p:spPr>
      </p:pic>
      <p:sp>
        <p:nvSpPr>
          <p:cNvPr id="270" name="Google Shape;270;p39"/>
          <p:cNvSpPr txBox="1">
            <a:spLocks noGrp="1"/>
          </p:cNvSpPr>
          <p:nvPr>
            <p:ph type="title"/>
          </p:nvPr>
        </p:nvSpPr>
        <p:spPr>
          <a:xfrm>
            <a:off x="486025" y="852625"/>
            <a:ext cx="3364200" cy="1825800"/>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chemeClr val="dk1"/>
              </a:buClr>
              <a:buSzPts val="4800"/>
              <a:buFont typeface="Arial"/>
              <a:buNone/>
            </a:pPr>
            <a:r>
              <a:rPr lang="en" sz="3200" b="1">
                <a:solidFill>
                  <a:srgbClr val="ED7D31"/>
                </a:solidFill>
                <a:latin typeface="Avenir"/>
                <a:ea typeface="Avenir"/>
                <a:cs typeface="Avenir"/>
                <a:sym typeface="Avenir"/>
              </a:rPr>
              <a:t>Assistive Technology Internet Modules (ATIM)</a:t>
            </a:r>
            <a:endParaRPr sz="3200" b="1" i="0" u="none" strike="noStrike" cap="none">
              <a:solidFill>
                <a:srgbClr val="ED7D31"/>
              </a:solidFill>
              <a:latin typeface="Avenir"/>
              <a:ea typeface="Avenir"/>
              <a:cs typeface="Avenir"/>
              <a:sym typeface="Avenir"/>
            </a:endParaRPr>
          </a:p>
        </p:txBody>
      </p:sp>
      <p:sp>
        <p:nvSpPr>
          <p:cNvPr id="271" name="Google Shape;271;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27</a:t>
            </a:fld>
            <a:endParaRPr/>
          </a:p>
        </p:txBody>
      </p:sp>
      <p:sp>
        <p:nvSpPr>
          <p:cNvPr id="272" name="Google Shape;272;p39"/>
          <p:cNvSpPr txBox="1">
            <a:spLocks noGrp="1"/>
          </p:cNvSpPr>
          <p:nvPr>
            <p:ph type="subTitle" idx="1"/>
          </p:nvPr>
        </p:nvSpPr>
        <p:spPr>
          <a:xfrm>
            <a:off x="510775" y="3167075"/>
            <a:ext cx="2997600" cy="1225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800" u="sng">
                <a:solidFill>
                  <a:schemeClr val="hlink"/>
                </a:solidFill>
                <a:latin typeface="Avenir"/>
                <a:ea typeface="Avenir"/>
                <a:cs typeface="Avenir"/>
                <a:sym typeface="Avenir"/>
                <a:hlinkClick r:id="rId4"/>
              </a:rPr>
              <a:t>https://atinternetmodules.org/</a:t>
            </a:r>
            <a:endParaRPr sz="2800">
              <a:latin typeface="Avenir"/>
              <a:ea typeface="Avenir"/>
              <a:cs typeface="Avenir"/>
              <a:sym typeface="Avenir"/>
            </a:endParaRPr>
          </a:p>
          <a:p>
            <a:pPr marL="0" lvl="0" indent="0" rtl="0">
              <a:spcBef>
                <a:spcPts val="0"/>
              </a:spcBef>
              <a:spcAft>
                <a:spcPts val="0"/>
              </a:spcAft>
              <a:buNone/>
            </a:pPr>
            <a:endParaRPr sz="2800"/>
          </a:p>
          <a:p>
            <a:pPr marL="0" lvl="0" indent="0"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1"/>
          <p:cNvSpPr txBox="1">
            <a:spLocks noGrp="1"/>
          </p:cNvSpPr>
          <p:nvPr>
            <p:ph type="title"/>
          </p:nvPr>
        </p:nvSpPr>
        <p:spPr>
          <a:xfrm>
            <a:off x="188700" y="829350"/>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endParaRPr sz="3200" b="0" i="0" u="none" strike="noStrike" cap="none">
              <a:solidFill>
                <a:schemeClr val="dk1"/>
              </a:solidFill>
              <a:latin typeface="Arial"/>
              <a:ea typeface="Arial"/>
              <a:cs typeface="Arial"/>
              <a:sym typeface="Arial"/>
            </a:endParaRPr>
          </a:p>
        </p:txBody>
      </p:sp>
      <p:sp>
        <p:nvSpPr>
          <p:cNvPr id="286" name="Google Shape;286;p41"/>
          <p:cNvSpPr txBox="1">
            <a:spLocks noGrp="1"/>
          </p:cNvSpPr>
          <p:nvPr>
            <p:ph type="body" idx="1"/>
          </p:nvPr>
        </p:nvSpPr>
        <p:spPr>
          <a:xfrm>
            <a:off x="188700" y="1402050"/>
            <a:ext cx="8832600" cy="312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000"/>
              </a:spcBef>
              <a:spcAft>
                <a:spcPts val="0"/>
              </a:spcAft>
              <a:buClr>
                <a:schemeClr val="dk1"/>
              </a:buClr>
              <a:buSzPts val="1100"/>
              <a:buFont typeface="Arial"/>
              <a:buNone/>
            </a:pPr>
            <a:r>
              <a:rPr lang="en" sz="2400" b="1">
                <a:solidFill>
                  <a:schemeClr val="dk1"/>
                </a:solidFill>
                <a:latin typeface="Avenir"/>
                <a:ea typeface="Avenir"/>
                <a:cs typeface="Avenir"/>
                <a:sym typeface="Avenir"/>
              </a:rPr>
              <a:t>Free registration available. Lunch included. Door prizes!</a:t>
            </a:r>
            <a:endParaRPr sz="2400" b="1">
              <a:solidFill>
                <a:schemeClr val="dk1"/>
              </a:solidFill>
              <a:latin typeface="Avenir"/>
              <a:ea typeface="Avenir"/>
              <a:cs typeface="Avenir"/>
              <a:sym typeface="Avenir"/>
            </a:endParaRPr>
          </a:p>
          <a:p>
            <a:pPr marL="0" marR="0" lvl="0" indent="0" algn="l" rtl="0">
              <a:lnSpc>
                <a:spcPct val="100000"/>
              </a:lnSpc>
              <a:spcBef>
                <a:spcPts val="1000"/>
              </a:spcBef>
              <a:spcAft>
                <a:spcPts val="0"/>
              </a:spcAft>
              <a:buClr>
                <a:schemeClr val="dk1"/>
              </a:buClr>
              <a:buSzPts val="1100"/>
              <a:buFont typeface="Arial"/>
              <a:buNone/>
            </a:pPr>
            <a:r>
              <a:rPr lang="en" sz="2400" b="1">
                <a:solidFill>
                  <a:schemeClr val="dk1"/>
                </a:solidFill>
                <a:latin typeface="Avenir"/>
                <a:ea typeface="Avenir"/>
                <a:cs typeface="Avenir"/>
                <a:sym typeface="Avenir"/>
              </a:rPr>
              <a:t>October 2, 2018: Rootstown – NEOMED</a:t>
            </a:r>
            <a:endParaRPr sz="2400" b="1">
              <a:solidFill>
                <a:schemeClr val="dk1"/>
              </a:solidFill>
              <a:latin typeface="Avenir"/>
              <a:ea typeface="Avenir"/>
              <a:cs typeface="Avenir"/>
              <a:sym typeface="Avenir"/>
            </a:endParaRPr>
          </a:p>
          <a:p>
            <a:pPr marL="0" marR="0" lvl="0" indent="0" algn="l" rtl="0">
              <a:lnSpc>
                <a:spcPct val="100000"/>
              </a:lnSpc>
              <a:spcBef>
                <a:spcPts val="1000"/>
              </a:spcBef>
              <a:spcAft>
                <a:spcPts val="0"/>
              </a:spcAft>
              <a:buClr>
                <a:schemeClr val="dk1"/>
              </a:buClr>
              <a:buSzPts val="1100"/>
              <a:buFont typeface="Arial"/>
              <a:buNone/>
            </a:pPr>
            <a:r>
              <a:rPr lang="en" sz="2400" b="1">
                <a:solidFill>
                  <a:schemeClr val="dk1"/>
                </a:solidFill>
                <a:latin typeface="Avenir"/>
                <a:ea typeface="Avenir"/>
                <a:cs typeface="Avenir"/>
                <a:sym typeface="Avenir"/>
              </a:rPr>
              <a:t>October 3, 2018: Lima – Rhodes State College</a:t>
            </a:r>
            <a:endParaRPr sz="2400" b="1">
              <a:solidFill>
                <a:schemeClr val="dk1"/>
              </a:solidFill>
              <a:latin typeface="Avenir"/>
              <a:ea typeface="Avenir"/>
              <a:cs typeface="Avenir"/>
              <a:sym typeface="Avenir"/>
            </a:endParaRPr>
          </a:p>
          <a:p>
            <a:pPr marL="0" marR="0" lvl="0" indent="0" algn="l" rtl="0">
              <a:lnSpc>
                <a:spcPct val="100000"/>
              </a:lnSpc>
              <a:spcBef>
                <a:spcPts val="1000"/>
              </a:spcBef>
              <a:spcAft>
                <a:spcPts val="0"/>
              </a:spcAft>
              <a:buClr>
                <a:schemeClr val="dk1"/>
              </a:buClr>
              <a:buSzPts val="1100"/>
              <a:buFont typeface="Arial"/>
              <a:buNone/>
            </a:pPr>
            <a:r>
              <a:rPr lang="en" sz="2400" b="1">
                <a:solidFill>
                  <a:schemeClr val="dk1"/>
                </a:solidFill>
                <a:latin typeface="Avenir"/>
                <a:ea typeface="Avenir"/>
                <a:cs typeface="Avenir"/>
                <a:sym typeface="Avenir"/>
              </a:rPr>
              <a:t>October 4, 2018: Chauncey – SST 16</a:t>
            </a:r>
            <a:endParaRPr sz="2400" b="1">
              <a:solidFill>
                <a:schemeClr val="dk1"/>
              </a:solidFill>
              <a:latin typeface="Avenir"/>
              <a:ea typeface="Avenir"/>
              <a:cs typeface="Avenir"/>
              <a:sym typeface="Avenir"/>
            </a:endParaRPr>
          </a:p>
          <a:p>
            <a:pPr marL="0" marR="0" lvl="0" indent="0" algn="l" rtl="0">
              <a:lnSpc>
                <a:spcPct val="100000"/>
              </a:lnSpc>
              <a:spcBef>
                <a:spcPts val="1000"/>
              </a:spcBef>
              <a:spcAft>
                <a:spcPts val="0"/>
              </a:spcAft>
              <a:buClr>
                <a:schemeClr val="dk1"/>
              </a:buClr>
              <a:buSzPts val="1100"/>
              <a:buFont typeface="Arial"/>
              <a:buNone/>
            </a:pPr>
            <a:r>
              <a:rPr lang="en" sz="2400" b="1">
                <a:solidFill>
                  <a:schemeClr val="dk1"/>
                </a:solidFill>
                <a:latin typeface="Avenir"/>
                <a:ea typeface="Avenir"/>
                <a:cs typeface="Avenir"/>
                <a:sym typeface="Avenir"/>
              </a:rPr>
              <a:t>October 5, 2018: Dayton – Hilton Garden Inn, Austin Landing</a:t>
            </a:r>
            <a:endParaRPr sz="2400" b="1">
              <a:solidFill>
                <a:schemeClr val="dk1"/>
              </a:solidFill>
              <a:latin typeface="Avenir"/>
              <a:ea typeface="Avenir"/>
              <a:cs typeface="Avenir"/>
              <a:sym typeface="Avenir"/>
            </a:endParaRPr>
          </a:p>
          <a:p>
            <a:pPr marL="0" marR="0" lvl="0" indent="0" algn="ctr" rtl="0">
              <a:lnSpc>
                <a:spcPct val="100000"/>
              </a:lnSpc>
              <a:spcBef>
                <a:spcPts val="1000"/>
              </a:spcBef>
              <a:spcAft>
                <a:spcPts val="0"/>
              </a:spcAft>
              <a:buClr>
                <a:schemeClr val="dk1"/>
              </a:buClr>
              <a:buSzPts val="1100"/>
              <a:buFont typeface="Arial"/>
              <a:buNone/>
            </a:pPr>
            <a:r>
              <a:rPr lang="en" sz="2400">
                <a:solidFill>
                  <a:schemeClr val="dk1"/>
                </a:solidFill>
                <a:latin typeface="Avenir"/>
                <a:ea typeface="Avenir"/>
                <a:cs typeface="Avenir"/>
                <a:sym typeface="Avenir"/>
              </a:rPr>
              <a:t> </a:t>
            </a:r>
            <a:r>
              <a:rPr lang="en" sz="2400" u="sng">
                <a:solidFill>
                  <a:schemeClr val="hlink"/>
                </a:solidFill>
                <a:latin typeface="Avenir"/>
                <a:ea typeface="Avenir"/>
                <a:cs typeface="Avenir"/>
                <a:sym typeface="Avenir"/>
                <a:hlinkClick r:id="rId3"/>
              </a:rPr>
              <a:t>https://ohioatvendorfair.org</a:t>
            </a:r>
            <a:endParaRPr sz="2400" u="sng">
              <a:solidFill>
                <a:schemeClr val="hlink"/>
              </a:solidFill>
              <a:latin typeface="Avenir"/>
              <a:ea typeface="Avenir"/>
              <a:cs typeface="Avenir"/>
              <a:sym typeface="Avenir"/>
              <a:hlinkClick r:id="rId3"/>
            </a:endParaRPr>
          </a:p>
          <a:p>
            <a:pPr marL="0" marR="0" lvl="0" indent="0" algn="l" rtl="0">
              <a:lnSpc>
                <a:spcPct val="100000"/>
              </a:lnSpc>
              <a:spcBef>
                <a:spcPts val="1000"/>
              </a:spcBef>
              <a:spcAft>
                <a:spcPts val="0"/>
              </a:spcAft>
              <a:buNone/>
            </a:pPr>
            <a:endParaRPr sz="2400">
              <a:solidFill>
                <a:schemeClr val="dk1"/>
              </a:solidFill>
              <a:highlight>
                <a:srgbClr val="FFFFFF"/>
              </a:highlight>
              <a:latin typeface="Avenir"/>
              <a:ea typeface="Avenir"/>
              <a:cs typeface="Avenir"/>
              <a:sym typeface="Avenir"/>
            </a:endParaRPr>
          </a:p>
          <a:p>
            <a:pPr marL="0" marR="0" lvl="0" indent="0" algn="l" rtl="0">
              <a:lnSpc>
                <a:spcPct val="100000"/>
              </a:lnSpc>
              <a:spcBef>
                <a:spcPts val="1000"/>
              </a:spcBef>
              <a:spcAft>
                <a:spcPts val="0"/>
              </a:spcAft>
              <a:buNone/>
            </a:pPr>
            <a:endParaRPr sz="2400">
              <a:solidFill>
                <a:schemeClr val="dk1"/>
              </a:solidFill>
              <a:highlight>
                <a:srgbClr val="FFFFFF"/>
              </a:highlight>
              <a:latin typeface="Avenir"/>
              <a:ea typeface="Avenir"/>
              <a:cs typeface="Avenir"/>
              <a:sym typeface="Avenir"/>
            </a:endParaRPr>
          </a:p>
          <a:p>
            <a:pPr marL="457200" marR="0" lvl="0" indent="0" algn="l" rtl="0">
              <a:lnSpc>
                <a:spcPct val="100000"/>
              </a:lnSpc>
              <a:spcBef>
                <a:spcPts val="1000"/>
              </a:spcBef>
              <a:spcAft>
                <a:spcPts val="0"/>
              </a:spcAft>
              <a:buNone/>
            </a:pPr>
            <a:endParaRPr sz="2400" b="0" i="0" u="none" strike="noStrike" cap="none">
              <a:solidFill>
                <a:schemeClr val="dk1"/>
              </a:solidFill>
              <a:latin typeface="Arial"/>
              <a:ea typeface="Arial"/>
              <a:cs typeface="Arial"/>
              <a:sym typeface="Arial"/>
            </a:endParaRPr>
          </a:p>
          <a:p>
            <a:pPr marL="457200" marR="0" lvl="0" indent="0" algn="l" rtl="0">
              <a:lnSpc>
                <a:spcPct val="150000"/>
              </a:lnSpc>
              <a:spcBef>
                <a:spcPts val="1000"/>
              </a:spcBef>
              <a:spcAft>
                <a:spcPts val="0"/>
              </a:spcAft>
              <a:buClr>
                <a:schemeClr val="dk2"/>
              </a:buClr>
              <a:buSzPts val="1800"/>
              <a:buFont typeface="Arial"/>
              <a:buNone/>
            </a:pPr>
            <a:endParaRPr sz="800" b="0" i="0" u="none" strike="noStrike" cap="none">
              <a:solidFill>
                <a:schemeClr val="dk1"/>
              </a:solidFill>
              <a:latin typeface="Arial"/>
              <a:ea typeface="Arial"/>
              <a:cs typeface="Arial"/>
              <a:sym typeface="Arial"/>
            </a:endParaRPr>
          </a:p>
          <a:p>
            <a:pPr marL="457200" marR="0" lvl="0" indent="0" algn="l" rtl="0">
              <a:lnSpc>
                <a:spcPct val="150000"/>
              </a:lnSpc>
              <a:spcBef>
                <a:spcPts val="1000"/>
              </a:spcBef>
              <a:spcAft>
                <a:spcPts val="0"/>
              </a:spcAft>
              <a:buClr>
                <a:schemeClr val="dk2"/>
              </a:buClr>
              <a:buSzPts val="1800"/>
              <a:buFont typeface="Arial"/>
              <a:buNone/>
            </a:pPr>
            <a:endParaRPr sz="1100" b="0" i="0" u="none" strike="noStrike" cap="none">
              <a:solidFill>
                <a:schemeClr val="dk1"/>
              </a:solidFill>
              <a:latin typeface="Arial"/>
              <a:ea typeface="Arial"/>
              <a:cs typeface="Arial"/>
              <a:sym typeface="Arial"/>
            </a:endParaRPr>
          </a:p>
          <a:p>
            <a:pPr marL="457200" marR="0" lvl="0" indent="0" algn="l" rtl="0">
              <a:lnSpc>
                <a:spcPct val="150000"/>
              </a:lnSpc>
              <a:spcBef>
                <a:spcPts val="1000"/>
              </a:spcBef>
              <a:spcAft>
                <a:spcPts val="0"/>
              </a:spcAft>
              <a:buClr>
                <a:schemeClr val="dk2"/>
              </a:buClr>
              <a:buSzPts val="1800"/>
              <a:buFont typeface="Arial"/>
              <a:buNone/>
            </a:pPr>
            <a:endParaRPr sz="2800" b="0" i="0" u="none" strike="noStrike" cap="none">
              <a:solidFill>
                <a:schemeClr val="dk1"/>
              </a:solidFill>
              <a:latin typeface="Arial"/>
              <a:ea typeface="Arial"/>
              <a:cs typeface="Arial"/>
              <a:sym typeface="Arial"/>
            </a:endParaRPr>
          </a:p>
          <a:p>
            <a:pPr marL="457200" marR="0" lvl="0" indent="0" algn="l" rtl="0">
              <a:lnSpc>
                <a:spcPct val="150000"/>
              </a:lnSpc>
              <a:spcBef>
                <a:spcPts val="1000"/>
              </a:spcBef>
              <a:spcAft>
                <a:spcPts val="0"/>
              </a:spcAft>
              <a:buClr>
                <a:schemeClr val="dk2"/>
              </a:buClr>
              <a:buSzPts val="1800"/>
              <a:buFont typeface="Arial"/>
              <a:buNone/>
            </a:pPr>
            <a:endParaRPr sz="28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160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sp>
        <p:nvSpPr>
          <p:cNvPr id="287" name="Google Shape;287;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28</a:t>
            </a:fld>
            <a:endParaRPr/>
          </a:p>
        </p:txBody>
      </p:sp>
      <p:pic>
        <p:nvPicPr>
          <p:cNvPr id="288" name="Google Shape;288;p41"/>
          <p:cNvPicPr preferRelativeResize="0"/>
          <p:nvPr/>
        </p:nvPicPr>
        <p:blipFill>
          <a:blip r:embed="rId4">
            <a:alphaModFix/>
          </a:blip>
          <a:stretch>
            <a:fillRect/>
          </a:stretch>
        </p:blipFill>
        <p:spPr>
          <a:xfrm>
            <a:off x="249525" y="74975"/>
            <a:ext cx="4819650" cy="15049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2"/>
          <p:cNvSpPr txBox="1">
            <a:spLocks noGrp="1"/>
          </p:cNvSpPr>
          <p:nvPr>
            <p:ph type="title"/>
          </p:nvPr>
        </p:nvSpPr>
        <p:spPr>
          <a:xfrm>
            <a:off x="254550" y="340574"/>
            <a:ext cx="8520600" cy="1788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 sz="3600" b="0" i="0" u="none" strike="noStrike" cap="none">
                <a:solidFill>
                  <a:srgbClr val="ED7D31"/>
                </a:solidFill>
                <a:latin typeface="Arial"/>
                <a:ea typeface="Arial"/>
                <a:cs typeface="Arial"/>
                <a:sym typeface="Arial"/>
              </a:rPr>
              <a:t>Thank you</a:t>
            </a:r>
            <a:br>
              <a:rPr lang="en" sz="3600" b="0" i="0" u="none" strike="noStrike" cap="none">
                <a:solidFill>
                  <a:srgbClr val="ED7D31"/>
                </a:solidFill>
                <a:latin typeface="Arial"/>
                <a:ea typeface="Arial"/>
                <a:cs typeface="Arial"/>
                <a:sym typeface="Arial"/>
              </a:rPr>
            </a:br>
            <a:r>
              <a:rPr lang="en" sz="3600" b="0" i="0" u="none" strike="noStrike" cap="none">
                <a:solidFill>
                  <a:srgbClr val="ED7D31"/>
                </a:solidFill>
                <a:latin typeface="Arial"/>
                <a:ea typeface="Arial"/>
                <a:cs typeface="Arial"/>
                <a:sym typeface="Arial"/>
              </a:rPr>
              <a:t>AT&amp;AEM Center Powered by OCALI</a:t>
            </a:r>
            <a:endParaRPr sz="3600" b="0" i="0" u="none" strike="noStrike" cap="none">
              <a:solidFill>
                <a:srgbClr val="ED7D31"/>
              </a:solidFill>
              <a:latin typeface="Arial"/>
              <a:ea typeface="Arial"/>
              <a:cs typeface="Arial"/>
              <a:sym typeface="Arial"/>
            </a:endParaRPr>
          </a:p>
        </p:txBody>
      </p:sp>
      <p:pic>
        <p:nvPicPr>
          <p:cNvPr id="294" name="Google Shape;294;p42" descr="AT&amp;AEM Center Logo" title="AT&amp;AEM Center Logo"/>
          <p:cNvPicPr preferRelativeResize="0"/>
          <p:nvPr/>
        </p:nvPicPr>
        <p:blipFill rotWithShape="1">
          <a:blip r:embed="rId3">
            <a:alphaModFix/>
          </a:blip>
          <a:srcRect/>
          <a:stretch/>
        </p:blipFill>
        <p:spPr>
          <a:xfrm>
            <a:off x="3371850" y="2128837"/>
            <a:ext cx="2043113" cy="2043113"/>
          </a:xfrm>
          <a:prstGeom prst="rect">
            <a:avLst/>
          </a:prstGeom>
          <a:noFill/>
          <a:ln>
            <a:noFill/>
          </a:ln>
        </p:spPr>
      </p:pic>
      <p:sp>
        <p:nvSpPr>
          <p:cNvPr id="295" name="Google Shape;295;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179425" y="72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3200" b="1">
                <a:solidFill>
                  <a:srgbClr val="ED7D31"/>
                </a:solidFill>
                <a:latin typeface="Avenir"/>
                <a:ea typeface="Avenir"/>
                <a:cs typeface="Avenir"/>
                <a:sym typeface="Avenir"/>
              </a:rPr>
              <a:t>Federal Definition of AT Device and Services</a:t>
            </a:r>
            <a:endParaRPr sz="3200" b="1" i="0" u="none" strike="noStrike" cap="none">
              <a:solidFill>
                <a:schemeClr val="dk1"/>
              </a:solidFill>
              <a:latin typeface="Avenir"/>
              <a:ea typeface="Avenir"/>
              <a:cs typeface="Avenir"/>
              <a:sym typeface="Avenir"/>
            </a:endParaRPr>
          </a:p>
        </p:txBody>
      </p:sp>
      <p:sp>
        <p:nvSpPr>
          <p:cNvPr id="79" name="Google Shape;79;p15"/>
          <p:cNvSpPr txBox="1">
            <a:spLocks noGrp="1"/>
          </p:cNvSpPr>
          <p:nvPr>
            <p:ph type="body" idx="1"/>
          </p:nvPr>
        </p:nvSpPr>
        <p:spPr>
          <a:xfrm>
            <a:off x="218850" y="556750"/>
            <a:ext cx="8925150" cy="410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2800" dirty="0">
                <a:solidFill>
                  <a:schemeClr val="dk1"/>
                </a:solidFill>
                <a:highlight>
                  <a:srgbClr val="FFFFFF"/>
                </a:highlight>
                <a:latin typeface="Avenir"/>
                <a:ea typeface="Avenir"/>
                <a:cs typeface="Avenir"/>
                <a:sym typeface="Avenir"/>
              </a:rPr>
              <a:t>AT Device - "any item, piece of equipment, or product system, whether acquired commercially off the shelf, modified, or customized, that is used to increase, maintain, or improve functional capabilities of individuals with disabilities.</a:t>
            </a:r>
            <a:endParaRPr sz="2800" i="0" u="none" strike="noStrike" cap="none" dirty="0">
              <a:solidFill>
                <a:schemeClr val="dk1"/>
              </a:solidFill>
              <a:latin typeface="Avenir"/>
              <a:ea typeface="Avenir"/>
              <a:cs typeface="Avenir"/>
              <a:sym typeface="Avenir"/>
            </a:endParaRPr>
          </a:p>
          <a:p>
            <a:pPr marL="0" marR="0" lvl="0" indent="0" algn="l" rtl="0">
              <a:lnSpc>
                <a:spcPct val="100000"/>
              </a:lnSpc>
              <a:spcBef>
                <a:spcPts val="1000"/>
              </a:spcBef>
              <a:spcAft>
                <a:spcPts val="0"/>
              </a:spcAft>
              <a:buNone/>
            </a:pPr>
            <a:r>
              <a:rPr lang="en" sz="2800" dirty="0">
                <a:solidFill>
                  <a:schemeClr val="dk1"/>
                </a:solidFill>
                <a:highlight>
                  <a:srgbClr val="FFFFFF"/>
                </a:highlight>
                <a:latin typeface="Avenir"/>
                <a:ea typeface="Avenir"/>
                <a:cs typeface="Avenir"/>
                <a:sym typeface="Avenir"/>
              </a:rPr>
              <a:t>AT Service-“any service that directly assists an individual with a disability in selection, acquisition or use of an assistive technology device.”</a:t>
            </a:r>
            <a:endParaRPr sz="2400" dirty="0">
              <a:solidFill>
                <a:schemeClr val="dk1"/>
              </a:solidFill>
              <a:highlight>
                <a:srgbClr val="FFFFFF"/>
              </a:highlight>
              <a:latin typeface="Avenir"/>
              <a:ea typeface="Avenir"/>
              <a:cs typeface="Avenir"/>
              <a:sym typeface="Avenir"/>
            </a:endParaRPr>
          </a:p>
          <a:p>
            <a:pPr marL="0" lvl="0" indent="0" algn="ctr" rtl="0">
              <a:lnSpc>
                <a:spcPct val="100000"/>
              </a:lnSpc>
              <a:spcBef>
                <a:spcPts val="1000"/>
              </a:spcBef>
              <a:spcAft>
                <a:spcPts val="0"/>
              </a:spcAft>
              <a:buNone/>
            </a:pPr>
            <a:r>
              <a:rPr lang="en" dirty="0">
                <a:solidFill>
                  <a:schemeClr val="dk1"/>
                </a:solidFill>
                <a:highlight>
                  <a:srgbClr val="FFFFFF"/>
                </a:highlight>
                <a:latin typeface="Avenir"/>
                <a:ea typeface="Avenir"/>
                <a:cs typeface="Avenir"/>
                <a:sym typeface="Avenir"/>
              </a:rPr>
              <a:t>Technology Related Assistance to Individuals with Disabilities Act of 1988 (Tech Act)</a:t>
            </a:r>
            <a:endParaRPr i="0" u="none" strike="noStrike" cap="none" dirty="0">
              <a:solidFill>
                <a:schemeClr val="dk1"/>
              </a:solidFill>
              <a:latin typeface="Avenir"/>
              <a:ea typeface="Avenir"/>
              <a:cs typeface="Avenir"/>
              <a:sym typeface="Avenir"/>
            </a:endParaRPr>
          </a:p>
          <a:p>
            <a:pPr marL="457200" marR="0" lvl="0" indent="0" algn="l" rtl="0">
              <a:lnSpc>
                <a:spcPct val="100000"/>
              </a:lnSpc>
              <a:spcBef>
                <a:spcPts val="1000"/>
              </a:spcBef>
              <a:spcAft>
                <a:spcPts val="0"/>
              </a:spcAft>
              <a:buNone/>
            </a:pPr>
            <a:endParaRPr sz="2400" b="0" i="0" u="none" strike="noStrike" cap="none" dirty="0">
              <a:solidFill>
                <a:schemeClr val="dk1"/>
              </a:solidFill>
              <a:latin typeface="Arial"/>
              <a:ea typeface="Arial"/>
              <a:cs typeface="Arial"/>
              <a:sym typeface="Arial"/>
            </a:endParaRPr>
          </a:p>
          <a:p>
            <a:pPr marL="457200" marR="0" lvl="0" indent="0" algn="l" rtl="0">
              <a:lnSpc>
                <a:spcPct val="150000"/>
              </a:lnSpc>
              <a:spcBef>
                <a:spcPts val="1000"/>
              </a:spcBef>
              <a:spcAft>
                <a:spcPts val="0"/>
              </a:spcAft>
              <a:buClr>
                <a:schemeClr val="dk2"/>
              </a:buClr>
              <a:buSzPts val="1800"/>
              <a:buFont typeface="Arial"/>
              <a:buNone/>
            </a:pPr>
            <a:endParaRPr sz="800" b="0" i="0" u="none" strike="noStrike" cap="none" dirty="0">
              <a:solidFill>
                <a:schemeClr val="dk1"/>
              </a:solidFill>
              <a:latin typeface="Arial"/>
              <a:ea typeface="Arial"/>
              <a:cs typeface="Arial"/>
              <a:sym typeface="Arial"/>
            </a:endParaRPr>
          </a:p>
          <a:p>
            <a:pPr marL="457200" marR="0" lvl="0" indent="0" algn="l" rtl="0">
              <a:lnSpc>
                <a:spcPct val="150000"/>
              </a:lnSpc>
              <a:spcBef>
                <a:spcPts val="1000"/>
              </a:spcBef>
              <a:spcAft>
                <a:spcPts val="0"/>
              </a:spcAft>
              <a:buClr>
                <a:schemeClr val="dk2"/>
              </a:buClr>
              <a:buSzPts val="1800"/>
              <a:buFont typeface="Arial"/>
              <a:buNone/>
            </a:pPr>
            <a:endParaRPr sz="1100" b="0" i="0" u="none" strike="noStrike" cap="none" dirty="0">
              <a:solidFill>
                <a:schemeClr val="dk1"/>
              </a:solidFill>
              <a:latin typeface="Arial"/>
              <a:ea typeface="Arial"/>
              <a:cs typeface="Arial"/>
              <a:sym typeface="Arial"/>
            </a:endParaRPr>
          </a:p>
          <a:p>
            <a:pPr marL="457200" marR="0" lvl="0" indent="0" algn="l" rtl="0">
              <a:lnSpc>
                <a:spcPct val="150000"/>
              </a:lnSpc>
              <a:spcBef>
                <a:spcPts val="1000"/>
              </a:spcBef>
              <a:spcAft>
                <a:spcPts val="0"/>
              </a:spcAft>
              <a:buClr>
                <a:schemeClr val="dk2"/>
              </a:buClr>
              <a:buSzPts val="1800"/>
              <a:buFont typeface="Arial"/>
              <a:buNone/>
            </a:pPr>
            <a:endParaRPr sz="2800" b="0" i="0" u="none" strike="noStrike" cap="none" dirty="0">
              <a:solidFill>
                <a:schemeClr val="dk1"/>
              </a:solidFill>
              <a:latin typeface="Arial"/>
              <a:ea typeface="Arial"/>
              <a:cs typeface="Arial"/>
              <a:sym typeface="Arial"/>
            </a:endParaRPr>
          </a:p>
          <a:p>
            <a:pPr marL="457200" marR="0" lvl="0" indent="0" algn="l" rtl="0">
              <a:lnSpc>
                <a:spcPct val="150000"/>
              </a:lnSpc>
              <a:spcBef>
                <a:spcPts val="1000"/>
              </a:spcBef>
              <a:spcAft>
                <a:spcPts val="0"/>
              </a:spcAft>
              <a:buClr>
                <a:schemeClr val="dk2"/>
              </a:buClr>
              <a:buSzPts val="1800"/>
              <a:buFont typeface="Arial"/>
              <a:buNone/>
            </a:pPr>
            <a:endParaRPr sz="28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1600"/>
              </a:spcAft>
              <a:buClr>
                <a:schemeClr val="dk2"/>
              </a:buClr>
              <a:buSzPts val="1800"/>
              <a:buFont typeface="Arial"/>
              <a:buNone/>
            </a:pPr>
            <a:endParaRPr sz="1800" b="0" i="0" u="none" strike="noStrike" cap="none" dirty="0">
              <a:solidFill>
                <a:schemeClr val="dk2"/>
              </a:solidFill>
              <a:latin typeface="Arial"/>
              <a:ea typeface="Arial"/>
              <a:cs typeface="Arial"/>
              <a:sym typeface="Arial"/>
            </a:endParaRPr>
          </a:p>
        </p:txBody>
      </p:sp>
      <p:sp>
        <p:nvSpPr>
          <p:cNvPr id="80" name="Google Shape;8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Clr>
                <a:srgbClr val="000000"/>
              </a:buClr>
              <a:buSzPts val="1000"/>
              <a:buFont typeface="Arial"/>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452050" y="761000"/>
            <a:ext cx="3078900" cy="148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800"/>
              <a:buFont typeface="Arial"/>
              <a:buNone/>
            </a:pPr>
            <a:endParaRPr sz="3200" dirty="0">
              <a:solidFill>
                <a:srgbClr val="ED7D31"/>
              </a:solidFill>
            </a:endParaRPr>
          </a:p>
          <a:p>
            <a:pPr marL="0" marR="0" lvl="0" indent="0" rtl="0">
              <a:lnSpc>
                <a:spcPct val="100000"/>
              </a:lnSpc>
              <a:spcBef>
                <a:spcPts val="0"/>
              </a:spcBef>
              <a:spcAft>
                <a:spcPts val="0"/>
              </a:spcAft>
              <a:buClr>
                <a:schemeClr val="dk1"/>
              </a:buClr>
              <a:buSzPts val="4800"/>
              <a:buFont typeface="Arial"/>
              <a:buNone/>
            </a:pPr>
            <a:r>
              <a:rPr lang="en" sz="3200" b="1" dirty="0">
                <a:solidFill>
                  <a:srgbClr val="ED7D31"/>
                </a:solidFill>
                <a:latin typeface="Avenir"/>
                <a:ea typeface="Avenir"/>
                <a:cs typeface="Avenir"/>
                <a:sym typeface="Avenir"/>
              </a:rPr>
              <a:t>AT &amp; AEM Center Website</a:t>
            </a:r>
            <a:endParaRPr sz="3200" b="1" dirty="0">
              <a:solidFill>
                <a:srgbClr val="ED7D31"/>
              </a:solidFill>
              <a:latin typeface="Avenir"/>
              <a:ea typeface="Avenir"/>
              <a:cs typeface="Avenir"/>
              <a:sym typeface="Avenir"/>
            </a:endParaRPr>
          </a:p>
          <a:p>
            <a:pPr marL="0" marR="0" lvl="0" indent="0" algn="ctr" rtl="0">
              <a:lnSpc>
                <a:spcPct val="100000"/>
              </a:lnSpc>
              <a:spcBef>
                <a:spcPts val="0"/>
              </a:spcBef>
              <a:spcAft>
                <a:spcPts val="0"/>
              </a:spcAft>
              <a:buClr>
                <a:schemeClr val="dk1"/>
              </a:buClr>
              <a:buSzPts val="4800"/>
              <a:buFont typeface="Arial"/>
              <a:buNone/>
            </a:pPr>
            <a:endParaRPr sz="3200" b="0" i="0" u="none" strike="noStrike" cap="none" dirty="0">
              <a:solidFill>
                <a:srgbClr val="ED7D31"/>
              </a:solidFill>
              <a:latin typeface="Arial"/>
              <a:ea typeface="Arial"/>
              <a:cs typeface="Arial"/>
              <a:sym typeface="Arial"/>
            </a:endParaRPr>
          </a:p>
        </p:txBody>
      </p:sp>
      <p:sp>
        <p:nvSpPr>
          <p:cNvPr id="86" name="Google Shape;8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Clr>
                <a:srgbClr val="000000"/>
              </a:buClr>
              <a:buSzPts val="1000"/>
              <a:buFont typeface="Arial"/>
              <a:buNone/>
            </a:pPr>
            <a:fld id="{00000000-1234-1234-1234-123412341234}" type="slidenum">
              <a:rPr lang="en"/>
              <a:t>4</a:t>
            </a:fld>
            <a:endParaRPr/>
          </a:p>
        </p:txBody>
      </p:sp>
      <p:sp>
        <p:nvSpPr>
          <p:cNvPr id="87" name="Google Shape;87;p16"/>
          <p:cNvSpPr txBox="1">
            <a:spLocks noGrp="1"/>
          </p:cNvSpPr>
          <p:nvPr>
            <p:ph type="subTitle" idx="1"/>
          </p:nvPr>
        </p:nvSpPr>
        <p:spPr>
          <a:xfrm>
            <a:off x="515825" y="3584150"/>
            <a:ext cx="3172500" cy="685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800" u="sng">
                <a:solidFill>
                  <a:schemeClr val="hlink"/>
                </a:solidFill>
                <a:latin typeface="Avenir"/>
                <a:ea typeface="Avenir"/>
                <a:cs typeface="Avenir"/>
                <a:sym typeface="Avenir"/>
                <a:hlinkClick r:id="rId3"/>
              </a:rPr>
              <a:t>https://ataem.org</a:t>
            </a:r>
            <a:endParaRPr>
              <a:latin typeface="Avenir"/>
              <a:ea typeface="Avenir"/>
              <a:cs typeface="Avenir"/>
              <a:sym typeface="Avenir"/>
            </a:endParaRPr>
          </a:p>
        </p:txBody>
      </p:sp>
      <p:pic>
        <p:nvPicPr>
          <p:cNvPr id="88" name="Google Shape;88;p16"/>
          <p:cNvPicPr preferRelativeResize="0"/>
          <p:nvPr/>
        </p:nvPicPr>
        <p:blipFill>
          <a:blip r:embed="rId4">
            <a:alphaModFix/>
          </a:blip>
          <a:stretch>
            <a:fillRect/>
          </a:stretch>
        </p:blipFill>
        <p:spPr>
          <a:xfrm>
            <a:off x="4516400" y="0"/>
            <a:ext cx="3791955" cy="466322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7D31">
            <a:alpha val="17650"/>
          </a:srgbClr>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1508600" y="1343800"/>
            <a:ext cx="6367800" cy="915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800"/>
              <a:buFont typeface="Arial"/>
              <a:buNone/>
            </a:pPr>
            <a:endParaRPr sz="3200">
              <a:solidFill>
                <a:srgbClr val="ED7D31"/>
              </a:solidFill>
            </a:endParaRPr>
          </a:p>
          <a:p>
            <a:pPr marL="0" marR="0" lvl="0" indent="0" algn="ctr" rtl="0">
              <a:lnSpc>
                <a:spcPct val="100000"/>
              </a:lnSpc>
              <a:spcBef>
                <a:spcPts val="0"/>
              </a:spcBef>
              <a:spcAft>
                <a:spcPts val="0"/>
              </a:spcAft>
              <a:buClr>
                <a:schemeClr val="dk1"/>
              </a:buClr>
              <a:buSzPts val="4800"/>
              <a:buFont typeface="Arial"/>
              <a:buNone/>
            </a:pPr>
            <a:r>
              <a:rPr lang="en" sz="3200" b="1" i="0" u="none" strike="noStrike" cap="none">
                <a:solidFill>
                  <a:srgbClr val="ED7D31"/>
                </a:solidFill>
                <a:latin typeface="Avenir"/>
                <a:ea typeface="Avenir"/>
                <a:cs typeface="Avenir"/>
                <a:sym typeface="Avenir"/>
              </a:rPr>
              <a:t>AT Assessment</a:t>
            </a:r>
            <a:endParaRPr sz="3200" b="1" i="0" u="none" strike="noStrike" cap="none">
              <a:solidFill>
                <a:srgbClr val="ED7D31"/>
              </a:solidFill>
              <a:latin typeface="Avenir"/>
              <a:ea typeface="Avenir"/>
              <a:cs typeface="Avenir"/>
              <a:sym typeface="Avenir"/>
            </a:endParaRPr>
          </a:p>
        </p:txBody>
      </p:sp>
      <p:sp>
        <p:nvSpPr>
          <p:cNvPr id="94" name="Google Shape;9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5</a:t>
            </a:fld>
            <a:endParaRPr/>
          </a:p>
        </p:txBody>
      </p:sp>
      <p:sp>
        <p:nvSpPr>
          <p:cNvPr id="95" name="Google Shape;95;p17"/>
          <p:cNvSpPr txBox="1">
            <a:spLocks noGrp="1"/>
          </p:cNvSpPr>
          <p:nvPr>
            <p:ph type="subTitle" idx="1"/>
          </p:nvPr>
        </p:nvSpPr>
        <p:spPr>
          <a:xfrm>
            <a:off x="1965675" y="3723125"/>
            <a:ext cx="5611200" cy="685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800" u="sng">
                <a:solidFill>
                  <a:schemeClr val="hlink"/>
                </a:solidFill>
                <a:latin typeface="Avenir"/>
                <a:ea typeface="Avenir"/>
                <a:cs typeface="Avenir"/>
                <a:sym typeface="Avenir"/>
                <a:hlinkClick r:id="rId3"/>
              </a:rPr>
              <a:t>https://ataem.org/at-assessment</a:t>
            </a:r>
            <a:endParaRPr sz="2800">
              <a:latin typeface="Avenir"/>
              <a:ea typeface="Avenir"/>
              <a:cs typeface="Avenir"/>
              <a:sym typeface="Avenir"/>
            </a:endParaRPr>
          </a:p>
          <a:p>
            <a:pPr marL="0" lvl="0" indent="0"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311700" y="445025"/>
            <a:ext cx="41994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3200" b="0" i="0" u="none" strike="noStrike" cap="none">
                <a:solidFill>
                  <a:srgbClr val="ED7D31"/>
                </a:solidFill>
                <a:latin typeface="Arial"/>
                <a:ea typeface="Arial"/>
                <a:cs typeface="Arial"/>
                <a:sym typeface="Arial"/>
              </a:rPr>
              <a:t>SETT Framework </a:t>
            </a:r>
            <a:r>
              <a:rPr lang="en" sz="3600" b="0" i="0" u="none" strike="noStrike" cap="none">
                <a:solidFill>
                  <a:srgbClr val="ED7D31"/>
                </a:solidFill>
                <a:latin typeface="Arial"/>
                <a:ea typeface="Arial"/>
                <a:cs typeface="Arial"/>
                <a:sym typeface="Arial"/>
              </a:rPr>
              <a:t>			</a:t>
            </a:r>
            <a:endParaRPr sz="2800" b="0" i="0" u="none" strike="noStrike" cap="none">
              <a:solidFill>
                <a:schemeClr val="dk1"/>
              </a:solidFill>
              <a:latin typeface="Arial"/>
              <a:ea typeface="Arial"/>
              <a:cs typeface="Arial"/>
              <a:sym typeface="Arial"/>
            </a:endParaRPr>
          </a:p>
        </p:txBody>
      </p:sp>
      <p:pic>
        <p:nvPicPr>
          <p:cNvPr id="101" name="Google Shape;101;p18" descr="Student, Environment, Tasks, and Tools " title="SETT Framework"/>
          <p:cNvPicPr preferRelativeResize="0"/>
          <p:nvPr/>
        </p:nvPicPr>
        <p:blipFill rotWithShape="1">
          <a:blip r:embed="rId3">
            <a:alphaModFix/>
          </a:blip>
          <a:srcRect/>
          <a:stretch/>
        </p:blipFill>
        <p:spPr>
          <a:xfrm>
            <a:off x="839775" y="1147813"/>
            <a:ext cx="2630274" cy="2887369"/>
          </a:xfrm>
          <a:prstGeom prst="rect">
            <a:avLst/>
          </a:prstGeom>
          <a:noFill/>
          <a:ln>
            <a:noFill/>
          </a:ln>
        </p:spPr>
      </p:pic>
      <p:sp>
        <p:nvSpPr>
          <p:cNvPr id="102" name="Google Shape;102;p18"/>
          <p:cNvSpPr txBox="1">
            <a:spLocks noGrp="1"/>
          </p:cNvSpPr>
          <p:nvPr>
            <p:ph type="body" idx="1"/>
          </p:nvPr>
        </p:nvSpPr>
        <p:spPr>
          <a:xfrm>
            <a:off x="496853" y="4043225"/>
            <a:ext cx="3398100" cy="493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2800" b="0" i="0" u="sng" strike="noStrike" cap="none">
                <a:solidFill>
                  <a:schemeClr val="hlink"/>
                </a:solidFill>
                <a:latin typeface="Arial"/>
                <a:ea typeface="Arial"/>
                <a:cs typeface="Arial"/>
                <a:sym typeface="Arial"/>
                <a:hlinkClick r:id="rId4"/>
              </a:rPr>
              <a:t>www.joyzabala.com</a:t>
            </a:r>
            <a:endParaRPr sz="2800" b="0" i="0" u="sng" strike="noStrike" cap="none">
              <a:solidFill>
                <a:schemeClr val="hlink"/>
              </a:solidFill>
              <a:latin typeface="Arial"/>
              <a:ea typeface="Arial"/>
              <a:cs typeface="Arial"/>
              <a:sym typeface="Arial"/>
              <a:hlinkClick r:id="rId4"/>
            </a:endParaRPr>
          </a:p>
          <a:p>
            <a:pPr marL="0" marR="0" lvl="0" indent="0" algn="l" rtl="0">
              <a:lnSpc>
                <a:spcPct val="115000"/>
              </a:lnSpc>
              <a:spcBef>
                <a:spcPts val="0"/>
              </a:spcBef>
              <a:spcAft>
                <a:spcPts val="160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sp>
        <p:nvSpPr>
          <p:cNvPr id="103" name="Google Shape;103;p18"/>
          <p:cNvSpPr txBox="1">
            <a:spLocks noGrp="1"/>
          </p:cNvSpPr>
          <p:nvPr>
            <p:ph type="body" idx="3"/>
          </p:nvPr>
        </p:nvSpPr>
        <p:spPr>
          <a:xfrm>
            <a:off x="6058125" y="517225"/>
            <a:ext cx="1403100" cy="630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chemeClr val="dk2"/>
              </a:buClr>
              <a:buSzPts val="1800"/>
              <a:buFont typeface="Arial"/>
              <a:buNone/>
            </a:pPr>
            <a:r>
              <a:rPr lang="en" sz="3200" b="0" i="0" u="none" strike="noStrike" cap="none">
                <a:solidFill>
                  <a:srgbClr val="ED7D31"/>
                </a:solidFill>
                <a:latin typeface="Arial"/>
                <a:ea typeface="Arial"/>
                <a:cs typeface="Arial"/>
                <a:sym typeface="Arial"/>
              </a:rPr>
              <a:t>HAAT</a:t>
            </a:r>
            <a:endParaRPr sz="3200" b="0" i="0" u="none" strike="noStrike" cap="none">
              <a:solidFill>
                <a:srgbClr val="ED7D31"/>
              </a:solidFill>
              <a:latin typeface="Arial"/>
              <a:ea typeface="Arial"/>
              <a:cs typeface="Arial"/>
              <a:sym typeface="Arial"/>
            </a:endParaRPr>
          </a:p>
        </p:txBody>
      </p:sp>
      <p:pic>
        <p:nvPicPr>
          <p:cNvPr id="104" name="Google Shape;104;p18" descr="Pie chart inside of a box. The pie chart is cut in three equal parts labeled Human, Activity, Assistive Technology. The box is labeled Context" title="HAAT Model"/>
          <p:cNvPicPr preferRelativeResize="0"/>
          <p:nvPr/>
        </p:nvPicPr>
        <p:blipFill rotWithShape="1">
          <a:blip r:embed="rId5">
            <a:alphaModFix/>
          </a:blip>
          <a:srcRect/>
          <a:stretch/>
        </p:blipFill>
        <p:spPr>
          <a:xfrm>
            <a:off x="5020050" y="1276675"/>
            <a:ext cx="3397974" cy="2842749"/>
          </a:xfrm>
          <a:prstGeom prst="rect">
            <a:avLst/>
          </a:prstGeom>
          <a:noFill/>
          <a:ln>
            <a:noFill/>
          </a:ln>
        </p:spPr>
      </p:pic>
      <p:sp>
        <p:nvSpPr>
          <p:cNvPr id="105" name="Google Shape;105;p18"/>
          <p:cNvSpPr txBox="1">
            <a:spLocks noGrp="1"/>
          </p:cNvSpPr>
          <p:nvPr>
            <p:ph type="body" idx="2"/>
          </p:nvPr>
        </p:nvSpPr>
        <p:spPr>
          <a:xfrm>
            <a:off x="5436025" y="4043225"/>
            <a:ext cx="2984700" cy="493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chemeClr val="dk2"/>
              </a:buClr>
              <a:buSzPts val="1800"/>
              <a:buFont typeface="Arial"/>
              <a:buNone/>
            </a:pPr>
            <a:r>
              <a:rPr lang="en" sz="2800" b="0" i="0" u="none" strike="noStrike" cap="none">
                <a:solidFill>
                  <a:schemeClr val="dk2"/>
                </a:solidFill>
                <a:latin typeface="Arial"/>
                <a:ea typeface="Arial"/>
                <a:cs typeface="Arial"/>
                <a:sym typeface="Arial"/>
              </a:rPr>
              <a:t>Cook &amp; Hussey</a:t>
            </a:r>
            <a:endParaRPr sz="2800" b="0" i="0" u="none" strike="noStrike" cap="none">
              <a:solidFill>
                <a:schemeClr val="dk2"/>
              </a:solidFill>
              <a:latin typeface="Arial"/>
              <a:ea typeface="Arial"/>
              <a:cs typeface="Arial"/>
              <a:sym typeface="Arial"/>
            </a:endParaRPr>
          </a:p>
        </p:txBody>
      </p:sp>
      <p:sp>
        <p:nvSpPr>
          <p:cNvPr id="106" name="Google Shape;106;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Clr>
                <a:srgbClr val="000000"/>
              </a:buClr>
              <a:buSzPts val="1000"/>
              <a:buFont typeface="Arial"/>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129775" y="658000"/>
            <a:ext cx="2997600" cy="1146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800"/>
              <a:buFont typeface="Arial"/>
              <a:buNone/>
            </a:pPr>
            <a:r>
              <a:rPr lang="en" sz="3200" b="1" i="0" u="none" strike="noStrike" cap="none">
                <a:solidFill>
                  <a:srgbClr val="ED7D31"/>
                </a:solidFill>
                <a:latin typeface="Avenir"/>
                <a:ea typeface="Avenir"/>
                <a:cs typeface="Avenir"/>
                <a:sym typeface="Avenir"/>
              </a:rPr>
              <a:t>AT Assessment</a:t>
            </a:r>
            <a:endParaRPr sz="3200" b="1" i="0" u="none" strike="noStrike" cap="none">
              <a:solidFill>
                <a:srgbClr val="ED7D31"/>
              </a:solidFill>
              <a:latin typeface="Avenir"/>
              <a:ea typeface="Avenir"/>
              <a:cs typeface="Avenir"/>
              <a:sym typeface="Avenir"/>
            </a:endParaRPr>
          </a:p>
        </p:txBody>
      </p:sp>
      <p:sp>
        <p:nvSpPr>
          <p:cNvPr id="112" name="Google Shape;112;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7</a:t>
            </a:fld>
            <a:endParaRPr/>
          </a:p>
        </p:txBody>
      </p:sp>
      <p:sp>
        <p:nvSpPr>
          <p:cNvPr id="113" name="Google Shape;113;p19"/>
          <p:cNvSpPr txBox="1">
            <a:spLocks noGrp="1"/>
          </p:cNvSpPr>
          <p:nvPr>
            <p:ph type="subTitle" idx="1"/>
          </p:nvPr>
        </p:nvSpPr>
        <p:spPr>
          <a:xfrm>
            <a:off x="129775" y="3167075"/>
            <a:ext cx="2997600" cy="1225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800" u="sng">
                <a:solidFill>
                  <a:schemeClr val="hlink"/>
                </a:solidFill>
                <a:latin typeface="Avenir"/>
                <a:ea typeface="Avenir"/>
                <a:cs typeface="Avenir"/>
                <a:sym typeface="Avenir"/>
                <a:hlinkClick r:id="rId3"/>
              </a:rPr>
              <a:t>https://ataem.org/at-assessment</a:t>
            </a:r>
            <a:endParaRPr sz="2800">
              <a:latin typeface="Avenir"/>
              <a:ea typeface="Avenir"/>
              <a:cs typeface="Avenir"/>
              <a:sym typeface="Avenir"/>
            </a:endParaRPr>
          </a:p>
          <a:p>
            <a:pPr marL="0" lvl="0" indent="0" rtl="0">
              <a:spcBef>
                <a:spcPts val="0"/>
              </a:spcBef>
              <a:spcAft>
                <a:spcPts val="0"/>
              </a:spcAft>
              <a:buNone/>
            </a:pPr>
            <a:endParaRPr/>
          </a:p>
        </p:txBody>
      </p:sp>
      <p:pic>
        <p:nvPicPr>
          <p:cNvPr id="114" name="Google Shape;114;p19"/>
          <p:cNvPicPr preferRelativeResize="0"/>
          <p:nvPr/>
        </p:nvPicPr>
        <p:blipFill rotWithShape="1">
          <a:blip r:embed="rId4">
            <a:alphaModFix/>
          </a:blip>
          <a:srcRect l="1276" r="7549"/>
          <a:stretch/>
        </p:blipFill>
        <p:spPr>
          <a:xfrm>
            <a:off x="3208700" y="704325"/>
            <a:ext cx="5935300" cy="34938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587425" y="568650"/>
            <a:ext cx="3620100" cy="2003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800"/>
              <a:buFont typeface="Arial"/>
              <a:buNone/>
            </a:pPr>
            <a:r>
              <a:rPr lang="en" sz="3200" b="1" i="0" u="none" strike="noStrike" cap="none">
                <a:solidFill>
                  <a:srgbClr val="ED7D31"/>
                </a:solidFill>
                <a:latin typeface="Avenir"/>
                <a:ea typeface="Avenir"/>
                <a:cs typeface="Avenir"/>
                <a:sym typeface="Avenir"/>
              </a:rPr>
              <a:t>AT Assessment - AT Assessment Re</a:t>
            </a:r>
            <a:r>
              <a:rPr lang="en" sz="3200" b="1">
                <a:solidFill>
                  <a:srgbClr val="ED7D31"/>
                </a:solidFill>
                <a:latin typeface="Avenir"/>
                <a:ea typeface="Avenir"/>
                <a:cs typeface="Avenir"/>
                <a:sym typeface="Avenir"/>
              </a:rPr>
              <a:t>sources</a:t>
            </a:r>
            <a:endParaRPr sz="3200" b="1" i="0" u="none" strike="noStrike" cap="none">
              <a:solidFill>
                <a:srgbClr val="ED7D31"/>
              </a:solidFill>
              <a:latin typeface="Avenir"/>
              <a:ea typeface="Avenir"/>
              <a:cs typeface="Avenir"/>
              <a:sym typeface="Avenir"/>
            </a:endParaRPr>
          </a:p>
        </p:txBody>
      </p:sp>
      <p:sp>
        <p:nvSpPr>
          <p:cNvPr id="120" name="Google Shape;12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8</a:t>
            </a:fld>
            <a:endParaRPr/>
          </a:p>
        </p:txBody>
      </p:sp>
      <p:sp>
        <p:nvSpPr>
          <p:cNvPr id="121" name="Google Shape;121;p20"/>
          <p:cNvSpPr txBox="1">
            <a:spLocks noGrp="1"/>
          </p:cNvSpPr>
          <p:nvPr>
            <p:ph type="subTitle" idx="1"/>
          </p:nvPr>
        </p:nvSpPr>
        <p:spPr>
          <a:xfrm>
            <a:off x="1010200" y="3176350"/>
            <a:ext cx="2997600" cy="1225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800" u="sng">
                <a:solidFill>
                  <a:schemeClr val="hlink"/>
                </a:solidFill>
                <a:latin typeface="Avenir"/>
                <a:ea typeface="Avenir"/>
                <a:cs typeface="Avenir"/>
                <a:sym typeface="Avenir"/>
                <a:hlinkClick r:id="rId3"/>
              </a:rPr>
              <a:t>https://ataem.org/at-assessment</a:t>
            </a:r>
            <a:endParaRPr sz="2800">
              <a:latin typeface="Avenir"/>
              <a:ea typeface="Avenir"/>
              <a:cs typeface="Avenir"/>
              <a:sym typeface="Avenir"/>
            </a:endParaRPr>
          </a:p>
          <a:p>
            <a:pPr marL="0" lvl="0" indent="0" rtl="0">
              <a:spcBef>
                <a:spcPts val="0"/>
              </a:spcBef>
              <a:spcAft>
                <a:spcPts val="0"/>
              </a:spcAft>
              <a:buNone/>
            </a:pPr>
            <a:endParaRPr/>
          </a:p>
        </p:txBody>
      </p:sp>
      <p:pic>
        <p:nvPicPr>
          <p:cNvPr id="122" name="Google Shape;122;p20"/>
          <p:cNvPicPr preferRelativeResize="0"/>
          <p:nvPr/>
        </p:nvPicPr>
        <p:blipFill rotWithShape="1">
          <a:blip r:embed="rId4">
            <a:alphaModFix/>
          </a:blip>
          <a:srcRect t="2788" b="2371"/>
          <a:stretch/>
        </p:blipFill>
        <p:spPr>
          <a:xfrm>
            <a:off x="4924175" y="74150"/>
            <a:ext cx="3887799" cy="4589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6"/>
        <p:cNvGrpSpPr/>
        <p:nvPr/>
      </p:nvGrpSpPr>
      <p:grpSpPr>
        <a:xfrm>
          <a:off x="0" y="0"/>
          <a:ext cx="0" cy="0"/>
          <a:chOff x="0" y="0"/>
          <a:chExt cx="0" cy="0"/>
        </a:xfrm>
      </p:grpSpPr>
      <p:sp>
        <p:nvSpPr>
          <p:cNvPr id="127" name="Google Shape;127;p21"/>
          <p:cNvSpPr txBox="1">
            <a:spLocks noGrp="1"/>
          </p:cNvSpPr>
          <p:nvPr>
            <p:ph type="title"/>
          </p:nvPr>
        </p:nvSpPr>
        <p:spPr>
          <a:xfrm>
            <a:off x="0" y="515650"/>
            <a:ext cx="3260400" cy="171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800"/>
              <a:buFont typeface="Arial"/>
              <a:buNone/>
            </a:pPr>
            <a:r>
              <a:rPr lang="en" sz="3200" b="1" i="0" u="none" strike="noStrike" cap="none">
                <a:solidFill>
                  <a:srgbClr val="ED7D31"/>
                </a:solidFill>
                <a:latin typeface="Avenir"/>
                <a:ea typeface="Avenir"/>
                <a:cs typeface="Avenir"/>
                <a:sym typeface="Avenir"/>
              </a:rPr>
              <a:t>AT Assessment - Frameworks and T</a:t>
            </a:r>
            <a:r>
              <a:rPr lang="en" sz="3200" b="1">
                <a:solidFill>
                  <a:srgbClr val="ED7D31"/>
                </a:solidFill>
                <a:latin typeface="Avenir"/>
                <a:ea typeface="Avenir"/>
                <a:cs typeface="Avenir"/>
                <a:sym typeface="Avenir"/>
              </a:rPr>
              <a:t>ools</a:t>
            </a:r>
            <a:endParaRPr sz="3200" b="1" i="0" u="none" strike="noStrike" cap="none">
              <a:solidFill>
                <a:srgbClr val="ED7D31"/>
              </a:solidFill>
              <a:latin typeface="Avenir"/>
              <a:ea typeface="Avenir"/>
              <a:cs typeface="Avenir"/>
              <a:sym typeface="Avenir"/>
            </a:endParaRPr>
          </a:p>
        </p:txBody>
      </p:sp>
      <p:sp>
        <p:nvSpPr>
          <p:cNvPr id="128" name="Google Shape;12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9</a:t>
            </a:fld>
            <a:endParaRPr/>
          </a:p>
        </p:txBody>
      </p:sp>
      <p:sp>
        <p:nvSpPr>
          <p:cNvPr id="129" name="Google Shape;129;p21"/>
          <p:cNvSpPr txBox="1">
            <a:spLocks noGrp="1"/>
          </p:cNvSpPr>
          <p:nvPr>
            <p:ph type="subTitle" idx="1"/>
          </p:nvPr>
        </p:nvSpPr>
        <p:spPr>
          <a:xfrm>
            <a:off x="262900" y="2487175"/>
            <a:ext cx="3131100" cy="1958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800" u="sng">
                <a:solidFill>
                  <a:schemeClr val="hlink"/>
                </a:solidFill>
                <a:latin typeface="Avenir"/>
                <a:ea typeface="Avenir"/>
                <a:cs typeface="Avenir"/>
                <a:sym typeface="Avenir"/>
                <a:hlinkClick r:id="rId3"/>
              </a:rPr>
              <a:t>https://ataem.org/general-at-assessment-frameworks-and-tools</a:t>
            </a:r>
            <a:endParaRPr sz="2800">
              <a:latin typeface="Avenir"/>
              <a:ea typeface="Avenir"/>
              <a:cs typeface="Avenir"/>
              <a:sym typeface="Avenir"/>
            </a:endParaRPr>
          </a:p>
          <a:p>
            <a:pPr marL="0" lvl="0" indent="0" rtl="0">
              <a:spcBef>
                <a:spcPts val="0"/>
              </a:spcBef>
              <a:spcAft>
                <a:spcPts val="0"/>
              </a:spcAft>
              <a:buNone/>
            </a:pPr>
            <a:endParaRPr sz="2800">
              <a:latin typeface="Avenir"/>
              <a:ea typeface="Avenir"/>
              <a:cs typeface="Avenir"/>
              <a:sym typeface="Avenir"/>
            </a:endParaRPr>
          </a:p>
          <a:p>
            <a:pPr marL="0" lvl="0" indent="0" rtl="0">
              <a:spcBef>
                <a:spcPts val="0"/>
              </a:spcBef>
              <a:spcAft>
                <a:spcPts val="0"/>
              </a:spcAft>
              <a:buNone/>
            </a:pPr>
            <a:endParaRPr/>
          </a:p>
        </p:txBody>
      </p:sp>
      <p:pic>
        <p:nvPicPr>
          <p:cNvPr id="130" name="Google Shape;130;p21" descr="General Assessment Frameworks and Tools webpage" title="General Assessment Frameworks and Tools"/>
          <p:cNvPicPr preferRelativeResize="0"/>
          <p:nvPr/>
        </p:nvPicPr>
        <p:blipFill>
          <a:blip r:embed="rId4">
            <a:alphaModFix/>
          </a:blip>
          <a:stretch>
            <a:fillRect/>
          </a:stretch>
        </p:blipFill>
        <p:spPr>
          <a:xfrm>
            <a:off x="3260500" y="515660"/>
            <a:ext cx="5839973" cy="383969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571</Words>
  <Application>Microsoft Macintosh PowerPoint</Application>
  <PresentationFormat>On-screen Show (16:9)</PresentationFormat>
  <Paragraphs>127</Paragraphs>
  <Slides>29</Slides>
  <Notes>29</Notes>
  <HiddenSlides>1</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Avenir</vt:lpstr>
      <vt:lpstr>Simple Light</vt:lpstr>
      <vt:lpstr>Assistive Technology: Enhancing greater independence, participation, and access in environments with remote supports.  </vt:lpstr>
      <vt:lpstr>https://www.ocali.org/project/document_archive </vt:lpstr>
      <vt:lpstr>Federal Definition of AT Device and Services</vt:lpstr>
      <vt:lpstr> AT &amp; AEM Center Website </vt:lpstr>
      <vt:lpstr> AT Assessment</vt:lpstr>
      <vt:lpstr>SETT Framework    </vt:lpstr>
      <vt:lpstr>AT Assessment</vt:lpstr>
      <vt:lpstr>AT Assessment - AT Assessment Resources</vt:lpstr>
      <vt:lpstr>AT Assessment - Frameworks and Tools</vt:lpstr>
      <vt:lpstr>AT Assessment - Mobile Device and Apps Assessment Tools</vt:lpstr>
      <vt:lpstr>Student Inventory for Technology Supports SIFTS   </vt:lpstr>
      <vt:lpstr>SIFTS  Student Dashboard</vt:lpstr>
      <vt:lpstr>SIFTS Survey Questions</vt:lpstr>
      <vt:lpstr>SIFTS Student Performance</vt:lpstr>
      <vt:lpstr>SIFTS Feature Considerations</vt:lpstr>
      <vt:lpstr>SIFTS Features with text descriptions, pictures, and video </vt:lpstr>
      <vt:lpstr>OCALI Lending Library - Assessment Tools </vt:lpstr>
      <vt:lpstr>AT Tools</vt:lpstr>
      <vt:lpstr>AT Tools </vt:lpstr>
      <vt:lpstr>AT Selection </vt:lpstr>
      <vt:lpstr>App Selection Tools </vt:lpstr>
      <vt:lpstr>AT Trials </vt:lpstr>
      <vt:lpstr>AT Trials</vt:lpstr>
      <vt:lpstr> AT Professional Development</vt:lpstr>
      <vt:lpstr>Professional Development </vt:lpstr>
      <vt:lpstr>AT Professional Development </vt:lpstr>
      <vt:lpstr>Assistive Technology Internet Modules (ATIM)</vt:lpstr>
      <vt:lpstr>PowerPoint Presentation</vt:lpstr>
      <vt:lpstr>Thank you AT&amp;AEM Center Powered by OCALI</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Assistive Technology: Enhancing greater independence, participation, and access in environments with remote supports.  </dc:title>
  <cp:lastModifiedBy>Jan Rogers</cp:lastModifiedBy>
  <cp:revision>3</cp:revision>
  <dcterms:modified xsi:type="dcterms:W3CDTF">2018-08-29T17:14:49Z</dcterms:modified>
</cp:coreProperties>
</file>