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86" r:id="rId25"/>
    <p:sldId id="279" r:id="rId26"/>
    <p:sldId id="280" r:id="rId27"/>
    <p:sldId id="281" r:id="rId28"/>
    <p:sldId id="287" r:id="rId29"/>
    <p:sldId id="282" r:id="rId30"/>
    <p:sldId id="284" r:id="rId31"/>
    <p:sldId id="288" r:id="rId32"/>
    <p:sldId id="285" r:id="rId3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 Rogers" initials="JER" lastIdx="4"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662"/>
    <p:restoredTop sz="86364"/>
  </p:normalViewPr>
  <p:slideViewPr>
    <p:cSldViewPr snapToGrid="0">
      <p:cViewPr>
        <p:scale>
          <a:sx n="100" d="100"/>
          <a:sy n="100" d="100"/>
        </p:scale>
        <p:origin x="816" y="696"/>
      </p:cViewPr>
      <p:guideLst>
        <p:guide orient="horz" pos="1620"/>
        <p:guide pos="2880"/>
      </p:guideLst>
    </p:cSldViewPr>
  </p:slideViewPr>
  <p:outlineViewPr>
    <p:cViewPr>
      <p:scale>
        <a:sx n="33" d="100"/>
        <a:sy n="33" d="100"/>
      </p:scale>
      <p:origin x="0" y="-1353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 name="Google Shape;6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406911c88d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g406911c88d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 name="Google Shape;141;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406911c88d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 name="Google Shape;149;g406911c88d_0_1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406911c88d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g406911c88d_0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406911c88d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 name="Google Shape;165;g406911c88d_0_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406911c88d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g406911c88d_0_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406911c88d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 name="Google Shape;181;g406911c88d_0_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406911c88d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 name="Google Shape;189;g406911c88d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404f8cda06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 name="Google Shape;197;g404f8cda06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406911c88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4" name="Google Shape;204;g406911c88d_0_1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Accessible PPT</a:t>
            </a: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406911c88d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2" name="Google Shape;212;g406911c88d_0_1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406911c88d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0" name="Google Shape;220;g406911c88d_0_1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406911c88d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8" name="Google Shape;228;g406911c88d_0_1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dirty="0"/>
              <a:t>200+ items, </a:t>
            </a:r>
            <a:endParaRPr dirty="0"/>
          </a:p>
          <a:p>
            <a:pPr marL="0" marR="0" lvl="0" indent="0" algn="l" rtl="0">
              <a:lnSpc>
                <a:spcPct val="100000"/>
              </a:lnSpc>
              <a:spcBef>
                <a:spcPts val="0"/>
              </a:spcBef>
              <a:spcAft>
                <a:spcPts val="0"/>
              </a:spcAft>
              <a:buClr>
                <a:schemeClr val="dk1"/>
              </a:buClr>
              <a:buSzPts val="1100"/>
              <a:buFont typeface="Arial"/>
              <a:buNone/>
            </a:pPr>
            <a:r>
              <a:rPr lang="en" dirty="0"/>
              <a:t>33  kits with a focus on specific areas of support (organization, reading, writing, math, low vision, blind, communication iPads, hearing, positioning, sensory, </a:t>
            </a:r>
            <a:r>
              <a:rPr lang="en" dirty="0" err="1"/>
              <a:t>etc</a:t>
            </a:r>
            <a:r>
              <a:rPr lang="en" dirty="0"/>
              <a:t>)</a:t>
            </a: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406911c88d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6" name="Google Shape;236;g406911c88d_0_1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406911c88d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6" name="Google Shape;236;g406911c88d_0_1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110947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404f8cda06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4" name="Google Shape;244;g404f8cda06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edc8999f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1" name="Google Shape;251;g3edc8999f8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406911c88d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9" name="Google Shape;259;g406911c88d_0_1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406911c88d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9" name="Google Shape;259;g406911c88d_0_1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9082100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406911c88d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g406911c88d_0_1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dirty="0"/>
              <a:t>19,000 users </a:t>
            </a:r>
            <a:endParaRPr dirty="0"/>
          </a:p>
          <a:p>
            <a:pPr marL="0" marR="0" lvl="0" indent="0" algn="l" rtl="0">
              <a:lnSpc>
                <a:spcPct val="100000"/>
              </a:lnSpc>
              <a:spcBef>
                <a:spcPts val="0"/>
              </a:spcBef>
              <a:spcAft>
                <a:spcPts val="0"/>
              </a:spcAft>
              <a:buClr>
                <a:schemeClr val="dk1"/>
              </a:buClr>
              <a:buSzPts val="1100"/>
              <a:buFont typeface="Arial"/>
              <a:buNone/>
            </a:pPr>
            <a:r>
              <a:rPr lang="en" dirty="0"/>
              <a:t>All 50 states</a:t>
            </a:r>
            <a:endParaRPr dirty="0"/>
          </a:p>
          <a:p>
            <a:pPr marL="0" marR="0" lvl="0" indent="0" algn="l" rtl="0">
              <a:lnSpc>
                <a:spcPct val="100000"/>
              </a:lnSpc>
              <a:spcBef>
                <a:spcPts val="0"/>
              </a:spcBef>
              <a:spcAft>
                <a:spcPts val="0"/>
              </a:spcAft>
              <a:buClr>
                <a:schemeClr val="dk1"/>
              </a:buClr>
              <a:buSzPts val="1100"/>
              <a:buFont typeface="Arial"/>
              <a:buNone/>
            </a:pPr>
            <a:r>
              <a:rPr lang="en" dirty="0"/>
              <a:t>All 88 counties</a:t>
            </a:r>
          </a:p>
          <a:p>
            <a:pPr marL="0" marR="0" lvl="0" indent="0" algn="l" rtl="0">
              <a:lnSpc>
                <a:spcPct val="100000"/>
              </a:lnSpc>
              <a:spcBef>
                <a:spcPts val="0"/>
              </a:spcBef>
              <a:spcAft>
                <a:spcPts val="0"/>
              </a:spcAft>
              <a:buClr>
                <a:schemeClr val="dk1"/>
              </a:buClr>
              <a:buSzPts val="1100"/>
              <a:buFont typeface="Arial"/>
              <a:buNone/>
            </a:pPr>
            <a:r>
              <a:rPr lang="en" dirty="0"/>
              <a:t>70 countries (Canada, </a:t>
            </a:r>
            <a:r>
              <a:rPr lang="en" dirty="0" err="1"/>
              <a:t>Austraila</a:t>
            </a:r>
            <a:r>
              <a:rPr lang="en" dirty="0"/>
              <a:t>, Puerto Rico, UK, China, New Zealand)</a:t>
            </a:r>
            <a:endParaRPr dirty="0"/>
          </a:p>
          <a:p>
            <a:pPr marL="0" marR="0" lvl="0" indent="0" algn="l" rtl="0">
              <a:lnSpc>
                <a:spcPct val="100000"/>
              </a:lnSpc>
              <a:spcBef>
                <a:spcPts val="0"/>
              </a:spcBef>
              <a:spcAft>
                <a:spcPts val="0"/>
              </a:spcAft>
              <a:buClr>
                <a:schemeClr val="dk1"/>
              </a:buClr>
              <a:buSzPts val="1100"/>
              <a:buFont typeface="Arial"/>
              <a:buNone/>
            </a:pPr>
            <a:r>
              <a:rPr lang="en" dirty="0"/>
              <a:t>Used currently most by university faculty and students and intervention specialists</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 name="Google Shape;7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3edc8999f8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3" name="Google Shape;283;g3edc8999f8_0_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406911c88d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g406911c88d_0_1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dirty="0"/>
          </a:p>
        </p:txBody>
      </p:sp>
    </p:spTree>
    <p:extLst>
      <p:ext uri="{BB962C8B-B14F-4D97-AF65-F5344CB8AC3E}">
        <p14:creationId xmlns:p14="http://schemas.microsoft.com/office/powerpoint/2010/main" val="23414567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412ad8a612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1" name="Google Shape;291;g412ad8a612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 name="Google Shape;8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404f8cda0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 name="Google Shape;91;g404f8cda06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 name="Google Shape;98;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406911c88d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 name="Google Shape;109;g406911c88d_0_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406911c88d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 name="Google Shape;117;g406911c88d_0_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41282ac2f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 name="Google Shape;125;g41282ac2f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endParaRPr/>
          </a:p>
        </p:txBody>
      </p:sp>
      <p:sp>
        <p:nvSpPr>
          <p:cNvPr id="11" name="Google Shape;11;p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endParaRPr/>
          </a:p>
        </p:txBody>
      </p:sp>
      <p:sp>
        <p:nvSpPr>
          <p:cNvPr id="12" name="Google Shape;12;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pic>
        <p:nvPicPr>
          <p:cNvPr id="13" name="Google Shape;13;p2"/>
          <p:cNvPicPr preferRelativeResize="0"/>
          <p:nvPr/>
        </p:nvPicPr>
        <p:blipFill rotWithShape="1">
          <a:blip r:embed="rId2">
            <a:alphaModFix/>
          </a:blip>
          <a:srcRect/>
          <a:stretch/>
        </p:blipFill>
        <p:spPr>
          <a:xfrm>
            <a:off x="-28937" y="4663225"/>
            <a:ext cx="9201874" cy="5264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3"/>
        <p:cNvGrpSpPr/>
        <p:nvPr/>
      </p:nvGrpSpPr>
      <p:grpSpPr>
        <a:xfrm>
          <a:off x="0" y="0"/>
          <a:ext cx="0" cy="0"/>
          <a:chOff x="0" y="0"/>
          <a:chExt cx="0" cy="0"/>
        </a:xfrm>
      </p:grpSpPr>
      <p:sp>
        <p:nvSpPr>
          <p:cNvPr id="54" name="Google Shape;54;p11"/>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r>
              <a:t>xx%</a:t>
            </a:r>
          </a:p>
        </p:txBody>
      </p:sp>
      <p:sp>
        <p:nvSpPr>
          <p:cNvPr id="55" name="Google Shape;55;p1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lstStyle>
            <a:lvl1pPr marL="457200" marR="0" lvl="0" indent="-342900" algn="ctr"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ctr"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6" name="Google Shape;56;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450500" y="526350"/>
            <a:ext cx="6367800" cy="40908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endParaRPr/>
          </a:p>
        </p:txBody>
      </p:sp>
      <p:sp>
        <p:nvSpPr>
          <p:cNvPr id="16" name="Google Shape;16;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pic>
        <p:nvPicPr>
          <p:cNvPr id="17" name="Google Shape;17;p3"/>
          <p:cNvPicPr preferRelativeResize="0"/>
          <p:nvPr/>
        </p:nvPicPr>
        <p:blipFill rotWithShape="1">
          <a:blip r:embed="rId2">
            <a:alphaModFix/>
          </a:blip>
          <a:srcRect/>
          <a:stretch/>
        </p:blipFill>
        <p:spPr>
          <a:xfrm>
            <a:off x="-28937" y="4663225"/>
            <a:ext cx="9201874" cy="526400"/>
          </a:xfrm>
          <a:prstGeom prst="rect">
            <a:avLst/>
          </a:prstGeom>
          <a:noFill/>
          <a:ln>
            <a:noFill/>
          </a:ln>
        </p:spPr>
      </p:pic>
      <p:sp>
        <p:nvSpPr>
          <p:cNvPr id="18" name="Google Shape;18;p3"/>
          <p:cNvSpPr txBox="1">
            <a:spLocks noGrp="1"/>
          </p:cNvSpPr>
          <p:nvPr>
            <p:ph type="subTitle" idx="1"/>
          </p:nvPr>
        </p:nvSpPr>
        <p:spPr>
          <a:xfrm>
            <a:off x="1133700" y="3652025"/>
            <a:ext cx="7330200" cy="2939100"/>
          </a:xfrm>
          <a:prstGeom prst="rect">
            <a:avLst/>
          </a:prstGeom>
        </p:spPr>
        <p:txBody>
          <a:bodyPr spcFirstLastPara="1" wrap="square" lIns="91425" tIns="91425" rIns="91425" bIns="91425" anchor="t" anchorCtr="0"/>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21" name="Google Shape;21;p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22" name="Google Shape;22;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
        <p:nvSpPr>
          <p:cNvPr id="23" name="Google Shape;23;p4"/>
          <p:cNvSpPr txBox="1">
            <a:spLocks noGrp="1"/>
          </p:cNvSpPr>
          <p:nvPr>
            <p:ph type="body" idx="2"/>
          </p:nvPr>
        </p:nvSpPr>
        <p:spPr>
          <a:xfrm>
            <a:off x="389950" y="3625525"/>
            <a:ext cx="1962000" cy="12093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pic>
        <p:nvPicPr>
          <p:cNvPr id="24" name="Google Shape;24;p4"/>
          <p:cNvPicPr preferRelativeResize="0"/>
          <p:nvPr/>
        </p:nvPicPr>
        <p:blipFill rotWithShape="1">
          <a:blip r:embed="rId2">
            <a:alphaModFix/>
          </a:blip>
          <a:srcRect/>
          <a:stretch/>
        </p:blipFill>
        <p:spPr>
          <a:xfrm>
            <a:off x="-28937" y="4663225"/>
            <a:ext cx="9201874" cy="526400"/>
          </a:xfrm>
          <a:prstGeom prst="rect">
            <a:avLst/>
          </a:prstGeom>
          <a:noFill/>
          <a:ln>
            <a:noFill/>
          </a:ln>
        </p:spPr>
      </p:pic>
      <p:sp>
        <p:nvSpPr>
          <p:cNvPr id="25" name="Google Shape;25;p4"/>
          <p:cNvSpPr txBox="1">
            <a:spLocks noGrp="1"/>
          </p:cNvSpPr>
          <p:nvPr>
            <p:ph type="body" idx="3"/>
          </p:nvPr>
        </p:nvSpPr>
        <p:spPr>
          <a:xfrm>
            <a:off x="5455750" y="2500550"/>
            <a:ext cx="1962000" cy="13920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
        <p:cNvGrpSpPr/>
        <p:nvPr/>
      </p:nvGrpSpPr>
      <p:grpSpPr>
        <a:xfrm>
          <a:off x="0" y="0"/>
          <a:ext cx="0" cy="0"/>
          <a:chOff x="0" y="0"/>
          <a:chExt cx="0" cy="0"/>
        </a:xfrm>
      </p:grpSpPr>
      <p:sp>
        <p:nvSpPr>
          <p:cNvPr id="27" name="Google Shape;27;p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endParaRPr/>
          </a:p>
        </p:txBody>
      </p:sp>
      <p:sp>
        <p:nvSpPr>
          <p:cNvPr id="28" name="Google Shape;28;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pic>
        <p:nvPicPr>
          <p:cNvPr id="29" name="Google Shape;29;p5"/>
          <p:cNvPicPr preferRelativeResize="0"/>
          <p:nvPr/>
        </p:nvPicPr>
        <p:blipFill rotWithShape="1">
          <a:blip r:embed="rId2">
            <a:alphaModFix/>
          </a:blip>
          <a:srcRect/>
          <a:stretch/>
        </p:blipFill>
        <p:spPr>
          <a:xfrm>
            <a:off x="-28937" y="4663225"/>
            <a:ext cx="9201874" cy="5264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2" name="Google Shape;32;p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1600"/>
              </a:spcBef>
              <a:spcAft>
                <a:spcPts val="160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endParaRPr/>
          </a:p>
        </p:txBody>
      </p:sp>
      <p:sp>
        <p:nvSpPr>
          <p:cNvPr id="33" name="Google Shape;33;p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1600"/>
              </a:spcBef>
              <a:spcAft>
                <a:spcPts val="160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endParaRPr/>
          </a:p>
        </p:txBody>
      </p:sp>
      <p:sp>
        <p:nvSpPr>
          <p:cNvPr id="34" name="Google Shape;34;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
        <p:nvSpPr>
          <p:cNvPr id="35" name="Google Shape;35;p6"/>
          <p:cNvSpPr txBox="1">
            <a:spLocks noGrp="1"/>
          </p:cNvSpPr>
          <p:nvPr>
            <p:ph type="body" idx="3"/>
          </p:nvPr>
        </p:nvSpPr>
        <p:spPr>
          <a:xfrm>
            <a:off x="3206700" y="1289575"/>
            <a:ext cx="3248400" cy="35562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pic>
        <p:nvPicPr>
          <p:cNvPr id="36" name="Google Shape;36;p6"/>
          <p:cNvPicPr preferRelativeResize="0"/>
          <p:nvPr/>
        </p:nvPicPr>
        <p:blipFill rotWithShape="1">
          <a:blip r:embed="rId2">
            <a:alphaModFix/>
          </a:blip>
          <a:srcRect/>
          <a:stretch/>
        </p:blipFill>
        <p:spPr>
          <a:xfrm>
            <a:off x="0" y="4683800"/>
            <a:ext cx="9144000" cy="50482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
        <p:cNvGrpSpPr/>
        <p:nvPr/>
      </p:nvGrpSpPr>
      <p:grpSpPr>
        <a:xfrm>
          <a:off x="0" y="0"/>
          <a:ext cx="0" cy="0"/>
          <a:chOff x="0" y="0"/>
          <a:chExt cx="0" cy="0"/>
        </a:xfrm>
      </p:grpSpPr>
      <p:sp>
        <p:nvSpPr>
          <p:cNvPr id="38" name="Google Shape;38;p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9" name="Google Shape;39;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0"/>
        <p:cNvGrpSpPr/>
        <p:nvPr/>
      </p:nvGrpSpPr>
      <p:grpSpPr>
        <a:xfrm>
          <a:off x="0" y="0"/>
          <a:ext cx="0" cy="0"/>
          <a:chOff x="0" y="0"/>
          <a:chExt cx="0" cy="0"/>
        </a:xfrm>
      </p:grpSpPr>
      <p:sp>
        <p:nvSpPr>
          <p:cNvPr id="41" name="Google Shape;41;p8"/>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42" name="Google Shape;42;p8"/>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lstStyle>
            <a:lvl1pPr marL="457200" marR="0" lvl="0"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L="914400" marR="0" lvl="1"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1600"/>
              </a:spcBef>
              <a:spcAft>
                <a:spcPts val="160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endParaRPr/>
          </a:p>
        </p:txBody>
      </p:sp>
      <p:sp>
        <p:nvSpPr>
          <p:cNvPr id="43" name="Google Shape;43;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Google Shape;45;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9pPr>
          </a:lstStyle>
          <a:p>
            <a:endParaRPr/>
          </a:p>
        </p:txBody>
      </p:sp>
      <p:sp>
        <p:nvSpPr>
          <p:cNvPr id="47" name="Google Shape;47;p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9pPr>
          </a:lstStyle>
          <a:p>
            <a:endParaRPr/>
          </a:p>
        </p:txBody>
      </p:sp>
      <p:sp>
        <p:nvSpPr>
          <p:cNvPr id="48" name="Google Shape;48;p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49" name="Google Shape;49;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1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stStyle>
          <a:p>
            <a:endParaRPr/>
          </a:p>
        </p:txBody>
      </p:sp>
      <p:sp>
        <p:nvSpPr>
          <p:cNvPr id="52" name="Google Shape;52;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ataem.org/mobile-devices-and-apps-assessment-tool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hyperlink" Target="http://www.atfeaturematching.or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www.google.com/url?q=http://www.ocali.org/lending-library&amp;sa=D&amp;source=hangouts&amp;ust=1552739903647000&amp;usg=AFQjCNHMWOlEtszF3W0wkJRneI6qV7GAbA"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ataem.org/at-tools"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ocali.org/project/document_archive"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ataem.org/at-tool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ataem.org/apps-selection-tool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www.google.com/url?q=http://www.ocali.org/lending-library&amp;sa=D&amp;source=hangouts&amp;ust=1552739903647000&amp;usg=AFQjCNHMWOlEtszF3W0wkJRneI6qV7GAbA"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ddc.ohio.gov/ohio-at-lending-libraries"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ataem.org/professional-development"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ataem.org/professional-development"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atinternetmodules.or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hyperlink" Target="https://ohioatvendorfair.or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conference.ocali.or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ataem.org/at-assessment"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hyperlink" Target="http://www.joyzabala.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ataem.org/at-assessmen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ataem.org/at-assessmen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ataem.org/general-at-assessment-frameworks-and-tool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3"/>
          <p:cNvSpPr txBox="1">
            <a:spLocks noGrp="1"/>
          </p:cNvSpPr>
          <p:nvPr>
            <p:ph type="ctrTitle"/>
          </p:nvPr>
        </p:nvSpPr>
        <p:spPr>
          <a:xfrm>
            <a:off x="526550" y="444825"/>
            <a:ext cx="8239200" cy="1645500"/>
          </a:xfrm>
          <a:prstGeom prst="rect">
            <a:avLst/>
          </a:prstGeom>
          <a:noFill/>
          <a:ln>
            <a:noFill/>
          </a:ln>
        </p:spPr>
        <p:txBody>
          <a:bodyPr spcFirstLastPara="1" wrap="square" lIns="91425" tIns="91425" rIns="91425" bIns="91425" anchor="b" anchorCtr="0">
            <a:noAutofit/>
          </a:bodyPr>
          <a:lstStyle/>
          <a:p>
            <a:pPr marL="0" marR="0" lvl="0" indent="0" rtl="0">
              <a:lnSpc>
                <a:spcPct val="100000"/>
              </a:lnSpc>
              <a:spcBef>
                <a:spcPts val="0"/>
              </a:spcBef>
              <a:spcAft>
                <a:spcPts val="0"/>
              </a:spcAft>
              <a:buClr>
                <a:schemeClr val="dk1"/>
              </a:buClr>
              <a:buSzPts val="5200"/>
              <a:buFont typeface="Arial"/>
              <a:buNone/>
            </a:pPr>
            <a:r>
              <a:rPr lang="en" sz="3200" b="1" dirty="0">
                <a:solidFill>
                  <a:srgbClr val="ED7D31"/>
                </a:solidFill>
                <a:latin typeface="Avenir"/>
                <a:ea typeface="Avenir"/>
                <a:cs typeface="Avenir"/>
                <a:sym typeface="Avenir"/>
              </a:rPr>
              <a:t>OCALI AT&amp;AEM Center!</a:t>
            </a:r>
            <a:br>
              <a:rPr lang="en" sz="3200" b="1" dirty="0">
                <a:solidFill>
                  <a:srgbClr val="ED7D31"/>
                </a:solidFill>
                <a:latin typeface="Avenir"/>
                <a:ea typeface="Avenir"/>
                <a:cs typeface="Avenir"/>
                <a:sym typeface="Avenir"/>
              </a:rPr>
            </a:br>
            <a:r>
              <a:rPr lang="en" sz="3200" b="1" dirty="0">
                <a:solidFill>
                  <a:srgbClr val="ED7D31"/>
                </a:solidFill>
                <a:latin typeface="Avenir"/>
                <a:ea typeface="Avenir"/>
                <a:cs typeface="Avenir"/>
                <a:sym typeface="Avenir"/>
              </a:rPr>
              <a:t>What can we do for you?</a:t>
            </a:r>
            <a:br>
              <a:rPr lang="en" sz="3200" b="1" dirty="0">
                <a:solidFill>
                  <a:srgbClr val="ED7D31"/>
                </a:solidFill>
                <a:latin typeface="Avenir"/>
                <a:ea typeface="Avenir"/>
                <a:cs typeface="Avenir"/>
                <a:sym typeface="Avenir"/>
              </a:rPr>
            </a:br>
            <a:r>
              <a:rPr lang="en" sz="3200" b="1" dirty="0">
                <a:solidFill>
                  <a:srgbClr val="ED7D31"/>
                </a:solidFill>
                <a:latin typeface="Avenir"/>
                <a:ea typeface="Avenir"/>
                <a:cs typeface="Avenir"/>
                <a:sym typeface="Avenir"/>
              </a:rPr>
              <a:t> </a:t>
            </a:r>
            <a:r>
              <a:rPr lang="en" sz="3200" dirty="0">
                <a:solidFill>
                  <a:srgbClr val="ED7D31"/>
                </a:solidFill>
              </a:rPr>
              <a:t> </a:t>
            </a:r>
            <a:endParaRPr sz="3200" b="0" i="0" u="none" strike="noStrike" cap="none" dirty="0">
              <a:solidFill>
                <a:srgbClr val="ED7D31"/>
              </a:solidFill>
              <a:latin typeface="Arial"/>
              <a:ea typeface="Arial"/>
              <a:cs typeface="Arial"/>
              <a:sym typeface="Arial"/>
            </a:endParaRPr>
          </a:p>
        </p:txBody>
      </p:sp>
      <p:pic>
        <p:nvPicPr>
          <p:cNvPr id="3" name="Picture 2" descr="Orange circle and background with a stick person with arms outstreached to the sides, reaching for a key" title="AT&amp;AEM Center Logo">
            <a:extLst>
              <a:ext uri="{FF2B5EF4-FFF2-40B4-BE49-F238E27FC236}">
                <a16:creationId xmlns:a16="http://schemas.microsoft.com/office/drawing/2014/main" id="{A25D5E86-D530-B249-9D4D-C90371C8ECB9}"/>
              </a:ext>
            </a:extLst>
          </p:cNvPr>
          <p:cNvPicPr>
            <a:picLocks noChangeAspect="1"/>
          </p:cNvPicPr>
          <p:nvPr/>
        </p:nvPicPr>
        <p:blipFill>
          <a:blip r:embed="rId3"/>
          <a:stretch>
            <a:fillRect/>
          </a:stretch>
        </p:blipFill>
        <p:spPr>
          <a:xfrm>
            <a:off x="3255477" y="1500966"/>
            <a:ext cx="2279048" cy="2065387"/>
          </a:xfrm>
          <a:prstGeom prst="rect">
            <a:avLst/>
          </a:prstGeom>
        </p:spPr>
      </p:pic>
      <p:sp>
        <p:nvSpPr>
          <p:cNvPr id="64" name="Google Shape;64;p13"/>
          <p:cNvSpPr txBox="1">
            <a:spLocks noGrp="1"/>
          </p:cNvSpPr>
          <p:nvPr>
            <p:ph type="subTitle" idx="1"/>
          </p:nvPr>
        </p:nvSpPr>
        <p:spPr>
          <a:xfrm>
            <a:off x="385850" y="3537478"/>
            <a:ext cx="8520600" cy="5725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2"/>
              </a:buClr>
              <a:buSzPts val="2800"/>
              <a:buFont typeface="Arial"/>
              <a:buNone/>
            </a:pPr>
            <a:r>
              <a:rPr lang="en" sz="2800" i="0" u="none" strike="noStrike" cap="none" dirty="0">
                <a:solidFill>
                  <a:schemeClr val="dk2"/>
                </a:solidFill>
                <a:latin typeface="Avenir"/>
                <a:ea typeface="Avenir"/>
                <a:cs typeface="Avenir"/>
                <a:sym typeface="Avenir"/>
              </a:rPr>
              <a:t>Jan Rogers,</a:t>
            </a:r>
            <a:r>
              <a:rPr lang="en" dirty="0">
                <a:latin typeface="Avenir"/>
                <a:ea typeface="Avenir"/>
                <a:cs typeface="Avenir"/>
                <a:sym typeface="Avenir"/>
              </a:rPr>
              <a:t> </a:t>
            </a:r>
            <a:r>
              <a:rPr lang="en" sz="2800" i="0" u="none" strike="noStrike" cap="none" dirty="0">
                <a:solidFill>
                  <a:schemeClr val="dk2"/>
                </a:solidFill>
                <a:latin typeface="Avenir"/>
                <a:ea typeface="Avenir"/>
                <a:cs typeface="Avenir"/>
                <a:sym typeface="Avenir"/>
              </a:rPr>
              <a:t>A</a:t>
            </a:r>
            <a:r>
              <a:rPr lang="en" dirty="0">
                <a:latin typeface="Avenir"/>
                <a:ea typeface="Avenir"/>
                <a:cs typeface="Avenir"/>
                <a:sym typeface="Avenir"/>
              </a:rPr>
              <a:t>T&amp;AEM Center Program Director</a:t>
            </a:r>
          </a:p>
          <a:p>
            <a:pPr marL="0" marR="0" lvl="0" indent="0" algn="ctr" rtl="0">
              <a:lnSpc>
                <a:spcPct val="100000"/>
              </a:lnSpc>
              <a:spcBef>
                <a:spcPts val="0"/>
              </a:spcBef>
              <a:spcAft>
                <a:spcPts val="0"/>
              </a:spcAft>
              <a:buClr>
                <a:schemeClr val="dk2"/>
              </a:buClr>
              <a:buSzPts val="2800"/>
              <a:buFont typeface="Arial"/>
              <a:buNone/>
            </a:pPr>
            <a:r>
              <a:rPr lang="en-US" dirty="0" err="1">
                <a:latin typeface="Avenir"/>
                <a:ea typeface="Avenir"/>
                <a:cs typeface="Avenir"/>
                <a:sym typeface="Avenir"/>
              </a:rPr>
              <a:t>jan_rogers@ocali.org</a:t>
            </a:r>
            <a:endParaRPr sz="2800" i="0" u="none" strike="noStrike" cap="none" dirty="0">
              <a:solidFill>
                <a:schemeClr val="dk2"/>
              </a:solidFill>
              <a:latin typeface="Avenir"/>
              <a:ea typeface="Avenir"/>
              <a:cs typeface="Avenir"/>
              <a:sym typeface="Avenir"/>
            </a:endParaRPr>
          </a:p>
          <a:p>
            <a:pPr marL="0" marR="0" lvl="0" indent="0" algn="ctr" rtl="0">
              <a:lnSpc>
                <a:spcPct val="100000"/>
              </a:lnSpc>
              <a:spcBef>
                <a:spcPts val="0"/>
              </a:spcBef>
              <a:spcAft>
                <a:spcPts val="0"/>
              </a:spcAft>
              <a:buClr>
                <a:schemeClr val="dk2"/>
              </a:buClr>
              <a:buSzPts val="2800"/>
              <a:buFont typeface="Arial"/>
              <a:buNone/>
            </a:pPr>
            <a:endParaRPr sz="2800" b="0" i="0" u="none" strike="noStrike" cap="none" dirty="0">
              <a:solidFill>
                <a:schemeClr val="dk2"/>
              </a:solidFill>
              <a:latin typeface="Arial"/>
              <a:ea typeface="Arial"/>
              <a:cs typeface="Arial"/>
              <a:sym typeface="Arial"/>
            </a:endParaRPr>
          </a:p>
        </p:txBody>
      </p:sp>
      <p:sp>
        <p:nvSpPr>
          <p:cNvPr id="65" name="Google Shape;65;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Clr>
                <a:srgbClr val="000000"/>
              </a:buClr>
              <a:buSzPts val="1000"/>
              <a:buFont typeface="Arial"/>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4"/>
        <p:cNvGrpSpPr/>
        <p:nvPr/>
      </p:nvGrpSpPr>
      <p:grpSpPr>
        <a:xfrm>
          <a:off x="0" y="0"/>
          <a:ext cx="0" cy="0"/>
          <a:chOff x="0" y="0"/>
          <a:chExt cx="0" cy="0"/>
        </a:xfrm>
      </p:grpSpPr>
      <p:sp>
        <p:nvSpPr>
          <p:cNvPr id="135" name="Google Shape;135;p22"/>
          <p:cNvSpPr txBox="1">
            <a:spLocks noGrp="1"/>
          </p:cNvSpPr>
          <p:nvPr>
            <p:ph type="title"/>
          </p:nvPr>
        </p:nvSpPr>
        <p:spPr>
          <a:xfrm>
            <a:off x="0" y="55934"/>
            <a:ext cx="3321600" cy="2804700"/>
          </a:xfrm>
          <a:prstGeom prst="rect">
            <a:avLst/>
          </a:prstGeom>
          <a:noFill/>
          <a:ln>
            <a:noFill/>
          </a:ln>
        </p:spPr>
        <p:txBody>
          <a:bodyPr spcFirstLastPara="1" wrap="square" lIns="91425" tIns="91425" rIns="91425" bIns="91425" anchor="ctr" anchorCtr="0">
            <a:noAutofit/>
          </a:bodyPr>
          <a:lstStyle/>
          <a:p>
            <a:pPr marL="0" marR="0" lvl="0" indent="0" rtl="0">
              <a:lnSpc>
                <a:spcPct val="100000"/>
              </a:lnSpc>
              <a:spcBef>
                <a:spcPts val="0"/>
              </a:spcBef>
              <a:spcAft>
                <a:spcPts val="0"/>
              </a:spcAft>
              <a:buClr>
                <a:schemeClr val="dk1"/>
              </a:buClr>
              <a:buSzPts val="4800"/>
              <a:buFont typeface="Arial"/>
              <a:buNone/>
            </a:pPr>
            <a:r>
              <a:rPr lang="en" sz="3200" b="1" i="0" u="none" strike="noStrike" cap="none" dirty="0">
                <a:solidFill>
                  <a:srgbClr val="ED7D31"/>
                </a:solidFill>
                <a:latin typeface="Avenir"/>
                <a:ea typeface="Avenir"/>
                <a:cs typeface="Avenir"/>
                <a:sym typeface="Avenir"/>
              </a:rPr>
              <a:t>AT Assessment - Mobile Device and Apps Assessment Tools</a:t>
            </a:r>
            <a:endParaRPr sz="3200" b="1" i="0" u="none" strike="noStrike" cap="none" dirty="0">
              <a:solidFill>
                <a:srgbClr val="ED7D31"/>
              </a:solidFill>
              <a:latin typeface="Avenir"/>
              <a:ea typeface="Avenir"/>
              <a:cs typeface="Avenir"/>
              <a:sym typeface="Avenir"/>
            </a:endParaRPr>
          </a:p>
        </p:txBody>
      </p:sp>
      <p:pic>
        <p:nvPicPr>
          <p:cNvPr id="138" name="Google Shape;138;p22" descr="Mobile Devices and Apps Assessment Tools webpage" title="Mobile Devices and Apps Assessment Tools webpage"/>
          <p:cNvPicPr preferRelativeResize="0"/>
          <p:nvPr/>
        </p:nvPicPr>
        <p:blipFill>
          <a:blip r:embed="rId3">
            <a:alphaModFix/>
          </a:blip>
          <a:stretch>
            <a:fillRect/>
          </a:stretch>
        </p:blipFill>
        <p:spPr>
          <a:xfrm>
            <a:off x="3321600" y="291425"/>
            <a:ext cx="5781199" cy="4199552"/>
          </a:xfrm>
          <a:prstGeom prst="rect">
            <a:avLst/>
          </a:prstGeom>
          <a:noFill/>
          <a:ln>
            <a:noFill/>
          </a:ln>
        </p:spPr>
      </p:pic>
      <p:sp>
        <p:nvSpPr>
          <p:cNvPr id="137" name="Google Shape;137;p22"/>
          <p:cNvSpPr txBox="1">
            <a:spLocks noGrp="1"/>
          </p:cNvSpPr>
          <p:nvPr>
            <p:ph type="subTitle" idx="1"/>
          </p:nvPr>
        </p:nvSpPr>
        <p:spPr>
          <a:xfrm>
            <a:off x="0" y="2610276"/>
            <a:ext cx="2997600" cy="1225800"/>
          </a:xfrm>
          <a:prstGeom prst="rect">
            <a:avLst/>
          </a:prstGeom>
        </p:spPr>
        <p:txBody>
          <a:bodyPr spcFirstLastPara="1" wrap="square" lIns="91425" tIns="91425" rIns="91425" bIns="91425" anchor="t" anchorCtr="0">
            <a:noAutofit/>
          </a:bodyPr>
          <a:lstStyle/>
          <a:p>
            <a:pPr marL="0" lvl="0" indent="0"/>
            <a:r>
              <a:rPr lang="en-US" sz="2800" dirty="0">
                <a:hlinkClick r:id="rId4"/>
              </a:rPr>
              <a:t>https://ataem.org/mobile-devices-and-apps-assessment-tools</a:t>
            </a:r>
            <a:endParaRPr dirty="0"/>
          </a:p>
        </p:txBody>
      </p:sp>
      <p:sp>
        <p:nvSpPr>
          <p:cNvPr id="136" name="Google Shape;136;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rgbClr val="000000"/>
              </a:buClr>
              <a:buSzPts val="1000"/>
              <a:buFont typeface="Arial"/>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3"/>
          <p:cNvSpPr txBox="1">
            <a:spLocks noGrp="1"/>
          </p:cNvSpPr>
          <p:nvPr>
            <p:ph type="title"/>
          </p:nvPr>
        </p:nvSpPr>
        <p:spPr>
          <a:xfrm>
            <a:off x="240475" y="523400"/>
            <a:ext cx="2919900" cy="2486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sz="3200" b="1">
                <a:solidFill>
                  <a:srgbClr val="ED7D31"/>
                </a:solidFill>
                <a:latin typeface="Avenir"/>
                <a:ea typeface="Avenir"/>
                <a:cs typeface="Avenir"/>
                <a:sym typeface="Avenir"/>
              </a:rPr>
              <a:t>Student Inventory for Technology Supports SIFTS</a:t>
            </a:r>
            <a:endParaRPr sz="3200" b="1">
              <a:solidFill>
                <a:srgbClr val="ED7D31"/>
              </a:solidFill>
              <a:latin typeface="Avenir"/>
              <a:ea typeface="Avenir"/>
              <a:cs typeface="Avenir"/>
              <a:sym typeface="Avenir"/>
            </a:endParaRPr>
          </a:p>
          <a:p>
            <a:pPr marL="0" marR="0" lvl="0" indent="0" algn="l" rtl="0">
              <a:lnSpc>
                <a:spcPct val="100000"/>
              </a:lnSpc>
              <a:spcBef>
                <a:spcPts val="0"/>
              </a:spcBef>
              <a:spcAft>
                <a:spcPts val="0"/>
              </a:spcAft>
              <a:buClr>
                <a:schemeClr val="dk1"/>
              </a:buClr>
              <a:buSzPts val="2800"/>
              <a:buFont typeface="Arial"/>
              <a:buNone/>
            </a:pPr>
            <a:endParaRPr>
              <a:solidFill>
                <a:srgbClr val="ED7D31"/>
              </a:solidFill>
            </a:endParaRPr>
          </a:p>
          <a:p>
            <a:pPr marL="0" marR="0" lvl="0" indent="0" algn="l" rtl="0">
              <a:lnSpc>
                <a:spcPct val="100000"/>
              </a:lnSpc>
              <a:spcBef>
                <a:spcPts val="0"/>
              </a:spcBef>
              <a:spcAft>
                <a:spcPts val="0"/>
              </a:spcAft>
              <a:buClr>
                <a:schemeClr val="dk1"/>
              </a:buClr>
              <a:buSzPts val="2800"/>
              <a:buFont typeface="Arial"/>
              <a:buNone/>
            </a:pPr>
            <a:r>
              <a:rPr lang="en">
                <a:solidFill>
                  <a:srgbClr val="ED7D31"/>
                </a:solidFill>
              </a:rPr>
              <a:t> </a:t>
            </a:r>
            <a:endParaRPr>
              <a:solidFill>
                <a:srgbClr val="ED7D31"/>
              </a:solidFill>
            </a:endParaRPr>
          </a:p>
        </p:txBody>
      </p:sp>
      <p:pic>
        <p:nvPicPr>
          <p:cNvPr id="146" name="Google Shape;146;p23" descr="Welcome to the Student Inventory for Technology Support (SIFTS). The SIFTS is a tool to assist school teams in matching a student's needs with assistive techology (AT) features." title="SIFTS Website Homepage"/>
          <p:cNvPicPr preferRelativeResize="0"/>
          <p:nvPr/>
        </p:nvPicPr>
        <p:blipFill>
          <a:blip r:embed="rId3">
            <a:alphaModFix/>
          </a:blip>
          <a:stretch>
            <a:fillRect/>
          </a:stretch>
        </p:blipFill>
        <p:spPr>
          <a:xfrm>
            <a:off x="3033600" y="127950"/>
            <a:ext cx="5928250" cy="4459075"/>
          </a:xfrm>
          <a:prstGeom prst="rect">
            <a:avLst/>
          </a:prstGeom>
          <a:noFill/>
          <a:ln>
            <a:noFill/>
          </a:ln>
        </p:spPr>
      </p:pic>
      <p:sp>
        <p:nvSpPr>
          <p:cNvPr id="144" name="Google Shape;144;p23"/>
          <p:cNvSpPr txBox="1">
            <a:spLocks noGrp="1"/>
          </p:cNvSpPr>
          <p:nvPr>
            <p:ph type="body" idx="1"/>
          </p:nvPr>
        </p:nvSpPr>
        <p:spPr>
          <a:xfrm flipH="1">
            <a:off x="240475" y="3136222"/>
            <a:ext cx="2477100" cy="14508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1000"/>
              </a:spcBef>
              <a:spcAft>
                <a:spcPts val="0"/>
              </a:spcAft>
              <a:buClr>
                <a:schemeClr val="dk2"/>
              </a:buClr>
              <a:buSzPts val="1800"/>
              <a:buFont typeface="Arial"/>
              <a:buNone/>
            </a:pPr>
            <a:r>
              <a:rPr lang="en" sz="2800" i="0" u="sng" strike="noStrike" cap="none">
                <a:solidFill>
                  <a:schemeClr val="hlink"/>
                </a:solidFill>
                <a:latin typeface="Avenir"/>
                <a:ea typeface="Avenir"/>
                <a:cs typeface="Avenir"/>
                <a:sym typeface="Avenir"/>
                <a:hlinkClick r:id="rId4"/>
              </a:rPr>
              <a:t>www.atfeaturematching.org</a:t>
            </a:r>
            <a:endParaRPr sz="2800" i="0" u="sng" strike="noStrike" cap="none">
              <a:solidFill>
                <a:schemeClr val="hlink"/>
              </a:solidFill>
              <a:latin typeface="Avenir"/>
              <a:ea typeface="Avenir"/>
              <a:cs typeface="Avenir"/>
              <a:sym typeface="Avenir"/>
              <a:hlinkClick r:id="rId4"/>
            </a:endParaRPr>
          </a:p>
          <a:p>
            <a:pPr marL="0" marR="0" lvl="0" indent="0" algn="l" rtl="0">
              <a:lnSpc>
                <a:spcPct val="115000"/>
              </a:lnSpc>
              <a:spcBef>
                <a:spcPts val="0"/>
              </a:spcBef>
              <a:spcAft>
                <a:spcPts val="1600"/>
              </a:spcAft>
              <a:buClr>
                <a:schemeClr val="dk2"/>
              </a:buClr>
              <a:buSzPts val="1800"/>
              <a:buFont typeface="Arial"/>
              <a:buNone/>
            </a:pPr>
            <a:endParaRPr sz="1100" b="0" i="0" u="none" strike="noStrike" cap="none">
              <a:solidFill>
                <a:srgbClr val="000000"/>
              </a:solidFill>
              <a:latin typeface="Arial"/>
              <a:ea typeface="Arial"/>
              <a:cs typeface="Arial"/>
              <a:sym typeface="Arial"/>
            </a:endParaRPr>
          </a:p>
        </p:txBody>
      </p:sp>
      <p:sp>
        <p:nvSpPr>
          <p:cNvPr id="145" name="Google Shape;145;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Clr>
                <a:srgbClr val="000000"/>
              </a:buClr>
              <a:buSzPts val="1000"/>
              <a:buFont typeface="Arial"/>
              <a:buNone/>
            </a:pP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4"/>
          <p:cNvSpPr txBox="1">
            <a:spLocks noGrp="1"/>
          </p:cNvSpPr>
          <p:nvPr>
            <p:ph type="title"/>
          </p:nvPr>
        </p:nvSpPr>
        <p:spPr>
          <a:xfrm>
            <a:off x="160375" y="1057050"/>
            <a:ext cx="2334900" cy="151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sz="3200" b="1">
                <a:solidFill>
                  <a:srgbClr val="ED7D31"/>
                </a:solidFill>
                <a:latin typeface="Avenir"/>
                <a:ea typeface="Avenir"/>
                <a:cs typeface="Avenir"/>
                <a:sym typeface="Avenir"/>
              </a:rPr>
              <a:t>SIFTS  Student Dashboard</a:t>
            </a:r>
            <a:endParaRPr sz="3200" b="1">
              <a:solidFill>
                <a:srgbClr val="ED7D31"/>
              </a:solidFill>
              <a:latin typeface="Avenir"/>
              <a:ea typeface="Avenir"/>
              <a:cs typeface="Avenir"/>
              <a:sym typeface="Avenir"/>
            </a:endParaRPr>
          </a:p>
        </p:txBody>
      </p:sp>
      <p:pic>
        <p:nvPicPr>
          <p:cNvPr id="152" name="Google Shape;152;p24" descr="SIFTS home webpage showing the student dashboard and SIFTS domains drop down menu. The drop down menu shows the various domains of SIFTS and allows a user to select the domain they wish to complete. The domains are as follows: communication, writing, organization and planning, physical access computers, behavior and physical access: mobile devices. " title="SIFTS webpage"/>
          <p:cNvPicPr preferRelativeResize="0"/>
          <p:nvPr/>
        </p:nvPicPr>
        <p:blipFill rotWithShape="1">
          <a:blip r:embed="rId3">
            <a:alphaModFix/>
          </a:blip>
          <a:srcRect/>
          <a:stretch/>
        </p:blipFill>
        <p:spPr>
          <a:xfrm>
            <a:off x="2495276" y="293050"/>
            <a:ext cx="6648715" cy="4192499"/>
          </a:xfrm>
          <a:prstGeom prst="rect">
            <a:avLst/>
          </a:prstGeom>
          <a:noFill/>
          <a:ln>
            <a:noFill/>
          </a:ln>
        </p:spPr>
      </p:pic>
      <p:sp>
        <p:nvSpPr>
          <p:cNvPr id="154" name="Google Shape;15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rgbClr val="000000"/>
              </a:buClr>
              <a:buSzPts val="1000"/>
              <a:buFont typeface="Arial"/>
              <a:buNone/>
            </a:pPr>
            <a:fld id="{00000000-1234-1234-1234-123412341234}" type="slidenum">
              <a:rPr lang="en"/>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5"/>
          <p:cNvSpPr txBox="1">
            <a:spLocks noGrp="1"/>
          </p:cNvSpPr>
          <p:nvPr>
            <p:ph type="title"/>
          </p:nvPr>
        </p:nvSpPr>
        <p:spPr>
          <a:xfrm>
            <a:off x="296100" y="887250"/>
            <a:ext cx="2334900" cy="232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sz="3200" b="1" i="0" u="none" strike="noStrike" cap="none">
                <a:solidFill>
                  <a:srgbClr val="ED7D31"/>
                </a:solidFill>
                <a:latin typeface="Avenir"/>
                <a:ea typeface="Avenir"/>
                <a:cs typeface="Avenir"/>
                <a:sym typeface="Avenir"/>
              </a:rPr>
              <a:t>SIFTS</a:t>
            </a:r>
            <a:endParaRPr sz="3200" b="1" i="0" u="none" strike="noStrike" cap="none">
              <a:solidFill>
                <a:srgbClr val="ED7D31"/>
              </a:solidFill>
              <a:latin typeface="Avenir"/>
              <a:ea typeface="Avenir"/>
              <a:cs typeface="Avenir"/>
              <a:sym typeface="Avenir"/>
            </a:endParaRPr>
          </a:p>
          <a:p>
            <a:pPr marL="0" marR="0" lvl="0" indent="0" algn="l" rtl="0">
              <a:lnSpc>
                <a:spcPct val="100000"/>
              </a:lnSpc>
              <a:spcBef>
                <a:spcPts val="0"/>
              </a:spcBef>
              <a:spcAft>
                <a:spcPts val="0"/>
              </a:spcAft>
              <a:buClr>
                <a:schemeClr val="dk1"/>
              </a:buClr>
              <a:buSzPts val="2800"/>
              <a:buFont typeface="Arial"/>
              <a:buNone/>
            </a:pPr>
            <a:r>
              <a:rPr lang="en" sz="3200" b="1">
                <a:solidFill>
                  <a:srgbClr val="ED7D31"/>
                </a:solidFill>
                <a:latin typeface="Avenir"/>
                <a:ea typeface="Avenir"/>
                <a:cs typeface="Avenir"/>
                <a:sym typeface="Avenir"/>
              </a:rPr>
              <a:t>Survey Questions</a:t>
            </a:r>
            <a:endParaRPr sz="3200" b="1">
              <a:solidFill>
                <a:srgbClr val="ED7D31"/>
              </a:solidFill>
              <a:latin typeface="Avenir"/>
              <a:ea typeface="Avenir"/>
              <a:cs typeface="Avenir"/>
              <a:sym typeface="Avenir"/>
            </a:endParaRPr>
          </a:p>
        </p:txBody>
      </p:sp>
      <p:pic>
        <p:nvPicPr>
          <p:cNvPr id="162" name="Google Shape;162;p25" descr="Example of SIFTS survey questions in the communication domain. " title="SIFTS survey webpage"/>
          <p:cNvPicPr preferRelativeResize="0"/>
          <p:nvPr/>
        </p:nvPicPr>
        <p:blipFill>
          <a:blip r:embed="rId3">
            <a:alphaModFix/>
          </a:blip>
          <a:stretch>
            <a:fillRect/>
          </a:stretch>
        </p:blipFill>
        <p:spPr>
          <a:xfrm>
            <a:off x="2512100" y="409850"/>
            <a:ext cx="6631898" cy="3943876"/>
          </a:xfrm>
          <a:prstGeom prst="rect">
            <a:avLst/>
          </a:prstGeom>
          <a:noFill/>
          <a:ln>
            <a:noFill/>
          </a:ln>
        </p:spPr>
      </p:pic>
      <p:sp>
        <p:nvSpPr>
          <p:cNvPr id="161" name="Google Shape;161;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rgbClr val="000000"/>
              </a:buClr>
              <a:buSzPts val="1000"/>
              <a:buFont typeface="Arial"/>
              <a:buNone/>
            </a:pPr>
            <a:fld id="{00000000-1234-1234-1234-123412341234}" type="slidenum">
              <a:rPr lang="en"/>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6"/>
          <p:cNvSpPr txBox="1">
            <a:spLocks noGrp="1"/>
          </p:cNvSpPr>
          <p:nvPr>
            <p:ph type="title"/>
          </p:nvPr>
        </p:nvSpPr>
        <p:spPr>
          <a:xfrm>
            <a:off x="296100" y="887250"/>
            <a:ext cx="2641800" cy="232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sz="3200" b="1" i="0" u="none" strike="noStrike" cap="none">
                <a:solidFill>
                  <a:srgbClr val="ED7D31"/>
                </a:solidFill>
                <a:latin typeface="Avenir"/>
                <a:ea typeface="Avenir"/>
                <a:cs typeface="Avenir"/>
                <a:sym typeface="Avenir"/>
              </a:rPr>
              <a:t>SIFTS</a:t>
            </a:r>
            <a:endParaRPr sz="3200" b="1" i="0" u="none" strike="noStrike" cap="none">
              <a:solidFill>
                <a:srgbClr val="ED7D31"/>
              </a:solidFill>
              <a:latin typeface="Avenir"/>
              <a:ea typeface="Avenir"/>
              <a:cs typeface="Avenir"/>
              <a:sym typeface="Avenir"/>
            </a:endParaRPr>
          </a:p>
          <a:p>
            <a:pPr marL="0" marR="0" lvl="0" indent="0" algn="l" rtl="0">
              <a:lnSpc>
                <a:spcPct val="100000"/>
              </a:lnSpc>
              <a:spcBef>
                <a:spcPts val="0"/>
              </a:spcBef>
              <a:spcAft>
                <a:spcPts val="0"/>
              </a:spcAft>
              <a:buClr>
                <a:schemeClr val="dk1"/>
              </a:buClr>
              <a:buSzPts val="2800"/>
              <a:buFont typeface="Arial"/>
              <a:buNone/>
            </a:pPr>
            <a:r>
              <a:rPr lang="en" sz="3200" b="1">
                <a:solidFill>
                  <a:srgbClr val="ED7D31"/>
                </a:solidFill>
                <a:latin typeface="Avenir"/>
                <a:ea typeface="Avenir"/>
                <a:cs typeface="Avenir"/>
                <a:sym typeface="Avenir"/>
              </a:rPr>
              <a:t>Student Performance</a:t>
            </a:r>
            <a:endParaRPr sz="3200" b="1">
              <a:solidFill>
                <a:srgbClr val="ED7D31"/>
              </a:solidFill>
              <a:latin typeface="Avenir"/>
              <a:ea typeface="Avenir"/>
              <a:cs typeface="Avenir"/>
              <a:sym typeface="Avenir"/>
            </a:endParaRPr>
          </a:p>
        </p:txBody>
      </p:sp>
      <p:pic>
        <p:nvPicPr>
          <p:cNvPr id="170" name="Google Shape;170;p26" descr="Example of the Student Performance Summary webpage. This page summarizes the users responses to the various suvey questions completed in the SIFTS domain. " title="Student Perfomance Summary webpage"/>
          <p:cNvPicPr preferRelativeResize="0"/>
          <p:nvPr/>
        </p:nvPicPr>
        <p:blipFill>
          <a:blip r:embed="rId3">
            <a:alphaModFix/>
          </a:blip>
          <a:stretch>
            <a:fillRect/>
          </a:stretch>
        </p:blipFill>
        <p:spPr>
          <a:xfrm>
            <a:off x="3478475" y="95550"/>
            <a:ext cx="5297607" cy="4510826"/>
          </a:xfrm>
          <a:prstGeom prst="rect">
            <a:avLst/>
          </a:prstGeom>
          <a:noFill/>
          <a:ln>
            <a:noFill/>
          </a:ln>
        </p:spPr>
      </p:pic>
      <p:sp>
        <p:nvSpPr>
          <p:cNvPr id="169" name="Google Shape;169;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rgbClr val="000000"/>
              </a:buClr>
              <a:buSzPts val="1000"/>
              <a:buFont typeface="Arial"/>
              <a:buNone/>
            </a:pP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7"/>
          <p:cNvSpPr txBox="1">
            <a:spLocks noGrp="1"/>
          </p:cNvSpPr>
          <p:nvPr>
            <p:ph type="title"/>
          </p:nvPr>
        </p:nvSpPr>
        <p:spPr>
          <a:xfrm>
            <a:off x="296100" y="887250"/>
            <a:ext cx="2984700" cy="168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sz="3200" b="1" i="0" u="none" strike="noStrike" cap="none">
                <a:solidFill>
                  <a:srgbClr val="ED7D31"/>
                </a:solidFill>
                <a:latin typeface="Avenir"/>
                <a:ea typeface="Avenir"/>
                <a:cs typeface="Avenir"/>
                <a:sym typeface="Avenir"/>
              </a:rPr>
              <a:t>SIFTS</a:t>
            </a:r>
            <a:endParaRPr sz="3200" b="1" i="0" u="none" strike="noStrike" cap="none">
              <a:solidFill>
                <a:srgbClr val="ED7D31"/>
              </a:solidFill>
              <a:latin typeface="Avenir"/>
              <a:ea typeface="Avenir"/>
              <a:cs typeface="Avenir"/>
              <a:sym typeface="Avenir"/>
            </a:endParaRPr>
          </a:p>
          <a:p>
            <a:pPr marL="0" marR="0" lvl="0" indent="0" algn="l" rtl="0">
              <a:lnSpc>
                <a:spcPct val="100000"/>
              </a:lnSpc>
              <a:spcBef>
                <a:spcPts val="0"/>
              </a:spcBef>
              <a:spcAft>
                <a:spcPts val="0"/>
              </a:spcAft>
              <a:buClr>
                <a:schemeClr val="dk1"/>
              </a:buClr>
              <a:buSzPts val="2800"/>
              <a:buFont typeface="Arial"/>
              <a:buNone/>
            </a:pPr>
            <a:r>
              <a:rPr lang="en" sz="3200" b="1">
                <a:solidFill>
                  <a:srgbClr val="ED7D31"/>
                </a:solidFill>
                <a:latin typeface="Avenir"/>
                <a:ea typeface="Avenir"/>
                <a:cs typeface="Avenir"/>
                <a:sym typeface="Avenir"/>
              </a:rPr>
              <a:t>Feature Considerations</a:t>
            </a:r>
            <a:endParaRPr sz="3200" b="1">
              <a:solidFill>
                <a:srgbClr val="ED7D31"/>
              </a:solidFill>
              <a:latin typeface="Avenir"/>
              <a:ea typeface="Avenir"/>
              <a:cs typeface="Avenir"/>
              <a:sym typeface="Avenir"/>
            </a:endParaRPr>
          </a:p>
        </p:txBody>
      </p:sp>
      <p:pic>
        <p:nvPicPr>
          <p:cNvPr id="178" name="Google Shape;178;p27" descr="The SIFTS Feature Consideration webpage provides an example of the list of AT features generated by  SIFTS for consideration by the students team. " title="SIFTS Feature Consideration webpage"/>
          <p:cNvPicPr preferRelativeResize="0"/>
          <p:nvPr/>
        </p:nvPicPr>
        <p:blipFill>
          <a:blip r:embed="rId3">
            <a:alphaModFix/>
          </a:blip>
          <a:stretch>
            <a:fillRect/>
          </a:stretch>
        </p:blipFill>
        <p:spPr>
          <a:xfrm>
            <a:off x="3500350" y="59725"/>
            <a:ext cx="5347958" cy="4557851"/>
          </a:xfrm>
          <a:prstGeom prst="rect">
            <a:avLst/>
          </a:prstGeom>
          <a:noFill/>
          <a:ln>
            <a:noFill/>
          </a:ln>
        </p:spPr>
      </p:pic>
      <p:sp>
        <p:nvSpPr>
          <p:cNvPr id="177" name="Google Shape;177;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rgbClr val="000000"/>
              </a:buClr>
              <a:buSzPts val="1000"/>
              <a:buFont typeface="Arial"/>
              <a:buNone/>
            </a:pP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8"/>
          <p:cNvSpPr txBox="1">
            <a:spLocks noGrp="1"/>
          </p:cNvSpPr>
          <p:nvPr>
            <p:ph type="title"/>
          </p:nvPr>
        </p:nvSpPr>
        <p:spPr>
          <a:xfrm>
            <a:off x="86627" y="474825"/>
            <a:ext cx="2733073" cy="293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b="1" i="0" u="none" strike="noStrike" cap="none" dirty="0">
                <a:solidFill>
                  <a:srgbClr val="ED7D31"/>
                </a:solidFill>
                <a:latin typeface="Avenir"/>
                <a:ea typeface="Avenir"/>
                <a:cs typeface="Avenir"/>
                <a:sym typeface="Avenir"/>
              </a:rPr>
              <a:t>SIFTS</a:t>
            </a:r>
            <a:endParaRPr b="1" i="0" u="none" strike="noStrike" cap="none" dirty="0">
              <a:solidFill>
                <a:srgbClr val="ED7D31"/>
              </a:solidFill>
              <a:latin typeface="Avenir"/>
              <a:ea typeface="Avenir"/>
              <a:cs typeface="Avenir"/>
              <a:sym typeface="Avenir"/>
            </a:endParaRPr>
          </a:p>
          <a:p>
            <a:pPr marL="0" marR="0" lvl="0" indent="0" algn="l" rtl="0">
              <a:lnSpc>
                <a:spcPct val="100000"/>
              </a:lnSpc>
              <a:spcBef>
                <a:spcPts val="0"/>
              </a:spcBef>
              <a:spcAft>
                <a:spcPts val="0"/>
              </a:spcAft>
              <a:buClr>
                <a:schemeClr val="dk1"/>
              </a:buClr>
              <a:buSzPts val="2800"/>
              <a:buFont typeface="Arial"/>
              <a:buNone/>
            </a:pPr>
            <a:r>
              <a:rPr lang="en" b="1" dirty="0">
                <a:solidFill>
                  <a:srgbClr val="ED7D31"/>
                </a:solidFill>
                <a:latin typeface="Avenir"/>
                <a:ea typeface="Avenir"/>
                <a:cs typeface="Avenir"/>
                <a:sym typeface="Avenir"/>
              </a:rPr>
              <a:t>Features</a:t>
            </a:r>
            <a:endParaRPr b="1" dirty="0">
              <a:solidFill>
                <a:srgbClr val="ED7D31"/>
              </a:solidFill>
              <a:latin typeface="Avenir"/>
              <a:ea typeface="Avenir"/>
              <a:cs typeface="Avenir"/>
              <a:sym typeface="Avenir"/>
            </a:endParaRPr>
          </a:p>
          <a:p>
            <a:pPr marL="0" marR="0" lvl="0" indent="0" algn="l" rtl="0">
              <a:lnSpc>
                <a:spcPct val="100000"/>
              </a:lnSpc>
              <a:spcBef>
                <a:spcPts val="0"/>
              </a:spcBef>
              <a:spcAft>
                <a:spcPts val="0"/>
              </a:spcAft>
              <a:buClr>
                <a:schemeClr val="dk1"/>
              </a:buClr>
              <a:buSzPts val="2800"/>
              <a:buFont typeface="Arial"/>
              <a:buNone/>
            </a:pPr>
            <a:r>
              <a:rPr lang="en" b="1" dirty="0">
                <a:solidFill>
                  <a:srgbClr val="ED7D31"/>
                </a:solidFill>
                <a:latin typeface="Avenir"/>
                <a:ea typeface="Avenir"/>
                <a:cs typeface="Avenir"/>
                <a:sym typeface="Avenir"/>
              </a:rPr>
              <a:t>(text descriptions, pictures, and video) </a:t>
            </a:r>
            <a:endParaRPr b="1" dirty="0">
              <a:solidFill>
                <a:srgbClr val="ED7D31"/>
              </a:solidFill>
              <a:latin typeface="Avenir"/>
              <a:ea typeface="Avenir"/>
              <a:cs typeface="Avenir"/>
              <a:sym typeface="Avenir"/>
            </a:endParaRPr>
          </a:p>
        </p:txBody>
      </p:sp>
      <p:pic>
        <p:nvPicPr>
          <p:cNvPr id="186" name="Google Shape;186;p28" descr="Example of  one specific feature showing the text description and pictures of the feature." title="SIFTS Feature Consideration webpage"/>
          <p:cNvPicPr preferRelativeResize="0"/>
          <p:nvPr/>
        </p:nvPicPr>
        <p:blipFill>
          <a:blip r:embed="rId3">
            <a:alphaModFix/>
          </a:blip>
          <a:stretch>
            <a:fillRect/>
          </a:stretch>
        </p:blipFill>
        <p:spPr>
          <a:xfrm>
            <a:off x="2430684" y="208344"/>
            <a:ext cx="6590473" cy="4328932"/>
          </a:xfrm>
          <a:prstGeom prst="rect">
            <a:avLst/>
          </a:prstGeom>
          <a:noFill/>
          <a:ln>
            <a:noFill/>
          </a:ln>
        </p:spPr>
      </p:pic>
      <p:sp>
        <p:nvSpPr>
          <p:cNvPr id="185" name="Google Shape;185;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rgbClr val="000000"/>
              </a:buClr>
              <a:buSzPts val="1000"/>
              <a:buFont typeface="Arial"/>
              <a:buNone/>
            </a:pPr>
            <a:fld id="{00000000-1234-1234-1234-123412341234}" type="slidenum">
              <a:rPr lang="en"/>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0"/>
        <p:cNvGrpSpPr/>
        <p:nvPr/>
      </p:nvGrpSpPr>
      <p:grpSpPr>
        <a:xfrm>
          <a:off x="0" y="0"/>
          <a:ext cx="0" cy="0"/>
          <a:chOff x="0" y="0"/>
          <a:chExt cx="0" cy="0"/>
        </a:xfrm>
      </p:grpSpPr>
      <p:sp>
        <p:nvSpPr>
          <p:cNvPr id="191" name="Google Shape;191;p29"/>
          <p:cNvSpPr txBox="1">
            <a:spLocks noGrp="1"/>
          </p:cNvSpPr>
          <p:nvPr>
            <p:ph type="title"/>
          </p:nvPr>
        </p:nvSpPr>
        <p:spPr>
          <a:xfrm>
            <a:off x="0" y="715949"/>
            <a:ext cx="2719048" cy="1644045"/>
          </a:xfrm>
          <a:prstGeom prst="rect">
            <a:avLst/>
          </a:prstGeom>
          <a:noFill/>
          <a:ln>
            <a:noFill/>
          </a:ln>
        </p:spPr>
        <p:txBody>
          <a:bodyPr spcFirstLastPara="1" wrap="square" lIns="91425" tIns="91425" rIns="91425" bIns="91425" anchor="ctr" anchorCtr="0">
            <a:noAutofit/>
          </a:bodyPr>
          <a:lstStyle/>
          <a:p>
            <a:pPr lvl="0"/>
            <a:r>
              <a:rPr lang="en" sz="3200" b="1" i="0" u="none" strike="noStrike" cap="none" dirty="0">
                <a:solidFill>
                  <a:srgbClr val="ED7D31"/>
                </a:solidFill>
                <a:latin typeface="Avenir"/>
                <a:ea typeface="Avenir"/>
                <a:cs typeface="Avenir"/>
                <a:sym typeface="Avenir"/>
              </a:rPr>
              <a:t>Assessment Tools</a:t>
            </a:r>
            <a:r>
              <a:rPr lang="en" sz="2800" b="1" i="0" u="none" strike="noStrike" cap="none" dirty="0">
                <a:solidFill>
                  <a:srgbClr val="ED7D31"/>
                </a:solidFill>
                <a:latin typeface="Avenir"/>
                <a:ea typeface="Avenir"/>
                <a:cs typeface="Avenir"/>
                <a:sym typeface="Avenir"/>
              </a:rPr>
              <a:t> - </a:t>
            </a:r>
            <a:r>
              <a:rPr lang="en" sz="2800" b="1" dirty="0">
                <a:solidFill>
                  <a:srgbClr val="ED7D31"/>
                </a:solidFill>
                <a:latin typeface="Avenir"/>
                <a:ea typeface="Avenir"/>
                <a:cs typeface="Avenir"/>
                <a:sym typeface="Avenir"/>
              </a:rPr>
              <a:t>OCALI </a:t>
            </a:r>
            <a:br>
              <a:rPr lang="en" sz="2800" b="1" dirty="0">
                <a:solidFill>
                  <a:srgbClr val="ED7D31"/>
                </a:solidFill>
                <a:latin typeface="Avenir"/>
                <a:ea typeface="Avenir"/>
                <a:cs typeface="Avenir"/>
                <a:sym typeface="Avenir"/>
              </a:rPr>
            </a:br>
            <a:r>
              <a:rPr lang="en" sz="2800" b="1" dirty="0">
                <a:solidFill>
                  <a:srgbClr val="ED7D31"/>
                </a:solidFill>
                <a:latin typeface="Avenir"/>
                <a:ea typeface="Avenir"/>
                <a:cs typeface="Avenir"/>
                <a:sym typeface="Avenir"/>
              </a:rPr>
              <a:t>Lending Library</a:t>
            </a:r>
            <a:endParaRPr sz="2800" b="1" i="0" u="none" strike="noStrike" cap="none" dirty="0">
              <a:solidFill>
                <a:srgbClr val="ED7D31"/>
              </a:solidFill>
              <a:latin typeface="Avenir"/>
              <a:ea typeface="Avenir"/>
              <a:cs typeface="Avenir"/>
              <a:sym typeface="Avenir"/>
            </a:endParaRPr>
          </a:p>
        </p:txBody>
      </p:sp>
      <p:pic>
        <p:nvPicPr>
          <p:cNvPr id="3" name="Picture 2" descr="Online  OCALI Lending LIbrary datbase list of AT Assessments including AAC Profile, DeCoste Writing Protocol, TASP, Frenchey SCreening Tool for AAC, FEAT, IRLENS, PAR. " title="OCALI  Lending Library AT Assessment Tools">
            <a:extLst>
              <a:ext uri="{FF2B5EF4-FFF2-40B4-BE49-F238E27FC236}">
                <a16:creationId xmlns:a16="http://schemas.microsoft.com/office/drawing/2014/main" id="{D383C1ED-43CF-F544-B5D6-B20F7648BAF8}"/>
              </a:ext>
            </a:extLst>
          </p:cNvPr>
          <p:cNvPicPr>
            <a:picLocks noChangeAspect="1"/>
          </p:cNvPicPr>
          <p:nvPr/>
        </p:nvPicPr>
        <p:blipFill>
          <a:blip r:embed="rId3"/>
          <a:stretch>
            <a:fillRect/>
          </a:stretch>
        </p:blipFill>
        <p:spPr>
          <a:xfrm>
            <a:off x="2719048" y="298383"/>
            <a:ext cx="6302110" cy="4123222"/>
          </a:xfrm>
          <a:prstGeom prst="rect">
            <a:avLst/>
          </a:prstGeom>
        </p:spPr>
      </p:pic>
      <p:sp>
        <p:nvSpPr>
          <p:cNvPr id="193" name="Google Shape;193;p29"/>
          <p:cNvSpPr txBox="1">
            <a:spLocks noGrp="1"/>
          </p:cNvSpPr>
          <p:nvPr>
            <p:ph type="subTitle" idx="1"/>
          </p:nvPr>
        </p:nvSpPr>
        <p:spPr>
          <a:xfrm>
            <a:off x="0" y="2882976"/>
            <a:ext cx="2535353" cy="1654819"/>
          </a:xfrm>
          <a:prstGeom prst="rect">
            <a:avLst/>
          </a:prstGeom>
        </p:spPr>
        <p:txBody>
          <a:bodyPr spcFirstLastPara="1" wrap="square" lIns="91425" tIns="91425" rIns="91425" bIns="91425" anchor="t" anchorCtr="0">
            <a:noAutofit/>
          </a:bodyPr>
          <a:lstStyle/>
          <a:p>
            <a:pPr marL="0" lvl="0" indent="0"/>
            <a:r>
              <a:rPr lang="en-US" sz="2800" dirty="0">
                <a:hlinkClick r:id="rId4"/>
              </a:rPr>
              <a:t>www.ocali.org/lending-library</a:t>
            </a:r>
            <a:endParaRPr sz="2800" dirty="0"/>
          </a:p>
        </p:txBody>
      </p:sp>
      <p:sp>
        <p:nvSpPr>
          <p:cNvPr id="192" name="Google Shape;192;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rgbClr val="000000"/>
              </a:buClr>
              <a:buSzPts val="1000"/>
              <a:buFont typeface="Arial"/>
              <a:buNone/>
            </a:pPr>
            <a:fld id="{00000000-1234-1234-1234-123412341234}" type="slidenum">
              <a:rPr lang="en"/>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D7D31">
            <a:alpha val="17650"/>
          </a:srgbClr>
        </a:solidFill>
        <a:effectLst/>
      </p:bgPr>
    </p:bg>
    <p:spTree>
      <p:nvGrpSpPr>
        <p:cNvPr id="1" name="Shape 198"/>
        <p:cNvGrpSpPr/>
        <p:nvPr/>
      </p:nvGrpSpPr>
      <p:grpSpPr>
        <a:xfrm>
          <a:off x="0" y="0"/>
          <a:ext cx="0" cy="0"/>
          <a:chOff x="0" y="0"/>
          <a:chExt cx="0" cy="0"/>
        </a:xfrm>
      </p:grpSpPr>
      <p:sp>
        <p:nvSpPr>
          <p:cNvPr id="199" name="Google Shape;199;p30"/>
          <p:cNvSpPr txBox="1">
            <a:spLocks noGrp="1"/>
          </p:cNvSpPr>
          <p:nvPr>
            <p:ph type="title"/>
          </p:nvPr>
        </p:nvSpPr>
        <p:spPr>
          <a:xfrm>
            <a:off x="885525" y="1893537"/>
            <a:ext cx="7363326" cy="915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4800"/>
              <a:buFont typeface="Arial"/>
              <a:buNone/>
            </a:pPr>
            <a:r>
              <a:rPr lang="en" sz="3200" b="1" i="0" u="none" strike="noStrike" cap="none" dirty="0">
                <a:solidFill>
                  <a:srgbClr val="ED7D31"/>
                </a:solidFill>
                <a:latin typeface="Avenir"/>
                <a:ea typeface="Avenir"/>
                <a:cs typeface="Avenir"/>
                <a:sym typeface="Avenir"/>
              </a:rPr>
              <a:t>AT </a:t>
            </a:r>
            <a:r>
              <a:rPr lang="en" sz="3200" b="1" dirty="0">
                <a:solidFill>
                  <a:srgbClr val="ED7D31"/>
                </a:solidFill>
                <a:latin typeface="Avenir"/>
                <a:ea typeface="Avenir"/>
                <a:cs typeface="Avenir"/>
                <a:sym typeface="Avenir"/>
              </a:rPr>
              <a:t>Tools (Apps, Software, Hardware)</a:t>
            </a:r>
            <a:endParaRPr sz="3200" b="1" i="0" u="none" strike="noStrike" cap="none" dirty="0">
              <a:solidFill>
                <a:srgbClr val="ED7D31"/>
              </a:solidFill>
              <a:latin typeface="Avenir"/>
              <a:ea typeface="Avenir"/>
              <a:cs typeface="Avenir"/>
              <a:sym typeface="Avenir"/>
            </a:endParaRPr>
          </a:p>
        </p:txBody>
      </p:sp>
      <p:sp>
        <p:nvSpPr>
          <p:cNvPr id="200" name="Google Shape;200;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rgbClr val="000000"/>
              </a:buClr>
              <a:buSzPts val="1000"/>
              <a:buFont typeface="Arial"/>
              <a:buNone/>
            </a:pPr>
            <a:fld id="{00000000-1234-1234-1234-123412341234}" type="slidenum">
              <a:rPr lang="en"/>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5"/>
        <p:cNvGrpSpPr/>
        <p:nvPr/>
      </p:nvGrpSpPr>
      <p:grpSpPr>
        <a:xfrm>
          <a:off x="0" y="0"/>
          <a:ext cx="0" cy="0"/>
          <a:chOff x="0" y="0"/>
          <a:chExt cx="0" cy="0"/>
        </a:xfrm>
      </p:grpSpPr>
      <p:sp>
        <p:nvSpPr>
          <p:cNvPr id="206" name="Google Shape;206;p31"/>
          <p:cNvSpPr txBox="1">
            <a:spLocks noGrp="1"/>
          </p:cNvSpPr>
          <p:nvPr>
            <p:ph type="title"/>
          </p:nvPr>
        </p:nvSpPr>
        <p:spPr>
          <a:xfrm>
            <a:off x="0" y="843350"/>
            <a:ext cx="2997600" cy="1825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4800"/>
              <a:buFont typeface="Arial"/>
              <a:buNone/>
            </a:pPr>
            <a:r>
              <a:rPr lang="en" sz="3200" b="1" dirty="0">
                <a:solidFill>
                  <a:srgbClr val="ED7D31"/>
                </a:solidFill>
                <a:latin typeface="Avenir"/>
                <a:ea typeface="Avenir"/>
                <a:cs typeface="Avenir"/>
                <a:sym typeface="Avenir"/>
              </a:rPr>
              <a:t>AT Tools</a:t>
            </a:r>
            <a:r>
              <a:rPr lang="en" sz="2800" b="0" i="0" u="none" strike="noStrike" cap="none" dirty="0">
                <a:solidFill>
                  <a:srgbClr val="ED7D31"/>
                </a:solidFill>
                <a:latin typeface="Arial"/>
                <a:ea typeface="Arial"/>
                <a:cs typeface="Arial"/>
                <a:sym typeface="Arial"/>
              </a:rPr>
              <a:t> </a:t>
            </a:r>
            <a:endParaRPr sz="2800" b="0" i="0" u="none" strike="noStrike" cap="none" dirty="0">
              <a:solidFill>
                <a:srgbClr val="ED7D31"/>
              </a:solidFill>
              <a:latin typeface="Arial"/>
              <a:ea typeface="Arial"/>
              <a:cs typeface="Arial"/>
              <a:sym typeface="Arial"/>
            </a:endParaRPr>
          </a:p>
        </p:txBody>
      </p:sp>
      <p:pic>
        <p:nvPicPr>
          <p:cNvPr id="209" name="Google Shape;209;p31" descr="AT&amp;AEM Center homepage showing the AT drop down menu with the AT Tools submenu highlighted " title="AT&amp;AEM Center Homepage"/>
          <p:cNvPicPr preferRelativeResize="0"/>
          <p:nvPr/>
        </p:nvPicPr>
        <p:blipFill>
          <a:blip r:embed="rId3">
            <a:alphaModFix/>
          </a:blip>
          <a:stretch>
            <a:fillRect/>
          </a:stretch>
        </p:blipFill>
        <p:spPr>
          <a:xfrm>
            <a:off x="3279775" y="152400"/>
            <a:ext cx="5433495" cy="4358419"/>
          </a:xfrm>
          <a:prstGeom prst="rect">
            <a:avLst/>
          </a:prstGeom>
          <a:noFill/>
          <a:ln>
            <a:noFill/>
          </a:ln>
        </p:spPr>
      </p:pic>
      <p:sp>
        <p:nvSpPr>
          <p:cNvPr id="208" name="Google Shape;208;p31"/>
          <p:cNvSpPr txBox="1">
            <a:spLocks noGrp="1"/>
          </p:cNvSpPr>
          <p:nvPr>
            <p:ph type="subTitle" idx="1"/>
          </p:nvPr>
        </p:nvSpPr>
        <p:spPr>
          <a:xfrm>
            <a:off x="129775" y="3167075"/>
            <a:ext cx="2997600" cy="1225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2800" u="sng" dirty="0">
                <a:solidFill>
                  <a:schemeClr val="hlink"/>
                </a:solidFill>
                <a:latin typeface="Avenir"/>
                <a:ea typeface="Avenir"/>
                <a:cs typeface="Avenir"/>
                <a:sym typeface="Avenir"/>
                <a:hlinkClick r:id="rId4"/>
              </a:rPr>
              <a:t>https://ataem.org</a:t>
            </a:r>
            <a:endParaRPr sz="2800" dirty="0">
              <a:latin typeface="Avenir"/>
              <a:ea typeface="Avenir"/>
              <a:cs typeface="Avenir"/>
              <a:sym typeface="Avenir"/>
            </a:endParaRPr>
          </a:p>
          <a:p>
            <a:pPr marL="0" lvl="0" indent="0" rtl="0">
              <a:spcBef>
                <a:spcPts val="0"/>
              </a:spcBef>
              <a:spcAft>
                <a:spcPts val="0"/>
              </a:spcAft>
              <a:buNone/>
            </a:pPr>
            <a:endParaRPr sz="2800" dirty="0"/>
          </a:p>
          <a:p>
            <a:pPr marL="0" lvl="0" indent="0" rtl="0">
              <a:spcBef>
                <a:spcPts val="0"/>
              </a:spcBef>
              <a:spcAft>
                <a:spcPts val="0"/>
              </a:spcAft>
              <a:buNone/>
            </a:pPr>
            <a:endParaRPr dirty="0"/>
          </a:p>
        </p:txBody>
      </p:sp>
      <p:sp>
        <p:nvSpPr>
          <p:cNvPr id="207" name="Google Shape;207;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rgbClr val="000000"/>
              </a:buClr>
              <a:buSzPts val="1000"/>
              <a:buFont typeface="Arial"/>
              <a:buNone/>
            </a:pPr>
            <a:fld id="{00000000-1234-1234-1234-123412341234}" type="slidenum">
              <a:rPr lang="en"/>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4"/>
          <p:cNvSpPr txBox="1">
            <a:spLocks noGrp="1"/>
          </p:cNvSpPr>
          <p:nvPr>
            <p:ph type="title"/>
          </p:nvPr>
        </p:nvSpPr>
        <p:spPr>
          <a:xfrm>
            <a:off x="0" y="97850"/>
            <a:ext cx="9144000" cy="1303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4800"/>
              <a:buFont typeface="Arial"/>
              <a:buNone/>
            </a:pPr>
            <a:r>
              <a:rPr lang="en" sz="3200" i="0" u="sng" strike="noStrike" cap="none" dirty="0">
                <a:solidFill>
                  <a:schemeClr val="hlink"/>
                </a:solidFill>
                <a:latin typeface="Avenir"/>
                <a:ea typeface="Avenir"/>
                <a:cs typeface="Avenir"/>
                <a:sym typeface="Avenir"/>
                <a:hlinkClick r:id="rId3"/>
              </a:rPr>
              <a:t>https://www.ocali.org/project/document_archive</a:t>
            </a:r>
            <a:endParaRPr sz="3200" i="0" u="none" strike="noStrike" cap="none" dirty="0">
              <a:solidFill>
                <a:schemeClr val="dk1"/>
              </a:solidFill>
              <a:latin typeface="Avenir"/>
              <a:ea typeface="Avenir"/>
              <a:cs typeface="Avenir"/>
              <a:sym typeface="Avenir"/>
            </a:endParaRPr>
          </a:p>
          <a:p>
            <a:pPr marL="0" marR="0" lvl="0" indent="0" algn="ctr" rtl="0">
              <a:lnSpc>
                <a:spcPct val="100000"/>
              </a:lnSpc>
              <a:spcBef>
                <a:spcPts val="0"/>
              </a:spcBef>
              <a:spcAft>
                <a:spcPts val="0"/>
              </a:spcAft>
              <a:buClr>
                <a:schemeClr val="dk1"/>
              </a:buClr>
              <a:buSzPts val="4800"/>
              <a:buFont typeface="Arial"/>
              <a:buNone/>
            </a:pPr>
            <a:endParaRPr sz="3200" b="0" i="0" u="none" strike="noStrike" cap="none" dirty="0">
              <a:solidFill>
                <a:schemeClr val="dk1"/>
              </a:solidFill>
              <a:latin typeface="Arial"/>
              <a:ea typeface="Arial"/>
              <a:cs typeface="Arial"/>
              <a:sym typeface="Arial"/>
            </a:endParaRPr>
          </a:p>
        </p:txBody>
      </p:sp>
      <p:pic>
        <p:nvPicPr>
          <p:cNvPr id="71" name="Google Shape;71;p14" descr="QR Code for link to session handouts" title="QR Code"/>
          <p:cNvPicPr preferRelativeResize="0"/>
          <p:nvPr/>
        </p:nvPicPr>
        <p:blipFill rotWithShape="1">
          <a:blip r:embed="rId4">
            <a:alphaModFix/>
          </a:blip>
          <a:srcRect/>
          <a:stretch/>
        </p:blipFill>
        <p:spPr>
          <a:xfrm>
            <a:off x="3170813" y="947500"/>
            <a:ext cx="2364225" cy="2940500"/>
          </a:xfrm>
          <a:prstGeom prst="rect">
            <a:avLst/>
          </a:prstGeom>
          <a:noFill/>
          <a:ln>
            <a:noFill/>
          </a:ln>
        </p:spPr>
      </p:pic>
      <p:sp>
        <p:nvSpPr>
          <p:cNvPr id="73" name="Google Shape;73;p14"/>
          <p:cNvSpPr txBox="1">
            <a:spLocks noGrp="1"/>
          </p:cNvSpPr>
          <p:nvPr>
            <p:ph type="subTitle" idx="1"/>
          </p:nvPr>
        </p:nvSpPr>
        <p:spPr>
          <a:xfrm>
            <a:off x="2139716" y="4025277"/>
            <a:ext cx="5810100" cy="4293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2800" dirty="0">
                <a:latin typeface="Avenir"/>
                <a:ea typeface="Avenir"/>
                <a:cs typeface="Avenir"/>
                <a:sym typeface="Avenir"/>
              </a:rPr>
              <a:t>TechFest_ATAEM_Mar2019</a:t>
            </a:r>
            <a:r>
              <a:rPr lang="en" sz="2800" dirty="0"/>
              <a:t> </a:t>
            </a:r>
            <a:endParaRPr sz="2800" dirty="0"/>
          </a:p>
        </p:txBody>
      </p:sp>
      <p:sp>
        <p:nvSpPr>
          <p:cNvPr id="72" name="Google Shape;72;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Clr>
                <a:srgbClr val="000000"/>
              </a:buClr>
              <a:buSzPts val="1000"/>
              <a:buFont typeface="Arial"/>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13"/>
        <p:cNvGrpSpPr/>
        <p:nvPr/>
      </p:nvGrpSpPr>
      <p:grpSpPr>
        <a:xfrm>
          <a:off x="0" y="0"/>
          <a:ext cx="0" cy="0"/>
          <a:chOff x="0" y="0"/>
          <a:chExt cx="0" cy="0"/>
        </a:xfrm>
      </p:grpSpPr>
      <p:sp>
        <p:nvSpPr>
          <p:cNvPr id="214" name="Google Shape;214;p32"/>
          <p:cNvSpPr txBox="1">
            <a:spLocks noGrp="1"/>
          </p:cNvSpPr>
          <p:nvPr>
            <p:ph type="title"/>
          </p:nvPr>
        </p:nvSpPr>
        <p:spPr>
          <a:xfrm>
            <a:off x="129775" y="926025"/>
            <a:ext cx="2739000" cy="1803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4800"/>
              <a:buFont typeface="Arial"/>
              <a:buNone/>
            </a:pPr>
            <a:r>
              <a:rPr lang="en" sz="3200" b="1" dirty="0">
                <a:solidFill>
                  <a:srgbClr val="ED7D31"/>
                </a:solidFill>
                <a:latin typeface="Avenir"/>
                <a:ea typeface="Avenir"/>
                <a:cs typeface="Avenir"/>
                <a:sym typeface="Avenir"/>
              </a:rPr>
              <a:t>AT Tools - Selection</a:t>
            </a:r>
            <a:r>
              <a:rPr lang="en" sz="2800" b="0" i="0" u="none" strike="noStrike" cap="none" dirty="0">
                <a:solidFill>
                  <a:srgbClr val="ED7D31"/>
                </a:solidFill>
                <a:latin typeface="Arial"/>
                <a:ea typeface="Arial"/>
                <a:cs typeface="Arial"/>
                <a:sym typeface="Arial"/>
              </a:rPr>
              <a:t> </a:t>
            </a:r>
            <a:endParaRPr sz="2800" b="0" i="0" u="none" strike="noStrike" cap="none" dirty="0">
              <a:solidFill>
                <a:srgbClr val="ED7D31"/>
              </a:solidFill>
              <a:latin typeface="Arial"/>
              <a:ea typeface="Arial"/>
              <a:cs typeface="Arial"/>
              <a:sym typeface="Arial"/>
            </a:endParaRPr>
          </a:p>
        </p:txBody>
      </p:sp>
      <p:pic>
        <p:nvPicPr>
          <p:cNvPr id="217" name="Google Shape;217;p32" descr="AT Selection section of the AT Tools webpage showing three resources to support AT selection:  AbleData, TechMatrix and Apps Selection Tools. " title="AT Tools (Apps, Software, Hardware) webpage"/>
          <p:cNvPicPr preferRelativeResize="0"/>
          <p:nvPr/>
        </p:nvPicPr>
        <p:blipFill>
          <a:blip r:embed="rId3">
            <a:alphaModFix/>
          </a:blip>
          <a:stretch>
            <a:fillRect/>
          </a:stretch>
        </p:blipFill>
        <p:spPr>
          <a:xfrm>
            <a:off x="3279775" y="152400"/>
            <a:ext cx="5636392" cy="4358416"/>
          </a:xfrm>
          <a:prstGeom prst="rect">
            <a:avLst/>
          </a:prstGeom>
          <a:noFill/>
          <a:ln>
            <a:noFill/>
          </a:ln>
        </p:spPr>
      </p:pic>
      <p:sp>
        <p:nvSpPr>
          <p:cNvPr id="216" name="Google Shape;216;p32"/>
          <p:cNvSpPr txBox="1">
            <a:spLocks noGrp="1"/>
          </p:cNvSpPr>
          <p:nvPr>
            <p:ph type="subTitle" idx="1"/>
          </p:nvPr>
        </p:nvSpPr>
        <p:spPr>
          <a:xfrm>
            <a:off x="129775" y="2947156"/>
            <a:ext cx="2997600" cy="1225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800" u="sng" dirty="0">
                <a:solidFill>
                  <a:schemeClr val="hlink"/>
                </a:solidFill>
                <a:latin typeface="Avenir"/>
                <a:ea typeface="Avenir"/>
                <a:cs typeface="Avenir"/>
                <a:sym typeface="Avenir"/>
                <a:hlinkClick r:id="rId4"/>
              </a:rPr>
              <a:t>https://ataem.org/at-tools</a:t>
            </a:r>
            <a:endParaRPr sz="2800" dirty="0">
              <a:latin typeface="Avenir"/>
              <a:ea typeface="Avenir"/>
              <a:cs typeface="Avenir"/>
              <a:sym typeface="Avenir"/>
            </a:endParaRPr>
          </a:p>
          <a:p>
            <a:pPr marL="0" lvl="0" indent="0" rtl="0">
              <a:spcBef>
                <a:spcPts val="0"/>
              </a:spcBef>
              <a:spcAft>
                <a:spcPts val="0"/>
              </a:spcAft>
              <a:buNone/>
            </a:pPr>
            <a:endParaRPr sz="2800" dirty="0"/>
          </a:p>
          <a:p>
            <a:pPr marL="0" lvl="0" indent="0" rtl="0">
              <a:spcBef>
                <a:spcPts val="0"/>
              </a:spcBef>
              <a:spcAft>
                <a:spcPts val="0"/>
              </a:spcAft>
              <a:buNone/>
            </a:pPr>
            <a:endParaRPr dirty="0"/>
          </a:p>
        </p:txBody>
      </p:sp>
      <p:sp>
        <p:nvSpPr>
          <p:cNvPr id="215" name="Google Shape;215;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rgbClr val="000000"/>
              </a:buClr>
              <a:buSzPts val="1000"/>
              <a:buFont typeface="Arial"/>
              <a:buNone/>
            </a:pPr>
            <a:fld id="{00000000-1234-1234-1234-123412341234}" type="slidenum">
              <a:rPr lang="en"/>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21"/>
        <p:cNvGrpSpPr/>
        <p:nvPr/>
      </p:nvGrpSpPr>
      <p:grpSpPr>
        <a:xfrm>
          <a:off x="0" y="0"/>
          <a:ext cx="0" cy="0"/>
          <a:chOff x="0" y="0"/>
          <a:chExt cx="0" cy="0"/>
        </a:xfrm>
      </p:grpSpPr>
      <p:sp>
        <p:nvSpPr>
          <p:cNvPr id="222" name="Google Shape;222;p33"/>
          <p:cNvSpPr txBox="1">
            <a:spLocks noGrp="1"/>
          </p:cNvSpPr>
          <p:nvPr>
            <p:ph type="title"/>
          </p:nvPr>
        </p:nvSpPr>
        <p:spPr>
          <a:xfrm>
            <a:off x="194625" y="834075"/>
            <a:ext cx="2997600" cy="1825800"/>
          </a:xfrm>
          <a:prstGeom prst="rect">
            <a:avLst/>
          </a:prstGeom>
          <a:noFill/>
          <a:ln>
            <a:noFill/>
          </a:ln>
        </p:spPr>
        <p:txBody>
          <a:bodyPr spcFirstLastPara="1" wrap="square" lIns="91425" tIns="91425" rIns="91425" bIns="91425" anchor="ctr" anchorCtr="0">
            <a:noAutofit/>
          </a:bodyPr>
          <a:lstStyle/>
          <a:p>
            <a:pPr marL="0" marR="0" lvl="0" indent="0" rtl="0">
              <a:lnSpc>
                <a:spcPct val="100000"/>
              </a:lnSpc>
              <a:spcBef>
                <a:spcPts val="0"/>
              </a:spcBef>
              <a:spcAft>
                <a:spcPts val="0"/>
              </a:spcAft>
              <a:buClr>
                <a:schemeClr val="dk1"/>
              </a:buClr>
              <a:buSzPts val="4800"/>
              <a:buFont typeface="Arial"/>
              <a:buNone/>
            </a:pPr>
            <a:r>
              <a:rPr lang="en" sz="3200" b="1">
                <a:solidFill>
                  <a:srgbClr val="ED7D31"/>
                </a:solidFill>
                <a:latin typeface="Avenir"/>
                <a:ea typeface="Avenir"/>
                <a:cs typeface="Avenir"/>
                <a:sym typeface="Avenir"/>
              </a:rPr>
              <a:t>App Selection Tools</a:t>
            </a:r>
            <a:r>
              <a:rPr lang="en" sz="3200" b="1" i="0" u="none" strike="noStrike" cap="none">
                <a:solidFill>
                  <a:srgbClr val="ED7D31"/>
                </a:solidFill>
                <a:latin typeface="Avenir"/>
                <a:ea typeface="Avenir"/>
                <a:cs typeface="Avenir"/>
                <a:sym typeface="Avenir"/>
              </a:rPr>
              <a:t> </a:t>
            </a:r>
            <a:endParaRPr sz="3200" b="1" i="0" u="none" strike="noStrike" cap="none">
              <a:solidFill>
                <a:srgbClr val="ED7D31"/>
              </a:solidFill>
              <a:latin typeface="Avenir"/>
              <a:ea typeface="Avenir"/>
              <a:cs typeface="Avenir"/>
              <a:sym typeface="Avenir"/>
            </a:endParaRPr>
          </a:p>
        </p:txBody>
      </p:sp>
      <p:pic>
        <p:nvPicPr>
          <p:cNvPr id="225" name="Google Shape;225;p33" descr="AT Tools webpage with a listing of apps Selection Tools  including websites to search for apps and app for searching apps." title="AT Tools webpage"/>
          <p:cNvPicPr preferRelativeResize="0"/>
          <p:nvPr/>
        </p:nvPicPr>
        <p:blipFill>
          <a:blip r:embed="rId3">
            <a:alphaModFix/>
          </a:blip>
          <a:stretch>
            <a:fillRect/>
          </a:stretch>
        </p:blipFill>
        <p:spPr>
          <a:xfrm>
            <a:off x="3309325" y="550900"/>
            <a:ext cx="5711827" cy="3695137"/>
          </a:xfrm>
          <a:prstGeom prst="rect">
            <a:avLst/>
          </a:prstGeom>
          <a:noFill/>
          <a:ln>
            <a:noFill/>
          </a:ln>
        </p:spPr>
      </p:pic>
      <p:sp>
        <p:nvSpPr>
          <p:cNvPr id="224" name="Google Shape;224;p33"/>
          <p:cNvSpPr txBox="1">
            <a:spLocks noGrp="1"/>
          </p:cNvSpPr>
          <p:nvPr>
            <p:ph type="subTitle" idx="1"/>
          </p:nvPr>
        </p:nvSpPr>
        <p:spPr>
          <a:xfrm>
            <a:off x="129775" y="2835797"/>
            <a:ext cx="2997600" cy="1557078"/>
          </a:xfrm>
          <a:prstGeom prst="rect">
            <a:avLst/>
          </a:prstGeom>
        </p:spPr>
        <p:txBody>
          <a:bodyPr spcFirstLastPara="1" wrap="square" lIns="91425" tIns="91425" rIns="91425" bIns="91425" anchor="t" anchorCtr="0">
            <a:noAutofit/>
          </a:bodyPr>
          <a:lstStyle/>
          <a:p>
            <a:pPr marL="0" lvl="0" indent="0"/>
            <a:r>
              <a:rPr lang="en-US" sz="2800" dirty="0">
                <a:hlinkClick r:id="rId4"/>
              </a:rPr>
              <a:t>https://ataem.org/apps-selection-tools</a:t>
            </a:r>
            <a:endParaRPr sz="2800" dirty="0"/>
          </a:p>
          <a:p>
            <a:pPr marL="0" lvl="0" indent="0" rtl="0">
              <a:spcBef>
                <a:spcPts val="0"/>
              </a:spcBef>
              <a:spcAft>
                <a:spcPts val="0"/>
              </a:spcAft>
              <a:buNone/>
            </a:pPr>
            <a:endParaRPr dirty="0"/>
          </a:p>
        </p:txBody>
      </p:sp>
      <p:sp>
        <p:nvSpPr>
          <p:cNvPr id="223" name="Google Shape;223;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rgbClr val="000000"/>
              </a:buClr>
              <a:buSzPts val="1000"/>
              <a:buFont typeface="Arial"/>
              <a:buNone/>
            </a:pPr>
            <a:fld id="{00000000-1234-1234-1234-123412341234}" type="slidenum">
              <a:rPr lang="en"/>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29"/>
        <p:cNvGrpSpPr/>
        <p:nvPr/>
      </p:nvGrpSpPr>
      <p:grpSpPr>
        <a:xfrm>
          <a:off x="0" y="0"/>
          <a:ext cx="0" cy="0"/>
          <a:chOff x="0" y="0"/>
          <a:chExt cx="0" cy="0"/>
        </a:xfrm>
      </p:grpSpPr>
      <p:sp>
        <p:nvSpPr>
          <p:cNvPr id="230" name="Google Shape;230;p34"/>
          <p:cNvSpPr txBox="1">
            <a:spLocks noGrp="1"/>
          </p:cNvSpPr>
          <p:nvPr>
            <p:ph type="title"/>
          </p:nvPr>
        </p:nvSpPr>
        <p:spPr>
          <a:xfrm>
            <a:off x="-530214" y="1396662"/>
            <a:ext cx="2997600" cy="1825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4800"/>
              <a:buFont typeface="Arial"/>
              <a:buNone/>
            </a:pPr>
            <a:r>
              <a:rPr lang="en" sz="3200" b="1" dirty="0">
                <a:solidFill>
                  <a:srgbClr val="ED7D31"/>
                </a:solidFill>
                <a:latin typeface="Avenir"/>
                <a:ea typeface="Avenir"/>
                <a:cs typeface="Avenir"/>
                <a:sym typeface="Avenir"/>
              </a:rPr>
              <a:t>AT Trials</a:t>
            </a:r>
            <a:r>
              <a:rPr lang="en" sz="2800" b="0" i="0" u="none" strike="noStrike" cap="none" dirty="0">
                <a:solidFill>
                  <a:srgbClr val="ED7D31"/>
                </a:solidFill>
                <a:latin typeface="Arial"/>
                <a:ea typeface="Arial"/>
                <a:cs typeface="Arial"/>
                <a:sym typeface="Arial"/>
              </a:rPr>
              <a:t> </a:t>
            </a:r>
            <a:endParaRPr sz="2800" b="0" i="0" u="none" strike="noStrike" cap="none" dirty="0">
              <a:solidFill>
                <a:srgbClr val="ED7D31"/>
              </a:solidFill>
              <a:latin typeface="Arial"/>
              <a:ea typeface="Arial"/>
              <a:cs typeface="Arial"/>
              <a:sym typeface="Arial"/>
            </a:endParaRPr>
          </a:p>
        </p:txBody>
      </p:sp>
      <p:pic>
        <p:nvPicPr>
          <p:cNvPr id="5" name="Picture 4" descr="AT Tools webpage with a focus on resources for AT trials. Three items are features including the OCALI lending library, AT Ohio and an Online Guide to AT Loan Programs across Ohio" title="AT Tools webpage - AT Trials">
            <a:extLst>
              <a:ext uri="{FF2B5EF4-FFF2-40B4-BE49-F238E27FC236}">
                <a16:creationId xmlns:a16="http://schemas.microsoft.com/office/drawing/2014/main" id="{AF928D52-B4B0-B946-923D-E761FF3DCE27}"/>
              </a:ext>
            </a:extLst>
          </p:cNvPr>
          <p:cNvPicPr>
            <a:picLocks noChangeAspect="1"/>
          </p:cNvPicPr>
          <p:nvPr/>
        </p:nvPicPr>
        <p:blipFill>
          <a:blip r:embed="rId3"/>
          <a:stretch>
            <a:fillRect/>
          </a:stretch>
        </p:blipFill>
        <p:spPr>
          <a:xfrm>
            <a:off x="2264774" y="243068"/>
            <a:ext cx="6756384" cy="4317357"/>
          </a:xfrm>
          <a:prstGeom prst="rect">
            <a:avLst/>
          </a:prstGeom>
        </p:spPr>
      </p:pic>
      <p:sp>
        <p:nvSpPr>
          <p:cNvPr id="231" name="Google Shape;231;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rgbClr val="000000"/>
              </a:buClr>
              <a:buSzPts val="1000"/>
              <a:buFont typeface="Arial"/>
              <a:buNone/>
            </a:pPr>
            <a:fld id="{00000000-1234-1234-1234-123412341234}" type="slidenum">
              <a:rPr lang="en"/>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7"/>
        <p:cNvGrpSpPr/>
        <p:nvPr/>
      </p:nvGrpSpPr>
      <p:grpSpPr>
        <a:xfrm>
          <a:off x="0" y="0"/>
          <a:ext cx="0" cy="0"/>
          <a:chOff x="0" y="0"/>
          <a:chExt cx="0" cy="0"/>
        </a:xfrm>
      </p:grpSpPr>
      <p:sp>
        <p:nvSpPr>
          <p:cNvPr id="238" name="Google Shape;238;p35"/>
          <p:cNvSpPr txBox="1">
            <a:spLocks noGrp="1"/>
          </p:cNvSpPr>
          <p:nvPr>
            <p:ph type="title"/>
          </p:nvPr>
        </p:nvSpPr>
        <p:spPr>
          <a:xfrm>
            <a:off x="140669" y="567157"/>
            <a:ext cx="2159213" cy="2118169"/>
          </a:xfrm>
          <a:prstGeom prst="rect">
            <a:avLst/>
          </a:prstGeom>
          <a:noFill/>
          <a:ln>
            <a:noFill/>
          </a:ln>
        </p:spPr>
        <p:txBody>
          <a:bodyPr spcFirstLastPara="1" wrap="square" lIns="91425" tIns="91425" rIns="91425" bIns="91425" anchor="ctr" anchorCtr="0">
            <a:noAutofit/>
          </a:bodyPr>
          <a:lstStyle/>
          <a:p>
            <a:pPr marL="0" marR="0" lvl="0" indent="0" rtl="0">
              <a:lnSpc>
                <a:spcPct val="100000"/>
              </a:lnSpc>
              <a:spcBef>
                <a:spcPts val="0"/>
              </a:spcBef>
              <a:spcAft>
                <a:spcPts val="0"/>
              </a:spcAft>
              <a:buClr>
                <a:schemeClr val="dk1"/>
              </a:buClr>
              <a:buSzPts val="4800"/>
              <a:buFont typeface="Arial"/>
              <a:buNone/>
            </a:pPr>
            <a:r>
              <a:rPr lang="en" sz="3200" b="1" dirty="0">
                <a:solidFill>
                  <a:srgbClr val="ED7D31"/>
                </a:solidFill>
                <a:latin typeface="Avenir"/>
                <a:ea typeface="Avenir"/>
                <a:cs typeface="Avenir"/>
                <a:sym typeface="Avenir"/>
              </a:rPr>
              <a:t>AT Trials – OCALI Lending Library</a:t>
            </a:r>
            <a:endParaRPr sz="3200" b="1" i="0" u="none" strike="noStrike" cap="none" dirty="0">
              <a:solidFill>
                <a:srgbClr val="ED7D31"/>
              </a:solidFill>
              <a:latin typeface="Avenir"/>
              <a:ea typeface="Avenir"/>
              <a:cs typeface="Avenir"/>
              <a:sym typeface="Avenir"/>
            </a:endParaRPr>
          </a:p>
        </p:txBody>
      </p:sp>
      <p:pic>
        <p:nvPicPr>
          <p:cNvPr id="3" name="Picture 2" descr="Example of a individual device available in the lending library and the on line record and device request. " title="OCALI Device Lending Library">
            <a:extLst>
              <a:ext uri="{FF2B5EF4-FFF2-40B4-BE49-F238E27FC236}">
                <a16:creationId xmlns:a16="http://schemas.microsoft.com/office/drawing/2014/main" id="{AFF6CC14-81BA-FC41-A760-D63FFE96780D}"/>
              </a:ext>
            </a:extLst>
          </p:cNvPr>
          <p:cNvPicPr>
            <a:picLocks noChangeAspect="1"/>
          </p:cNvPicPr>
          <p:nvPr/>
        </p:nvPicPr>
        <p:blipFill rotWithShape="1">
          <a:blip r:embed="rId3"/>
          <a:srcRect r="1973"/>
          <a:stretch/>
        </p:blipFill>
        <p:spPr>
          <a:xfrm>
            <a:off x="2481600" y="-27952"/>
            <a:ext cx="6662400" cy="4694208"/>
          </a:xfrm>
          <a:prstGeom prst="rect">
            <a:avLst/>
          </a:prstGeom>
        </p:spPr>
      </p:pic>
      <p:sp>
        <p:nvSpPr>
          <p:cNvPr id="240" name="Google Shape;240;p35"/>
          <p:cNvSpPr txBox="1">
            <a:spLocks noGrp="1"/>
          </p:cNvSpPr>
          <p:nvPr>
            <p:ph type="subTitle" idx="1"/>
          </p:nvPr>
        </p:nvSpPr>
        <p:spPr>
          <a:xfrm>
            <a:off x="97850" y="2870522"/>
            <a:ext cx="2493000" cy="1485278"/>
          </a:xfrm>
          <a:prstGeom prst="rect">
            <a:avLst/>
          </a:prstGeom>
        </p:spPr>
        <p:txBody>
          <a:bodyPr spcFirstLastPara="1" wrap="square" lIns="91425" tIns="91425" rIns="91425" bIns="91425" anchor="t" anchorCtr="0">
            <a:noAutofit/>
          </a:bodyPr>
          <a:lstStyle/>
          <a:p>
            <a:pPr marL="0" lvl="0" indent="0"/>
            <a:r>
              <a:rPr lang="en-US" sz="2800" dirty="0">
                <a:hlinkClick r:id="rId4"/>
              </a:rPr>
              <a:t>www.ocali.org/lending-library</a:t>
            </a:r>
            <a:endParaRPr lang="en-US" sz="2800" dirty="0"/>
          </a:p>
          <a:p>
            <a:pPr marL="0" lvl="0" indent="0" rtl="0">
              <a:spcBef>
                <a:spcPts val="0"/>
              </a:spcBef>
              <a:spcAft>
                <a:spcPts val="0"/>
              </a:spcAft>
              <a:buNone/>
            </a:pPr>
            <a:endParaRPr sz="2800" dirty="0"/>
          </a:p>
          <a:p>
            <a:pPr marL="0" lvl="0" indent="0" rtl="0">
              <a:spcBef>
                <a:spcPts val="0"/>
              </a:spcBef>
              <a:spcAft>
                <a:spcPts val="0"/>
              </a:spcAft>
              <a:buNone/>
            </a:pPr>
            <a:endParaRPr dirty="0"/>
          </a:p>
        </p:txBody>
      </p:sp>
      <p:sp>
        <p:nvSpPr>
          <p:cNvPr id="239" name="Google Shape;239;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rgbClr val="000000"/>
              </a:buClr>
              <a:buSzPts val="1000"/>
              <a:buFont typeface="Arial"/>
              <a:buNone/>
            </a:pPr>
            <a:fld id="{00000000-1234-1234-1234-123412341234}" type="slidenum">
              <a:rPr lang="en"/>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7"/>
        <p:cNvGrpSpPr/>
        <p:nvPr/>
      </p:nvGrpSpPr>
      <p:grpSpPr>
        <a:xfrm>
          <a:off x="0" y="0"/>
          <a:ext cx="0" cy="0"/>
          <a:chOff x="0" y="0"/>
          <a:chExt cx="0" cy="0"/>
        </a:xfrm>
      </p:grpSpPr>
      <p:sp>
        <p:nvSpPr>
          <p:cNvPr id="238" name="Google Shape;238;p35"/>
          <p:cNvSpPr txBox="1">
            <a:spLocks noGrp="1"/>
          </p:cNvSpPr>
          <p:nvPr>
            <p:ph type="title"/>
          </p:nvPr>
        </p:nvSpPr>
        <p:spPr>
          <a:xfrm>
            <a:off x="130626" y="142507"/>
            <a:ext cx="2481600" cy="2897580"/>
          </a:xfrm>
          <a:prstGeom prst="rect">
            <a:avLst/>
          </a:prstGeom>
          <a:noFill/>
          <a:ln>
            <a:noFill/>
          </a:ln>
        </p:spPr>
        <p:txBody>
          <a:bodyPr spcFirstLastPara="1" wrap="square" lIns="91425" tIns="91425" rIns="91425" bIns="91425" anchor="ctr" anchorCtr="0">
            <a:noAutofit/>
          </a:bodyPr>
          <a:lstStyle/>
          <a:p>
            <a:pPr marL="0" marR="0" lvl="0" indent="0" rtl="0">
              <a:lnSpc>
                <a:spcPct val="100000"/>
              </a:lnSpc>
              <a:spcBef>
                <a:spcPts val="0"/>
              </a:spcBef>
              <a:spcAft>
                <a:spcPts val="0"/>
              </a:spcAft>
              <a:buClr>
                <a:schemeClr val="dk1"/>
              </a:buClr>
              <a:buSzPts val="4800"/>
              <a:buFont typeface="Arial"/>
              <a:buNone/>
            </a:pPr>
            <a:r>
              <a:rPr lang="en" sz="3200" b="1" dirty="0">
                <a:solidFill>
                  <a:srgbClr val="ED7D31"/>
                </a:solidFill>
                <a:latin typeface="Avenir"/>
                <a:ea typeface="Avenir"/>
                <a:cs typeface="Avenir"/>
                <a:sym typeface="Avenir"/>
              </a:rPr>
              <a:t>AT Trials – Regional and Statewide Lending Libraries</a:t>
            </a:r>
            <a:endParaRPr sz="3200" b="1" i="0" u="none" strike="noStrike" cap="none" dirty="0">
              <a:solidFill>
                <a:srgbClr val="ED7D31"/>
              </a:solidFill>
              <a:latin typeface="Avenir"/>
              <a:ea typeface="Avenir"/>
              <a:cs typeface="Avenir"/>
              <a:sym typeface="Avenir"/>
            </a:endParaRPr>
          </a:p>
        </p:txBody>
      </p:sp>
      <p:pic>
        <p:nvPicPr>
          <p:cNvPr id="4" name="Picture 3" descr="Website of the Online Guide to Assistive Technology Programs in Ohio. Picture of clickable map shown on the webpage. " title="Online Guide to Assistive Technology Programs in Ohio">
            <a:extLst>
              <a:ext uri="{FF2B5EF4-FFF2-40B4-BE49-F238E27FC236}">
                <a16:creationId xmlns:a16="http://schemas.microsoft.com/office/drawing/2014/main" id="{AEFBE07C-B6F9-7C4A-915F-4D679B2165C5}"/>
              </a:ext>
            </a:extLst>
          </p:cNvPr>
          <p:cNvPicPr>
            <a:picLocks noChangeAspect="1"/>
          </p:cNvPicPr>
          <p:nvPr/>
        </p:nvPicPr>
        <p:blipFill>
          <a:blip r:embed="rId3"/>
          <a:stretch>
            <a:fillRect/>
          </a:stretch>
        </p:blipFill>
        <p:spPr>
          <a:xfrm>
            <a:off x="2514138" y="-39802"/>
            <a:ext cx="6629862" cy="4703019"/>
          </a:xfrm>
          <a:prstGeom prst="rect">
            <a:avLst/>
          </a:prstGeom>
        </p:spPr>
      </p:pic>
      <p:sp>
        <p:nvSpPr>
          <p:cNvPr id="240" name="Google Shape;240;p35"/>
          <p:cNvSpPr txBox="1">
            <a:spLocks noGrp="1"/>
          </p:cNvSpPr>
          <p:nvPr>
            <p:ph type="subTitle" idx="1"/>
          </p:nvPr>
        </p:nvSpPr>
        <p:spPr>
          <a:xfrm>
            <a:off x="59612" y="3110532"/>
            <a:ext cx="3312979" cy="1485278"/>
          </a:xfrm>
          <a:prstGeom prst="rect">
            <a:avLst/>
          </a:prstGeom>
        </p:spPr>
        <p:txBody>
          <a:bodyPr spcFirstLastPara="1" wrap="square" lIns="91425" tIns="91425" rIns="91425" bIns="91425" anchor="t" anchorCtr="0">
            <a:noAutofit/>
          </a:bodyPr>
          <a:lstStyle/>
          <a:p>
            <a:pPr marL="0" lvl="0" indent="0"/>
            <a:r>
              <a:rPr lang="en-US" sz="2800" dirty="0">
                <a:hlinkClick r:id="rId4"/>
              </a:rPr>
              <a:t>https://ddc.ohio.gov/ohio-at-lending-libraries</a:t>
            </a:r>
            <a:endParaRPr sz="2800" dirty="0"/>
          </a:p>
          <a:p>
            <a:pPr marL="0" lvl="0" indent="0" rtl="0">
              <a:spcBef>
                <a:spcPts val="0"/>
              </a:spcBef>
              <a:spcAft>
                <a:spcPts val="0"/>
              </a:spcAft>
              <a:buNone/>
            </a:pPr>
            <a:endParaRPr dirty="0"/>
          </a:p>
        </p:txBody>
      </p:sp>
      <p:sp>
        <p:nvSpPr>
          <p:cNvPr id="239" name="Google Shape;239;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rgbClr val="000000"/>
              </a:buClr>
              <a:buSzPts val="1000"/>
              <a:buFont typeface="Arial"/>
              <a:buNone/>
            </a:pPr>
            <a:fld id="{00000000-1234-1234-1234-123412341234}" type="slidenum">
              <a:rPr lang="en"/>
              <a:t>24</a:t>
            </a:fld>
            <a:endParaRPr/>
          </a:p>
        </p:txBody>
      </p:sp>
    </p:spTree>
    <p:extLst>
      <p:ext uri="{BB962C8B-B14F-4D97-AF65-F5344CB8AC3E}">
        <p14:creationId xmlns:p14="http://schemas.microsoft.com/office/powerpoint/2010/main" val="39181488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D7D31">
            <a:alpha val="17650"/>
          </a:srgbClr>
        </a:solidFill>
        <a:effectLst/>
      </p:bgPr>
    </p:bg>
    <p:spTree>
      <p:nvGrpSpPr>
        <p:cNvPr id="1" name="Shape 245"/>
        <p:cNvGrpSpPr/>
        <p:nvPr/>
      </p:nvGrpSpPr>
      <p:grpSpPr>
        <a:xfrm>
          <a:off x="0" y="0"/>
          <a:ext cx="0" cy="0"/>
          <a:chOff x="0" y="0"/>
          <a:chExt cx="0" cy="0"/>
        </a:xfrm>
      </p:grpSpPr>
      <p:sp>
        <p:nvSpPr>
          <p:cNvPr id="246" name="Google Shape;246;p36"/>
          <p:cNvSpPr txBox="1">
            <a:spLocks noGrp="1"/>
          </p:cNvSpPr>
          <p:nvPr>
            <p:ph type="title"/>
          </p:nvPr>
        </p:nvSpPr>
        <p:spPr>
          <a:xfrm>
            <a:off x="1508600" y="1343800"/>
            <a:ext cx="6367800" cy="915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4800"/>
              <a:buFont typeface="Arial"/>
              <a:buNone/>
            </a:pPr>
            <a:endParaRPr sz="3200">
              <a:solidFill>
                <a:srgbClr val="ED7D31"/>
              </a:solidFill>
            </a:endParaRPr>
          </a:p>
          <a:p>
            <a:pPr marL="0" marR="0" lvl="0" indent="0" algn="ctr" rtl="0">
              <a:lnSpc>
                <a:spcPct val="100000"/>
              </a:lnSpc>
              <a:spcBef>
                <a:spcPts val="0"/>
              </a:spcBef>
              <a:spcAft>
                <a:spcPts val="0"/>
              </a:spcAft>
              <a:buClr>
                <a:schemeClr val="dk1"/>
              </a:buClr>
              <a:buSzPts val="4800"/>
              <a:buFont typeface="Arial"/>
              <a:buNone/>
            </a:pPr>
            <a:r>
              <a:rPr lang="en" sz="3200" b="1" i="0" u="none" strike="noStrike" cap="none">
                <a:solidFill>
                  <a:srgbClr val="ED7D31"/>
                </a:solidFill>
                <a:latin typeface="Avenir"/>
                <a:ea typeface="Avenir"/>
                <a:cs typeface="Avenir"/>
                <a:sym typeface="Avenir"/>
              </a:rPr>
              <a:t>AT </a:t>
            </a:r>
            <a:r>
              <a:rPr lang="en" sz="3200" b="1">
                <a:solidFill>
                  <a:srgbClr val="ED7D31"/>
                </a:solidFill>
                <a:latin typeface="Avenir"/>
                <a:ea typeface="Avenir"/>
                <a:cs typeface="Avenir"/>
                <a:sym typeface="Avenir"/>
              </a:rPr>
              <a:t>Professional Development</a:t>
            </a:r>
            <a:endParaRPr sz="3200" b="1" i="0" u="none" strike="noStrike" cap="none">
              <a:solidFill>
                <a:srgbClr val="ED7D31"/>
              </a:solidFill>
              <a:latin typeface="Avenir"/>
              <a:ea typeface="Avenir"/>
              <a:cs typeface="Avenir"/>
              <a:sym typeface="Avenir"/>
            </a:endParaRPr>
          </a:p>
        </p:txBody>
      </p:sp>
      <p:sp>
        <p:nvSpPr>
          <p:cNvPr id="247" name="Google Shape;247;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rgbClr val="000000"/>
              </a:buClr>
              <a:buSzPts val="1000"/>
              <a:buFont typeface="Arial"/>
              <a:buNone/>
            </a:pPr>
            <a:fld id="{00000000-1234-1234-1234-123412341234}" type="slidenum">
              <a:rPr lang="en"/>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52"/>
        <p:cNvGrpSpPr/>
        <p:nvPr/>
      </p:nvGrpSpPr>
      <p:grpSpPr>
        <a:xfrm>
          <a:off x="0" y="0"/>
          <a:ext cx="0" cy="0"/>
          <a:chOff x="0" y="0"/>
          <a:chExt cx="0" cy="0"/>
        </a:xfrm>
      </p:grpSpPr>
      <p:sp>
        <p:nvSpPr>
          <p:cNvPr id="253" name="Google Shape;253;p37"/>
          <p:cNvSpPr txBox="1">
            <a:spLocks noGrp="1"/>
          </p:cNvSpPr>
          <p:nvPr>
            <p:ph type="title"/>
          </p:nvPr>
        </p:nvSpPr>
        <p:spPr>
          <a:xfrm>
            <a:off x="240950" y="815550"/>
            <a:ext cx="3521700" cy="1825800"/>
          </a:xfrm>
          <a:prstGeom prst="rect">
            <a:avLst/>
          </a:prstGeom>
          <a:noFill/>
          <a:ln>
            <a:noFill/>
          </a:ln>
        </p:spPr>
        <p:txBody>
          <a:bodyPr spcFirstLastPara="1" wrap="square" lIns="91425" tIns="91425" rIns="91425" bIns="91425" anchor="ctr" anchorCtr="0">
            <a:noAutofit/>
          </a:bodyPr>
          <a:lstStyle/>
          <a:p>
            <a:pPr marL="0" marR="0" lvl="0" indent="0" rtl="0">
              <a:lnSpc>
                <a:spcPct val="100000"/>
              </a:lnSpc>
              <a:spcBef>
                <a:spcPts val="0"/>
              </a:spcBef>
              <a:spcAft>
                <a:spcPts val="0"/>
              </a:spcAft>
              <a:buClr>
                <a:schemeClr val="dk1"/>
              </a:buClr>
              <a:buSzPts val="4800"/>
              <a:buFont typeface="Arial"/>
              <a:buNone/>
            </a:pPr>
            <a:r>
              <a:rPr lang="en" sz="3200" b="1" dirty="0">
                <a:solidFill>
                  <a:srgbClr val="ED7D31"/>
                </a:solidFill>
                <a:latin typeface="Avenir"/>
                <a:ea typeface="Avenir"/>
                <a:cs typeface="Avenir"/>
                <a:sym typeface="Avenir"/>
              </a:rPr>
              <a:t>AT Professional Development</a:t>
            </a:r>
            <a:r>
              <a:rPr lang="en" sz="3200" b="1" i="0" u="none" strike="noStrike" cap="none" dirty="0">
                <a:solidFill>
                  <a:srgbClr val="ED7D31"/>
                </a:solidFill>
                <a:latin typeface="Avenir"/>
                <a:ea typeface="Avenir"/>
                <a:cs typeface="Avenir"/>
                <a:sym typeface="Avenir"/>
              </a:rPr>
              <a:t> </a:t>
            </a:r>
            <a:endParaRPr sz="3200" b="1" i="0" u="none" strike="noStrike" cap="none" dirty="0">
              <a:solidFill>
                <a:srgbClr val="ED7D31"/>
              </a:solidFill>
              <a:latin typeface="Avenir"/>
              <a:ea typeface="Avenir"/>
              <a:cs typeface="Avenir"/>
              <a:sym typeface="Avenir"/>
            </a:endParaRPr>
          </a:p>
        </p:txBody>
      </p:sp>
      <p:pic>
        <p:nvPicPr>
          <p:cNvPr id="256" name="Google Shape;256;p37" descr="AT&amp;AEM Center homepage showing the Professional Development Drop Down Menu with several submenus including: AT Professional Dvelopment, AEM Learning Opportunities, BEST Professional Development, BEST AT Forum, AT Conference and Vendor Fair, Calendar of Events, Assistive Technology Internet Modules. " title="AT&amp;AEM Center homepage "/>
          <p:cNvPicPr preferRelativeResize="0"/>
          <p:nvPr/>
        </p:nvPicPr>
        <p:blipFill>
          <a:blip r:embed="rId3">
            <a:alphaModFix/>
          </a:blip>
          <a:stretch>
            <a:fillRect/>
          </a:stretch>
        </p:blipFill>
        <p:spPr>
          <a:xfrm>
            <a:off x="3837725" y="74125"/>
            <a:ext cx="4634725" cy="4463900"/>
          </a:xfrm>
          <a:prstGeom prst="rect">
            <a:avLst/>
          </a:prstGeom>
          <a:noFill/>
          <a:ln>
            <a:noFill/>
          </a:ln>
        </p:spPr>
      </p:pic>
      <p:sp>
        <p:nvSpPr>
          <p:cNvPr id="255" name="Google Shape;255;p37"/>
          <p:cNvSpPr txBox="1">
            <a:spLocks noGrp="1"/>
          </p:cNvSpPr>
          <p:nvPr>
            <p:ph type="subTitle" idx="1"/>
          </p:nvPr>
        </p:nvSpPr>
        <p:spPr>
          <a:xfrm>
            <a:off x="194650" y="3157825"/>
            <a:ext cx="3716400" cy="1225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 sz="2800" u="sng" dirty="0">
                <a:solidFill>
                  <a:schemeClr val="accent5"/>
                </a:solidFill>
                <a:latin typeface="Avenir"/>
                <a:ea typeface="Avenir"/>
                <a:cs typeface="Avenir"/>
                <a:sym typeface="Avenir"/>
                <a:hlinkClick r:id="rId4"/>
              </a:rPr>
              <a:t>https://ataem.org</a:t>
            </a:r>
            <a:endParaRPr sz="2800" dirty="0">
              <a:latin typeface="Avenir"/>
              <a:ea typeface="Avenir"/>
              <a:cs typeface="Avenir"/>
              <a:sym typeface="Avenir"/>
            </a:endParaRPr>
          </a:p>
          <a:p>
            <a:pPr marL="0" lvl="0" indent="0" rtl="0">
              <a:spcBef>
                <a:spcPts val="0"/>
              </a:spcBef>
              <a:spcAft>
                <a:spcPts val="0"/>
              </a:spcAft>
              <a:buNone/>
            </a:pPr>
            <a:endParaRPr dirty="0"/>
          </a:p>
        </p:txBody>
      </p:sp>
      <p:sp>
        <p:nvSpPr>
          <p:cNvPr id="254" name="Google Shape;254;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rgbClr val="000000"/>
              </a:buClr>
              <a:buSzPts val="1000"/>
              <a:buFont typeface="Arial"/>
              <a:buNone/>
            </a:pPr>
            <a:fld id="{00000000-1234-1234-1234-123412341234}" type="slidenum">
              <a:rPr lang="en"/>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60"/>
        <p:cNvGrpSpPr/>
        <p:nvPr/>
      </p:nvGrpSpPr>
      <p:grpSpPr>
        <a:xfrm>
          <a:off x="0" y="0"/>
          <a:ext cx="0" cy="0"/>
          <a:chOff x="0" y="0"/>
          <a:chExt cx="0" cy="0"/>
        </a:xfrm>
      </p:grpSpPr>
      <p:sp>
        <p:nvSpPr>
          <p:cNvPr id="261" name="Google Shape;261;p38"/>
          <p:cNvSpPr txBox="1">
            <a:spLocks noGrp="1"/>
          </p:cNvSpPr>
          <p:nvPr>
            <p:ph type="title"/>
          </p:nvPr>
        </p:nvSpPr>
        <p:spPr>
          <a:xfrm>
            <a:off x="407775" y="1037975"/>
            <a:ext cx="2997600" cy="1825800"/>
          </a:xfrm>
          <a:prstGeom prst="rect">
            <a:avLst/>
          </a:prstGeom>
          <a:noFill/>
          <a:ln>
            <a:noFill/>
          </a:ln>
        </p:spPr>
        <p:txBody>
          <a:bodyPr spcFirstLastPara="1" wrap="square" lIns="91425" tIns="91425" rIns="91425" bIns="91425" anchor="ctr" anchorCtr="0">
            <a:noAutofit/>
          </a:bodyPr>
          <a:lstStyle/>
          <a:p>
            <a:pPr marL="0" marR="0" lvl="0" indent="0" rtl="0">
              <a:lnSpc>
                <a:spcPct val="100000"/>
              </a:lnSpc>
              <a:spcBef>
                <a:spcPts val="0"/>
              </a:spcBef>
              <a:spcAft>
                <a:spcPts val="0"/>
              </a:spcAft>
              <a:buClr>
                <a:schemeClr val="dk1"/>
              </a:buClr>
              <a:buSzPts val="4800"/>
              <a:buFont typeface="Arial"/>
              <a:buNone/>
            </a:pPr>
            <a:r>
              <a:rPr lang="en" sz="3200" b="1" dirty="0">
                <a:solidFill>
                  <a:srgbClr val="ED7D31"/>
                </a:solidFill>
                <a:latin typeface="Avenir"/>
                <a:ea typeface="Avenir"/>
                <a:cs typeface="Avenir"/>
                <a:sym typeface="Avenir"/>
              </a:rPr>
              <a:t>AT Professional Development - Resources</a:t>
            </a:r>
            <a:r>
              <a:rPr lang="en" sz="3200" b="1" i="0" u="none" strike="noStrike" cap="none" dirty="0">
                <a:solidFill>
                  <a:srgbClr val="ED7D31"/>
                </a:solidFill>
                <a:latin typeface="Avenir"/>
                <a:ea typeface="Avenir"/>
                <a:cs typeface="Avenir"/>
                <a:sym typeface="Avenir"/>
              </a:rPr>
              <a:t> </a:t>
            </a:r>
            <a:endParaRPr sz="3200" b="1" i="0" u="none" strike="noStrike" cap="none" dirty="0">
              <a:solidFill>
                <a:srgbClr val="ED7D31"/>
              </a:solidFill>
              <a:latin typeface="Avenir"/>
              <a:ea typeface="Avenir"/>
              <a:cs typeface="Avenir"/>
              <a:sym typeface="Avenir"/>
            </a:endParaRPr>
          </a:p>
        </p:txBody>
      </p:sp>
      <p:pic>
        <p:nvPicPr>
          <p:cNvPr id="264" name="Google Shape;264;p38" descr="AT Professional Development webpage focused on Resources for building AT Competencies including ATIM, Upcoming AT Learning Opportunities, College and University  AT Programs, and AT Credentialling Programs." title="AT Professional Development webpage"/>
          <p:cNvPicPr preferRelativeResize="0"/>
          <p:nvPr/>
        </p:nvPicPr>
        <p:blipFill>
          <a:blip r:embed="rId3">
            <a:alphaModFix/>
          </a:blip>
          <a:stretch>
            <a:fillRect/>
          </a:stretch>
        </p:blipFill>
        <p:spPr>
          <a:xfrm>
            <a:off x="4884950" y="115325"/>
            <a:ext cx="3587499" cy="4428052"/>
          </a:xfrm>
          <a:prstGeom prst="rect">
            <a:avLst/>
          </a:prstGeom>
          <a:noFill/>
          <a:ln>
            <a:noFill/>
          </a:ln>
        </p:spPr>
      </p:pic>
      <p:sp>
        <p:nvSpPr>
          <p:cNvPr id="263" name="Google Shape;263;p38"/>
          <p:cNvSpPr txBox="1">
            <a:spLocks noGrp="1"/>
          </p:cNvSpPr>
          <p:nvPr>
            <p:ph type="subTitle" idx="1"/>
          </p:nvPr>
        </p:nvSpPr>
        <p:spPr>
          <a:xfrm>
            <a:off x="407775" y="3148550"/>
            <a:ext cx="3771900" cy="1225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2800" u="sng">
                <a:solidFill>
                  <a:schemeClr val="hlink"/>
                </a:solidFill>
                <a:latin typeface="Avenir"/>
                <a:ea typeface="Avenir"/>
                <a:cs typeface="Avenir"/>
                <a:sym typeface="Avenir"/>
                <a:hlinkClick r:id="rId4"/>
              </a:rPr>
              <a:t>https://ataem.org/professional-development</a:t>
            </a:r>
            <a:endParaRPr sz="2800">
              <a:latin typeface="Avenir"/>
              <a:ea typeface="Avenir"/>
              <a:cs typeface="Avenir"/>
              <a:sym typeface="Avenir"/>
            </a:endParaRPr>
          </a:p>
          <a:p>
            <a:pPr marL="0" lvl="0" indent="0" rtl="0">
              <a:spcBef>
                <a:spcPts val="0"/>
              </a:spcBef>
              <a:spcAft>
                <a:spcPts val="0"/>
              </a:spcAft>
              <a:buNone/>
            </a:pPr>
            <a:endParaRPr sz="2800"/>
          </a:p>
          <a:p>
            <a:pPr marL="0" lvl="0" indent="0" rtl="0">
              <a:spcBef>
                <a:spcPts val="0"/>
              </a:spcBef>
              <a:spcAft>
                <a:spcPts val="0"/>
              </a:spcAft>
              <a:buNone/>
            </a:pPr>
            <a:endParaRPr/>
          </a:p>
        </p:txBody>
      </p:sp>
      <p:sp>
        <p:nvSpPr>
          <p:cNvPr id="262" name="Google Shape;262;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rgbClr val="000000"/>
              </a:buClr>
              <a:buSzPts val="1000"/>
              <a:buFont typeface="Arial"/>
              <a:buNone/>
            </a:pPr>
            <a:fld id="{00000000-1234-1234-1234-123412341234}" type="slidenum">
              <a:rPr lang="en"/>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60"/>
        <p:cNvGrpSpPr/>
        <p:nvPr/>
      </p:nvGrpSpPr>
      <p:grpSpPr>
        <a:xfrm>
          <a:off x="0" y="0"/>
          <a:ext cx="0" cy="0"/>
          <a:chOff x="0" y="0"/>
          <a:chExt cx="0" cy="0"/>
        </a:xfrm>
      </p:grpSpPr>
      <p:sp>
        <p:nvSpPr>
          <p:cNvPr id="261" name="Google Shape;261;p38"/>
          <p:cNvSpPr txBox="1">
            <a:spLocks noGrp="1"/>
          </p:cNvSpPr>
          <p:nvPr>
            <p:ph type="title"/>
          </p:nvPr>
        </p:nvSpPr>
        <p:spPr>
          <a:xfrm>
            <a:off x="0" y="1475698"/>
            <a:ext cx="3405375" cy="1825800"/>
          </a:xfrm>
          <a:prstGeom prst="rect">
            <a:avLst/>
          </a:prstGeom>
          <a:noFill/>
          <a:ln>
            <a:noFill/>
          </a:ln>
        </p:spPr>
        <p:txBody>
          <a:bodyPr spcFirstLastPara="1" wrap="square" lIns="91425" tIns="91425" rIns="91425" bIns="91425" anchor="ctr" anchorCtr="0">
            <a:noAutofit/>
          </a:bodyPr>
          <a:lstStyle/>
          <a:p>
            <a:pPr marL="0" marR="0" lvl="0" indent="0" rtl="0">
              <a:lnSpc>
                <a:spcPct val="100000"/>
              </a:lnSpc>
              <a:spcBef>
                <a:spcPts val="0"/>
              </a:spcBef>
              <a:spcAft>
                <a:spcPts val="0"/>
              </a:spcAft>
              <a:buClr>
                <a:schemeClr val="dk1"/>
              </a:buClr>
              <a:buSzPts val="4800"/>
              <a:buFont typeface="Arial"/>
              <a:buNone/>
            </a:pPr>
            <a:r>
              <a:rPr lang="en" sz="3200" b="1" dirty="0">
                <a:solidFill>
                  <a:srgbClr val="ED7D31"/>
                </a:solidFill>
                <a:latin typeface="Avenir"/>
                <a:ea typeface="Avenir"/>
                <a:cs typeface="Avenir"/>
                <a:sym typeface="Avenir"/>
              </a:rPr>
              <a:t>AT Professional Development</a:t>
            </a:r>
            <a:r>
              <a:rPr lang="en" sz="3200" b="1" i="0" u="none" strike="noStrike" cap="none" dirty="0">
                <a:solidFill>
                  <a:srgbClr val="ED7D31"/>
                </a:solidFill>
                <a:latin typeface="Avenir"/>
                <a:ea typeface="Avenir"/>
                <a:cs typeface="Avenir"/>
                <a:sym typeface="Avenir"/>
              </a:rPr>
              <a:t>  - Archived Webinars</a:t>
            </a:r>
            <a:endParaRPr sz="3200" b="1" i="0" u="none" strike="noStrike" cap="none" dirty="0">
              <a:solidFill>
                <a:srgbClr val="ED7D31"/>
              </a:solidFill>
              <a:latin typeface="Avenir"/>
              <a:ea typeface="Avenir"/>
              <a:cs typeface="Avenir"/>
              <a:sym typeface="Avenir"/>
            </a:endParaRPr>
          </a:p>
        </p:txBody>
      </p:sp>
      <p:pic>
        <p:nvPicPr>
          <p:cNvPr id="3" name="Picture 2" descr="Webpage with AT professional development archived webinars on a variety of AT topics. " title="AT Professional Development Video Collection webpage">
            <a:extLst>
              <a:ext uri="{FF2B5EF4-FFF2-40B4-BE49-F238E27FC236}">
                <a16:creationId xmlns:a16="http://schemas.microsoft.com/office/drawing/2014/main" id="{77CA1E7A-AEFA-854F-ABE6-C99C1605C600}"/>
              </a:ext>
            </a:extLst>
          </p:cNvPr>
          <p:cNvPicPr>
            <a:picLocks noChangeAspect="1"/>
          </p:cNvPicPr>
          <p:nvPr/>
        </p:nvPicPr>
        <p:blipFill>
          <a:blip r:embed="rId3"/>
          <a:stretch>
            <a:fillRect/>
          </a:stretch>
        </p:blipFill>
        <p:spPr>
          <a:xfrm>
            <a:off x="3405375" y="215968"/>
            <a:ext cx="5669106" cy="4301958"/>
          </a:xfrm>
          <a:prstGeom prst="rect">
            <a:avLst/>
          </a:prstGeom>
        </p:spPr>
      </p:pic>
      <p:sp>
        <p:nvSpPr>
          <p:cNvPr id="262" name="Google Shape;262;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rgbClr val="000000"/>
              </a:buClr>
              <a:buSzPts val="1000"/>
              <a:buFont typeface="Arial"/>
              <a:buNone/>
            </a:pPr>
            <a:fld id="{00000000-1234-1234-1234-123412341234}" type="slidenum">
              <a:rPr lang="en"/>
              <a:t>28</a:t>
            </a:fld>
            <a:endParaRPr/>
          </a:p>
        </p:txBody>
      </p:sp>
    </p:spTree>
    <p:extLst>
      <p:ext uri="{BB962C8B-B14F-4D97-AF65-F5344CB8AC3E}">
        <p14:creationId xmlns:p14="http://schemas.microsoft.com/office/powerpoint/2010/main" val="39302652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68"/>
        <p:cNvGrpSpPr/>
        <p:nvPr/>
      </p:nvGrpSpPr>
      <p:grpSpPr>
        <a:xfrm>
          <a:off x="0" y="0"/>
          <a:ext cx="0" cy="0"/>
          <a:chOff x="0" y="0"/>
          <a:chExt cx="0" cy="0"/>
        </a:xfrm>
      </p:grpSpPr>
      <p:sp>
        <p:nvSpPr>
          <p:cNvPr id="270" name="Google Shape;270;p39"/>
          <p:cNvSpPr txBox="1">
            <a:spLocks noGrp="1"/>
          </p:cNvSpPr>
          <p:nvPr>
            <p:ph type="title"/>
          </p:nvPr>
        </p:nvSpPr>
        <p:spPr>
          <a:xfrm>
            <a:off x="144175" y="965334"/>
            <a:ext cx="3364200" cy="1825800"/>
          </a:xfrm>
          <a:prstGeom prst="rect">
            <a:avLst/>
          </a:prstGeom>
          <a:noFill/>
          <a:ln>
            <a:noFill/>
          </a:ln>
        </p:spPr>
        <p:txBody>
          <a:bodyPr spcFirstLastPara="1" wrap="square" lIns="91425" tIns="91425" rIns="91425" bIns="91425" anchor="ctr" anchorCtr="0">
            <a:noAutofit/>
          </a:bodyPr>
          <a:lstStyle/>
          <a:p>
            <a:pPr marL="0" marR="0" lvl="0" indent="0" rtl="0">
              <a:lnSpc>
                <a:spcPct val="100000"/>
              </a:lnSpc>
              <a:spcBef>
                <a:spcPts val="0"/>
              </a:spcBef>
              <a:spcAft>
                <a:spcPts val="0"/>
              </a:spcAft>
              <a:buClr>
                <a:schemeClr val="dk1"/>
              </a:buClr>
              <a:buSzPts val="4800"/>
              <a:buFont typeface="Arial"/>
              <a:buNone/>
            </a:pPr>
            <a:r>
              <a:rPr lang="en" sz="3200" b="1" dirty="0">
                <a:solidFill>
                  <a:srgbClr val="ED7D31"/>
                </a:solidFill>
                <a:latin typeface="Avenir"/>
                <a:ea typeface="Avenir"/>
                <a:cs typeface="Avenir"/>
                <a:sym typeface="Avenir"/>
              </a:rPr>
              <a:t>Assistive Technology Internet Modules (ATIM)</a:t>
            </a:r>
            <a:endParaRPr sz="3200" b="1" i="0" u="none" strike="noStrike" cap="none" dirty="0">
              <a:solidFill>
                <a:srgbClr val="ED7D31"/>
              </a:solidFill>
              <a:latin typeface="Avenir"/>
              <a:ea typeface="Avenir"/>
              <a:cs typeface="Avenir"/>
              <a:sym typeface="Avenir"/>
            </a:endParaRPr>
          </a:p>
        </p:txBody>
      </p:sp>
      <p:pic>
        <p:nvPicPr>
          <p:cNvPr id="269" name="Google Shape;269;p39" descr="Webpage of the Assistive Technology Internet Modules showing the Dashboard. " title="Assistive Technology Internet Modules (ATIM)"/>
          <p:cNvPicPr preferRelativeResize="0"/>
          <p:nvPr/>
        </p:nvPicPr>
        <p:blipFill>
          <a:blip r:embed="rId3">
            <a:alphaModFix/>
          </a:blip>
          <a:stretch>
            <a:fillRect/>
          </a:stretch>
        </p:blipFill>
        <p:spPr>
          <a:xfrm>
            <a:off x="2814850" y="311150"/>
            <a:ext cx="5672898" cy="3976126"/>
          </a:xfrm>
          <a:prstGeom prst="rect">
            <a:avLst/>
          </a:prstGeom>
          <a:noFill/>
          <a:ln>
            <a:noFill/>
          </a:ln>
        </p:spPr>
      </p:pic>
      <p:sp>
        <p:nvSpPr>
          <p:cNvPr id="272" name="Google Shape;272;p39"/>
          <p:cNvSpPr txBox="1">
            <a:spLocks noGrp="1"/>
          </p:cNvSpPr>
          <p:nvPr>
            <p:ph type="subTitle" idx="1"/>
          </p:nvPr>
        </p:nvSpPr>
        <p:spPr>
          <a:xfrm>
            <a:off x="144175" y="3196647"/>
            <a:ext cx="2997600" cy="1225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2800" u="sng" dirty="0">
                <a:solidFill>
                  <a:schemeClr val="hlink"/>
                </a:solidFill>
                <a:latin typeface="Avenir"/>
                <a:ea typeface="Avenir"/>
                <a:cs typeface="Avenir"/>
                <a:sym typeface="Avenir"/>
                <a:hlinkClick r:id="rId4"/>
              </a:rPr>
              <a:t>https://atinternetmodules.org/</a:t>
            </a:r>
            <a:endParaRPr sz="2800" dirty="0">
              <a:latin typeface="Avenir"/>
              <a:ea typeface="Avenir"/>
              <a:cs typeface="Avenir"/>
              <a:sym typeface="Avenir"/>
            </a:endParaRPr>
          </a:p>
          <a:p>
            <a:pPr marL="0" lvl="0" indent="0" rtl="0">
              <a:spcBef>
                <a:spcPts val="0"/>
              </a:spcBef>
              <a:spcAft>
                <a:spcPts val="0"/>
              </a:spcAft>
              <a:buNone/>
            </a:pPr>
            <a:endParaRPr sz="2800" dirty="0"/>
          </a:p>
          <a:p>
            <a:pPr marL="0" lvl="0" indent="0" rtl="0">
              <a:spcBef>
                <a:spcPts val="0"/>
              </a:spcBef>
              <a:spcAft>
                <a:spcPts val="0"/>
              </a:spcAft>
              <a:buNone/>
            </a:pPr>
            <a:endParaRPr dirty="0"/>
          </a:p>
        </p:txBody>
      </p:sp>
      <p:sp>
        <p:nvSpPr>
          <p:cNvPr id="271" name="Google Shape;271;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rgbClr val="000000"/>
              </a:buClr>
              <a:buSzPts val="1000"/>
              <a:buFont typeface="Arial"/>
              <a:buNone/>
            </a:pPr>
            <a:fld id="{00000000-1234-1234-1234-123412341234}" type="slidenum">
              <a:rPr lang="en"/>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a:spLocks noGrp="1"/>
          </p:cNvSpPr>
          <p:nvPr>
            <p:ph type="title"/>
          </p:nvPr>
        </p:nvSpPr>
        <p:spPr>
          <a:xfrm>
            <a:off x="179425" y="72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sz="3200" b="1" dirty="0">
                <a:solidFill>
                  <a:srgbClr val="ED7D31"/>
                </a:solidFill>
                <a:latin typeface="Avenir"/>
                <a:ea typeface="Avenir"/>
                <a:cs typeface="Avenir"/>
                <a:sym typeface="Avenir"/>
              </a:rPr>
              <a:t>Federal Definition of AT Device and Services</a:t>
            </a:r>
            <a:endParaRPr sz="3200" b="1" i="0" u="none" strike="noStrike" cap="none" dirty="0">
              <a:solidFill>
                <a:schemeClr val="dk1"/>
              </a:solidFill>
              <a:latin typeface="Avenir"/>
              <a:ea typeface="Avenir"/>
              <a:cs typeface="Avenir"/>
              <a:sym typeface="Avenir"/>
            </a:endParaRPr>
          </a:p>
        </p:txBody>
      </p:sp>
      <p:sp>
        <p:nvSpPr>
          <p:cNvPr id="79" name="Google Shape;79;p15"/>
          <p:cNvSpPr txBox="1">
            <a:spLocks noGrp="1"/>
          </p:cNvSpPr>
          <p:nvPr>
            <p:ph type="body" idx="1"/>
          </p:nvPr>
        </p:nvSpPr>
        <p:spPr>
          <a:xfrm>
            <a:off x="218850" y="556750"/>
            <a:ext cx="8925150" cy="4106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2800" dirty="0">
                <a:solidFill>
                  <a:schemeClr val="dk1"/>
                </a:solidFill>
                <a:highlight>
                  <a:srgbClr val="FFFFFF"/>
                </a:highlight>
                <a:latin typeface="Avenir"/>
                <a:ea typeface="Avenir"/>
                <a:cs typeface="Avenir"/>
                <a:sym typeface="Avenir"/>
              </a:rPr>
              <a:t>AT Device - "any item, piece of equipment, or product system, whether acquired commercially off the shelf, modified, or customized, that is used to increase, maintain, or improve functional capabilities of individuals with disabilities.</a:t>
            </a:r>
            <a:endParaRPr sz="2800" i="0" u="none" strike="noStrike" cap="none" dirty="0">
              <a:solidFill>
                <a:schemeClr val="dk1"/>
              </a:solidFill>
              <a:latin typeface="Avenir"/>
              <a:ea typeface="Avenir"/>
              <a:cs typeface="Avenir"/>
              <a:sym typeface="Avenir"/>
            </a:endParaRPr>
          </a:p>
          <a:p>
            <a:pPr marL="0" marR="0" lvl="0" indent="0" algn="l" rtl="0">
              <a:lnSpc>
                <a:spcPct val="100000"/>
              </a:lnSpc>
              <a:spcBef>
                <a:spcPts val="1000"/>
              </a:spcBef>
              <a:spcAft>
                <a:spcPts val="0"/>
              </a:spcAft>
              <a:buNone/>
            </a:pPr>
            <a:r>
              <a:rPr lang="en" sz="2800" dirty="0">
                <a:solidFill>
                  <a:schemeClr val="dk1"/>
                </a:solidFill>
                <a:highlight>
                  <a:srgbClr val="FFFFFF"/>
                </a:highlight>
                <a:latin typeface="Avenir"/>
                <a:ea typeface="Avenir"/>
                <a:cs typeface="Avenir"/>
                <a:sym typeface="Avenir"/>
              </a:rPr>
              <a:t>AT Service-“any service that directly assists an individual with a disability in selection, acquisition or use of an assistive technology device.”</a:t>
            </a:r>
            <a:endParaRPr sz="2400" dirty="0">
              <a:solidFill>
                <a:schemeClr val="dk1"/>
              </a:solidFill>
              <a:highlight>
                <a:srgbClr val="FFFFFF"/>
              </a:highlight>
              <a:latin typeface="Avenir"/>
              <a:ea typeface="Avenir"/>
              <a:cs typeface="Avenir"/>
              <a:sym typeface="Avenir"/>
            </a:endParaRPr>
          </a:p>
          <a:p>
            <a:pPr marL="0" lvl="0" indent="0" algn="ctr" rtl="0">
              <a:lnSpc>
                <a:spcPct val="100000"/>
              </a:lnSpc>
              <a:spcBef>
                <a:spcPts val="1000"/>
              </a:spcBef>
              <a:spcAft>
                <a:spcPts val="0"/>
              </a:spcAft>
              <a:buNone/>
            </a:pPr>
            <a:r>
              <a:rPr lang="en" dirty="0">
                <a:solidFill>
                  <a:schemeClr val="dk1"/>
                </a:solidFill>
                <a:highlight>
                  <a:srgbClr val="FFFFFF"/>
                </a:highlight>
                <a:latin typeface="Avenir"/>
                <a:ea typeface="Avenir"/>
                <a:cs typeface="Avenir"/>
                <a:sym typeface="Avenir"/>
              </a:rPr>
              <a:t>Technology Related Assistance to Individuals with Disabilities Act of 1988 (Tech Act)</a:t>
            </a:r>
            <a:endParaRPr i="0" u="none" strike="noStrike" cap="none" dirty="0">
              <a:solidFill>
                <a:schemeClr val="dk1"/>
              </a:solidFill>
              <a:latin typeface="Avenir"/>
              <a:ea typeface="Avenir"/>
              <a:cs typeface="Avenir"/>
              <a:sym typeface="Avenir"/>
            </a:endParaRPr>
          </a:p>
          <a:p>
            <a:pPr marL="457200" marR="0" lvl="0" indent="0" algn="l" rtl="0">
              <a:lnSpc>
                <a:spcPct val="100000"/>
              </a:lnSpc>
              <a:spcBef>
                <a:spcPts val="1000"/>
              </a:spcBef>
              <a:spcAft>
                <a:spcPts val="0"/>
              </a:spcAft>
              <a:buNone/>
            </a:pPr>
            <a:endParaRPr sz="2400" b="0" i="0" u="none" strike="noStrike" cap="none" dirty="0">
              <a:solidFill>
                <a:schemeClr val="dk1"/>
              </a:solidFill>
              <a:latin typeface="Arial"/>
              <a:ea typeface="Arial"/>
              <a:cs typeface="Arial"/>
              <a:sym typeface="Arial"/>
            </a:endParaRPr>
          </a:p>
          <a:p>
            <a:pPr marL="457200" marR="0" lvl="0" indent="0" algn="l" rtl="0">
              <a:lnSpc>
                <a:spcPct val="150000"/>
              </a:lnSpc>
              <a:spcBef>
                <a:spcPts val="1000"/>
              </a:spcBef>
              <a:spcAft>
                <a:spcPts val="0"/>
              </a:spcAft>
              <a:buClr>
                <a:schemeClr val="dk2"/>
              </a:buClr>
              <a:buSzPts val="1800"/>
              <a:buFont typeface="Arial"/>
              <a:buNone/>
            </a:pPr>
            <a:endParaRPr sz="800" b="0" i="0" u="none" strike="noStrike" cap="none" dirty="0">
              <a:solidFill>
                <a:schemeClr val="dk1"/>
              </a:solidFill>
              <a:latin typeface="Arial"/>
              <a:ea typeface="Arial"/>
              <a:cs typeface="Arial"/>
              <a:sym typeface="Arial"/>
            </a:endParaRPr>
          </a:p>
          <a:p>
            <a:pPr marL="457200" marR="0" lvl="0" indent="0" algn="l" rtl="0">
              <a:lnSpc>
                <a:spcPct val="150000"/>
              </a:lnSpc>
              <a:spcBef>
                <a:spcPts val="1000"/>
              </a:spcBef>
              <a:spcAft>
                <a:spcPts val="0"/>
              </a:spcAft>
              <a:buClr>
                <a:schemeClr val="dk2"/>
              </a:buClr>
              <a:buSzPts val="1800"/>
              <a:buFont typeface="Arial"/>
              <a:buNone/>
            </a:pPr>
            <a:endParaRPr sz="1100" b="0" i="0" u="none" strike="noStrike" cap="none" dirty="0">
              <a:solidFill>
                <a:schemeClr val="dk1"/>
              </a:solidFill>
              <a:latin typeface="Arial"/>
              <a:ea typeface="Arial"/>
              <a:cs typeface="Arial"/>
              <a:sym typeface="Arial"/>
            </a:endParaRPr>
          </a:p>
          <a:p>
            <a:pPr marL="457200" marR="0" lvl="0" indent="0" algn="l" rtl="0">
              <a:lnSpc>
                <a:spcPct val="150000"/>
              </a:lnSpc>
              <a:spcBef>
                <a:spcPts val="1000"/>
              </a:spcBef>
              <a:spcAft>
                <a:spcPts val="0"/>
              </a:spcAft>
              <a:buClr>
                <a:schemeClr val="dk2"/>
              </a:buClr>
              <a:buSzPts val="1800"/>
              <a:buFont typeface="Arial"/>
              <a:buNone/>
            </a:pPr>
            <a:endParaRPr sz="2800" b="0" i="0" u="none" strike="noStrike" cap="none" dirty="0">
              <a:solidFill>
                <a:schemeClr val="dk1"/>
              </a:solidFill>
              <a:latin typeface="Arial"/>
              <a:ea typeface="Arial"/>
              <a:cs typeface="Arial"/>
              <a:sym typeface="Arial"/>
            </a:endParaRPr>
          </a:p>
          <a:p>
            <a:pPr marL="457200" marR="0" lvl="0" indent="0" algn="l" rtl="0">
              <a:lnSpc>
                <a:spcPct val="150000"/>
              </a:lnSpc>
              <a:spcBef>
                <a:spcPts val="1000"/>
              </a:spcBef>
              <a:spcAft>
                <a:spcPts val="0"/>
              </a:spcAft>
              <a:buClr>
                <a:schemeClr val="dk2"/>
              </a:buClr>
              <a:buSzPts val="1800"/>
              <a:buFont typeface="Arial"/>
              <a:buNone/>
            </a:pPr>
            <a:endParaRPr sz="2800" b="0" i="0" u="none" strike="noStrike" cap="none" dirty="0">
              <a:solidFill>
                <a:schemeClr val="dk1"/>
              </a:solidFill>
              <a:latin typeface="Arial"/>
              <a:ea typeface="Arial"/>
              <a:cs typeface="Arial"/>
              <a:sym typeface="Arial"/>
            </a:endParaRPr>
          </a:p>
          <a:p>
            <a:pPr marL="0" marR="0" lvl="0" indent="0" algn="l" rtl="0">
              <a:lnSpc>
                <a:spcPct val="115000"/>
              </a:lnSpc>
              <a:spcBef>
                <a:spcPts val="0"/>
              </a:spcBef>
              <a:spcAft>
                <a:spcPts val="1600"/>
              </a:spcAft>
              <a:buClr>
                <a:schemeClr val="dk2"/>
              </a:buClr>
              <a:buSzPts val="1800"/>
              <a:buFont typeface="Arial"/>
              <a:buNone/>
            </a:pPr>
            <a:endParaRPr sz="1800" b="0" i="0" u="none" strike="noStrike" cap="none" dirty="0">
              <a:solidFill>
                <a:schemeClr val="dk2"/>
              </a:solidFill>
              <a:latin typeface="Arial"/>
              <a:ea typeface="Arial"/>
              <a:cs typeface="Arial"/>
              <a:sym typeface="Arial"/>
            </a:endParaRPr>
          </a:p>
        </p:txBody>
      </p:sp>
      <p:sp>
        <p:nvSpPr>
          <p:cNvPr id="80" name="Google Shape;8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Clr>
                <a:srgbClr val="000000"/>
              </a:buClr>
              <a:buSzPts val="1000"/>
              <a:buFont typeface="Arial"/>
              <a:buNone/>
            </a:pPr>
            <a:fld id="{00000000-1234-1234-1234-123412341234}" type="slidenum">
              <a:rPr lang="en"/>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4" name="Title 3" hidden="1">
            <a:extLst>
              <a:ext uri="{FF2B5EF4-FFF2-40B4-BE49-F238E27FC236}">
                <a16:creationId xmlns:a16="http://schemas.microsoft.com/office/drawing/2014/main" id="{32E739F1-02FB-4248-815E-EA11E0BD5B2A}"/>
              </a:ext>
            </a:extLst>
          </p:cNvPr>
          <p:cNvSpPr>
            <a:spLocks noGrp="1"/>
          </p:cNvSpPr>
          <p:nvPr>
            <p:ph type="title"/>
          </p:nvPr>
        </p:nvSpPr>
        <p:spPr/>
        <p:txBody>
          <a:bodyPr/>
          <a:lstStyle/>
          <a:p>
            <a:r>
              <a:rPr lang="en-US" dirty="0"/>
              <a:t>AT Conference and Vendor Fair</a:t>
            </a:r>
          </a:p>
        </p:txBody>
      </p:sp>
      <p:pic>
        <p:nvPicPr>
          <p:cNvPr id="288" name="Google Shape;288;p41" descr="AT Conference and Vendor Fair logo" title="AT Conference and Vendor Fair logo"/>
          <p:cNvPicPr preferRelativeResize="0"/>
          <p:nvPr/>
        </p:nvPicPr>
        <p:blipFill>
          <a:blip r:embed="rId3">
            <a:alphaModFix/>
          </a:blip>
          <a:stretch>
            <a:fillRect/>
          </a:stretch>
        </p:blipFill>
        <p:spPr>
          <a:xfrm>
            <a:off x="249525" y="74975"/>
            <a:ext cx="4819650" cy="1504950"/>
          </a:xfrm>
          <a:prstGeom prst="rect">
            <a:avLst/>
          </a:prstGeom>
          <a:noFill/>
          <a:ln>
            <a:noFill/>
          </a:ln>
        </p:spPr>
      </p:pic>
      <p:sp>
        <p:nvSpPr>
          <p:cNvPr id="286" name="Google Shape;286;p41"/>
          <p:cNvSpPr txBox="1">
            <a:spLocks noGrp="1"/>
          </p:cNvSpPr>
          <p:nvPr>
            <p:ph type="body" idx="1"/>
          </p:nvPr>
        </p:nvSpPr>
        <p:spPr>
          <a:xfrm>
            <a:off x="500558" y="1397478"/>
            <a:ext cx="8520600" cy="2846717"/>
          </a:xfrm>
        </p:spPr>
        <p:txBody>
          <a:bodyPr/>
          <a:lstStyle/>
          <a:p>
            <a:pPr lvl="0"/>
            <a:r>
              <a:rPr lang="en-US" sz="2400" dirty="0">
                <a:sym typeface="Avenir"/>
              </a:rPr>
              <a:t>Free registration available. Lunch included. Door prizes!</a:t>
            </a:r>
          </a:p>
          <a:p>
            <a:pPr lvl="0"/>
            <a:r>
              <a:rPr lang="en-US" sz="2400" dirty="0">
                <a:sym typeface="Avenir"/>
              </a:rPr>
              <a:t>October 2, 2018: Rootstown – NEOMED</a:t>
            </a:r>
          </a:p>
          <a:p>
            <a:pPr lvl="0"/>
            <a:r>
              <a:rPr lang="en-US" sz="2400" dirty="0">
                <a:sym typeface="Avenir"/>
              </a:rPr>
              <a:t>October 3, 2018: Lima – Rhodes State College</a:t>
            </a:r>
          </a:p>
          <a:p>
            <a:pPr lvl="0"/>
            <a:r>
              <a:rPr lang="en-US" sz="2400" dirty="0">
                <a:sym typeface="Avenir"/>
              </a:rPr>
              <a:t>October 4, 2018: Chauncey – SST 16</a:t>
            </a:r>
          </a:p>
          <a:p>
            <a:pPr lvl="0"/>
            <a:r>
              <a:rPr lang="en-US" sz="2400" dirty="0">
                <a:sym typeface="Avenir"/>
              </a:rPr>
              <a:t>October 5, 2018: Dayton – Hilton Garden Inn, Austin Landing</a:t>
            </a:r>
            <a:endParaRPr lang="en-US" dirty="0">
              <a:sym typeface="Avenir"/>
            </a:endParaRPr>
          </a:p>
          <a:p>
            <a:pPr marL="114300" lvl="0" indent="0" algn="ctr">
              <a:buNone/>
            </a:pPr>
            <a:r>
              <a:rPr lang="en-US" sz="2800" dirty="0">
                <a:sym typeface="Avenir"/>
              </a:rPr>
              <a:t> </a:t>
            </a:r>
            <a:r>
              <a:rPr lang="en-US" sz="2800" dirty="0">
                <a:sym typeface="Avenir"/>
                <a:hlinkClick r:id="rId4"/>
              </a:rPr>
              <a:t>https://ohioatvendorfair.org</a:t>
            </a:r>
          </a:p>
          <a:p>
            <a:pPr lvl="0"/>
            <a:endParaRPr lang="en-US" dirty="0">
              <a:sym typeface="Avenir"/>
            </a:endParaRPr>
          </a:p>
          <a:p>
            <a:pPr lvl="0"/>
            <a:endParaRPr lang="en-US" dirty="0">
              <a:sym typeface="Avenir"/>
            </a:endParaRPr>
          </a:p>
          <a:p>
            <a:pPr lvl="0"/>
            <a:endParaRPr lang="en-US" dirty="0">
              <a:sym typeface="Arial"/>
            </a:endParaRPr>
          </a:p>
          <a:p>
            <a:pPr lvl="0"/>
            <a:endParaRPr lang="en-US" dirty="0">
              <a:sym typeface="Arial"/>
            </a:endParaRPr>
          </a:p>
          <a:p>
            <a:pPr lvl="0"/>
            <a:endParaRPr lang="en-US" dirty="0">
              <a:sym typeface="Arial"/>
            </a:endParaRPr>
          </a:p>
          <a:p>
            <a:pPr lvl="0"/>
            <a:endParaRPr lang="en-US" dirty="0">
              <a:sym typeface="Arial"/>
            </a:endParaRPr>
          </a:p>
          <a:p>
            <a:pPr lvl="0"/>
            <a:endParaRPr lang="en-US" dirty="0">
              <a:sym typeface="Arial"/>
            </a:endParaRPr>
          </a:p>
          <a:p>
            <a:pPr lvl="0"/>
            <a:endParaRPr lang="en-US" dirty="0">
              <a:sym typeface="Arial"/>
            </a:endParaRPr>
          </a:p>
        </p:txBody>
      </p:sp>
      <p:sp>
        <p:nvSpPr>
          <p:cNvPr id="287" name="Google Shape;287;p41"/>
          <p:cNvSpPr txBox="1">
            <a:spLocks noGrp="1"/>
          </p:cNvSpPr>
          <p:nvPr>
            <p:ph type="sldNum" idx="12"/>
          </p:nvPr>
        </p:nvSpPr>
        <p:spPr/>
        <p:txBody>
          <a:bodyPr/>
          <a:lstStyle/>
          <a:p>
            <a:pPr lvl="0"/>
            <a:fld id="{00000000-1234-1234-1234-123412341234}" type="slidenum">
              <a:rPr lang="en" smtClean="0"/>
              <a:pPr lvl="0"/>
              <a:t>30</a:t>
            </a:fld>
            <a:endParaRPr lang="en"/>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68"/>
        <p:cNvGrpSpPr/>
        <p:nvPr/>
      </p:nvGrpSpPr>
      <p:grpSpPr>
        <a:xfrm>
          <a:off x="0" y="0"/>
          <a:ext cx="0" cy="0"/>
          <a:chOff x="0" y="0"/>
          <a:chExt cx="0" cy="0"/>
        </a:xfrm>
      </p:grpSpPr>
      <p:sp>
        <p:nvSpPr>
          <p:cNvPr id="5" name="Title 4">
            <a:extLst>
              <a:ext uri="{FF2B5EF4-FFF2-40B4-BE49-F238E27FC236}">
                <a16:creationId xmlns:a16="http://schemas.microsoft.com/office/drawing/2014/main" id="{EBDF9181-4D55-7940-90C0-50BEB97E9A4D}"/>
              </a:ext>
            </a:extLst>
          </p:cNvPr>
          <p:cNvSpPr>
            <a:spLocks noGrp="1"/>
          </p:cNvSpPr>
          <p:nvPr>
            <p:ph type="title"/>
          </p:nvPr>
        </p:nvSpPr>
        <p:spPr>
          <a:xfrm>
            <a:off x="985338" y="160903"/>
            <a:ext cx="6367800" cy="874267"/>
          </a:xfrm>
        </p:spPr>
        <p:txBody>
          <a:bodyPr/>
          <a:lstStyle/>
          <a:p>
            <a:r>
              <a:rPr lang="en-US" dirty="0"/>
              <a:t>OCALICON 2019</a:t>
            </a:r>
          </a:p>
        </p:txBody>
      </p:sp>
      <p:pic>
        <p:nvPicPr>
          <p:cNvPr id="3" name="Picture 2" descr="OCALICON 2019. Join autism and disability leaders from across the nation and around the world. Columbus, OH November 20-22. " title="OCALICON 2019">
            <a:extLst>
              <a:ext uri="{FF2B5EF4-FFF2-40B4-BE49-F238E27FC236}">
                <a16:creationId xmlns:a16="http://schemas.microsoft.com/office/drawing/2014/main" id="{1F7F9C64-8EEC-4748-95B9-57FBCDFFD3AB}"/>
              </a:ext>
            </a:extLst>
          </p:cNvPr>
          <p:cNvPicPr>
            <a:picLocks noChangeAspect="1"/>
          </p:cNvPicPr>
          <p:nvPr/>
        </p:nvPicPr>
        <p:blipFill>
          <a:blip r:embed="rId3"/>
          <a:stretch>
            <a:fillRect/>
          </a:stretch>
        </p:blipFill>
        <p:spPr>
          <a:xfrm>
            <a:off x="0" y="0"/>
            <a:ext cx="9144000" cy="3266413"/>
          </a:xfrm>
          <a:prstGeom prst="rect">
            <a:avLst/>
          </a:prstGeom>
        </p:spPr>
      </p:pic>
      <p:sp>
        <p:nvSpPr>
          <p:cNvPr id="272" name="Google Shape;272;p39"/>
          <p:cNvSpPr txBox="1">
            <a:spLocks noGrp="1"/>
          </p:cNvSpPr>
          <p:nvPr>
            <p:ph type="subTitle" idx="1"/>
          </p:nvPr>
        </p:nvSpPr>
        <p:spPr>
          <a:xfrm>
            <a:off x="1961836" y="3634587"/>
            <a:ext cx="4818526" cy="747447"/>
          </a:xfrm>
        </p:spPr>
        <p:txBody>
          <a:bodyPr/>
          <a:lstStyle/>
          <a:p>
            <a:pPr lvl="0"/>
            <a:r>
              <a:rPr lang="en-US" sz="2800" dirty="0">
                <a:hlinkClick r:id="rId4"/>
              </a:rPr>
              <a:t>https://conference.ocali.org/</a:t>
            </a:r>
            <a:endParaRPr lang="en-US" sz="2800" dirty="0"/>
          </a:p>
          <a:p>
            <a:pPr lvl="0"/>
            <a:endParaRPr lang="en-US" dirty="0"/>
          </a:p>
        </p:txBody>
      </p:sp>
      <p:sp>
        <p:nvSpPr>
          <p:cNvPr id="271" name="Google Shape;271;p39"/>
          <p:cNvSpPr txBox="1">
            <a:spLocks noGrp="1"/>
          </p:cNvSpPr>
          <p:nvPr>
            <p:ph type="sldNum" idx="12"/>
          </p:nvPr>
        </p:nvSpPr>
        <p:spPr/>
        <p:txBody>
          <a:bodyPr/>
          <a:lstStyle/>
          <a:p>
            <a:pPr lvl="0"/>
            <a:fld id="{00000000-1234-1234-1234-123412341234}" type="slidenum">
              <a:rPr lang="en" smtClean="0"/>
              <a:pPr lvl="0"/>
              <a:t>31</a:t>
            </a:fld>
            <a:endParaRPr lang="en"/>
          </a:p>
        </p:txBody>
      </p:sp>
    </p:spTree>
    <p:extLst>
      <p:ext uri="{BB962C8B-B14F-4D97-AF65-F5344CB8AC3E}">
        <p14:creationId xmlns:p14="http://schemas.microsoft.com/office/powerpoint/2010/main" val="10818236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2"/>
          <p:cNvSpPr txBox="1">
            <a:spLocks noGrp="1"/>
          </p:cNvSpPr>
          <p:nvPr>
            <p:ph type="title"/>
          </p:nvPr>
        </p:nvSpPr>
        <p:spPr>
          <a:xfrm>
            <a:off x="254550" y="340574"/>
            <a:ext cx="8520600" cy="1788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600"/>
              <a:buFont typeface="Arial"/>
              <a:buNone/>
            </a:pPr>
            <a:r>
              <a:rPr lang="en" sz="3600" b="0" i="0" u="none" strike="noStrike" cap="none" dirty="0">
                <a:solidFill>
                  <a:srgbClr val="ED7D31"/>
                </a:solidFill>
                <a:latin typeface="Arial"/>
                <a:ea typeface="Arial"/>
                <a:cs typeface="Arial"/>
                <a:sym typeface="Arial"/>
              </a:rPr>
              <a:t>Thank you</a:t>
            </a:r>
            <a:br>
              <a:rPr lang="en" sz="3600" b="0" i="0" u="none" strike="noStrike" cap="none" dirty="0">
                <a:solidFill>
                  <a:srgbClr val="ED7D31"/>
                </a:solidFill>
                <a:latin typeface="Arial"/>
                <a:ea typeface="Arial"/>
                <a:cs typeface="Arial"/>
                <a:sym typeface="Arial"/>
              </a:rPr>
            </a:br>
            <a:r>
              <a:rPr lang="en" sz="3600" b="0" i="0" u="none" strike="noStrike" cap="none" dirty="0">
                <a:solidFill>
                  <a:srgbClr val="ED7D31"/>
                </a:solidFill>
                <a:latin typeface="Arial"/>
                <a:ea typeface="Arial"/>
                <a:cs typeface="Arial"/>
                <a:sym typeface="Arial"/>
              </a:rPr>
              <a:t>AT&amp;AEM Center Powered by OCALI</a:t>
            </a:r>
            <a:endParaRPr sz="3600" b="0" i="0" u="none" strike="noStrike" cap="none" dirty="0">
              <a:solidFill>
                <a:srgbClr val="ED7D31"/>
              </a:solidFill>
              <a:latin typeface="Arial"/>
              <a:ea typeface="Arial"/>
              <a:cs typeface="Arial"/>
              <a:sym typeface="Arial"/>
            </a:endParaRPr>
          </a:p>
        </p:txBody>
      </p:sp>
      <p:pic>
        <p:nvPicPr>
          <p:cNvPr id="294" name="Google Shape;294;p42" descr="Orange circle and background with a stick person with arms outstreached to the sides, reaching for a key" title="AT&amp;AEM Center Logo"/>
          <p:cNvPicPr preferRelativeResize="0"/>
          <p:nvPr/>
        </p:nvPicPr>
        <p:blipFill rotWithShape="1">
          <a:blip r:embed="rId3">
            <a:alphaModFix/>
          </a:blip>
          <a:srcRect/>
          <a:stretch/>
        </p:blipFill>
        <p:spPr>
          <a:xfrm>
            <a:off x="3371850" y="2128837"/>
            <a:ext cx="2043113" cy="2043113"/>
          </a:xfrm>
          <a:prstGeom prst="rect">
            <a:avLst/>
          </a:prstGeom>
          <a:noFill/>
          <a:ln>
            <a:noFill/>
          </a:ln>
        </p:spPr>
      </p:pic>
      <p:sp>
        <p:nvSpPr>
          <p:cNvPr id="295" name="Google Shape;295;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rgbClr val="000000"/>
              </a:buClr>
              <a:buSzPts val="1000"/>
              <a:buFont typeface="Arial"/>
              <a:buNone/>
            </a:pPr>
            <a:fld id="{00000000-1234-1234-1234-123412341234}" type="slidenum">
              <a:rPr lang="en"/>
              <a:t>32</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4"/>
        <p:cNvGrpSpPr/>
        <p:nvPr/>
      </p:nvGrpSpPr>
      <p:grpSpPr>
        <a:xfrm>
          <a:off x="0" y="0"/>
          <a:ext cx="0" cy="0"/>
          <a:chOff x="0" y="0"/>
          <a:chExt cx="0" cy="0"/>
        </a:xfrm>
      </p:grpSpPr>
      <p:sp>
        <p:nvSpPr>
          <p:cNvPr id="85" name="Google Shape;85;p16"/>
          <p:cNvSpPr txBox="1">
            <a:spLocks noGrp="1"/>
          </p:cNvSpPr>
          <p:nvPr>
            <p:ph type="title"/>
          </p:nvPr>
        </p:nvSpPr>
        <p:spPr>
          <a:xfrm>
            <a:off x="452050" y="761000"/>
            <a:ext cx="3078900" cy="148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4800"/>
              <a:buFont typeface="Arial"/>
              <a:buNone/>
            </a:pPr>
            <a:endParaRPr sz="3200" dirty="0">
              <a:solidFill>
                <a:srgbClr val="ED7D31"/>
              </a:solidFill>
            </a:endParaRPr>
          </a:p>
          <a:p>
            <a:pPr marL="0" marR="0" lvl="0" indent="0" rtl="0">
              <a:lnSpc>
                <a:spcPct val="100000"/>
              </a:lnSpc>
              <a:spcBef>
                <a:spcPts val="0"/>
              </a:spcBef>
              <a:spcAft>
                <a:spcPts val="0"/>
              </a:spcAft>
              <a:buClr>
                <a:schemeClr val="dk1"/>
              </a:buClr>
              <a:buSzPts val="4800"/>
              <a:buFont typeface="Arial"/>
              <a:buNone/>
            </a:pPr>
            <a:r>
              <a:rPr lang="en" sz="3200" b="1" dirty="0">
                <a:solidFill>
                  <a:srgbClr val="ED7D31"/>
                </a:solidFill>
                <a:latin typeface="Avenir"/>
                <a:ea typeface="Avenir"/>
                <a:cs typeface="Avenir"/>
                <a:sym typeface="Avenir"/>
              </a:rPr>
              <a:t>AT &amp; AEM Center Website</a:t>
            </a:r>
            <a:endParaRPr sz="3200" b="1" dirty="0">
              <a:solidFill>
                <a:srgbClr val="ED7D31"/>
              </a:solidFill>
              <a:latin typeface="Avenir"/>
              <a:ea typeface="Avenir"/>
              <a:cs typeface="Avenir"/>
              <a:sym typeface="Avenir"/>
            </a:endParaRPr>
          </a:p>
          <a:p>
            <a:pPr marL="0" marR="0" lvl="0" indent="0" algn="ctr" rtl="0">
              <a:lnSpc>
                <a:spcPct val="100000"/>
              </a:lnSpc>
              <a:spcBef>
                <a:spcPts val="0"/>
              </a:spcBef>
              <a:spcAft>
                <a:spcPts val="0"/>
              </a:spcAft>
              <a:buClr>
                <a:schemeClr val="dk1"/>
              </a:buClr>
              <a:buSzPts val="4800"/>
              <a:buFont typeface="Arial"/>
              <a:buNone/>
            </a:pPr>
            <a:endParaRPr sz="3200" b="0" i="0" u="none" strike="noStrike" cap="none" dirty="0">
              <a:solidFill>
                <a:srgbClr val="ED7D31"/>
              </a:solidFill>
              <a:latin typeface="Arial"/>
              <a:ea typeface="Arial"/>
              <a:cs typeface="Arial"/>
              <a:sym typeface="Arial"/>
            </a:endParaRPr>
          </a:p>
        </p:txBody>
      </p:sp>
      <p:pic>
        <p:nvPicPr>
          <p:cNvPr id="88" name="Google Shape;88;p16" descr="AT&amp;AEM Center Homepage" title="AT&amp;AEM Center Homepage"/>
          <p:cNvPicPr preferRelativeResize="0"/>
          <p:nvPr/>
        </p:nvPicPr>
        <p:blipFill>
          <a:blip r:embed="rId3">
            <a:alphaModFix/>
          </a:blip>
          <a:stretch>
            <a:fillRect/>
          </a:stretch>
        </p:blipFill>
        <p:spPr>
          <a:xfrm>
            <a:off x="4516400" y="0"/>
            <a:ext cx="3791955" cy="4663223"/>
          </a:xfrm>
          <a:prstGeom prst="rect">
            <a:avLst/>
          </a:prstGeom>
          <a:noFill/>
          <a:ln>
            <a:noFill/>
          </a:ln>
        </p:spPr>
      </p:pic>
      <p:sp>
        <p:nvSpPr>
          <p:cNvPr id="87" name="Google Shape;87;p16"/>
          <p:cNvSpPr txBox="1">
            <a:spLocks noGrp="1"/>
          </p:cNvSpPr>
          <p:nvPr>
            <p:ph type="subTitle" idx="1"/>
          </p:nvPr>
        </p:nvSpPr>
        <p:spPr>
          <a:xfrm>
            <a:off x="515825" y="3584150"/>
            <a:ext cx="3172500" cy="685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2800" u="sng">
                <a:solidFill>
                  <a:schemeClr val="hlink"/>
                </a:solidFill>
                <a:latin typeface="Avenir"/>
                <a:ea typeface="Avenir"/>
                <a:cs typeface="Avenir"/>
                <a:sym typeface="Avenir"/>
                <a:hlinkClick r:id="rId4"/>
              </a:rPr>
              <a:t>https://ataem.org</a:t>
            </a:r>
            <a:endParaRPr>
              <a:latin typeface="Avenir"/>
              <a:ea typeface="Avenir"/>
              <a:cs typeface="Avenir"/>
              <a:sym typeface="Avenir"/>
            </a:endParaRPr>
          </a:p>
        </p:txBody>
      </p:sp>
      <p:sp>
        <p:nvSpPr>
          <p:cNvPr id="86" name="Google Shape;86;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Clr>
                <a:srgbClr val="000000"/>
              </a:buClr>
              <a:buSzPts val="1000"/>
              <a:buFont typeface="Arial"/>
              <a:buNone/>
            </a:pPr>
            <a:fld id="{00000000-1234-1234-1234-123412341234}" type="slidenum">
              <a:rPr lang="en"/>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D7D31">
            <a:alpha val="17650"/>
          </a:srgbClr>
        </a:solidFill>
        <a:effectLst/>
      </p:bgPr>
    </p:bg>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1508600" y="1343800"/>
            <a:ext cx="6367800" cy="915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4800"/>
              <a:buFont typeface="Arial"/>
              <a:buNone/>
            </a:pPr>
            <a:endParaRPr sz="3200">
              <a:solidFill>
                <a:srgbClr val="ED7D31"/>
              </a:solidFill>
            </a:endParaRPr>
          </a:p>
          <a:p>
            <a:pPr marL="0" marR="0" lvl="0" indent="0" algn="ctr" rtl="0">
              <a:lnSpc>
                <a:spcPct val="100000"/>
              </a:lnSpc>
              <a:spcBef>
                <a:spcPts val="0"/>
              </a:spcBef>
              <a:spcAft>
                <a:spcPts val="0"/>
              </a:spcAft>
              <a:buClr>
                <a:schemeClr val="dk1"/>
              </a:buClr>
              <a:buSzPts val="4800"/>
              <a:buFont typeface="Arial"/>
              <a:buNone/>
            </a:pPr>
            <a:r>
              <a:rPr lang="en" sz="3200" b="1" i="0" u="none" strike="noStrike" cap="none">
                <a:solidFill>
                  <a:srgbClr val="ED7D31"/>
                </a:solidFill>
                <a:latin typeface="Avenir"/>
                <a:ea typeface="Avenir"/>
                <a:cs typeface="Avenir"/>
                <a:sym typeface="Avenir"/>
              </a:rPr>
              <a:t>AT Assessment</a:t>
            </a:r>
            <a:endParaRPr sz="3200" b="1" i="0" u="none" strike="noStrike" cap="none">
              <a:solidFill>
                <a:srgbClr val="ED7D31"/>
              </a:solidFill>
              <a:latin typeface="Avenir"/>
              <a:ea typeface="Avenir"/>
              <a:cs typeface="Avenir"/>
              <a:sym typeface="Avenir"/>
            </a:endParaRPr>
          </a:p>
        </p:txBody>
      </p:sp>
      <p:sp>
        <p:nvSpPr>
          <p:cNvPr id="94" name="Google Shape;94;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rgbClr val="000000"/>
              </a:buClr>
              <a:buSzPts val="1000"/>
              <a:buFont typeface="Arial"/>
              <a:buNone/>
            </a:pPr>
            <a:fld id="{00000000-1234-1234-1234-123412341234}" type="slidenum">
              <a:rPr lang="en"/>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8"/>
          <p:cNvSpPr txBox="1">
            <a:spLocks noGrp="1"/>
          </p:cNvSpPr>
          <p:nvPr>
            <p:ph type="title"/>
          </p:nvPr>
        </p:nvSpPr>
        <p:spPr>
          <a:xfrm>
            <a:off x="311700" y="445025"/>
            <a:ext cx="41994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sz="3200" b="0" i="0" u="none" strike="noStrike" cap="none" dirty="0">
                <a:solidFill>
                  <a:srgbClr val="ED7D31"/>
                </a:solidFill>
                <a:latin typeface="Arial"/>
                <a:ea typeface="Arial"/>
                <a:cs typeface="Arial"/>
                <a:sym typeface="Arial"/>
              </a:rPr>
              <a:t>SETT Framework </a:t>
            </a:r>
            <a:r>
              <a:rPr lang="en" sz="3600" b="0" i="0" u="none" strike="noStrike" cap="none" dirty="0">
                <a:solidFill>
                  <a:srgbClr val="ED7D31"/>
                </a:solidFill>
                <a:latin typeface="Arial"/>
                <a:ea typeface="Arial"/>
                <a:cs typeface="Arial"/>
                <a:sym typeface="Arial"/>
              </a:rPr>
              <a:t>			</a:t>
            </a:r>
            <a:endParaRPr sz="2800" b="0" i="0" u="none" strike="noStrike" cap="none" dirty="0">
              <a:solidFill>
                <a:schemeClr val="dk1"/>
              </a:solidFill>
              <a:latin typeface="Arial"/>
              <a:ea typeface="Arial"/>
              <a:cs typeface="Arial"/>
              <a:sym typeface="Arial"/>
            </a:endParaRPr>
          </a:p>
        </p:txBody>
      </p:sp>
      <p:pic>
        <p:nvPicPr>
          <p:cNvPr id="101" name="Google Shape;101;p18" descr="Student, Environment, Tasks, and Tools " title="SETT Framework"/>
          <p:cNvPicPr preferRelativeResize="0"/>
          <p:nvPr/>
        </p:nvPicPr>
        <p:blipFill rotWithShape="1">
          <a:blip r:embed="rId3">
            <a:alphaModFix/>
          </a:blip>
          <a:srcRect/>
          <a:stretch/>
        </p:blipFill>
        <p:spPr>
          <a:xfrm>
            <a:off x="839775" y="1147813"/>
            <a:ext cx="2630274" cy="2887369"/>
          </a:xfrm>
          <a:prstGeom prst="rect">
            <a:avLst/>
          </a:prstGeom>
          <a:noFill/>
          <a:ln>
            <a:noFill/>
          </a:ln>
        </p:spPr>
      </p:pic>
      <p:sp>
        <p:nvSpPr>
          <p:cNvPr id="102" name="Google Shape;102;p18"/>
          <p:cNvSpPr txBox="1">
            <a:spLocks noGrp="1"/>
          </p:cNvSpPr>
          <p:nvPr>
            <p:ph type="body" idx="1"/>
          </p:nvPr>
        </p:nvSpPr>
        <p:spPr>
          <a:xfrm>
            <a:off x="496853" y="4043225"/>
            <a:ext cx="3398100" cy="493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2800" b="0" i="0" u="sng" strike="noStrike" cap="none">
                <a:solidFill>
                  <a:schemeClr val="hlink"/>
                </a:solidFill>
                <a:latin typeface="Arial"/>
                <a:ea typeface="Arial"/>
                <a:cs typeface="Arial"/>
                <a:sym typeface="Arial"/>
                <a:hlinkClick r:id="rId4"/>
              </a:rPr>
              <a:t>www.joyzabala.com</a:t>
            </a:r>
            <a:endParaRPr sz="2800" b="0" i="0" u="sng" strike="noStrike" cap="none">
              <a:solidFill>
                <a:schemeClr val="hlink"/>
              </a:solidFill>
              <a:latin typeface="Arial"/>
              <a:ea typeface="Arial"/>
              <a:cs typeface="Arial"/>
              <a:sym typeface="Arial"/>
              <a:hlinkClick r:id="rId4"/>
            </a:endParaRPr>
          </a:p>
          <a:p>
            <a:pPr marL="0" marR="0" lvl="0" indent="0" algn="l" rtl="0">
              <a:lnSpc>
                <a:spcPct val="115000"/>
              </a:lnSpc>
              <a:spcBef>
                <a:spcPts val="0"/>
              </a:spcBef>
              <a:spcAft>
                <a:spcPts val="1600"/>
              </a:spcAft>
              <a:buClr>
                <a:schemeClr val="dk2"/>
              </a:buClr>
              <a:buSzPts val="1800"/>
              <a:buFont typeface="Arial"/>
              <a:buNone/>
            </a:pPr>
            <a:endParaRPr sz="1800" b="0" i="0" u="none" strike="noStrike" cap="none">
              <a:solidFill>
                <a:schemeClr val="dk2"/>
              </a:solidFill>
              <a:latin typeface="Arial"/>
              <a:ea typeface="Arial"/>
              <a:cs typeface="Arial"/>
              <a:sym typeface="Arial"/>
            </a:endParaRPr>
          </a:p>
        </p:txBody>
      </p:sp>
      <p:sp>
        <p:nvSpPr>
          <p:cNvPr id="103" name="Google Shape;103;p18"/>
          <p:cNvSpPr txBox="1">
            <a:spLocks noGrp="1"/>
          </p:cNvSpPr>
          <p:nvPr>
            <p:ph type="body" idx="3"/>
          </p:nvPr>
        </p:nvSpPr>
        <p:spPr>
          <a:xfrm>
            <a:off x="6058125" y="517225"/>
            <a:ext cx="1403100" cy="630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chemeClr val="dk2"/>
              </a:buClr>
              <a:buSzPts val="1800"/>
              <a:buFont typeface="Arial"/>
              <a:buNone/>
            </a:pPr>
            <a:r>
              <a:rPr lang="en" sz="3200" b="0" i="0" u="none" strike="noStrike" cap="none">
                <a:solidFill>
                  <a:srgbClr val="ED7D31"/>
                </a:solidFill>
                <a:latin typeface="Arial"/>
                <a:ea typeface="Arial"/>
                <a:cs typeface="Arial"/>
                <a:sym typeface="Arial"/>
              </a:rPr>
              <a:t>HAAT</a:t>
            </a:r>
            <a:endParaRPr sz="3200" b="0" i="0" u="none" strike="noStrike" cap="none">
              <a:solidFill>
                <a:srgbClr val="ED7D31"/>
              </a:solidFill>
              <a:latin typeface="Arial"/>
              <a:ea typeface="Arial"/>
              <a:cs typeface="Arial"/>
              <a:sym typeface="Arial"/>
            </a:endParaRPr>
          </a:p>
        </p:txBody>
      </p:sp>
      <p:pic>
        <p:nvPicPr>
          <p:cNvPr id="104" name="Google Shape;104;p18" descr="Pie chart inside of a box. The pie chart is cut in three equal parts labeled Human, Activity, Assistive Technology. The box is labeled Context" title="HAAT Model"/>
          <p:cNvPicPr preferRelativeResize="0"/>
          <p:nvPr/>
        </p:nvPicPr>
        <p:blipFill rotWithShape="1">
          <a:blip r:embed="rId5">
            <a:alphaModFix/>
          </a:blip>
          <a:srcRect/>
          <a:stretch/>
        </p:blipFill>
        <p:spPr>
          <a:xfrm>
            <a:off x="5020050" y="1276675"/>
            <a:ext cx="3397974" cy="2842749"/>
          </a:xfrm>
          <a:prstGeom prst="rect">
            <a:avLst/>
          </a:prstGeom>
          <a:noFill/>
          <a:ln>
            <a:noFill/>
          </a:ln>
        </p:spPr>
      </p:pic>
      <p:sp>
        <p:nvSpPr>
          <p:cNvPr id="105" name="Google Shape;105;p18"/>
          <p:cNvSpPr txBox="1">
            <a:spLocks noGrp="1"/>
          </p:cNvSpPr>
          <p:nvPr>
            <p:ph type="body" idx="2"/>
          </p:nvPr>
        </p:nvSpPr>
        <p:spPr>
          <a:xfrm>
            <a:off x="5436025" y="4043225"/>
            <a:ext cx="2984700" cy="493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chemeClr val="dk2"/>
              </a:buClr>
              <a:buSzPts val="1800"/>
              <a:buFont typeface="Arial"/>
              <a:buNone/>
            </a:pPr>
            <a:r>
              <a:rPr lang="en" sz="2800" b="0" i="0" u="none" strike="noStrike" cap="none">
                <a:solidFill>
                  <a:schemeClr val="dk2"/>
                </a:solidFill>
                <a:latin typeface="Arial"/>
                <a:ea typeface="Arial"/>
                <a:cs typeface="Arial"/>
                <a:sym typeface="Arial"/>
              </a:rPr>
              <a:t>Cook &amp; Hussey</a:t>
            </a:r>
            <a:endParaRPr sz="2800" b="0" i="0" u="none" strike="noStrike" cap="none">
              <a:solidFill>
                <a:schemeClr val="dk2"/>
              </a:solidFill>
              <a:latin typeface="Arial"/>
              <a:ea typeface="Arial"/>
              <a:cs typeface="Arial"/>
              <a:sym typeface="Arial"/>
            </a:endParaRPr>
          </a:p>
        </p:txBody>
      </p:sp>
      <p:sp>
        <p:nvSpPr>
          <p:cNvPr id="106" name="Google Shape;106;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Clr>
                <a:srgbClr val="000000"/>
              </a:buClr>
              <a:buSzPts val="1000"/>
              <a:buFont typeface="Arial"/>
              <a:buNone/>
            </a:pPr>
            <a:fld id="{00000000-1234-1234-1234-123412341234}" type="slidenum">
              <a:rPr lang="en"/>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0"/>
        <p:cNvGrpSpPr/>
        <p:nvPr/>
      </p:nvGrpSpPr>
      <p:grpSpPr>
        <a:xfrm>
          <a:off x="0" y="0"/>
          <a:ext cx="0" cy="0"/>
          <a:chOff x="0" y="0"/>
          <a:chExt cx="0" cy="0"/>
        </a:xfrm>
      </p:grpSpPr>
      <p:sp>
        <p:nvSpPr>
          <p:cNvPr id="111" name="Google Shape;111;p19"/>
          <p:cNvSpPr txBox="1">
            <a:spLocks noGrp="1"/>
          </p:cNvSpPr>
          <p:nvPr>
            <p:ph type="title"/>
          </p:nvPr>
        </p:nvSpPr>
        <p:spPr>
          <a:xfrm>
            <a:off x="105550" y="1304651"/>
            <a:ext cx="2997600" cy="1146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4800"/>
              <a:buFont typeface="Arial"/>
              <a:buNone/>
            </a:pPr>
            <a:r>
              <a:rPr lang="en" sz="3200" b="1" i="0" u="none" strike="noStrike" cap="none" dirty="0">
                <a:solidFill>
                  <a:srgbClr val="ED7D31"/>
                </a:solidFill>
                <a:latin typeface="Avenir"/>
                <a:ea typeface="Avenir"/>
                <a:cs typeface="Avenir"/>
                <a:sym typeface="Avenir"/>
              </a:rPr>
              <a:t>AT Assessment</a:t>
            </a:r>
            <a:endParaRPr sz="3200" b="1" i="0" u="none" strike="noStrike" cap="none" dirty="0">
              <a:solidFill>
                <a:srgbClr val="ED7D31"/>
              </a:solidFill>
              <a:latin typeface="Avenir"/>
              <a:ea typeface="Avenir"/>
              <a:cs typeface="Avenir"/>
              <a:sym typeface="Avenir"/>
            </a:endParaRPr>
          </a:p>
        </p:txBody>
      </p:sp>
      <p:pic>
        <p:nvPicPr>
          <p:cNvPr id="114" name="Google Shape;114;p19" descr="AT&amp;AEM Center homepage with the assistive technology menu item open showing the following submenu items: AT Basics, AT Assessment, AT Tools (Apps, Software, Hardware), AT Implementation, Special Project and Grants" title="AT&amp;AEM Center Homepage"/>
          <p:cNvPicPr preferRelativeResize="0"/>
          <p:nvPr/>
        </p:nvPicPr>
        <p:blipFill rotWithShape="1">
          <a:blip r:embed="rId3">
            <a:alphaModFix/>
          </a:blip>
          <a:srcRect l="1276" r="7549"/>
          <a:stretch/>
        </p:blipFill>
        <p:spPr>
          <a:xfrm>
            <a:off x="3208700" y="704325"/>
            <a:ext cx="5935300" cy="3493852"/>
          </a:xfrm>
          <a:prstGeom prst="rect">
            <a:avLst/>
          </a:prstGeom>
          <a:noFill/>
          <a:ln>
            <a:noFill/>
          </a:ln>
        </p:spPr>
      </p:pic>
      <p:sp>
        <p:nvSpPr>
          <p:cNvPr id="113" name="Google Shape;113;p19"/>
          <p:cNvSpPr txBox="1">
            <a:spLocks noGrp="1"/>
          </p:cNvSpPr>
          <p:nvPr>
            <p:ph type="subTitle" idx="1"/>
          </p:nvPr>
        </p:nvSpPr>
        <p:spPr>
          <a:xfrm>
            <a:off x="105550" y="3248097"/>
            <a:ext cx="2997600" cy="756743"/>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800" u="sng" dirty="0">
                <a:solidFill>
                  <a:schemeClr val="hlink"/>
                </a:solidFill>
                <a:latin typeface="Avenir"/>
                <a:ea typeface="Avenir"/>
                <a:cs typeface="Avenir"/>
                <a:sym typeface="Avenir"/>
                <a:hlinkClick r:id="rId4"/>
              </a:rPr>
              <a:t>https://ataem.org</a:t>
            </a:r>
            <a:endParaRPr sz="2800" dirty="0">
              <a:latin typeface="Avenir"/>
              <a:ea typeface="Avenir"/>
              <a:cs typeface="Avenir"/>
              <a:sym typeface="Avenir"/>
            </a:endParaRPr>
          </a:p>
          <a:p>
            <a:pPr marL="0" lvl="0" indent="0" rtl="0">
              <a:spcBef>
                <a:spcPts val="0"/>
              </a:spcBef>
              <a:spcAft>
                <a:spcPts val="0"/>
              </a:spcAft>
              <a:buNone/>
            </a:pPr>
            <a:endParaRPr dirty="0"/>
          </a:p>
        </p:txBody>
      </p:sp>
      <p:sp>
        <p:nvSpPr>
          <p:cNvPr id="112" name="Google Shape;112;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rgbClr val="000000"/>
              </a:buClr>
              <a:buSzPts val="1000"/>
              <a:buFont typeface="Arial"/>
              <a:buNone/>
            </a:pPr>
            <a:fld id="{00000000-1234-1234-1234-123412341234}" type="slidenum">
              <a:rPr lang="en"/>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8"/>
        <p:cNvGrpSpPr/>
        <p:nvPr/>
      </p:nvGrpSpPr>
      <p:grpSpPr>
        <a:xfrm>
          <a:off x="0" y="0"/>
          <a:ext cx="0" cy="0"/>
          <a:chOff x="0" y="0"/>
          <a:chExt cx="0" cy="0"/>
        </a:xfrm>
      </p:grpSpPr>
      <p:sp>
        <p:nvSpPr>
          <p:cNvPr id="119" name="Google Shape;119;p20"/>
          <p:cNvSpPr txBox="1">
            <a:spLocks noGrp="1"/>
          </p:cNvSpPr>
          <p:nvPr>
            <p:ph type="title"/>
          </p:nvPr>
        </p:nvSpPr>
        <p:spPr>
          <a:xfrm>
            <a:off x="330962" y="510777"/>
            <a:ext cx="3620100" cy="2003100"/>
          </a:xfrm>
          <a:prstGeom prst="rect">
            <a:avLst/>
          </a:prstGeom>
          <a:noFill/>
          <a:ln>
            <a:noFill/>
          </a:ln>
        </p:spPr>
        <p:txBody>
          <a:bodyPr spcFirstLastPara="1" wrap="square" lIns="91425" tIns="91425" rIns="91425" bIns="91425" anchor="ctr" anchorCtr="0">
            <a:noAutofit/>
          </a:bodyPr>
          <a:lstStyle/>
          <a:p>
            <a:pPr marL="0" marR="0" lvl="0" indent="0" rtl="0">
              <a:lnSpc>
                <a:spcPct val="100000"/>
              </a:lnSpc>
              <a:spcBef>
                <a:spcPts val="0"/>
              </a:spcBef>
              <a:spcAft>
                <a:spcPts val="0"/>
              </a:spcAft>
              <a:buClr>
                <a:schemeClr val="dk1"/>
              </a:buClr>
              <a:buSzPts val="4800"/>
              <a:buFont typeface="Arial"/>
              <a:buNone/>
            </a:pPr>
            <a:r>
              <a:rPr lang="en" sz="3200" b="1" i="0" u="none" strike="noStrike" cap="none" dirty="0">
                <a:solidFill>
                  <a:srgbClr val="ED7D31"/>
                </a:solidFill>
                <a:latin typeface="Avenir"/>
                <a:ea typeface="Avenir"/>
                <a:cs typeface="Avenir"/>
                <a:sym typeface="Avenir"/>
              </a:rPr>
              <a:t>AT Assessment - AT Assessment Re</a:t>
            </a:r>
            <a:r>
              <a:rPr lang="en" sz="3200" b="1" dirty="0">
                <a:solidFill>
                  <a:srgbClr val="ED7D31"/>
                </a:solidFill>
                <a:latin typeface="Avenir"/>
                <a:ea typeface="Avenir"/>
                <a:cs typeface="Avenir"/>
                <a:sym typeface="Avenir"/>
              </a:rPr>
              <a:t>sources</a:t>
            </a:r>
            <a:endParaRPr sz="3200" b="1" i="0" u="none" strike="noStrike" cap="none" dirty="0">
              <a:solidFill>
                <a:srgbClr val="ED7D31"/>
              </a:solidFill>
              <a:latin typeface="Avenir"/>
              <a:ea typeface="Avenir"/>
              <a:cs typeface="Avenir"/>
              <a:sym typeface="Avenir"/>
            </a:endParaRPr>
          </a:p>
        </p:txBody>
      </p:sp>
      <p:pic>
        <p:nvPicPr>
          <p:cNvPr id="122" name="Google Shape;122;p20" descr="AT Assessnebt webpage with a focus on the AT Assessment Resources section. " title="AT Assessment webpage"/>
          <p:cNvPicPr preferRelativeResize="0"/>
          <p:nvPr/>
        </p:nvPicPr>
        <p:blipFill rotWithShape="1">
          <a:blip r:embed="rId3">
            <a:alphaModFix/>
          </a:blip>
          <a:srcRect t="2788" b="2371"/>
          <a:stretch/>
        </p:blipFill>
        <p:spPr>
          <a:xfrm>
            <a:off x="4924175" y="74150"/>
            <a:ext cx="3887799" cy="4589075"/>
          </a:xfrm>
          <a:prstGeom prst="rect">
            <a:avLst/>
          </a:prstGeom>
          <a:noFill/>
          <a:ln>
            <a:noFill/>
          </a:ln>
        </p:spPr>
      </p:pic>
      <p:sp>
        <p:nvSpPr>
          <p:cNvPr id="3" name="Subtitle 2">
            <a:extLst>
              <a:ext uri="{FF2B5EF4-FFF2-40B4-BE49-F238E27FC236}">
                <a16:creationId xmlns:a16="http://schemas.microsoft.com/office/drawing/2014/main" id="{BC2DC3E7-5D35-9E4F-80AD-D492C61B9BC3}"/>
              </a:ext>
            </a:extLst>
          </p:cNvPr>
          <p:cNvSpPr>
            <a:spLocks noGrp="1"/>
          </p:cNvSpPr>
          <p:nvPr>
            <p:ph type="subTitle" idx="1"/>
          </p:nvPr>
        </p:nvSpPr>
        <p:spPr>
          <a:xfrm>
            <a:off x="330962" y="3259938"/>
            <a:ext cx="3581291" cy="1181563"/>
          </a:xfrm>
        </p:spPr>
        <p:txBody>
          <a:bodyPr/>
          <a:lstStyle/>
          <a:p>
            <a:r>
              <a:rPr lang="en-US" sz="2800" dirty="0">
                <a:hlinkClick r:id="rId4"/>
              </a:rPr>
              <a:t>https://ataem.org/at assessment</a:t>
            </a:r>
            <a:endParaRPr lang="en-US" sz="2800" dirty="0"/>
          </a:p>
        </p:txBody>
      </p:sp>
      <p:sp>
        <p:nvSpPr>
          <p:cNvPr id="120" name="Google Shape;120;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rgbClr val="000000"/>
              </a:buClr>
              <a:buSzPts val="1000"/>
              <a:buFont typeface="Arial"/>
              <a:buNone/>
            </a:pP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6"/>
        <p:cNvGrpSpPr/>
        <p:nvPr/>
      </p:nvGrpSpPr>
      <p:grpSpPr>
        <a:xfrm>
          <a:off x="0" y="0"/>
          <a:ext cx="0" cy="0"/>
          <a:chOff x="0" y="0"/>
          <a:chExt cx="0" cy="0"/>
        </a:xfrm>
      </p:grpSpPr>
      <p:sp>
        <p:nvSpPr>
          <p:cNvPr id="127" name="Google Shape;127;p21"/>
          <p:cNvSpPr txBox="1">
            <a:spLocks noGrp="1"/>
          </p:cNvSpPr>
          <p:nvPr>
            <p:ph type="title"/>
          </p:nvPr>
        </p:nvSpPr>
        <p:spPr>
          <a:xfrm>
            <a:off x="100" y="241665"/>
            <a:ext cx="3260400" cy="1713600"/>
          </a:xfrm>
          <a:prstGeom prst="rect">
            <a:avLst/>
          </a:prstGeom>
          <a:noFill/>
          <a:ln>
            <a:noFill/>
          </a:ln>
        </p:spPr>
        <p:txBody>
          <a:bodyPr spcFirstLastPara="1" wrap="square" lIns="91425" tIns="91425" rIns="91425" bIns="91425" anchor="ctr" anchorCtr="0">
            <a:noAutofit/>
          </a:bodyPr>
          <a:lstStyle/>
          <a:p>
            <a:pPr marL="0" marR="0" lvl="0" indent="0" rtl="0">
              <a:lnSpc>
                <a:spcPct val="100000"/>
              </a:lnSpc>
              <a:spcBef>
                <a:spcPts val="0"/>
              </a:spcBef>
              <a:spcAft>
                <a:spcPts val="0"/>
              </a:spcAft>
              <a:buClr>
                <a:schemeClr val="dk1"/>
              </a:buClr>
              <a:buSzPts val="4800"/>
              <a:buFont typeface="Arial"/>
              <a:buNone/>
            </a:pPr>
            <a:r>
              <a:rPr lang="en" sz="3200" b="1" i="0" u="none" strike="noStrike" cap="none" dirty="0">
                <a:solidFill>
                  <a:srgbClr val="ED7D31"/>
                </a:solidFill>
                <a:latin typeface="Avenir"/>
                <a:ea typeface="Avenir"/>
                <a:cs typeface="Avenir"/>
                <a:sym typeface="Avenir"/>
              </a:rPr>
              <a:t>AT Assessment - Frameworks and T</a:t>
            </a:r>
            <a:r>
              <a:rPr lang="en" sz="3200" b="1" dirty="0">
                <a:solidFill>
                  <a:srgbClr val="ED7D31"/>
                </a:solidFill>
                <a:latin typeface="Avenir"/>
                <a:ea typeface="Avenir"/>
                <a:cs typeface="Avenir"/>
                <a:sym typeface="Avenir"/>
              </a:rPr>
              <a:t>ools</a:t>
            </a:r>
            <a:endParaRPr sz="3200" b="1" i="0" u="none" strike="noStrike" cap="none" dirty="0">
              <a:solidFill>
                <a:srgbClr val="ED7D31"/>
              </a:solidFill>
              <a:latin typeface="Avenir"/>
              <a:ea typeface="Avenir"/>
              <a:cs typeface="Avenir"/>
              <a:sym typeface="Avenir"/>
            </a:endParaRPr>
          </a:p>
        </p:txBody>
      </p:sp>
      <p:pic>
        <p:nvPicPr>
          <p:cNvPr id="130" name="Google Shape;130;p21" descr="General Assessment Frameworks and Tools webpage" title="General Assessment Frameworks and Tools"/>
          <p:cNvPicPr preferRelativeResize="0"/>
          <p:nvPr/>
        </p:nvPicPr>
        <p:blipFill>
          <a:blip r:embed="rId3">
            <a:alphaModFix/>
          </a:blip>
          <a:stretch>
            <a:fillRect/>
          </a:stretch>
        </p:blipFill>
        <p:spPr>
          <a:xfrm>
            <a:off x="3195850" y="403711"/>
            <a:ext cx="5904623" cy="3940593"/>
          </a:xfrm>
          <a:prstGeom prst="rect">
            <a:avLst/>
          </a:prstGeom>
          <a:noFill/>
          <a:ln>
            <a:noFill/>
          </a:ln>
        </p:spPr>
      </p:pic>
      <p:sp>
        <p:nvSpPr>
          <p:cNvPr id="129" name="Google Shape;129;p21"/>
          <p:cNvSpPr txBox="1">
            <a:spLocks noGrp="1"/>
          </p:cNvSpPr>
          <p:nvPr>
            <p:ph type="subTitle" idx="1"/>
          </p:nvPr>
        </p:nvSpPr>
        <p:spPr>
          <a:xfrm>
            <a:off x="64750" y="1910700"/>
            <a:ext cx="3131100" cy="2545906"/>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2800" u="sng" dirty="0">
                <a:solidFill>
                  <a:schemeClr val="hlink"/>
                </a:solidFill>
                <a:latin typeface="Avenir"/>
                <a:ea typeface="Avenir"/>
                <a:cs typeface="Avenir"/>
                <a:sym typeface="Avenir"/>
                <a:hlinkClick r:id="rId4"/>
              </a:rPr>
              <a:t>https://ataem.org/general-at-assessment-frameworks-and-tools</a:t>
            </a:r>
            <a:endParaRPr sz="2800" dirty="0">
              <a:latin typeface="Avenir"/>
              <a:ea typeface="Avenir"/>
              <a:cs typeface="Avenir"/>
              <a:sym typeface="Avenir"/>
            </a:endParaRPr>
          </a:p>
          <a:p>
            <a:pPr marL="0" lvl="0" indent="0" rtl="0">
              <a:spcBef>
                <a:spcPts val="0"/>
              </a:spcBef>
              <a:spcAft>
                <a:spcPts val="0"/>
              </a:spcAft>
              <a:buNone/>
            </a:pPr>
            <a:endParaRPr sz="2800" dirty="0">
              <a:latin typeface="Avenir"/>
              <a:ea typeface="Avenir"/>
              <a:cs typeface="Avenir"/>
              <a:sym typeface="Avenir"/>
            </a:endParaRPr>
          </a:p>
          <a:p>
            <a:pPr marL="0" lvl="0" indent="0" rtl="0">
              <a:spcBef>
                <a:spcPts val="0"/>
              </a:spcBef>
              <a:spcAft>
                <a:spcPts val="0"/>
              </a:spcAft>
              <a:buNone/>
            </a:pPr>
            <a:endParaRPr dirty="0"/>
          </a:p>
        </p:txBody>
      </p:sp>
      <p:sp>
        <p:nvSpPr>
          <p:cNvPr id="128" name="Google Shape;128;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rgbClr val="000000"/>
              </a:buClr>
              <a:buSzPts val="1000"/>
              <a:buFont typeface="Arial"/>
              <a:buNone/>
            </a:pPr>
            <a:fld id="{00000000-1234-1234-1234-123412341234}" type="slidenum">
              <a:rPr lang="en"/>
              <a:t>9</a:t>
            </a:fl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1680</TotalTime>
  <Words>542</Words>
  <Application>Microsoft Macintosh PowerPoint</Application>
  <PresentationFormat>On-screen Show (16:9)</PresentationFormat>
  <Paragraphs>123</Paragraphs>
  <Slides>32</Slides>
  <Notes>32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32</vt:i4>
      </vt:variant>
    </vt:vector>
  </HeadingPairs>
  <TitlesOfParts>
    <vt:vector size="35" baseType="lpstr">
      <vt:lpstr>Arial</vt:lpstr>
      <vt:lpstr>Avenir</vt:lpstr>
      <vt:lpstr>Simple Light</vt:lpstr>
      <vt:lpstr>OCALI AT&amp;AEM Center! What can we do for you?   </vt:lpstr>
      <vt:lpstr>https://www.ocali.org/project/document_archive </vt:lpstr>
      <vt:lpstr>Federal Definition of AT Device and Services</vt:lpstr>
      <vt:lpstr> AT &amp; AEM Center Website </vt:lpstr>
      <vt:lpstr> AT Assessment</vt:lpstr>
      <vt:lpstr>SETT Framework    </vt:lpstr>
      <vt:lpstr>AT Assessment</vt:lpstr>
      <vt:lpstr>AT Assessment - AT Assessment Resources</vt:lpstr>
      <vt:lpstr>AT Assessment - Frameworks and Tools</vt:lpstr>
      <vt:lpstr>AT Assessment - Mobile Device and Apps Assessment Tools</vt:lpstr>
      <vt:lpstr>Student Inventory for Technology Supports SIFTS   </vt:lpstr>
      <vt:lpstr>SIFTS  Student Dashboard</vt:lpstr>
      <vt:lpstr>SIFTS Survey Questions</vt:lpstr>
      <vt:lpstr>SIFTS Student Performance</vt:lpstr>
      <vt:lpstr>SIFTS Feature Considerations</vt:lpstr>
      <vt:lpstr>SIFTS Features (text descriptions, pictures, and video) </vt:lpstr>
      <vt:lpstr>Assessment Tools - OCALI  Lending Library</vt:lpstr>
      <vt:lpstr>AT Tools (Apps, Software, Hardware)</vt:lpstr>
      <vt:lpstr>AT Tools </vt:lpstr>
      <vt:lpstr>AT Tools - Selection </vt:lpstr>
      <vt:lpstr>App Selection Tools </vt:lpstr>
      <vt:lpstr>AT Trials </vt:lpstr>
      <vt:lpstr>AT Trials – OCALI Lending Library</vt:lpstr>
      <vt:lpstr>AT Trials – Regional and Statewide Lending Libraries</vt:lpstr>
      <vt:lpstr> AT Professional Development</vt:lpstr>
      <vt:lpstr>AT Professional Development </vt:lpstr>
      <vt:lpstr>AT Professional Development - Resources </vt:lpstr>
      <vt:lpstr>AT Professional Development  - Archived Webinars</vt:lpstr>
      <vt:lpstr>Assistive Technology Internet Modules (ATIM)</vt:lpstr>
      <vt:lpstr>AT Conference and Vendor Fair</vt:lpstr>
      <vt:lpstr>OCALICON 2019</vt:lpstr>
      <vt:lpstr>Thank you AT&amp;AEM Center Powered by OCALI</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Assistive Technology: Enhancing greater independence, participation, and access in environments with remote supports.  </dc:title>
  <cp:lastModifiedBy>Jan Rogers</cp:lastModifiedBy>
  <cp:revision>57</cp:revision>
  <dcterms:modified xsi:type="dcterms:W3CDTF">2019-03-18T12:56:23Z</dcterms:modified>
</cp:coreProperties>
</file>