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2" r:id="rId21"/>
  </p:sldIdLst>
  <p:sldSz cx="6858000" cy="9144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25" autoAdjust="0"/>
  </p:normalViewPr>
  <p:slideViewPr>
    <p:cSldViewPr showGuides="1">
      <p:cViewPr varScale="1">
        <p:scale>
          <a:sx n="67" d="100"/>
          <a:sy n="67" d="100"/>
        </p:scale>
        <p:origin x="-2416" y="-12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7B7BFCA8-E951-4FA5-BC19-D46582AF2662}" type="datetimeFigureOut">
              <a:rPr lang="en-US" smtClean="0"/>
              <a:t>1/30/15</a:t>
            </a:fld>
            <a:endParaRPr lang="en-US"/>
          </a:p>
        </p:txBody>
      </p:sp>
      <p:sp>
        <p:nvSpPr>
          <p:cNvPr id="4" name="Slide Image Placeholder 3"/>
          <p:cNvSpPr>
            <a:spLocks noGrp="1" noRot="1" noChangeAspect="1"/>
          </p:cNvSpPr>
          <p:nvPr>
            <p:ph type="sldImg" idx="2"/>
          </p:nvPr>
        </p:nvSpPr>
        <p:spPr>
          <a:xfrm>
            <a:off x="2178050" y="693738"/>
            <a:ext cx="25987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BF04B74C-5D92-4C8A-949C-003E7B04FCEB}" type="slidenum">
              <a:rPr lang="en-US" smtClean="0"/>
              <a:t>‹#›</a:t>
            </a:fld>
            <a:endParaRPr lang="en-US"/>
          </a:p>
        </p:txBody>
      </p:sp>
    </p:spTree>
    <p:extLst>
      <p:ext uri="{BB962C8B-B14F-4D97-AF65-F5344CB8AC3E}">
        <p14:creationId xmlns:p14="http://schemas.microsoft.com/office/powerpoint/2010/main" val="3269157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pPr defTabSz="914358">
              <a:defRPr/>
            </a:pPr>
            <a:r>
              <a:rPr lang="en-US" dirty="0" smtClean="0"/>
              <a:t>Note that these</a:t>
            </a:r>
            <a:r>
              <a:rPr lang="en-US" baseline="0" dirty="0" smtClean="0"/>
              <a:t> are samples of strategies – may not be relevant for your specific student, but consider who else could benefit?  Jot some names down near the example teaching strategies…</a:t>
            </a:r>
            <a:endParaRPr lang="en-US" dirty="0" smtClean="0"/>
          </a:p>
          <a:p>
            <a:endParaRPr lang="en-US" u="sng" dirty="0" smtClean="0"/>
          </a:p>
          <a:p>
            <a:r>
              <a:rPr lang="en-US" b="1" u="none" dirty="0" smtClean="0"/>
              <a:t>HAVE PARTICIPANTS CALL OUT IDEAS</a:t>
            </a:r>
            <a:r>
              <a:rPr lang="en-US" b="1" u="none" baseline="0" dirty="0" smtClean="0"/>
              <a:t> FOR THIS:</a:t>
            </a:r>
            <a:endParaRPr lang="en-US" b="1" u="none" dirty="0" smtClean="0"/>
          </a:p>
          <a:p>
            <a:r>
              <a:rPr lang="en-US" u="sng" dirty="0" smtClean="0"/>
              <a:t>Ideas for steps</a:t>
            </a:r>
            <a:r>
              <a:rPr lang="en-US" u="sng" baseline="0" dirty="0" smtClean="0"/>
              <a:t> – Beginning of Day:</a:t>
            </a:r>
          </a:p>
          <a:p>
            <a:pPr marL="171425" indent="-171425">
              <a:buFont typeface="Arial" pitchFamily="34" charset="0"/>
              <a:buChar char="•"/>
            </a:pPr>
            <a:r>
              <a:rPr lang="en-US" u="none" baseline="0" dirty="0" smtClean="0"/>
              <a:t>Hang up coat/backpack</a:t>
            </a:r>
          </a:p>
          <a:p>
            <a:pPr marL="171425" indent="-171425">
              <a:buFont typeface="Arial" pitchFamily="34" charset="0"/>
              <a:buChar char="•"/>
            </a:pPr>
            <a:r>
              <a:rPr lang="en-US" u="none" baseline="0" dirty="0" smtClean="0"/>
              <a:t>Get out homework</a:t>
            </a:r>
          </a:p>
          <a:p>
            <a:pPr marL="171425" indent="-171425">
              <a:buFont typeface="Arial" pitchFamily="34" charset="0"/>
              <a:buChar char="•"/>
            </a:pPr>
            <a:r>
              <a:rPr lang="en-US" u="none" baseline="0" dirty="0" smtClean="0"/>
              <a:t>Sharpen pencil</a:t>
            </a:r>
          </a:p>
          <a:p>
            <a:pPr marL="171425" indent="-171425">
              <a:buFont typeface="Arial" pitchFamily="34" charset="0"/>
              <a:buChar char="•"/>
            </a:pPr>
            <a:r>
              <a:rPr lang="en-US" u="none" baseline="0" dirty="0" smtClean="0"/>
              <a:t>Check blackboard for </a:t>
            </a:r>
            <a:r>
              <a:rPr lang="en-US" u="none" baseline="0" dirty="0" err="1" smtClean="0"/>
              <a:t>bellwork</a:t>
            </a:r>
            <a:endParaRPr lang="en-US" u="none" baseline="0" dirty="0" smtClean="0"/>
          </a:p>
          <a:p>
            <a:endParaRPr lang="en-US" u="none" baseline="0" dirty="0" smtClean="0"/>
          </a:p>
          <a:p>
            <a:r>
              <a:rPr lang="en-US" u="sng" dirty="0" smtClean="0"/>
              <a:t>Ideas for steps</a:t>
            </a:r>
            <a:r>
              <a:rPr lang="en-US" u="sng" baseline="0" dirty="0" smtClean="0"/>
              <a:t> – End of Day:</a:t>
            </a:r>
          </a:p>
          <a:p>
            <a:pPr marL="171425" indent="-171425">
              <a:buFont typeface="Arial" pitchFamily="34" charset="0"/>
              <a:buChar char="•"/>
            </a:pPr>
            <a:r>
              <a:rPr lang="en-US" u="none" baseline="0" dirty="0" smtClean="0"/>
              <a:t>Make sure all homework/classwork is turned in</a:t>
            </a:r>
          </a:p>
          <a:p>
            <a:pPr marL="171425" indent="-171425">
              <a:buFont typeface="Arial" pitchFamily="34" charset="0"/>
              <a:buChar char="•"/>
            </a:pPr>
            <a:r>
              <a:rPr lang="en-US" u="none" baseline="0" dirty="0" smtClean="0"/>
              <a:t>Fill in planner</a:t>
            </a:r>
          </a:p>
          <a:p>
            <a:pPr marL="171425" indent="-171425">
              <a:buFont typeface="Arial" pitchFamily="34" charset="0"/>
              <a:buChar char="•"/>
            </a:pPr>
            <a:r>
              <a:rPr lang="en-US" u="none" baseline="0" dirty="0" smtClean="0"/>
              <a:t>Pack all necessary materials for homework</a:t>
            </a:r>
          </a:p>
          <a:p>
            <a:pPr marL="171425" indent="-171425">
              <a:buFont typeface="Arial" pitchFamily="34" charset="0"/>
              <a:buChar char="•"/>
            </a:pPr>
            <a:r>
              <a:rPr lang="en-US" u="none" baseline="0" dirty="0" smtClean="0"/>
              <a:t>Pack any other materials for the day (binder, parent notes, etc.)</a:t>
            </a:r>
          </a:p>
          <a:p>
            <a:endParaRPr lang="en-US" u="none" dirty="0" smtClean="0"/>
          </a:p>
          <a:p>
            <a:r>
              <a:rPr lang="en-US" u="sng" dirty="0" smtClean="0"/>
              <a:t>Gradual release</a:t>
            </a:r>
            <a:r>
              <a:rPr lang="en-US" dirty="0" smtClean="0"/>
              <a:t>:</a:t>
            </a:r>
          </a:p>
          <a:p>
            <a:pPr marL="171425" indent="-171425">
              <a:buFont typeface="Arial" pitchFamily="34" charset="0"/>
              <a:buChar char="•"/>
            </a:pPr>
            <a:r>
              <a:rPr lang="en-US" dirty="0" smtClean="0"/>
              <a:t>Prompt</a:t>
            </a:r>
            <a:r>
              <a:rPr lang="en-US" baseline="0" dirty="0" smtClean="0"/>
              <a:t> student to begin and cue each step in process</a:t>
            </a:r>
          </a:p>
          <a:p>
            <a:pPr marL="171425" indent="-171425" defTabSz="914267">
              <a:buFont typeface="Arial" pitchFamily="34" charset="0"/>
              <a:buChar char="•"/>
              <a:defRPr/>
            </a:pPr>
            <a:r>
              <a:rPr lang="en-US" dirty="0" smtClean="0"/>
              <a:t>Prompt</a:t>
            </a:r>
            <a:r>
              <a:rPr lang="en-US" baseline="0" dirty="0" smtClean="0"/>
              <a:t> student to begin and ask, “What do you do next?”</a:t>
            </a:r>
          </a:p>
          <a:p>
            <a:pPr marL="171425" indent="-171425" defTabSz="914267">
              <a:buFont typeface="Arial" pitchFamily="34" charset="0"/>
              <a:buChar char="•"/>
              <a:defRPr/>
            </a:pPr>
            <a:r>
              <a:rPr lang="en-US" baseline="0" dirty="0" smtClean="0"/>
              <a:t>Prompt student to begin, tell student to go through steps, check in periodically, check in at end to sure all steps complete</a:t>
            </a:r>
          </a:p>
          <a:p>
            <a:pPr marL="171425" indent="-171425" defTabSz="914267">
              <a:buFont typeface="Arial" pitchFamily="34" charset="0"/>
              <a:buChar char="•"/>
              <a:defRPr/>
            </a:pPr>
            <a:r>
              <a:rPr lang="en-US" baseline="0" dirty="0" smtClean="0"/>
              <a:t>Prompt student to begin and check in when done</a:t>
            </a:r>
          </a:p>
          <a:p>
            <a:pPr marL="171425" indent="-171425" defTabSz="914267">
              <a:buFont typeface="Arial" pitchFamily="34" charset="0"/>
              <a:buChar char="•"/>
              <a:defRPr/>
            </a:pPr>
            <a:r>
              <a:rPr lang="en-US" baseline="0" dirty="0" smtClean="0"/>
              <a:t>Prompt student to begin, no check in when done</a:t>
            </a:r>
          </a:p>
          <a:p>
            <a:pPr marL="171425" indent="-171425" defTabSz="914267">
              <a:buFont typeface="Arial" pitchFamily="34" charset="0"/>
              <a:buChar char="•"/>
              <a:defRPr/>
            </a:pPr>
            <a:r>
              <a:rPr lang="en-US" baseline="0" dirty="0" smtClean="0"/>
              <a:t>Student follows procedure independently</a:t>
            </a:r>
          </a:p>
          <a:p>
            <a:pPr marL="171425" indent="-171425" defTabSz="914267">
              <a:buFont typeface="Arial" pitchFamily="34" charset="0"/>
              <a:buChar char="•"/>
              <a:defRPr/>
            </a:pPr>
            <a:endParaRPr lang="en-US" baseline="0" dirty="0" smtClean="0"/>
          </a:p>
          <a:p>
            <a:pPr defTabSz="914267">
              <a:defRPr/>
            </a:pPr>
            <a:r>
              <a:rPr lang="en-US" u="sng" baseline="0" dirty="0" smtClean="0"/>
              <a:t>Whole class</a:t>
            </a:r>
            <a:r>
              <a:rPr lang="en-US" baseline="0" dirty="0" smtClean="0"/>
              <a:t>:</a:t>
            </a:r>
          </a:p>
          <a:p>
            <a:pPr marL="171425" indent="-171425" defTabSz="914267">
              <a:buFont typeface="Arial" pitchFamily="34" charset="0"/>
              <a:buChar char="•"/>
              <a:defRPr/>
            </a:pPr>
            <a:r>
              <a:rPr lang="en-US" baseline="0" dirty="0" smtClean="0"/>
              <a:t>Generate steps and put in order as a class</a:t>
            </a:r>
          </a:p>
          <a:p>
            <a:pPr marL="171425" indent="-171425" defTabSz="914267">
              <a:buFont typeface="Arial" pitchFamily="34" charset="0"/>
              <a:buChar char="•"/>
              <a:defRPr/>
            </a:pPr>
            <a:r>
              <a:rPr lang="en-US" baseline="0" dirty="0" smtClean="0"/>
              <a:t>Ask if the routine will be the same for everyone – if not, a good opportunity to talk positively about differences and plan for variations in routine</a:t>
            </a:r>
          </a:p>
          <a:p>
            <a:pPr marL="171425" indent="-171425" defTabSz="914267">
              <a:buFont typeface="Arial" pitchFamily="34" charset="0"/>
              <a:buChar char="•"/>
              <a:defRPr/>
            </a:pPr>
            <a:r>
              <a:rPr lang="en-US" baseline="0" dirty="0" smtClean="0"/>
              <a:t>Assign a leader to take on the role of prompting and cueing – or assign students partners to complete checklist and report back to teacher together</a:t>
            </a:r>
          </a:p>
          <a:p>
            <a:pPr marL="171425" indent="-171425" defTabSz="914267">
              <a:buFont typeface="Arial" pitchFamily="34" charset="0"/>
              <a:buChar char="•"/>
              <a:defRPr/>
            </a:pPr>
            <a:endParaRPr lang="en-US" baseline="0" dirty="0" smtClean="0"/>
          </a:p>
          <a:p>
            <a:pPr marL="171425" indent="-171425">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2</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r>
              <a:rPr lang="en-US" u="sng" baseline="0" dirty="0" smtClean="0"/>
              <a:t>Whole-Class: Cornell</a:t>
            </a:r>
          </a:p>
          <a:p>
            <a:pPr marL="171443" indent="-171443">
              <a:buFont typeface="Arial" pitchFamily="34" charset="0"/>
              <a:buChar char="•"/>
            </a:pPr>
            <a:r>
              <a:rPr lang="en-US" u="none" baseline="0" dirty="0" smtClean="0"/>
              <a:t>Provide master copy with center column completed; while lecturing stop periodically and ask students to pick out key terms and concepts, give examples of personal connections and links to prior learning, etc.</a:t>
            </a:r>
          </a:p>
          <a:p>
            <a:pPr marL="171443" indent="-171443">
              <a:buFont typeface="Arial" pitchFamily="34" charset="0"/>
              <a:buChar char="•"/>
            </a:pPr>
            <a:r>
              <a:rPr lang="en-US" u="none" baseline="0" dirty="0" smtClean="0"/>
              <a:t>Later, provide copy with only key concepts, but leave center blank – review students’ notes and give feedback</a:t>
            </a:r>
          </a:p>
          <a:p>
            <a:endParaRPr lang="en-US" u="none" baseline="0" dirty="0" smtClean="0"/>
          </a:p>
          <a:p>
            <a:r>
              <a:rPr lang="en-US" u="sng" baseline="0" dirty="0" smtClean="0"/>
              <a:t>Whole-Class: Concept Map</a:t>
            </a:r>
          </a:p>
          <a:p>
            <a:pPr marL="171443" indent="-171443">
              <a:buFont typeface="Arial" pitchFamily="34" charset="0"/>
              <a:buChar char="•"/>
            </a:pPr>
            <a:r>
              <a:rPr lang="en-US" u="none" baseline="0" dirty="0" smtClean="0"/>
              <a:t>Provide copy with main topics filled in and details blank – model filling map out on </a:t>
            </a:r>
            <a:r>
              <a:rPr lang="en-US" u="none" baseline="0" dirty="0" err="1" smtClean="0"/>
              <a:t>smartboard</a:t>
            </a:r>
            <a:r>
              <a:rPr lang="en-US" u="none" baseline="0" dirty="0" smtClean="0"/>
              <a:t> or document camera</a:t>
            </a:r>
          </a:p>
          <a:p>
            <a:pPr marL="171443" indent="-171443">
              <a:buFont typeface="Arial" pitchFamily="34" charset="0"/>
              <a:buChar char="•"/>
            </a:pPr>
            <a:r>
              <a:rPr lang="en-US" u="none" baseline="0" dirty="0" smtClean="0"/>
              <a:t>Assign concept maps for online instructional lessons (e.g., Khan Academy)</a:t>
            </a:r>
          </a:p>
          <a:p>
            <a:pPr marL="171443" indent="-171443">
              <a:buFont typeface="Arial" pitchFamily="34" charset="0"/>
              <a:buChar char="•"/>
            </a:pPr>
            <a:endParaRPr lang="en-US" u="none" baseline="0"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11</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baseline="0" dirty="0" smtClean="0"/>
          </a:p>
          <a:p>
            <a:r>
              <a:rPr lang="en-US" u="sng" baseline="0" dirty="0" smtClean="0"/>
              <a:t>Whole-Class:</a:t>
            </a:r>
          </a:p>
        </p:txBody>
      </p:sp>
      <p:sp>
        <p:nvSpPr>
          <p:cNvPr id="4" name="Slide Number Placeholder 3"/>
          <p:cNvSpPr>
            <a:spLocks noGrp="1"/>
          </p:cNvSpPr>
          <p:nvPr>
            <p:ph type="sldNum" sz="quarter" idx="10"/>
          </p:nvPr>
        </p:nvSpPr>
        <p:spPr/>
        <p:txBody>
          <a:bodyPr/>
          <a:lstStyle/>
          <a:p>
            <a:fld id="{669C0C40-52E8-43AF-A418-FF7D24C09D8D}" type="slidenum">
              <a:rPr lang="en-US" smtClean="0"/>
              <a:t>12</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13</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r>
              <a:rPr lang="en-US" u="sng" baseline="0" dirty="0" smtClean="0"/>
              <a:t>Whole-Class:</a:t>
            </a:r>
          </a:p>
          <a:p>
            <a:r>
              <a:rPr lang="en-US" baseline="0" dirty="0" smtClean="0"/>
              <a:t>Pre-teach potential solutions to common social problems</a:t>
            </a:r>
            <a:endParaRPr lang="en-US"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14</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C0C40-52E8-43AF-A418-FF7D24C09D8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353560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r>
              <a:rPr lang="en-US" dirty="0" smtClean="0"/>
              <a:t>Emphasize</a:t>
            </a:r>
            <a:r>
              <a:rPr lang="en-US" baseline="0" dirty="0" smtClean="0"/>
              <a:t> that Problem Log has to be taught and practiced outside of conflict, not introduced the first time a child encounters difficulty.</a:t>
            </a:r>
            <a:endParaRPr lang="en-US" dirty="0"/>
          </a:p>
        </p:txBody>
      </p:sp>
      <p:sp>
        <p:nvSpPr>
          <p:cNvPr id="4" name="Slide Number Placeholder 3"/>
          <p:cNvSpPr>
            <a:spLocks noGrp="1"/>
          </p:cNvSpPr>
          <p:nvPr>
            <p:ph type="sldNum" sz="quarter" idx="10"/>
          </p:nvPr>
        </p:nvSpPr>
        <p:spPr/>
        <p:txBody>
          <a:bodyPr/>
          <a:lstStyle/>
          <a:p>
            <a:fld id="{669C0C40-52E8-43AF-A418-FF7D24C09D8D}"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77821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1940" indent="-289208" eaLnBrk="0" hangingPunct="0">
              <a:defRPr sz="2400">
                <a:solidFill>
                  <a:schemeClr val="tx1"/>
                </a:solidFill>
                <a:latin typeface="Times New Roman" pitchFamily="18" charset="0"/>
              </a:defRPr>
            </a:lvl2pPr>
            <a:lvl3pPr marL="1156830" indent="-231366" eaLnBrk="0" hangingPunct="0">
              <a:defRPr sz="2400">
                <a:solidFill>
                  <a:schemeClr val="tx1"/>
                </a:solidFill>
                <a:latin typeface="Times New Roman" pitchFamily="18" charset="0"/>
              </a:defRPr>
            </a:lvl3pPr>
            <a:lvl4pPr marL="1619562" indent="-231366" eaLnBrk="0" hangingPunct="0">
              <a:defRPr sz="2400">
                <a:solidFill>
                  <a:schemeClr val="tx1"/>
                </a:solidFill>
                <a:latin typeface="Times New Roman" pitchFamily="18" charset="0"/>
              </a:defRPr>
            </a:lvl4pPr>
            <a:lvl5pPr marL="2082295" indent="-231366" eaLnBrk="0" hangingPunct="0">
              <a:defRPr sz="2400">
                <a:solidFill>
                  <a:schemeClr val="tx1"/>
                </a:solidFill>
                <a:latin typeface="Times New Roman" pitchFamily="18" charset="0"/>
              </a:defRPr>
            </a:lvl5pPr>
            <a:lvl6pPr marL="2545027" indent="-231366" eaLnBrk="0" fontAlgn="base" hangingPunct="0">
              <a:spcBef>
                <a:spcPct val="0"/>
              </a:spcBef>
              <a:spcAft>
                <a:spcPct val="0"/>
              </a:spcAft>
              <a:defRPr sz="2400">
                <a:solidFill>
                  <a:schemeClr val="tx1"/>
                </a:solidFill>
                <a:latin typeface="Times New Roman" pitchFamily="18" charset="0"/>
              </a:defRPr>
            </a:lvl6pPr>
            <a:lvl7pPr marL="3007759" indent="-231366" eaLnBrk="0" fontAlgn="base" hangingPunct="0">
              <a:spcBef>
                <a:spcPct val="0"/>
              </a:spcBef>
              <a:spcAft>
                <a:spcPct val="0"/>
              </a:spcAft>
              <a:defRPr sz="2400">
                <a:solidFill>
                  <a:schemeClr val="tx1"/>
                </a:solidFill>
                <a:latin typeface="Times New Roman" pitchFamily="18" charset="0"/>
              </a:defRPr>
            </a:lvl7pPr>
            <a:lvl8pPr marL="3470491" indent="-231366" eaLnBrk="0" fontAlgn="base" hangingPunct="0">
              <a:spcBef>
                <a:spcPct val="0"/>
              </a:spcBef>
              <a:spcAft>
                <a:spcPct val="0"/>
              </a:spcAft>
              <a:defRPr sz="2400">
                <a:solidFill>
                  <a:schemeClr val="tx1"/>
                </a:solidFill>
                <a:latin typeface="Times New Roman" pitchFamily="18" charset="0"/>
              </a:defRPr>
            </a:lvl8pPr>
            <a:lvl9pPr marL="3933223" indent="-231366" eaLnBrk="0" fontAlgn="base" hangingPunct="0">
              <a:spcBef>
                <a:spcPct val="0"/>
              </a:spcBef>
              <a:spcAft>
                <a:spcPct val="0"/>
              </a:spcAft>
              <a:defRPr sz="2400">
                <a:solidFill>
                  <a:schemeClr val="tx1"/>
                </a:solidFill>
                <a:latin typeface="Times New Roman" pitchFamily="18" charset="0"/>
              </a:defRPr>
            </a:lvl9pPr>
          </a:lstStyle>
          <a:p>
            <a:pPr eaLnBrk="1" hangingPunct="1"/>
            <a:fld id="{1C386F8E-FAE5-473E-92D7-88837C8B0C7F}" type="slidenum">
              <a:rPr lang="en-US" altLang="en-US" sz="1200">
                <a:solidFill>
                  <a:prstClr val="black"/>
                </a:solidFill>
              </a:rPr>
              <a:pPr eaLnBrk="1" hangingPunct="1"/>
              <a:t>17</a:t>
            </a:fld>
            <a:endParaRPr lang="en-US" altLang="en-US" sz="1200">
              <a:solidFill>
                <a:prstClr val="black"/>
              </a:solidFill>
            </a:endParaRPr>
          </a:p>
        </p:txBody>
      </p:sp>
      <p:sp>
        <p:nvSpPr>
          <p:cNvPr id="5123" name="Rectangle 2"/>
          <p:cNvSpPr>
            <a:spLocks noGrp="1" noRot="1" noChangeAspect="1" noChangeArrowheads="1" noTextEdit="1"/>
          </p:cNvSpPr>
          <p:nvPr>
            <p:ph type="sldImg"/>
          </p:nvPr>
        </p:nvSpPr>
        <p:spPr>
          <a:xfrm>
            <a:off x="2178050" y="693738"/>
            <a:ext cx="2598738" cy="3463925"/>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1940" indent="-289208" eaLnBrk="0" hangingPunct="0">
              <a:defRPr sz="2400">
                <a:solidFill>
                  <a:schemeClr val="tx1"/>
                </a:solidFill>
                <a:latin typeface="Times New Roman" pitchFamily="18" charset="0"/>
              </a:defRPr>
            </a:lvl2pPr>
            <a:lvl3pPr marL="1156830" indent="-231366" eaLnBrk="0" hangingPunct="0">
              <a:defRPr sz="2400">
                <a:solidFill>
                  <a:schemeClr val="tx1"/>
                </a:solidFill>
                <a:latin typeface="Times New Roman" pitchFamily="18" charset="0"/>
              </a:defRPr>
            </a:lvl3pPr>
            <a:lvl4pPr marL="1619562" indent="-231366" eaLnBrk="0" hangingPunct="0">
              <a:defRPr sz="2400">
                <a:solidFill>
                  <a:schemeClr val="tx1"/>
                </a:solidFill>
                <a:latin typeface="Times New Roman" pitchFamily="18" charset="0"/>
              </a:defRPr>
            </a:lvl4pPr>
            <a:lvl5pPr marL="2082295" indent="-231366" eaLnBrk="0" hangingPunct="0">
              <a:defRPr sz="2400">
                <a:solidFill>
                  <a:schemeClr val="tx1"/>
                </a:solidFill>
                <a:latin typeface="Times New Roman" pitchFamily="18" charset="0"/>
              </a:defRPr>
            </a:lvl5pPr>
            <a:lvl6pPr marL="2545027" indent="-231366" eaLnBrk="0" fontAlgn="base" hangingPunct="0">
              <a:spcBef>
                <a:spcPct val="0"/>
              </a:spcBef>
              <a:spcAft>
                <a:spcPct val="0"/>
              </a:spcAft>
              <a:defRPr sz="2400">
                <a:solidFill>
                  <a:schemeClr val="tx1"/>
                </a:solidFill>
                <a:latin typeface="Times New Roman" pitchFamily="18" charset="0"/>
              </a:defRPr>
            </a:lvl6pPr>
            <a:lvl7pPr marL="3007759" indent="-231366" eaLnBrk="0" fontAlgn="base" hangingPunct="0">
              <a:spcBef>
                <a:spcPct val="0"/>
              </a:spcBef>
              <a:spcAft>
                <a:spcPct val="0"/>
              </a:spcAft>
              <a:defRPr sz="2400">
                <a:solidFill>
                  <a:schemeClr val="tx1"/>
                </a:solidFill>
                <a:latin typeface="Times New Roman" pitchFamily="18" charset="0"/>
              </a:defRPr>
            </a:lvl7pPr>
            <a:lvl8pPr marL="3470491" indent="-231366" eaLnBrk="0" fontAlgn="base" hangingPunct="0">
              <a:spcBef>
                <a:spcPct val="0"/>
              </a:spcBef>
              <a:spcAft>
                <a:spcPct val="0"/>
              </a:spcAft>
              <a:defRPr sz="2400">
                <a:solidFill>
                  <a:schemeClr val="tx1"/>
                </a:solidFill>
                <a:latin typeface="Times New Roman" pitchFamily="18" charset="0"/>
              </a:defRPr>
            </a:lvl8pPr>
            <a:lvl9pPr marL="3933223" indent="-231366" eaLnBrk="0" fontAlgn="base" hangingPunct="0">
              <a:spcBef>
                <a:spcPct val="0"/>
              </a:spcBef>
              <a:spcAft>
                <a:spcPct val="0"/>
              </a:spcAft>
              <a:defRPr sz="2400">
                <a:solidFill>
                  <a:schemeClr val="tx1"/>
                </a:solidFill>
                <a:latin typeface="Times New Roman" pitchFamily="18" charset="0"/>
              </a:defRPr>
            </a:lvl9pPr>
          </a:lstStyle>
          <a:p>
            <a:pPr eaLnBrk="1" hangingPunct="1"/>
            <a:fld id="{CC35D665-EB73-4E47-83FC-E810902CBD48}" type="slidenum">
              <a:rPr lang="en-US" altLang="en-US" sz="1200">
                <a:solidFill>
                  <a:prstClr val="black"/>
                </a:solidFill>
              </a:rPr>
              <a:pPr eaLnBrk="1" hangingPunct="1"/>
              <a:t>18</a:t>
            </a:fld>
            <a:endParaRPr lang="en-US" altLang="en-US" sz="1200">
              <a:solidFill>
                <a:prstClr val="black"/>
              </a:solidFill>
            </a:endParaRPr>
          </a:p>
        </p:txBody>
      </p:sp>
      <p:sp>
        <p:nvSpPr>
          <p:cNvPr id="6147" name="Rectangle 2"/>
          <p:cNvSpPr>
            <a:spLocks noGrp="1" noRot="1" noChangeAspect="1" noChangeArrowheads="1" noTextEdit="1"/>
          </p:cNvSpPr>
          <p:nvPr>
            <p:ph type="sldImg"/>
          </p:nvPr>
        </p:nvSpPr>
        <p:spPr>
          <a:xfrm>
            <a:off x="2178050" y="693738"/>
            <a:ext cx="2598738" cy="3463925"/>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Clip art to get</a:t>
            </a:r>
          </a:p>
          <a:p>
            <a:pPr eaLnBrk="1" hangingPunct="1"/>
            <a:r>
              <a:rPr lang="en-US" altLang="en-US" smtClean="0"/>
              <a:t>Angry</a:t>
            </a:r>
          </a:p>
          <a:p>
            <a:pPr eaLnBrk="1" hangingPunct="1"/>
            <a:r>
              <a:rPr lang="en-US" altLang="en-US" smtClean="0"/>
              <a:t>Sad</a:t>
            </a:r>
          </a:p>
          <a:p>
            <a:pPr eaLnBrk="1" hangingPunct="1"/>
            <a:r>
              <a:rPr lang="en-US" altLang="en-US" smtClean="0"/>
              <a:t>Scared</a:t>
            </a:r>
          </a:p>
          <a:p>
            <a:pPr eaLnBrk="1" hangingPunct="1"/>
            <a:r>
              <a:rPr lang="en-US" altLang="en-US" smtClean="0"/>
              <a:t>Happy</a:t>
            </a:r>
          </a:p>
          <a:p>
            <a:pPr eaLnBrk="1" hangingPunct="1"/>
            <a:r>
              <a:rPr lang="en-US" altLang="en-US" smtClean="0"/>
              <a:t>Stop sign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C0C40-52E8-43AF-A418-FF7D24C09D8D}" type="slidenum">
              <a:rPr lang="en-US" smtClean="0"/>
              <a:t>19</a:t>
            </a:fld>
            <a:endParaRPr lang="en-US"/>
          </a:p>
        </p:txBody>
      </p:sp>
    </p:spTree>
    <p:extLst>
      <p:ext uri="{BB962C8B-B14F-4D97-AF65-F5344CB8AC3E}">
        <p14:creationId xmlns:p14="http://schemas.microsoft.com/office/powerpoint/2010/main" val="344693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pPr defTabSz="914267">
              <a:defRPr/>
            </a:pPr>
            <a:r>
              <a:rPr lang="en-US" u="sng" baseline="0" dirty="0" smtClean="0"/>
              <a:t>Secondary applications</a:t>
            </a:r>
          </a:p>
          <a:p>
            <a:pPr marL="171425" indent="-171425" defTabSz="914267">
              <a:buFont typeface="Arial" pitchFamily="34" charset="0"/>
              <a:buChar char="•"/>
              <a:defRPr/>
            </a:pPr>
            <a:r>
              <a:rPr lang="en-US" u="none" baseline="0" dirty="0" smtClean="0"/>
              <a:t>Strongly consider developing a routine for handing in homework – homework completion rates are significantly higher in classes where students know they will be held individually accountability for handing in homework and cannot leave without an explanation of why it was missing and what they will do about it.  </a:t>
            </a:r>
          </a:p>
          <a:p>
            <a:pPr marL="171425" indent="-171425" defTabSz="914267">
              <a:buFont typeface="Arial" pitchFamily="34" charset="0"/>
              <a:buChar char="•"/>
              <a:defRPr/>
            </a:pPr>
            <a:r>
              <a:rPr lang="en-US" u="none" baseline="0" dirty="0" smtClean="0"/>
              <a:t>Set a timer to stop class 5 minutes early and give students enough time to write down homework and pack up</a:t>
            </a:r>
          </a:p>
          <a:p>
            <a:pPr marL="628559" lvl="1" indent="-171425" defTabSz="914267">
              <a:buFont typeface="Arial" pitchFamily="34" charset="0"/>
              <a:buChar char="•"/>
              <a:defRPr/>
            </a:pPr>
            <a:r>
              <a:rPr lang="en-US" u="none" baseline="0" dirty="0" smtClean="0"/>
              <a:t>Prompt to write down homework</a:t>
            </a:r>
          </a:p>
          <a:p>
            <a:pPr marL="628559" lvl="1" indent="-171425" defTabSz="914267">
              <a:buFont typeface="Arial" pitchFamily="34" charset="0"/>
              <a:buChar char="•"/>
              <a:defRPr/>
            </a:pPr>
            <a:r>
              <a:rPr lang="en-US" u="none" baseline="0" dirty="0" smtClean="0"/>
              <a:t>Prompt for necessary materials</a:t>
            </a:r>
          </a:p>
          <a:p>
            <a:pPr marL="628559" lvl="1" indent="-171425" defTabSz="914267">
              <a:buFont typeface="Arial" pitchFamily="34" charset="0"/>
              <a:buChar char="•"/>
              <a:defRPr/>
            </a:pPr>
            <a:r>
              <a:rPr lang="en-US" u="none" baseline="0" dirty="0" smtClean="0"/>
              <a:t>Reminders for upcoming due dates or tests</a:t>
            </a:r>
          </a:p>
          <a:p>
            <a:pPr marL="171425" indent="-171425" defTabSz="914267">
              <a:buFont typeface="Arial" pitchFamily="34" charset="0"/>
              <a:buChar char="•"/>
              <a:defRPr/>
            </a:pPr>
            <a:r>
              <a:rPr lang="en-US" u="none" baseline="0" dirty="0" smtClean="0"/>
              <a:t>Consistent and reliable posting of homework – strongly recommend that entire grade level or even building get on the same page about this.  Consider how frustrating it would be if you had to have a different scheduling system or calendar for every committee you are on and every hobby you </a:t>
            </a:r>
            <a:r>
              <a:rPr lang="en-US" u="none" baseline="0" dirty="0" err="1" smtClean="0"/>
              <a:t>puruse</a:t>
            </a:r>
            <a:r>
              <a:rPr lang="en-US" u="none" baseline="0" dirty="0" smtClean="0"/>
              <a:t>!</a:t>
            </a:r>
          </a:p>
          <a:p>
            <a:endParaRPr lang="en-US" dirty="0"/>
          </a:p>
        </p:txBody>
      </p:sp>
      <p:sp>
        <p:nvSpPr>
          <p:cNvPr id="4" name="Slide Number Placeholder 3"/>
          <p:cNvSpPr>
            <a:spLocks noGrp="1"/>
          </p:cNvSpPr>
          <p:nvPr>
            <p:ph type="sldNum" sz="quarter" idx="10"/>
          </p:nvPr>
        </p:nvSpPr>
        <p:spPr/>
        <p:txBody>
          <a:bodyPr/>
          <a:lstStyle/>
          <a:p>
            <a:fld id="{669C0C40-52E8-43AF-A418-FF7D24C09D8D}" type="slidenum">
              <a:rPr lang="en-US" smtClean="0"/>
              <a:t>3</a:t>
            </a:fld>
            <a:endParaRPr lang="en-US"/>
          </a:p>
        </p:txBody>
      </p:sp>
    </p:spTree>
    <p:extLst>
      <p:ext uri="{BB962C8B-B14F-4D97-AF65-F5344CB8AC3E}">
        <p14:creationId xmlns:p14="http://schemas.microsoft.com/office/powerpoint/2010/main" val="2368723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pPr marL="171425" indent="-171425">
              <a:buFont typeface="Arial" pitchFamily="34" charset="0"/>
              <a:buChar char="•"/>
            </a:pPr>
            <a:r>
              <a:rPr lang="en-US" dirty="0" smtClean="0"/>
              <a:t>Any.DO to-do </a:t>
            </a:r>
            <a:r>
              <a:rPr lang="en-US" baseline="0" dirty="0" smtClean="0"/>
              <a:t>app (free, sends push notifications)</a:t>
            </a:r>
          </a:p>
          <a:p>
            <a:pPr marL="171425" indent="-171425">
              <a:buFont typeface="Arial" pitchFamily="34" charset="0"/>
              <a:buChar char="•"/>
            </a:pPr>
            <a:r>
              <a:rPr lang="en-US" baseline="0" dirty="0" smtClean="0"/>
              <a:t>Remind101 (free, private, safe way to send text messages to students)</a:t>
            </a:r>
          </a:p>
          <a:p>
            <a:endParaRPr lang="en-US" baseline="0" dirty="0" smtClean="0"/>
          </a:p>
          <a:p>
            <a:r>
              <a:rPr lang="en-US" baseline="0" dirty="0" smtClean="0"/>
              <a:t>Prioritize</a:t>
            </a:r>
          </a:p>
          <a:p>
            <a:r>
              <a:rPr lang="en-US" baseline="0" dirty="0" smtClean="0"/>
              <a:t>Task analyze – how long for each task</a:t>
            </a:r>
          </a:p>
          <a:p>
            <a:endParaRPr lang="en-US" baseline="0" dirty="0" smtClean="0"/>
          </a:p>
          <a:p>
            <a:r>
              <a:rPr lang="en-US" u="sng" baseline="0" dirty="0" smtClean="0"/>
              <a:t>Whole-Class:</a:t>
            </a:r>
          </a:p>
          <a:p>
            <a:r>
              <a:rPr lang="en-US" baseline="0" dirty="0" smtClean="0"/>
              <a:t>Use structured form, </a:t>
            </a:r>
            <a:r>
              <a:rPr lang="en-US" baseline="0" dirty="0" err="1" smtClean="0"/>
              <a:t>smartboard</a:t>
            </a:r>
            <a:r>
              <a:rPr lang="en-US" baseline="0" dirty="0" smtClean="0"/>
              <a:t>, calendar, other </a:t>
            </a:r>
            <a:r>
              <a:rPr lang="en-US" b="1" baseline="0" dirty="0" smtClean="0"/>
              <a:t>visual means </a:t>
            </a:r>
            <a:r>
              <a:rPr lang="en-US" baseline="0" dirty="0" smtClean="0"/>
              <a:t>to complete a project planning form together with above information</a:t>
            </a:r>
          </a:p>
          <a:p>
            <a:r>
              <a:rPr lang="en-US" baseline="0" dirty="0" smtClean="0"/>
              <a:t>Downward extension: model this process as a class starting as young as </a:t>
            </a:r>
            <a:r>
              <a:rPr lang="en-US" baseline="0" dirty="0" err="1" smtClean="0"/>
              <a:t>Kdg</a:t>
            </a:r>
            <a:r>
              <a:rPr lang="en-US" baseline="0" dirty="0" smtClean="0"/>
              <a:t> (e.g., ADD!)</a:t>
            </a:r>
          </a:p>
          <a:p>
            <a:endParaRPr lang="en-US" baseline="0" dirty="0" smtClean="0"/>
          </a:p>
          <a:p>
            <a:r>
              <a:rPr lang="en-US" baseline="0" dirty="0" smtClean="0"/>
              <a:t>Post timeline</a:t>
            </a:r>
            <a:endParaRPr lang="en-US"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4</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r>
              <a:rPr lang="en-US" baseline="0" dirty="0" smtClean="0"/>
              <a:t>Write down brainstormed ideas for student and refrain from giving feedback until all ideas are out (though OK to throw out ideas as needed).  Students with EF difficulty are often motivated by being allowed to “go off the deep end” or infuse creativity in their work – try not to discourage that!</a:t>
            </a:r>
          </a:p>
          <a:p>
            <a:endParaRPr lang="en-US" baseline="0" dirty="0" smtClean="0"/>
          </a:p>
          <a:p>
            <a:r>
              <a:rPr lang="en-US" baseline="0" dirty="0" smtClean="0"/>
              <a:t>Opening paragraph is often most challenging – should “grab the reader” AND succinctly describe what paper will be about.</a:t>
            </a:r>
          </a:p>
          <a:p>
            <a:endParaRPr lang="en-US" baseline="0" dirty="0" smtClean="0"/>
          </a:p>
          <a:p>
            <a:r>
              <a:rPr lang="en-US" u="sng" baseline="0" dirty="0" smtClean="0"/>
              <a:t>Whole-Class</a:t>
            </a:r>
            <a:r>
              <a:rPr lang="en-US" u="none" baseline="0" dirty="0" smtClean="0"/>
              <a:t>:</a:t>
            </a:r>
          </a:p>
          <a:p>
            <a:r>
              <a:rPr lang="en-US" u="none" baseline="0" dirty="0" smtClean="0"/>
              <a:t>Teacher models the process to the entire class, with students copying down what student writes (provide completed or semi-complete example for students with writing difficulty)</a:t>
            </a:r>
          </a:p>
          <a:p>
            <a:r>
              <a:rPr lang="en-US" u="none" baseline="0" dirty="0" smtClean="0"/>
              <a:t>Pair students to complete prewriting activities and develop/refine their ideas and organization.</a:t>
            </a:r>
            <a:endParaRPr lang="en-US" u="sng" baseline="0"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5</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r>
              <a:rPr lang="en-US" baseline="0" dirty="0" smtClean="0"/>
              <a:t>Many students lack a true “study strategy” – they just reread their notes or textbooks and hope for the best.  </a:t>
            </a:r>
          </a:p>
          <a:p>
            <a:endParaRPr lang="en-US" baseline="0" dirty="0" smtClean="0"/>
          </a:p>
          <a:p>
            <a:r>
              <a:rPr lang="en-US" baseline="0" dirty="0" smtClean="0"/>
              <a:t>Encourage students who get bored easily to use more than one strategy – set a timer for a brief period of time so they know the end is in sight.</a:t>
            </a:r>
          </a:p>
          <a:p>
            <a:endParaRPr lang="en-US" baseline="0" dirty="0" smtClean="0"/>
          </a:p>
          <a:p>
            <a:r>
              <a:rPr lang="en-US" baseline="0" dirty="0" smtClean="0"/>
              <a:t>Start early: research shows that distributed practice (over time) is more effective than massed practice (cramming).</a:t>
            </a:r>
          </a:p>
          <a:p>
            <a:endParaRPr lang="en-US" baseline="0" dirty="0" smtClean="0"/>
          </a:p>
          <a:p>
            <a:r>
              <a:rPr lang="en-US" u="sng" baseline="0" dirty="0" smtClean="0"/>
              <a:t>Whole-Class:</a:t>
            </a:r>
          </a:p>
          <a:p>
            <a:r>
              <a:rPr lang="en-US" u="none" baseline="0" dirty="0" smtClean="0"/>
              <a:t>Demonstrate and discuss various study strategies; explain importance of ACTIVE strategies and distributed vs. massed practice</a:t>
            </a:r>
          </a:p>
          <a:p>
            <a:r>
              <a:rPr lang="en-US" u="none" baseline="0" dirty="0" smtClean="0"/>
              <a:t>Have students share various strategies they find helpful and examine common pitfalls (e.g., I get distracted by my phone – I should hide it while I am studying)</a:t>
            </a:r>
          </a:p>
          <a:p>
            <a:r>
              <a:rPr lang="en-US" u="none" baseline="0" dirty="0" smtClean="0"/>
              <a:t>Discuss use of self-talk and self-reward as ways to keep going (e.g., studying at home – have a snack after meeting a short-term goal)</a:t>
            </a:r>
          </a:p>
          <a:p>
            <a:r>
              <a:rPr lang="en-US" u="none" baseline="0" dirty="0" smtClean="0"/>
              <a:t>Directly teach use of study planning/strategy selection, as well as strategy evaluation.</a:t>
            </a:r>
          </a:p>
        </p:txBody>
      </p:sp>
      <p:sp>
        <p:nvSpPr>
          <p:cNvPr id="4" name="Slide Number Placeholder 3"/>
          <p:cNvSpPr>
            <a:spLocks noGrp="1"/>
          </p:cNvSpPr>
          <p:nvPr>
            <p:ph type="sldNum" sz="quarter" idx="10"/>
          </p:nvPr>
        </p:nvSpPr>
        <p:spPr/>
        <p:txBody>
          <a:bodyPr/>
          <a:lstStyle/>
          <a:p>
            <a:fld id="{669C0C40-52E8-43AF-A418-FF7D24C09D8D}" type="slidenum">
              <a:rPr lang="en-US" smtClean="0"/>
              <a:t>6</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u="none" baseline="0"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7</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baseline="0" dirty="0" smtClean="0"/>
          </a:p>
          <a:p>
            <a:r>
              <a:rPr lang="en-US" u="sng" baseline="0" dirty="0" smtClean="0"/>
              <a:t>Whole-Class:</a:t>
            </a:r>
          </a:p>
          <a:p>
            <a:r>
              <a:rPr lang="en-US" u="none" baseline="0" dirty="0" smtClean="0"/>
              <a:t>If you have a required way that students need to organize a notebook for your class, provide directions for organization in writing (checklist for setting it up, scoring rubric for how it will be graded if portfolio – e.g., sections required, headers/footers, organization, neatness)</a:t>
            </a:r>
          </a:p>
          <a:p>
            <a:r>
              <a:rPr lang="en-US" u="none" baseline="0" dirty="0" smtClean="0"/>
              <a:t>Provide examples and </a:t>
            </a:r>
            <a:r>
              <a:rPr lang="en-US" u="none" baseline="0" dirty="0" err="1" smtClean="0"/>
              <a:t>nonexamples</a:t>
            </a:r>
            <a:r>
              <a:rPr lang="en-US" u="none" baseline="0" dirty="0" smtClean="0"/>
              <a:t> (blinded!) from previous years to help students see what you are looking for, and what is not successful</a:t>
            </a:r>
          </a:p>
          <a:p>
            <a:r>
              <a:rPr lang="en-US" u="none" baseline="0" dirty="0" smtClean="0"/>
              <a:t>If notebook will be part of grade, institute regular checks on the notebook with small point value, rather than waiting until the end of the grading period.</a:t>
            </a:r>
          </a:p>
        </p:txBody>
      </p:sp>
      <p:sp>
        <p:nvSpPr>
          <p:cNvPr id="4" name="Slide Number Placeholder 3"/>
          <p:cNvSpPr>
            <a:spLocks noGrp="1"/>
          </p:cNvSpPr>
          <p:nvPr>
            <p:ph type="sldNum" sz="quarter" idx="10"/>
          </p:nvPr>
        </p:nvSpPr>
        <p:spPr/>
        <p:txBody>
          <a:bodyPr/>
          <a:lstStyle/>
          <a:p>
            <a:fld id="{669C0C40-52E8-43AF-A418-FF7D24C09D8D}" type="slidenum">
              <a:rPr lang="en-US" smtClean="0"/>
              <a:t>8</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r>
              <a:rPr lang="en-US" baseline="0" dirty="0" smtClean="0"/>
              <a:t>**NOT IN MATRIX**</a:t>
            </a:r>
          </a:p>
          <a:p>
            <a:endParaRPr lang="en-US" baseline="0" dirty="0" smtClean="0"/>
          </a:p>
          <a:p>
            <a:r>
              <a:rPr lang="en-US" baseline="0" dirty="0" smtClean="0"/>
              <a:t>Helpful for students who find “typical” or routine assignments to be exceedingly difficulty and go to great lengths to avoid them</a:t>
            </a:r>
          </a:p>
          <a:p>
            <a:endParaRPr lang="en-US" baseline="0" dirty="0" smtClean="0"/>
          </a:p>
          <a:p>
            <a:r>
              <a:rPr lang="en-US" u="sng" baseline="0" dirty="0" smtClean="0"/>
              <a:t>Whole-Class:</a:t>
            </a:r>
          </a:p>
          <a:p>
            <a:r>
              <a:rPr lang="en-US" baseline="0" dirty="0" smtClean="0"/>
              <a:t>Discuss with whole class the notion of effortful tasks and 10-pt scale.  Ask for options for what would be considered “easy” or “hard” – students are likely to have differing views, which provides opportunity to highlight peer “experts” or gurus who can be recruited for help. (L. </a:t>
            </a:r>
            <a:r>
              <a:rPr lang="en-US" baseline="0" dirty="0" err="1" smtClean="0"/>
              <a:t>Dieker</a:t>
            </a:r>
            <a:r>
              <a:rPr lang="en-US" baseline="0" dirty="0" smtClean="0"/>
              <a:t> “access for all” basket or list: every student lists their strengths in helping their classmates access the curriculum or materials in the room – from summarizing on a post-it to fixing the printer, etc.)</a:t>
            </a:r>
            <a:endParaRPr lang="en-US"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9</a:t>
            </a:fld>
            <a:endParaRPr lang="en-US"/>
          </a:p>
        </p:txBody>
      </p:sp>
    </p:spTree>
    <p:extLst>
      <p:ext uri="{BB962C8B-B14F-4D97-AF65-F5344CB8AC3E}">
        <p14:creationId xmlns:p14="http://schemas.microsoft.com/office/powerpoint/2010/main" val="1205824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8050" y="693738"/>
            <a:ext cx="2598738" cy="3463925"/>
          </a:xfrm>
        </p:spPr>
      </p:sp>
      <p:sp>
        <p:nvSpPr>
          <p:cNvPr id="3" name="Notes Placeholder 2"/>
          <p:cNvSpPr>
            <a:spLocks noGrp="1"/>
          </p:cNvSpPr>
          <p:nvPr>
            <p:ph type="body" idx="1"/>
          </p:nvPr>
        </p:nvSpPr>
        <p:spPr/>
        <p:txBody>
          <a:bodyPr/>
          <a:lstStyle/>
          <a:p>
            <a:endParaRPr lang="en-US" u="none" baseline="0" dirty="0" smtClean="0"/>
          </a:p>
        </p:txBody>
      </p:sp>
      <p:sp>
        <p:nvSpPr>
          <p:cNvPr id="4" name="Slide Number Placeholder 3"/>
          <p:cNvSpPr>
            <a:spLocks noGrp="1"/>
          </p:cNvSpPr>
          <p:nvPr>
            <p:ph type="sldNum" sz="quarter" idx="10"/>
          </p:nvPr>
        </p:nvSpPr>
        <p:spPr/>
        <p:txBody>
          <a:bodyPr/>
          <a:lstStyle/>
          <a:p>
            <a:fld id="{669C0C40-52E8-43AF-A418-FF7D24C09D8D}" type="slidenum">
              <a:rPr lang="en-US" smtClean="0"/>
              <a:t>10</a:t>
            </a:fld>
            <a:endParaRPr lang="en-US"/>
          </a:p>
        </p:txBody>
      </p:sp>
    </p:spTree>
    <p:extLst>
      <p:ext uri="{BB962C8B-B14F-4D97-AF65-F5344CB8AC3E}">
        <p14:creationId xmlns:p14="http://schemas.microsoft.com/office/powerpoint/2010/main" val="120582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45D2EA-3592-4932-B65D-FAA90521BDAB}" type="datetimeFigureOut">
              <a:rPr lang="en-US" smtClean="0"/>
              <a:t>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173959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5D2EA-3592-4932-B65D-FAA90521BDAB}" type="datetimeFigureOut">
              <a:rPr lang="en-US" smtClean="0"/>
              <a:t>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236421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5D2EA-3592-4932-B65D-FAA90521BDAB}" type="datetimeFigureOut">
              <a:rPr lang="en-US" smtClean="0"/>
              <a:t>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323879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7"/>
            <a:ext cx="5829300" cy="196056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1FB89A-2DED-4DD0-B3FE-31CEE9E900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0015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7E1391-D938-442A-9A8B-C7B8AE677B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642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9"/>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9"/>
            <a:ext cx="5829300" cy="2000251"/>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8C6192-A6A7-49CC-9D70-F5A517043D7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7504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589A23-6CAD-403A-BE1A-8CF9ACFF96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09498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5"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5"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A9FAA7A-139E-4A78-B1AC-1148F3204C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0017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F1DF4B-F7D9-4CFB-A906-C02FB4099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5432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D910BB6-815D-4F9A-8AA0-B76FFE90F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90960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9"/>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3539"/>
            <a:ext cx="3833812"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9"/>
            <a:ext cx="2255838"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D24136-C0AD-40C5-818B-EB13CFD9FC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749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5D2EA-3592-4932-B65D-FAA90521BDAB}" type="datetimeFigureOut">
              <a:rPr lang="en-US" smtClean="0"/>
              <a:t>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4284683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1"/>
            <a:ext cx="4114800" cy="10731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A1B2F7-CFD7-49FF-AE37-F4097B36EB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7212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3CA56F-F1EA-4A69-BAF4-58AADF034E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7892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7"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2"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8EA22F-855E-433C-A465-7F5E34D4DE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414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5D2EA-3592-4932-B65D-FAA90521BDAB}" type="datetimeFigureOut">
              <a:rPr lang="en-US" smtClean="0"/>
              <a:t>1/30/15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399277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45D2EA-3592-4932-B65D-FAA90521BDAB}" type="datetimeFigureOut">
              <a:rPr lang="en-US" smtClean="0"/>
              <a:t>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141811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45D2EA-3592-4932-B65D-FAA90521BDAB}" type="datetimeFigureOut">
              <a:rPr lang="en-US" smtClean="0"/>
              <a:t>1/30/15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362363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45D2EA-3592-4932-B65D-FAA90521BDAB}" type="datetimeFigureOut">
              <a:rPr lang="en-US" smtClean="0"/>
              <a:t>1/30/15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205224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5D2EA-3592-4932-B65D-FAA90521BDAB}" type="datetimeFigureOut">
              <a:rPr lang="en-US" smtClean="0"/>
              <a:t>1/30/15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37959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5D2EA-3592-4932-B65D-FAA90521BDAB}" type="datetimeFigureOut">
              <a:rPr lang="en-US" smtClean="0"/>
              <a:t>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175842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5D2EA-3592-4932-B65D-FAA90521BDAB}" type="datetimeFigureOut">
              <a:rPr lang="en-US" smtClean="0"/>
              <a:t>1/30/15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8C17D-01DE-445C-816C-65231F031A60}" type="slidenum">
              <a:rPr lang="en-US" smtClean="0"/>
              <a:t>‹#›</a:t>
            </a:fld>
            <a:endParaRPr lang="en-US"/>
          </a:p>
        </p:txBody>
      </p:sp>
    </p:spTree>
    <p:extLst>
      <p:ext uri="{BB962C8B-B14F-4D97-AF65-F5344CB8AC3E}">
        <p14:creationId xmlns:p14="http://schemas.microsoft.com/office/powerpoint/2010/main" val="22356033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D45D2EA-3592-4932-B65D-FAA90521BDAB}" type="datetimeFigureOut">
              <a:rPr lang="en-US" smtClean="0"/>
              <a:t>1/30/15</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F28C17D-01DE-445C-816C-65231F031A60}" type="slidenum">
              <a:rPr lang="en-US" smtClean="0"/>
              <a:t>‹#›</a:t>
            </a:fld>
            <a:endParaRPr lang="en-US"/>
          </a:p>
        </p:txBody>
      </p:sp>
    </p:spTree>
    <p:extLst>
      <p:ext uri="{BB962C8B-B14F-4D97-AF65-F5344CB8AC3E}">
        <p14:creationId xmlns:p14="http://schemas.microsoft.com/office/powerpoint/2010/main" val="127010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4A68B700-2CA2-4F17-8B12-1B8E1B4E0F6A}"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71270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C:%5CUsers%5Cjenines%5CDocuments%5CTrainings%20and%20Workshops%5CExec%20Function%5Ccornell%20notes%20template.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hyperlink" Target="http://csefel.vanderbilt.edu/modules/2006/solutionkit.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Problem%20Log%20Primary-Intermed.ppt" TargetMode="External"/></Relationships>
</file>

<file path=ppt/slides/_rels/slide17.xml.rels><?xml version="1.0" encoding="UTF-8" standalone="yes"?>
<Relationships xmlns="http://schemas.openxmlformats.org/package/2006/relationships"><Relationship Id="rId11" Type="http://schemas.openxmlformats.org/officeDocument/2006/relationships/image" Target="../media/image21.wmf"/><Relationship Id="rId12" Type="http://schemas.openxmlformats.org/officeDocument/2006/relationships/image" Target="../media/image22.wmf"/><Relationship Id="rId13" Type="http://schemas.openxmlformats.org/officeDocument/2006/relationships/image" Target="../media/image23.png"/><Relationship Id="rId1" Type="http://schemas.openxmlformats.org/officeDocument/2006/relationships/slideLayout" Target="../slideLayouts/slideLayout18.xml"/><Relationship Id="rId2" Type="http://schemas.openxmlformats.org/officeDocument/2006/relationships/notesSlide" Target="../notesSlides/notesSlide16.xml"/><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6" Type="http://schemas.openxmlformats.org/officeDocument/2006/relationships/image" Target="../media/image16.wmf"/><Relationship Id="rId7" Type="http://schemas.openxmlformats.org/officeDocument/2006/relationships/image" Target="../media/image17.wmf"/><Relationship Id="rId8" Type="http://schemas.openxmlformats.org/officeDocument/2006/relationships/image" Target="../media/image18.wmf"/><Relationship Id="rId9" Type="http://schemas.openxmlformats.org/officeDocument/2006/relationships/image" Target="../media/image19.wmf"/><Relationship Id="rId10" Type="http://schemas.openxmlformats.org/officeDocument/2006/relationships/image" Target="../media/image20.wmf"/></Relationships>
</file>

<file path=ppt/slides/_rels/slide18.xml.rels><?xml version="1.0" encoding="UTF-8" standalone="yes"?>
<Relationships xmlns="http://schemas.openxmlformats.org/package/2006/relationships"><Relationship Id="rId11" Type="http://schemas.openxmlformats.org/officeDocument/2006/relationships/image" Target="../media/image32.wmf"/><Relationship Id="rId12" Type="http://schemas.openxmlformats.org/officeDocument/2006/relationships/image" Target="../media/image33.wmf"/><Relationship Id="rId13" Type="http://schemas.openxmlformats.org/officeDocument/2006/relationships/image" Target="../media/image34.wmf"/><Relationship Id="rId14" Type="http://schemas.openxmlformats.org/officeDocument/2006/relationships/image" Target="../media/image35.wmf"/><Relationship Id="rId15" Type="http://schemas.openxmlformats.org/officeDocument/2006/relationships/image" Target="../media/image36.wmf"/><Relationship Id="rId1" Type="http://schemas.openxmlformats.org/officeDocument/2006/relationships/slideLayout" Target="../slideLayouts/slideLayout18.xml"/><Relationship Id="rId2" Type="http://schemas.openxmlformats.org/officeDocument/2006/relationships/notesSlide" Target="../notesSlides/notesSlide17.xml"/><Relationship Id="rId3" Type="http://schemas.openxmlformats.org/officeDocument/2006/relationships/image" Target="../media/image24.wmf"/><Relationship Id="rId4" Type="http://schemas.openxmlformats.org/officeDocument/2006/relationships/image" Target="../media/image25.wmf"/><Relationship Id="rId5" Type="http://schemas.openxmlformats.org/officeDocument/2006/relationships/image" Target="../media/image26.wmf"/><Relationship Id="rId6" Type="http://schemas.openxmlformats.org/officeDocument/2006/relationships/image" Target="../media/image27.wmf"/><Relationship Id="rId7" Type="http://schemas.openxmlformats.org/officeDocument/2006/relationships/image" Target="../media/image28.wmf"/><Relationship Id="rId8" Type="http://schemas.openxmlformats.org/officeDocument/2006/relationships/image" Target="../media/image29.wmf"/><Relationship Id="rId9" Type="http://schemas.openxmlformats.org/officeDocument/2006/relationships/image" Target="../media/image30.wmf"/><Relationship Id="rId10" Type="http://schemas.openxmlformats.org/officeDocument/2006/relationships/image" Target="../media/image3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Teaching Routines</a:t>
            </a:r>
            <a:endParaRPr lang="en-US" dirty="0"/>
          </a:p>
        </p:txBody>
      </p:sp>
      <p:sp>
        <p:nvSpPr>
          <p:cNvPr id="3" name="Subtitle 2"/>
          <p:cNvSpPr>
            <a:spLocks noGrp="1"/>
          </p:cNvSpPr>
          <p:nvPr>
            <p:ph type="subTitle" idx="1"/>
          </p:nvPr>
        </p:nvSpPr>
        <p:spPr/>
        <p:txBody>
          <a:bodyPr>
            <a:normAutofit/>
          </a:bodyPr>
          <a:lstStyle/>
          <a:p>
            <a:r>
              <a:rPr lang="en-US" sz="2000" dirty="0" smtClean="0"/>
              <a:t>Adapted from </a:t>
            </a:r>
          </a:p>
          <a:p>
            <a:r>
              <a:rPr lang="en-US" sz="2000" dirty="0" smtClean="0"/>
              <a:t>Dawson &amp; </a:t>
            </a:r>
            <a:r>
              <a:rPr lang="en-US" sz="2000" dirty="0" err="1" smtClean="0"/>
              <a:t>Guare</a:t>
            </a:r>
            <a:r>
              <a:rPr lang="en-US" sz="2000" dirty="0" smtClean="0"/>
              <a:t> (2010)</a:t>
            </a:r>
            <a:endParaRPr lang="en-US" sz="2000" dirty="0"/>
          </a:p>
        </p:txBody>
      </p:sp>
    </p:spTree>
    <p:extLst>
      <p:ext uri="{BB962C8B-B14F-4D97-AF65-F5344CB8AC3E}">
        <p14:creationId xmlns:p14="http://schemas.microsoft.com/office/powerpoint/2010/main" val="2880289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a:solidFill>
                  <a:schemeClr val="accent3"/>
                </a:solidFill>
              </a:rPr>
              <a:t>H</a:t>
            </a:r>
            <a:r>
              <a:rPr lang="en-US" dirty="0" smtClean="0">
                <a:solidFill>
                  <a:schemeClr val="accent3"/>
                </a:solidFill>
              </a:rPr>
              <a:t>ow to Take </a:t>
            </a:r>
            <a:r>
              <a:rPr lang="en-US" dirty="0">
                <a:solidFill>
                  <a:schemeClr val="accent3"/>
                </a:solidFill>
              </a:rPr>
              <a:t>N</a:t>
            </a:r>
            <a:r>
              <a:rPr lang="en-US" dirty="0" smtClean="0">
                <a:solidFill>
                  <a:schemeClr val="accent3"/>
                </a:solidFill>
              </a:rPr>
              <a:t>otes</a:t>
            </a:r>
            <a:endParaRPr lang="en-US" dirty="0">
              <a:solidFill>
                <a:schemeClr val="accent3"/>
              </a:solidFill>
            </a:endParaRPr>
          </a:p>
        </p:txBody>
      </p:sp>
      <p:sp>
        <p:nvSpPr>
          <p:cNvPr id="3" name="Content Placeholder 2"/>
          <p:cNvSpPr>
            <a:spLocks noGrp="1"/>
          </p:cNvSpPr>
          <p:nvPr>
            <p:ph idx="1"/>
          </p:nvPr>
        </p:nvSpPr>
        <p:spPr>
          <a:xfrm>
            <a:off x="514350" y="2133601"/>
            <a:ext cx="6000750" cy="5384800"/>
          </a:xfrm>
        </p:spPr>
        <p:txBody>
          <a:bodyPr>
            <a:normAutofit fontScale="77500" lnSpcReduction="20000"/>
          </a:bodyPr>
          <a:lstStyle/>
          <a:p>
            <a:r>
              <a:rPr lang="en-US" dirty="0" smtClean="0"/>
              <a:t>Discussion: Why is taking notes important?</a:t>
            </a:r>
          </a:p>
          <a:p>
            <a:pPr lvl="1"/>
            <a:r>
              <a:rPr lang="en-US" dirty="0" smtClean="0"/>
              <a:t>Record info for later</a:t>
            </a:r>
          </a:p>
          <a:p>
            <a:pPr lvl="1"/>
            <a:r>
              <a:rPr lang="en-US" dirty="0" smtClean="0"/>
              <a:t>Helps students focus and pay attention</a:t>
            </a:r>
          </a:p>
          <a:p>
            <a:r>
              <a:rPr lang="en-US" dirty="0" smtClean="0"/>
              <a:t>Assess students’ current note-taking strategy</a:t>
            </a:r>
          </a:p>
          <a:p>
            <a:pPr lvl="1"/>
            <a:r>
              <a:rPr lang="en-US" dirty="0" smtClean="0"/>
              <a:t>Does it organize the  material in a meaningful way?</a:t>
            </a:r>
          </a:p>
          <a:p>
            <a:pPr lvl="1"/>
            <a:r>
              <a:rPr lang="en-US" dirty="0" smtClean="0"/>
              <a:t>Can you extract key concepts or main ideas?</a:t>
            </a:r>
          </a:p>
          <a:p>
            <a:pPr lvl="1"/>
            <a:r>
              <a:rPr lang="en-US" dirty="0" smtClean="0"/>
              <a:t>Can you apply what you are noting to prior learning or personal experiences?</a:t>
            </a:r>
          </a:p>
          <a:p>
            <a:r>
              <a:rPr lang="en-US" dirty="0"/>
              <a:t>Model various forms of </a:t>
            </a:r>
            <a:r>
              <a:rPr lang="en-US" dirty="0" smtClean="0"/>
              <a:t>note-taking </a:t>
            </a:r>
            <a:r>
              <a:rPr lang="en-US" dirty="0" smtClean="0">
                <a:sym typeface="Wingdings" pitchFamily="2" charset="2"/>
              </a:rPr>
              <a:t> Encourage students to try all and select favorite</a:t>
            </a:r>
          </a:p>
          <a:p>
            <a:r>
              <a:rPr lang="en-US" dirty="0" smtClean="0">
                <a:sym typeface="Wingdings" pitchFamily="2" charset="2"/>
              </a:rPr>
              <a:t>Scaffold support with partially complete versions</a:t>
            </a:r>
            <a:endParaRPr lang="en-US" dirty="0"/>
          </a:p>
          <a:p>
            <a:pPr lvl="1"/>
            <a:endParaRPr lang="en-US" dirty="0" smtClean="0"/>
          </a:p>
          <a:p>
            <a:endParaRPr lang="en-US" dirty="0"/>
          </a:p>
        </p:txBody>
      </p:sp>
    </p:spTree>
    <p:extLst>
      <p:ext uri="{BB962C8B-B14F-4D97-AF65-F5344CB8AC3E}">
        <p14:creationId xmlns:p14="http://schemas.microsoft.com/office/powerpoint/2010/main" val="3477903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a:solidFill>
                  <a:schemeClr val="accent3"/>
                </a:solidFill>
              </a:rPr>
              <a:t>H</a:t>
            </a:r>
            <a:r>
              <a:rPr lang="en-US" dirty="0" smtClean="0">
                <a:solidFill>
                  <a:schemeClr val="accent3"/>
                </a:solidFill>
              </a:rPr>
              <a:t>ow to Take </a:t>
            </a:r>
            <a:r>
              <a:rPr lang="en-US" dirty="0">
                <a:solidFill>
                  <a:schemeClr val="accent3"/>
                </a:solidFill>
              </a:rPr>
              <a:t>N</a:t>
            </a:r>
            <a:r>
              <a:rPr lang="en-US" dirty="0" smtClean="0">
                <a:solidFill>
                  <a:schemeClr val="accent3"/>
                </a:solidFill>
              </a:rPr>
              <a:t>otes, cont’d</a:t>
            </a:r>
            <a:endParaRPr lang="en-US" dirty="0">
              <a:solidFill>
                <a:schemeClr val="accent3"/>
              </a:solidFill>
            </a:endParaRPr>
          </a:p>
        </p:txBody>
      </p:sp>
      <p:sp>
        <p:nvSpPr>
          <p:cNvPr id="3" name="Content Placeholder 2"/>
          <p:cNvSpPr>
            <a:spLocks noGrp="1"/>
          </p:cNvSpPr>
          <p:nvPr>
            <p:ph idx="1"/>
          </p:nvPr>
        </p:nvSpPr>
        <p:spPr>
          <a:xfrm>
            <a:off x="514350" y="2133601"/>
            <a:ext cx="6000750" cy="5486400"/>
          </a:xfrm>
        </p:spPr>
        <p:txBody>
          <a:bodyPr>
            <a:normAutofit fontScale="92500" lnSpcReduction="10000"/>
          </a:bodyPr>
          <a:lstStyle/>
          <a:p>
            <a:r>
              <a:rPr lang="en-US" dirty="0" smtClean="0">
                <a:hlinkClick r:id="rId3" action="ppaction://hlinkfile"/>
              </a:rPr>
              <a:t>Cornell Notes</a:t>
            </a:r>
            <a:r>
              <a:rPr lang="en-US" dirty="0" smtClean="0"/>
              <a:t>: 2-3 column format</a:t>
            </a:r>
          </a:p>
          <a:p>
            <a:pPr lvl="1"/>
            <a:r>
              <a:rPr lang="en-US" dirty="0" smtClean="0"/>
              <a:t>Center: write down what teacher says</a:t>
            </a:r>
          </a:p>
          <a:p>
            <a:pPr lvl="1"/>
            <a:r>
              <a:rPr lang="en-US" dirty="0" smtClean="0"/>
              <a:t>Left column: note “big ideas” or key concepts</a:t>
            </a:r>
          </a:p>
          <a:p>
            <a:pPr lvl="1"/>
            <a:r>
              <a:rPr lang="en-US" dirty="0" smtClean="0"/>
              <a:t>Right column: link to prior knowledge, personal reflections, questions</a:t>
            </a:r>
          </a:p>
          <a:p>
            <a:pPr lvl="1"/>
            <a:r>
              <a:rPr lang="en-US" dirty="0" smtClean="0"/>
              <a:t>For Power Point, highlight key concepts, write reflections on notes area</a:t>
            </a:r>
          </a:p>
          <a:p>
            <a:r>
              <a:rPr lang="en-US" dirty="0"/>
              <a:t>Concept Mapping</a:t>
            </a:r>
          </a:p>
          <a:p>
            <a:pPr lvl="1"/>
            <a:r>
              <a:rPr lang="en-US" dirty="0"/>
              <a:t>Start with central idea, branch out </a:t>
            </a:r>
            <a:r>
              <a:rPr lang="en-US" dirty="0" smtClean="0"/>
              <a:t>sub-ideas</a:t>
            </a:r>
            <a:endParaRPr lang="en-US" dirty="0"/>
          </a:p>
          <a:p>
            <a:endParaRPr lang="en-US" dirty="0" smtClean="0"/>
          </a:p>
          <a:p>
            <a:endParaRPr lang="en-US" dirty="0"/>
          </a:p>
        </p:txBody>
      </p:sp>
    </p:spTree>
    <p:extLst>
      <p:ext uri="{BB962C8B-B14F-4D97-AF65-F5344CB8AC3E}">
        <p14:creationId xmlns:p14="http://schemas.microsoft.com/office/powerpoint/2010/main" val="4026823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66927"/>
            <a:ext cx="5715000" cy="7265438"/>
          </a:xfrm>
          <a:prstGeom prst="rect">
            <a:avLst/>
          </a:prstGeom>
          <a:noFill/>
          <a:ln>
            <a:noFill/>
          </a:ln>
          <a:effectLst/>
          <a:scene3d>
            <a:camera prst="orthographicFront">
              <a:rot lat="0" lon="0" rev="2154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962400" y="8667690"/>
            <a:ext cx="2781300" cy="400110"/>
          </a:xfrm>
          <a:prstGeom prst="rect">
            <a:avLst/>
          </a:prstGeom>
          <a:noFill/>
        </p:spPr>
        <p:txBody>
          <a:bodyPr wrap="square" rtlCol="0">
            <a:spAutoFit/>
          </a:bodyPr>
          <a:lstStyle/>
          <a:p>
            <a:r>
              <a:rPr lang="en-US" sz="2000" b="1" i="1" dirty="0" smtClean="0">
                <a:solidFill>
                  <a:sysClr val="windowText" lastClr="000000"/>
                </a:solidFill>
              </a:rPr>
              <a:t>Dawson &amp; </a:t>
            </a:r>
            <a:r>
              <a:rPr lang="en-US" sz="2000" b="1" i="1" dirty="0" err="1" smtClean="0">
                <a:solidFill>
                  <a:sysClr val="windowText" lastClr="000000"/>
                </a:solidFill>
              </a:rPr>
              <a:t>Guare</a:t>
            </a:r>
            <a:r>
              <a:rPr lang="en-US" sz="2000" b="1" i="1" dirty="0" smtClean="0">
                <a:solidFill>
                  <a:sysClr val="windowText" lastClr="000000"/>
                </a:solidFill>
              </a:rPr>
              <a:t> (2010)</a:t>
            </a:r>
            <a:endParaRPr lang="en-US" sz="2000" b="1" i="1" dirty="0">
              <a:solidFill>
                <a:sysClr val="windowText" lastClr="000000"/>
              </a:solidFill>
            </a:endParaRPr>
          </a:p>
        </p:txBody>
      </p:sp>
      <p:sp>
        <p:nvSpPr>
          <p:cNvPr id="2" name="Rectangle 1"/>
          <p:cNvSpPr/>
          <p:nvPr/>
        </p:nvSpPr>
        <p:spPr>
          <a:xfrm>
            <a:off x="1066800" y="1066927"/>
            <a:ext cx="4724400" cy="73301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2819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Problem Solving</a:t>
            </a:r>
            <a:endParaRPr lang="en-US" dirty="0">
              <a:solidFill>
                <a:schemeClr val="accent3"/>
              </a:solidFill>
            </a:endParaRPr>
          </a:p>
        </p:txBody>
      </p:sp>
      <p:sp>
        <p:nvSpPr>
          <p:cNvPr id="3" name="Content Placeholder 2"/>
          <p:cNvSpPr>
            <a:spLocks noGrp="1"/>
          </p:cNvSpPr>
          <p:nvPr>
            <p:ph idx="1"/>
          </p:nvPr>
        </p:nvSpPr>
        <p:spPr>
          <a:xfrm>
            <a:off x="514350" y="2133602"/>
            <a:ext cx="6000750" cy="5761751"/>
          </a:xfrm>
        </p:spPr>
        <p:txBody>
          <a:bodyPr>
            <a:normAutofit/>
          </a:bodyPr>
          <a:lstStyle/>
          <a:p>
            <a:pPr marL="582930" indent="-514350">
              <a:buFont typeface="+mj-lt"/>
              <a:buAutoNum type="arabicPeriod"/>
            </a:pPr>
            <a:r>
              <a:rPr lang="en-US" dirty="0" smtClean="0"/>
              <a:t>Talk to student about problem:</a:t>
            </a:r>
          </a:p>
          <a:p>
            <a:pPr lvl="1"/>
            <a:r>
              <a:rPr lang="en-US" dirty="0" smtClean="0"/>
              <a:t>Empathize with feelings: </a:t>
            </a:r>
            <a:r>
              <a:rPr lang="en-US" i="1" dirty="0" smtClean="0"/>
              <a:t>I can see this is really upsetting for you.</a:t>
            </a:r>
            <a:endParaRPr lang="en-US" dirty="0" smtClean="0"/>
          </a:p>
          <a:p>
            <a:pPr lvl="1"/>
            <a:r>
              <a:rPr lang="en-US" dirty="0" smtClean="0"/>
              <a:t>Summarize general understanding of problem: </a:t>
            </a:r>
            <a:r>
              <a:rPr lang="en-US" i="1" dirty="0" smtClean="0"/>
              <a:t>Let me see if I understand: you are upset you wanted to play basketball, but the court is full.</a:t>
            </a:r>
            <a:endParaRPr lang="en-US" dirty="0" smtClean="0"/>
          </a:p>
          <a:p>
            <a:pPr lvl="1"/>
            <a:r>
              <a:rPr lang="en-US" dirty="0" smtClean="0"/>
              <a:t>Define problem:  </a:t>
            </a:r>
            <a:r>
              <a:rPr lang="en-US" i="1" dirty="0" smtClean="0"/>
              <a:t>You’re not sure how to make sure you get a turn at basketball.</a:t>
            </a:r>
          </a:p>
        </p:txBody>
      </p:sp>
    </p:spTree>
    <p:extLst>
      <p:ext uri="{BB962C8B-B14F-4D97-AF65-F5344CB8AC3E}">
        <p14:creationId xmlns:p14="http://schemas.microsoft.com/office/powerpoint/2010/main" val="2324232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Problem Solving, cont’d</a:t>
            </a:r>
            <a:endParaRPr lang="en-US" dirty="0">
              <a:solidFill>
                <a:schemeClr val="accent3"/>
              </a:solidFill>
            </a:endParaRPr>
          </a:p>
        </p:txBody>
      </p:sp>
      <p:sp>
        <p:nvSpPr>
          <p:cNvPr id="3" name="Content Placeholder 2"/>
          <p:cNvSpPr>
            <a:spLocks noGrp="1"/>
          </p:cNvSpPr>
          <p:nvPr>
            <p:ph idx="1"/>
          </p:nvPr>
        </p:nvSpPr>
        <p:spPr>
          <a:xfrm>
            <a:off x="514350" y="2133602"/>
            <a:ext cx="6000750" cy="5761751"/>
          </a:xfrm>
        </p:spPr>
        <p:txBody>
          <a:bodyPr>
            <a:normAutofit fontScale="92500" lnSpcReduction="20000"/>
          </a:bodyPr>
          <a:lstStyle/>
          <a:p>
            <a:pPr marL="582930" indent="-514350">
              <a:buFont typeface="+mj-lt"/>
              <a:buAutoNum type="arabicPeriod" startAt="2"/>
            </a:pPr>
            <a:r>
              <a:rPr lang="en-US" dirty="0"/>
              <a:t>Brainstorm solutions (as many as possible for limited time, e.g., 2 min)</a:t>
            </a:r>
          </a:p>
          <a:p>
            <a:pPr lvl="1"/>
            <a:r>
              <a:rPr lang="en-US" dirty="0"/>
              <a:t>Don’t evaluate – just listen</a:t>
            </a:r>
            <a:r>
              <a:rPr lang="en-US" dirty="0" smtClean="0"/>
              <a:t>!</a:t>
            </a:r>
          </a:p>
          <a:p>
            <a:pPr marL="582930" indent="-514350">
              <a:buFont typeface="+mj-lt"/>
              <a:buAutoNum type="arabicPeriod" startAt="2"/>
            </a:pPr>
            <a:r>
              <a:rPr lang="en-US" dirty="0" smtClean="0"/>
              <a:t>Have student pick one solution (or pick a few and narrow down)</a:t>
            </a:r>
          </a:p>
          <a:p>
            <a:pPr marL="582930" indent="-514350">
              <a:buFont typeface="+mj-lt"/>
              <a:buAutoNum type="arabicPeriod" startAt="2"/>
            </a:pPr>
            <a:r>
              <a:rPr lang="en-US" dirty="0" smtClean="0"/>
              <a:t>Ask if student needs help carrying out choice</a:t>
            </a:r>
          </a:p>
          <a:p>
            <a:pPr marL="582930" indent="-514350">
              <a:buFont typeface="+mj-lt"/>
              <a:buAutoNum type="arabicPeriod" startAt="2"/>
            </a:pPr>
            <a:r>
              <a:rPr lang="en-US" dirty="0" smtClean="0"/>
              <a:t>Talk about what will happen if solution doesn’t work</a:t>
            </a:r>
          </a:p>
          <a:p>
            <a:pPr marL="582930" indent="-514350">
              <a:buFont typeface="+mj-lt"/>
              <a:buAutoNum type="arabicPeriod" startAt="2"/>
            </a:pPr>
            <a:r>
              <a:rPr lang="en-US" dirty="0" smtClean="0"/>
              <a:t>Praise for coming up with good solution and for following through.</a:t>
            </a:r>
            <a:endParaRPr lang="en-US" dirty="0"/>
          </a:p>
        </p:txBody>
      </p:sp>
    </p:spTree>
    <p:extLst>
      <p:ext uri="{BB962C8B-B14F-4D97-AF65-F5344CB8AC3E}">
        <p14:creationId xmlns:p14="http://schemas.microsoft.com/office/powerpoint/2010/main" val="4283737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i="1" cap="none" dirty="0"/>
              <a:t>:</a:t>
            </a:r>
            <a:r>
              <a:rPr lang="en-US" dirty="0"/>
              <a:t/>
            </a:r>
            <a:br>
              <a:rPr lang="en-US" dirty="0"/>
            </a:br>
            <a:r>
              <a:rPr lang="en-US" dirty="0" smtClean="0">
                <a:solidFill>
                  <a:schemeClr val="accent3"/>
                </a:solidFill>
              </a:rPr>
              <a:t>Problem Solving</a:t>
            </a:r>
            <a:r>
              <a:rPr lang="en-US" dirty="0">
                <a:solidFill>
                  <a:schemeClr val="accent3"/>
                </a:solidFill>
              </a:rPr>
              <a:t>, </a:t>
            </a:r>
            <a:r>
              <a:rPr lang="en-US" dirty="0" smtClean="0">
                <a:solidFill>
                  <a:schemeClr val="accent3"/>
                </a:solidFill>
              </a:rPr>
              <a:t>cont’d</a:t>
            </a:r>
            <a:endParaRPr lang="en-US" dirty="0"/>
          </a:p>
        </p:txBody>
      </p:sp>
      <p:sp>
        <p:nvSpPr>
          <p:cNvPr id="3" name="Content Placeholder 2"/>
          <p:cNvSpPr>
            <a:spLocks noGrp="1"/>
          </p:cNvSpPr>
          <p:nvPr>
            <p:ph idx="1"/>
          </p:nvPr>
        </p:nvSpPr>
        <p:spPr/>
        <p:txBody>
          <a:bodyPr/>
          <a:lstStyle/>
          <a:p>
            <a:r>
              <a:rPr lang="en-US" dirty="0"/>
              <a:t>Proactively teach coping skills and model their use</a:t>
            </a:r>
          </a:p>
          <a:p>
            <a:pPr marL="68580" indent="0">
              <a:buNone/>
            </a:pPr>
            <a:endParaRPr lang="en-US" b="1" dirty="0"/>
          </a:p>
        </p:txBody>
      </p:sp>
      <p:pic>
        <p:nvPicPr>
          <p:cNvPr id="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082" y="3788887"/>
            <a:ext cx="828474" cy="1326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3052" y="3798172"/>
            <a:ext cx="813465" cy="1291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8910" y="3792801"/>
            <a:ext cx="792453" cy="133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1500" y="5216577"/>
            <a:ext cx="827724" cy="147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40187" y="5213449"/>
            <a:ext cx="828474" cy="146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39640" y="3779524"/>
            <a:ext cx="791703" cy="1344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95791" y="5231163"/>
            <a:ext cx="817730" cy="1449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20832" y="5211285"/>
            <a:ext cx="818719" cy="147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351799" y="3759203"/>
            <a:ext cx="791703" cy="1389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493682" y="6964740"/>
            <a:ext cx="6059518" cy="1569660"/>
          </a:xfrm>
          <a:prstGeom prst="rect">
            <a:avLst/>
          </a:prstGeom>
          <a:noFill/>
        </p:spPr>
        <p:txBody>
          <a:bodyPr wrap="square" rtlCol="0">
            <a:spAutoFit/>
          </a:bodyPr>
          <a:lstStyle/>
          <a:p>
            <a:r>
              <a:rPr lang="en-US" sz="2400" dirty="0" smtClean="0">
                <a:solidFill>
                  <a:srgbClr val="000000"/>
                </a:solidFill>
                <a:cs typeface="Calibri" pitchFamily="34" charset="0"/>
              </a:rPr>
              <a:t>From the </a:t>
            </a:r>
            <a:r>
              <a:rPr lang="en-US" sz="2400" i="1" dirty="0" smtClean="0">
                <a:solidFill>
                  <a:srgbClr val="000000"/>
                </a:solidFill>
                <a:cs typeface="Calibri" pitchFamily="34" charset="0"/>
              </a:rPr>
              <a:t>Center for Social-Emotional Foundations of Early Learning (CSEFEL) </a:t>
            </a:r>
            <a:r>
              <a:rPr lang="en-US" sz="2400" dirty="0" smtClean="0">
                <a:solidFill>
                  <a:srgbClr val="D06B20"/>
                </a:solidFill>
                <a:cs typeface="Calibri" pitchFamily="34" charset="0"/>
                <a:hlinkClick r:id="rId12"/>
              </a:rPr>
              <a:t>http://csefel.vanderbilt.edu/modules/ 2006/solutionkit.pdf</a:t>
            </a:r>
            <a:r>
              <a:rPr lang="en-US" sz="2400" dirty="0" smtClean="0">
                <a:solidFill>
                  <a:srgbClr val="D06B20"/>
                </a:solidFill>
                <a:cs typeface="Calibri" pitchFamily="34" charset="0"/>
              </a:rPr>
              <a:t> </a:t>
            </a:r>
            <a:endParaRPr lang="en-US" sz="2400" dirty="0">
              <a:solidFill>
                <a:srgbClr val="D06B20"/>
              </a:solidFill>
              <a:cs typeface="Calibri" pitchFamily="34" charset="0"/>
            </a:endParaRPr>
          </a:p>
        </p:txBody>
      </p:sp>
    </p:spTree>
    <p:extLst>
      <p:ext uri="{BB962C8B-B14F-4D97-AF65-F5344CB8AC3E}">
        <p14:creationId xmlns:p14="http://schemas.microsoft.com/office/powerpoint/2010/main" val="3070057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a:t>Teaching </a:t>
            </a:r>
            <a:r>
              <a:rPr lang="en-US" i="1" cap="none" dirty="0" smtClean="0"/>
              <a:t>Routines</a:t>
            </a:r>
            <a:r>
              <a:rPr lang="en-US" i="1" cap="none" dirty="0"/>
              <a:t>:</a:t>
            </a:r>
            <a:r>
              <a:rPr lang="en-US" dirty="0"/>
              <a:t/>
            </a:r>
            <a:br>
              <a:rPr lang="en-US" dirty="0"/>
            </a:br>
            <a:r>
              <a:rPr lang="en-US" dirty="0" smtClean="0">
                <a:solidFill>
                  <a:schemeClr val="accent3"/>
                </a:solidFill>
              </a:rPr>
              <a:t>Problem Solving</a:t>
            </a:r>
            <a:r>
              <a:rPr lang="en-US" dirty="0">
                <a:solidFill>
                  <a:schemeClr val="accent3"/>
                </a:solidFill>
              </a:rPr>
              <a:t>, cont’d</a:t>
            </a:r>
            <a:endParaRPr lang="en-US" dirty="0"/>
          </a:p>
        </p:txBody>
      </p:sp>
      <p:sp>
        <p:nvSpPr>
          <p:cNvPr id="3" name="Content Placeholder 2"/>
          <p:cNvSpPr>
            <a:spLocks noGrp="1"/>
          </p:cNvSpPr>
          <p:nvPr>
            <p:ph idx="1"/>
          </p:nvPr>
        </p:nvSpPr>
        <p:spPr>
          <a:xfrm>
            <a:off x="514350" y="2133600"/>
            <a:ext cx="5829300" cy="5892800"/>
          </a:xfrm>
        </p:spPr>
        <p:txBody>
          <a:bodyPr>
            <a:normAutofit fontScale="92500" lnSpcReduction="10000"/>
          </a:bodyPr>
          <a:lstStyle/>
          <a:p>
            <a:r>
              <a:rPr lang="en-US" dirty="0" smtClean="0"/>
              <a:t>Use </a:t>
            </a:r>
            <a:r>
              <a:rPr lang="en-US" dirty="0" smtClean="0">
                <a:hlinkClick r:id="rId3" action="ppaction://hlinkpres?slideindex=1&amp;slidetitle="/>
              </a:rPr>
              <a:t>Problem Log </a:t>
            </a:r>
            <a:r>
              <a:rPr lang="en-US" dirty="0" smtClean="0"/>
              <a:t>as a tool for</a:t>
            </a:r>
          </a:p>
          <a:p>
            <a:pPr lvl="1"/>
            <a:r>
              <a:rPr lang="en-US" dirty="0"/>
              <a:t>D</a:t>
            </a:r>
            <a:r>
              <a:rPr lang="en-US" dirty="0" smtClean="0"/>
              <a:t>ata collection</a:t>
            </a:r>
          </a:p>
          <a:p>
            <a:pPr lvl="1"/>
            <a:r>
              <a:rPr lang="en-US" dirty="0" smtClean="0"/>
              <a:t>Debriefing about triggers and behaviors’ impact</a:t>
            </a:r>
          </a:p>
          <a:p>
            <a:pPr lvl="1"/>
            <a:r>
              <a:rPr lang="en-US" dirty="0" smtClean="0"/>
              <a:t>Discussing/practicing desired behaviors</a:t>
            </a:r>
          </a:p>
          <a:p>
            <a:r>
              <a:rPr lang="en-US" dirty="0" smtClean="0"/>
              <a:t>Provide classroom troubleshooting time for anonymous discussion of students’ problems</a:t>
            </a:r>
          </a:p>
          <a:p>
            <a:pPr lvl="1"/>
            <a:r>
              <a:rPr lang="en-US" dirty="0" smtClean="0"/>
              <a:t>“Emotional Parking Lot” – place for students to rest their troubles and let teacher know they need to talk when possible.</a:t>
            </a:r>
          </a:p>
        </p:txBody>
      </p:sp>
      <p:sp>
        <p:nvSpPr>
          <p:cNvPr id="5" name="TextBox 4"/>
          <p:cNvSpPr txBox="1"/>
          <p:nvPr/>
        </p:nvSpPr>
        <p:spPr>
          <a:xfrm>
            <a:off x="1143000" y="8432801"/>
            <a:ext cx="4629150" cy="646331"/>
          </a:xfrm>
          <a:prstGeom prst="rect">
            <a:avLst/>
          </a:prstGeom>
          <a:noFill/>
        </p:spPr>
        <p:txBody>
          <a:bodyPr wrap="square" rtlCol="0">
            <a:spAutoFit/>
          </a:bodyPr>
          <a:lstStyle/>
          <a:p>
            <a:r>
              <a:rPr lang="en-US" dirty="0" smtClean="0">
                <a:solidFill>
                  <a:schemeClr val="bg1"/>
                </a:solidFill>
              </a:rPr>
              <a:t>Print resources available from Jenine Sansosti upon request.</a:t>
            </a:r>
            <a:endParaRPr lang="en-US" dirty="0">
              <a:solidFill>
                <a:schemeClr val="bg1"/>
              </a:solidFill>
            </a:endParaRPr>
          </a:p>
        </p:txBody>
      </p:sp>
    </p:spTree>
    <p:extLst>
      <p:ext uri="{BB962C8B-B14F-4D97-AF65-F5344CB8AC3E}">
        <p14:creationId xmlns:p14="http://schemas.microsoft.com/office/powerpoint/2010/main" val="3262493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200" y="457203"/>
            <a:ext cx="6096000" cy="954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50000"/>
              </a:spcBef>
              <a:spcAft>
                <a:spcPct val="0"/>
              </a:spcAft>
            </a:pPr>
            <a:r>
              <a:rPr lang="en-US" altLang="en-US" sz="2000" b="1">
                <a:solidFill>
                  <a:srgbClr val="000000"/>
                </a:solidFill>
              </a:rPr>
              <a:t>Problem Log</a:t>
            </a:r>
          </a:p>
          <a:p>
            <a:pPr eaLnBrk="1" fontAlgn="base" hangingPunct="1">
              <a:spcBef>
                <a:spcPct val="50000"/>
              </a:spcBef>
              <a:spcAft>
                <a:spcPct val="0"/>
              </a:spcAft>
            </a:pPr>
            <a:r>
              <a:rPr lang="en-US" altLang="en-US" sz="1200">
                <a:solidFill>
                  <a:srgbClr val="000000"/>
                </a:solidFill>
              </a:rPr>
              <a:t>Name: _______________________________      Date: _______________________________</a:t>
            </a:r>
          </a:p>
          <a:p>
            <a:pPr eaLnBrk="1" fontAlgn="base" hangingPunct="1">
              <a:spcBef>
                <a:spcPct val="50000"/>
              </a:spcBef>
              <a:spcAft>
                <a:spcPct val="0"/>
              </a:spcAft>
            </a:pPr>
            <a:endParaRPr lang="en-US" altLang="en-US" sz="800" b="1">
              <a:solidFill>
                <a:srgbClr val="000000"/>
              </a:solidFill>
            </a:endParaRPr>
          </a:p>
          <a:p>
            <a:pPr eaLnBrk="1" fontAlgn="base" hangingPunct="1">
              <a:spcBef>
                <a:spcPct val="50000"/>
              </a:spcBef>
              <a:spcAft>
                <a:spcPct val="0"/>
              </a:spcAft>
            </a:pPr>
            <a:r>
              <a:rPr lang="en-US" altLang="en-US" sz="1200" b="1">
                <a:solidFill>
                  <a:srgbClr val="000000"/>
                </a:solidFill>
              </a:rPr>
              <a:t>Describe the problem in your own words.  Remember, use an “I statement.”</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a:solidFill>
                  <a:srgbClr val="000000"/>
                </a:solidFill>
              </a:rPr>
              <a:t>Extra Details:</a:t>
            </a:r>
          </a:p>
          <a:p>
            <a:pPr eaLnBrk="1" fontAlgn="base" hangingPunct="1">
              <a:spcBef>
                <a:spcPct val="50000"/>
              </a:spcBef>
              <a:spcAft>
                <a:spcPct val="0"/>
              </a:spcAft>
            </a:pPr>
            <a:r>
              <a:rPr lang="en-US" altLang="en-US" sz="1200" b="1" i="1">
                <a:solidFill>
                  <a:srgbClr val="000000"/>
                </a:solidFill>
              </a:rPr>
              <a:t>Where did it happen?</a:t>
            </a:r>
          </a:p>
          <a:p>
            <a:pPr eaLnBrk="1" fontAlgn="base" hangingPunct="1">
              <a:spcBef>
                <a:spcPct val="50000"/>
              </a:spcBef>
              <a:spcAft>
                <a:spcPct val="0"/>
              </a:spcAft>
            </a:pPr>
            <a:endParaRPr lang="en-US" altLang="en-US" sz="1200" b="1" i="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a:solidFill>
                  <a:srgbClr val="000000"/>
                </a:solidFill>
              </a:rPr>
              <a:t> </a:t>
            </a:r>
            <a:r>
              <a:rPr lang="en-US" altLang="en-US" sz="1200" b="1">
                <a:solidFill>
                  <a:srgbClr val="000000"/>
                </a:solidFill>
                <a:sym typeface="Wingdings 2" pitchFamily="18" charset="2"/>
              </a:rPr>
              <a:t></a:t>
            </a:r>
            <a:r>
              <a:rPr lang="en-US" altLang="en-US" sz="1200" b="1">
                <a:solidFill>
                  <a:srgbClr val="000000"/>
                </a:solidFill>
              </a:rPr>
              <a:t> At home        </a:t>
            </a:r>
            <a:r>
              <a:rPr lang="en-US" altLang="en-US" sz="1200" b="1">
                <a:solidFill>
                  <a:srgbClr val="000000"/>
                </a:solidFill>
                <a:sym typeface="Wingdings 2" pitchFamily="18" charset="2"/>
              </a:rPr>
              <a:t></a:t>
            </a:r>
            <a:r>
              <a:rPr lang="en-US" altLang="en-US" sz="1200" b="1">
                <a:solidFill>
                  <a:srgbClr val="000000"/>
                </a:solidFill>
              </a:rPr>
              <a:t> On the bus            </a:t>
            </a:r>
            <a:r>
              <a:rPr lang="en-US" altLang="en-US" sz="1200" b="1">
                <a:solidFill>
                  <a:srgbClr val="000000"/>
                </a:solidFill>
                <a:sym typeface="Wingdings 2" pitchFamily="18" charset="2"/>
              </a:rPr>
              <a:t></a:t>
            </a:r>
            <a:r>
              <a:rPr lang="en-US" altLang="en-US" sz="1200" b="1">
                <a:solidFill>
                  <a:srgbClr val="000000"/>
                </a:solidFill>
              </a:rPr>
              <a:t> Hallway           </a:t>
            </a:r>
            <a:r>
              <a:rPr lang="en-US" altLang="en-US" sz="1200" b="1">
                <a:solidFill>
                  <a:srgbClr val="000000"/>
                </a:solidFill>
                <a:sym typeface="Wingdings 2" pitchFamily="18" charset="2"/>
              </a:rPr>
              <a:t></a:t>
            </a:r>
            <a:r>
              <a:rPr lang="en-US" altLang="en-US" sz="1200" b="1">
                <a:solidFill>
                  <a:srgbClr val="000000"/>
                </a:solidFill>
              </a:rPr>
              <a:t> Classroom          </a:t>
            </a:r>
            <a:r>
              <a:rPr lang="en-US" altLang="en-US" sz="1200" b="1">
                <a:solidFill>
                  <a:srgbClr val="000000"/>
                </a:solidFill>
                <a:sym typeface="Wingdings 2" pitchFamily="18" charset="2"/>
              </a:rPr>
              <a:t></a:t>
            </a:r>
            <a:r>
              <a:rPr lang="en-US" altLang="en-US" sz="1200" b="1">
                <a:solidFill>
                  <a:srgbClr val="000000"/>
                </a:solidFill>
              </a:rPr>
              <a:t> Playground				</a:t>
            </a: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a:solidFill>
                  <a:srgbClr val="000000"/>
                </a:solidFill>
              </a:rPr>
              <a:t>	            </a:t>
            </a:r>
            <a:r>
              <a:rPr lang="en-US" altLang="en-US" sz="1200" b="1">
                <a:solidFill>
                  <a:srgbClr val="000000"/>
                </a:solidFill>
                <a:sym typeface="Wingdings 2" pitchFamily="18" charset="2"/>
              </a:rPr>
              <a:t></a:t>
            </a:r>
            <a:r>
              <a:rPr lang="en-US" altLang="en-US" sz="1200" b="1">
                <a:solidFill>
                  <a:srgbClr val="000000"/>
                </a:solidFill>
              </a:rPr>
              <a:t> Cafeteria	   Other _________________________</a:t>
            </a: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i="1">
                <a:solidFill>
                  <a:srgbClr val="000000"/>
                </a:solidFill>
              </a:rPr>
              <a:t>How did you feel?</a:t>
            </a:r>
          </a:p>
          <a:p>
            <a:pPr eaLnBrk="1" fontAlgn="base" hangingPunct="1">
              <a:spcBef>
                <a:spcPct val="50000"/>
              </a:spcBef>
              <a:spcAft>
                <a:spcPct val="0"/>
              </a:spcAft>
            </a:pPr>
            <a:endParaRPr lang="en-US" altLang="en-US" sz="1200" b="1" i="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a:solidFill>
                  <a:srgbClr val="000000"/>
                </a:solidFill>
                <a:sym typeface="Wingdings 2" pitchFamily="18" charset="2"/>
              </a:rPr>
              <a:t>               </a:t>
            </a:r>
            <a:r>
              <a:rPr lang="en-US" altLang="en-US" sz="1200" b="1">
                <a:solidFill>
                  <a:srgbClr val="000000"/>
                </a:solidFill>
              </a:rPr>
              <a:t> Angry                  </a:t>
            </a:r>
            <a:r>
              <a:rPr lang="en-US" altLang="en-US" sz="1200" b="1">
                <a:solidFill>
                  <a:srgbClr val="000000"/>
                </a:solidFill>
                <a:sym typeface="Wingdings 2" pitchFamily="18" charset="2"/>
              </a:rPr>
              <a:t></a:t>
            </a:r>
            <a:r>
              <a:rPr lang="en-US" altLang="en-US" sz="1200" b="1">
                <a:solidFill>
                  <a:srgbClr val="000000"/>
                </a:solidFill>
              </a:rPr>
              <a:t> Sad                    </a:t>
            </a:r>
            <a:r>
              <a:rPr lang="en-US" altLang="en-US" sz="1200" b="1">
                <a:solidFill>
                  <a:srgbClr val="000000"/>
                </a:solidFill>
                <a:sym typeface="Wingdings 2" pitchFamily="18" charset="2"/>
              </a:rPr>
              <a:t></a:t>
            </a:r>
            <a:r>
              <a:rPr lang="en-US" altLang="en-US" sz="1200" b="1">
                <a:solidFill>
                  <a:srgbClr val="000000"/>
                </a:solidFill>
              </a:rPr>
              <a:t> Scared                </a:t>
            </a:r>
            <a:r>
              <a:rPr lang="en-US" altLang="en-US" sz="1200" b="1">
                <a:solidFill>
                  <a:srgbClr val="000000"/>
                </a:solidFill>
                <a:sym typeface="Wingdings 2" pitchFamily="18" charset="2"/>
              </a:rPr>
              <a:t></a:t>
            </a:r>
            <a:r>
              <a:rPr lang="en-US" altLang="en-US" sz="1200" b="1">
                <a:solidFill>
                  <a:srgbClr val="000000"/>
                </a:solidFill>
              </a:rPr>
              <a:t> Happy</a:t>
            </a:r>
          </a:p>
          <a:p>
            <a:pPr eaLnBrk="1" fontAlgn="base" hangingPunct="1">
              <a:spcBef>
                <a:spcPct val="50000"/>
              </a:spcBef>
              <a:spcAft>
                <a:spcPct val="0"/>
              </a:spcAft>
            </a:pPr>
            <a:endParaRPr lang="en-US" altLang="en-US" sz="1200" b="1">
              <a:solidFill>
                <a:srgbClr val="000000"/>
              </a:solidFill>
            </a:endParaRPr>
          </a:p>
          <a:p>
            <a:pPr algn="ctr" eaLnBrk="1" fontAlgn="base" hangingPunct="1">
              <a:spcBef>
                <a:spcPct val="50000"/>
              </a:spcBef>
              <a:spcAft>
                <a:spcPct val="0"/>
              </a:spcAft>
            </a:pPr>
            <a:endParaRPr lang="en-US" altLang="en-US" sz="1000" b="1">
              <a:solidFill>
                <a:srgbClr val="000000"/>
              </a:solidFill>
            </a:endParaRPr>
          </a:p>
          <a:p>
            <a:pPr eaLnBrk="1" fontAlgn="base" hangingPunct="1">
              <a:spcBef>
                <a:spcPct val="50000"/>
              </a:spcBef>
              <a:spcAft>
                <a:spcPct val="0"/>
              </a:spcAft>
            </a:pPr>
            <a:endParaRPr lang="en-US" altLang="en-US" sz="10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a:solidFill>
                <a:srgbClr val="000000"/>
              </a:solidFill>
            </a:endParaRPr>
          </a:p>
        </p:txBody>
      </p:sp>
      <p:pic>
        <p:nvPicPr>
          <p:cNvPr id="2051" name="Picture 3" descr="BD0691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1" y="3778251"/>
            <a:ext cx="833438"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TN00211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7016" y="4083049"/>
            <a:ext cx="1169987" cy="465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ED00312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4801" y="3854449"/>
            <a:ext cx="776288" cy="78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BS00549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95600" y="3854454"/>
            <a:ext cx="884238"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SL00636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81600" y="3854453"/>
            <a:ext cx="132715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PE02649_"/>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5002" y="5029203"/>
            <a:ext cx="950913" cy="793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5" descr="j008908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43003" y="7162800"/>
            <a:ext cx="6397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6" descr="j014026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362200" y="7162800"/>
            <a:ext cx="508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7" descr="PE06898_"/>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29000" y="7180268"/>
            <a:ext cx="838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23" descr="j016067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800602" y="7173917"/>
            <a:ext cx="665163"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25" descr="WB00959_"/>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803" y="5105405"/>
            <a:ext cx="5492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28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57200" y="457204"/>
            <a:ext cx="6096000" cy="857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50000"/>
              </a:spcBef>
              <a:spcAft>
                <a:spcPct val="0"/>
              </a:spcAft>
            </a:pPr>
            <a:r>
              <a:rPr lang="en-US" altLang="en-US" b="1">
                <a:solidFill>
                  <a:srgbClr val="000000"/>
                </a:solidFill>
              </a:rPr>
              <a:t>Problem Log</a:t>
            </a:r>
          </a:p>
          <a:p>
            <a:pPr eaLnBrk="1" fontAlgn="base" hangingPunct="1">
              <a:spcBef>
                <a:spcPct val="50000"/>
              </a:spcBef>
              <a:spcAft>
                <a:spcPct val="0"/>
              </a:spcAft>
            </a:pPr>
            <a:r>
              <a:rPr lang="en-US" altLang="en-US" sz="1200">
                <a:solidFill>
                  <a:srgbClr val="000000"/>
                </a:solidFill>
              </a:rPr>
              <a:t>Name: _______________________________      Date: _______________________________</a:t>
            </a: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i="1">
                <a:solidFill>
                  <a:srgbClr val="000000"/>
                </a:solidFill>
              </a:rPr>
              <a:t>What did you do to solve the problem?</a:t>
            </a:r>
          </a:p>
          <a:p>
            <a:pPr eaLnBrk="1" fontAlgn="base" hangingPunct="1">
              <a:spcBef>
                <a:spcPct val="50000"/>
              </a:spcBef>
              <a:spcAft>
                <a:spcPct val="0"/>
              </a:spcAft>
            </a:pPr>
            <a:endParaRPr lang="en-US" altLang="en-US" sz="1200" b="1" i="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a:solidFill>
                  <a:srgbClr val="000000"/>
                </a:solidFill>
                <a:sym typeface="Wingdings 2" pitchFamily="18" charset="2"/>
              </a:rPr>
              <a:t></a:t>
            </a:r>
            <a:r>
              <a:rPr lang="en-US" altLang="en-US" sz="1200" b="1">
                <a:solidFill>
                  <a:srgbClr val="000000"/>
                </a:solidFill>
              </a:rPr>
              <a:t> Hit back             </a:t>
            </a:r>
            <a:r>
              <a:rPr lang="en-US" altLang="en-US" sz="1200" b="1">
                <a:solidFill>
                  <a:srgbClr val="000000"/>
                </a:solidFill>
                <a:sym typeface="Wingdings 2" pitchFamily="18" charset="2"/>
              </a:rPr>
              <a:t></a:t>
            </a:r>
            <a:r>
              <a:rPr lang="en-US" altLang="en-US" sz="1200" b="1">
                <a:solidFill>
                  <a:srgbClr val="000000"/>
                </a:solidFill>
              </a:rPr>
              <a:t> Yelled            </a:t>
            </a:r>
            <a:r>
              <a:rPr lang="en-US" altLang="en-US" sz="1200" b="1">
                <a:solidFill>
                  <a:srgbClr val="000000"/>
                </a:solidFill>
                <a:sym typeface="Wingdings 2" pitchFamily="18" charset="2"/>
              </a:rPr>
              <a:t></a:t>
            </a:r>
            <a:r>
              <a:rPr lang="en-US" altLang="en-US" sz="1200" b="1">
                <a:solidFill>
                  <a:srgbClr val="000000"/>
                </a:solidFill>
              </a:rPr>
              <a:t> Broke something      </a:t>
            </a:r>
            <a:r>
              <a:rPr lang="en-US" altLang="en-US" sz="1200" b="1">
                <a:solidFill>
                  <a:srgbClr val="000000"/>
                </a:solidFill>
                <a:sym typeface="Wingdings 2" pitchFamily="18" charset="2"/>
              </a:rPr>
              <a:t></a:t>
            </a:r>
            <a:r>
              <a:rPr lang="en-US" altLang="en-US" sz="1200" b="1">
                <a:solidFill>
                  <a:srgbClr val="000000"/>
                </a:solidFill>
              </a:rPr>
              <a:t> Told an adult    </a:t>
            </a:r>
            <a:r>
              <a:rPr lang="en-US" altLang="en-US" sz="1200" b="1">
                <a:solidFill>
                  <a:srgbClr val="000000"/>
                </a:solidFill>
                <a:sym typeface="Wingdings 2" pitchFamily="18" charset="2"/>
              </a:rPr>
              <a:t></a:t>
            </a:r>
            <a:r>
              <a:rPr lang="en-US" altLang="en-US" sz="1200" b="1">
                <a:solidFill>
                  <a:srgbClr val="000000"/>
                </a:solidFill>
              </a:rPr>
              <a:t> Ran away</a:t>
            </a: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lnSpc>
                <a:spcPct val="60000"/>
              </a:lnSpc>
              <a:spcBef>
                <a:spcPct val="50000"/>
              </a:spcBef>
              <a:spcAft>
                <a:spcPct val="0"/>
              </a:spcAft>
            </a:pPr>
            <a:r>
              <a:rPr lang="en-US" altLang="en-US" sz="1200" b="1">
                <a:solidFill>
                  <a:srgbClr val="000000"/>
                </a:solidFill>
                <a:sym typeface="Wingdings 2" pitchFamily="18" charset="2"/>
              </a:rPr>
              <a:t></a:t>
            </a:r>
            <a:r>
              <a:rPr lang="en-US" altLang="en-US" sz="1200" b="1">
                <a:solidFill>
                  <a:srgbClr val="000000"/>
                </a:solidFill>
              </a:rPr>
              <a:t> Stop and Think      </a:t>
            </a:r>
            <a:r>
              <a:rPr lang="en-US" altLang="en-US" sz="1200" b="1">
                <a:solidFill>
                  <a:srgbClr val="000000"/>
                </a:solidFill>
                <a:sym typeface="Wingdings 2" pitchFamily="18" charset="2"/>
              </a:rPr>
              <a:t></a:t>
            </a:r>
            <a:r>
              <a:rPr lang="en-US" altLang="en-US" sz="1200" b="1">
                <a:solidFill>
                  <a:srgbClr val="000000"/>
                </a:solidFill>
              </a:rPr>
              <a:t> Turtle         </a:t>
            </a:r>
            <a:r>
              <a:rPr lang="en-US" altLang="en-US" sz="1200" b="1">
                <a:solidFill>
                  <a:srgbClr val="000000"/>
                </a:solidFill>
                <a:sym typeface="Wingdings 2" pitchFamily="18" charset="2"/>
              </a:rPr>
              <a:t></a:t>
            </a:r>
            <a:r>
              <a:rPr lang="en-US" altLang="en-US" sz="1200" b="1">
                <a:solidFill>
                  <a:srgbClr val="000000"/>
                </a:solidFill>
              </a:rPr>
              <a:t> Ignored it     </a:t>
            </a:r>
            <a:r>
              <a:rPr lang="en-US" altLang="en-US" sz="1200" b="1">
                <a:solidFill>
                  <a:srgbClr val="000000"/>
                </a:solidFill>
                <a:sym typeface="Wingdings 2" pitchFamily="18" charset="2"/>
              </a:rPr>
              <a:t></a:t>
            </a:r>
            <a:r>
              <a:rPr lang="en-US" altLang="en-US" sz="1200" b="1">
                <a:solidFill>
                  <a:srgbClr val="000000"/>
                </a:solidFill>
              </a:rPr>
              <a:t> Lengthened        </a:t>
            </a:r>
            <a:r>
              <a:rPr lang="en-US" altLang="en-US" sz="1200" b="1">
                <a:solidFill>
                  <a:srgbClr val="000000"/>
                </a:solidFill>
                <a:sym typeface="Wingdings 2" pitchFamily="18" charset="2"/>
              </a:rPr>
              <a:t></a:t>
            </a:r>
            <a:r>
              <a:rPr lang="en-US" altLang="en-US" sz="1200" b="1">
                <a:solidFill>
                  <a:srgbClr val="000000"/>
                </a:solidFill>
              </a:rPr>
              <a:t> Brave Talk</a:t>
            </a:r>
          </a:p>
          <a:p>
            <a:pPr eaLnBrk="1" fontAlgn="base" hangingPunct="1">
              <a:lnSpc>
                <a:spcPct val="60000"/>
              </a:lnSpc>
              <a:spcBef>
                <a:spcPct val="50000"/>
              </a:spcBef>
              <a:spcAft>
                <a:spcPct val="0"/>
              </a:spcAft>
            </a:pPr>
            <a:r>
              <a:rPr lang="en-US" altLang="en-US" sz="1200" b="1">
                <a:solidFill>
                  <a:srgbClr val="000000"/>
                </a:solidFill>
              </a:rPr>
              <a:t>	                  Technique 	                    My Fuse</a:t>
            </a: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i="1">
                <a:solidFill>
                  <a:srgbClr val="000000"/>
                </a:solidFill>
              </a:rPr>
              <a:t>How well did it work?</a:t>
            </a:r>
          </a:p>
          <a:p>
            <a:pPr eaLnBrk="1" fontAlgn="base" hangingPunct="1">
              <a:spcBef>
                <a:spcPct val="50000"/>
              </a:spcBef>
              <a:spcAft>
                <a:spcPct val="0"/>
              </a:spcAft>
            </a:pPr>
            <a:endParaRPr lang="en-US" altLang="en-US" sz="1200" b="1" i="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r>
              <a:rPr lang="en-US" altLang="en-US" sz="1200" b="1">
                <a:solidFill>
                  <a:srgbClr val="000000"/>
                </a:solidFill>
              </a:rPr>
              <a:t>	Poorly	Not So Well	         Okay	        Good      	       Great</a:t>
            </a:r>
          </a:p>
          <a:p>
            <a:pPr eaLnBrk="1" fontAlgn="base" hangingPunct="1">
              <a:spcBef>
                <a:spcPct val="50000"/>
              </a:spcBef>
              <a:spcAft>
                <a:spcPct val="0"/>
              </a:spcAft>
            </a:pPr>
            <a:endParaRPr lang="en-US" altLang="en-US" sz="1200" b="1" i="1">
              <a:solidFill>
                <a:srgbClr val="000000"/>
              </a:solidFill>
            </a:endParaRPr>
          </a:p>
          <a:p>
            <a:pPr eaLnBrk="1" fontAlgn="base" hangingPunct="1">
              <a:spcBef>
                <a:spcPct val="50000"/>
              </a:spcBef>
              <a:spcAft>
                <a:spcPct val="0"/>
              </a:spcAft>
            </a:pPr>
            <a:endParaRPr lang="en-US" altLang="en-US" sz="1200" b="1" i="1">
              <a:solidFill>
                <a:srgbClr val="000000"/>
              </a:solidFill>
            </a:endParaRPr>
          </a:p>
          <a:p>
            <a:pPr eaLnBrk="1" fontAlgn="base" hangingPunct="1">
              <a:spcBef>
                <a:spcPct val="50000"/>
              </a:spcBef>
              <a:spcAft>
                <a:spcPct val="0"/>
              </a:spcAft>
            </a:pPr>
            <a:r>
              <a:rPr lang="en-US" altLang="en-US" sz="1200" b="1" i="1">
                <a:solidFill>
                  <a:srgbClr val="000000"/>
                </a:solidFill>
              </a:rPr>
              <a:t>What could you do different next time?</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p>
          <a:p>
            <a:pPr eaLnBrk="1" fontAlgn="base" hangingPunct="1">
              <a:spcBef>
                <a:spcPct val="50000"/>
              </a:spcBef>
              <a:spcAft>
                <a:spcPct val="0"/>
              </a:spcAft>
            </a:pPr>
            <a:r>
              <a:rPr lang="en-US" altLang="en-US" sz="1200">
                <a:solidFill>
                  <a:srgbClr val="000000"/>
                </a:solidFill>
              </a:rPr>
              <a:t>____________________________________________________________________________</a:t>
            </a:r>
            <a:endParaRPr lang="en-US" altLang="en-US" sz="1200" b="1" i="1">
              <a:solidFill>
                <a:srgbClr val="000000"/>
              </a:solidFill>
            </a:endParaRPr>
          </a:p>
          <a:p>
            <a:pPr eaLnBrk="1" fontAlgn="base" hangingPunct="1">
              <a:spcBef>
                <a:spcPct val="50000"/>
              </a:spcBef>
              <a:spcAft>
                <a:spcPct val="0"/>
              </a:spcAft>
            </a:pPr>
            <a:endParaRPr lang="en-US" altLang="en-US" sz="1200" b="1">
              <a:solidFill>
                <a:srgbClr val="000000"/>
              </a:solidFill>
            </a:endParaRPr>
          </a:p>
          <a:p>
            <a:pPr eaLnBrk="1" fontAlgn="base" hangingPunct="1">
              <a:spcBef>
                <a:spcPct val="50000"/>
              </a:spcBef>
              <a:spcAft>
                <a:spcPct val="0"/>
              </a:spcAft>
            </a:pPr>
            <a:endParaRPr lang="en-US" altLang="en-US" sz="1000">
              <a:solidFill>
                <a:srgbClr val="000000"/>
              </a:solidFill>
            </a:endParaRPr>
          </a:p>
        </p:txBody>
      </p:sp>
      <p:pic>
        <p:nvPicPr>
          <p:cNvPr id="3075" name="Picture 11" descr="PE01475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3444878"/>
            <a:ext cx="763588" cy="895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2" descr="PE07002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3673475"/>
            <a:ext cx="762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3" descr="BD06665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24200" y="3444876"/>
            <a:ext cx="6223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4" descr="j021085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4200" y="1676404"/>
            <a:ext cx="7762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5" descr="j014028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2" y="1905003"/>
            <a:ext cx="893763" cy="66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6" descr="j014040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203" y="1905003"/>
            <a:ext cx="862013" cy="65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7" descr="j01589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64189" y="1828801"/>
            <a:ext cx="752475"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8" descr="PE06587_"/>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0" y="1600200"/>
            <a:ext cx="514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0" descr="j018340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38202" y="3597275"/>
            <a:ext cx="760413"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21" descr="j011147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81200" y="3673477"/>
            <a:ext cx="838200" cy="64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25" descr="j009789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71600" y="5867403"/>
            <a:ext cx="6858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27" descr="j009803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257803" y="5867404"/>
            <a:ext cx="6508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7" name="Line 28"/>
          <p:cNvSpPr>
            <a:spLocks noChangeShapeType="1"/>
          </p:cNvSpPr>
          <p:nvPr/>
        </p:nvSpPr>
        <p:spPr bwMode="auto">
          <a:xfrm>
            <a:off x="2057400" y="6248400"/>
            <a:ext cx="3200400"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a:solidFill>
                <a:srgbClr val="000000"/>
              </a:solidFill>
            </a:endParaRPr>
          </a:p>
        </p:txBody>
      </p:sp>
      <p:pic>
        <p:nvPicPr>
          <p:cNvPr id="3088" name="Picture 29" descr="j0134549"/>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019801" y="8001003"/>
            <a:ext cx="471488"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8630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consider teaching…</a:t>
            </a:r>
            <a:endParaRPr lang="en-US" dirty="0"/>
          </a:p>
        </p:txBody>
      </p:sp>
      <p:sp>
        <p:nvSpPr>
          <p:cNvPr id="6" name="Content Placeholder 5"/>
          <p:cNvSpPr>
            <a:spLocks noGrp="1"/>
          </p:cNvSpPr>
          <p:nvPr>
            <p:ph sz="quarter" idx="4294967295"/>
          </p:nvPr>
        </p:nvSpPr>
        <p:spPr>
          <a:xfrm>
            <a:off x="514350" y="1828800"/>
            <a:ext cx="2743200" cy="5384800"/>
          </a:xfrm>
          <a:prstGeom prst="rect">
            <a:avLst/>
          </a:prstGeom>
        </p:spPr>
        <p:txBody>
          <a:bodyPr>
            <a:noAutofit/>
          </a:bodyPr>
          <a:lstStyle/>
          <a:p>
            <a:r>
              <a:rPr lang="en-US" sz="2800" dirty="0" smtClean="0"/>
              <a:t>Homework collection routine</a:t>
            </a:r>
          </a:p>
          <a:p>
            <a:r>
              <a:rPr lang="en-US" sz="2800" dirty="0" smtClean="0"/>
              <a:t>Making homework plans</a:t>
            </a:r>
          </a:p>
          <a:p>
            <a:r>
              <a:rPr lang="en-US" sz="2800" dirty="0" smtClean="0"/>
              <a:t>How to pay attention</a:t>
            </a:r>
          </a:p>
          <a:p>
            <a:r>
              <a:rPr lang="en-US" sz="2800" dirty="0" smtClean="0"/>
              <a:t>Desk/locker cleaning</a:t>
            </a:r>
          </a:p>
          <a:p>
            <a:r>
              <a:rPr lang="en-US" sz="2800" dirty="0" smtClean="0"/>
              <a:t>Managing open-ended tasks</a:t>
            </a:r>
          </a:p>
          <a:p>
            <a:r>
              <a:rPr lang="en-US" sz="2800" dirty="0"/>
              <a:t>Controlling one’s </a:t>
            </a:r>
            <a:r>
              <a:rPr lang="en-US" sz="2800" dirty="0" smtClean="0"/>
              <a:t>temper</a:t>
            </a:r>
            <a:endParaRPr lang="en-US" sz="2800" dirty="0"/>
          </a:p>
        </p:txBody>
      </p:sp>
      <p:sp>
        <p:nvSpPr>
          <p:cNvPr id="7" name="Content Placeholder 6"/>
          <p:cNvSpPr>
            <a:spLocks noGrp="1"/>
          </p:cNvSpPr>
          <p:nvPr>
            <p:ph sz="quarter" idx="4294967295"/>
          </p:nvPr>
        </p:nvSpPr>
        <p:spPr>
          <a:xfrm>
            <a:off x="3600450" y="1828800"/>
            <a:ext cx="2743200" cy="5080000"/>
          </a:xfrm>
          <a:prstGeom prst="rect">
            <a:avLst/>
          </a:prstGeom>
        </p:spPr>
        <p:txBody>
          <a:bodyPr>
            <a:noAutofit/>
          </a:bodyPr>
          <a:lstStyle/>
          <a:p>
            <a:r>
              <a:rPr lang="en-US" sz="2800" dirty="0" smtClean="0"/>
              <a:t>Controlling impulsive behavior</a:t>
            </a:r>
          </a:p>
          <a:p>
            <a:r>
              <a:rPr lang="en-US" sz="2800" dirty="0" smtClean="0"/>
              <a:t>Managing anxiety</a:t>
            </a:r>
          </a:p>
          <a:p>
            <a:r>
              <a:rPr lang="en-US" sz="2800" dirty="0" smtClean="0"/>
              <a:t>Managing </a:t>
            </a:r>
            <a:r>
              <a:rPr lang="en-US" sz="2400" dirty="0" smtClean="0"/>
              <a:t>changes</a:t>
            </a:r>
            <a:r>
              <a:rPr lang="en-US" sz="2800" dirty="0" smtClean="0"/>
              <a:t> in schedule</a:t>
            </a:r>
          </a:p>
          <a:p>
            <a:r>
              <a:rPr lang="en-US" sz="2800" dirty="0" smtClean="0"/>
              <a:t>Learning not to cry over little things</a:t>
            </a:r>
          </a:p>
          <a:p>
            <a:r>
              <a:rPr lang="en-US" sz="2800" dirty="0" smtClean="0"/>
              <a:t>Learning to solve problems</a:t>
            </a:r>
            <a:endParaRPr lang="en-US" sz="2800" dirty="0"/>
          </a:p>
        </p:txBody>
      </p:sp>
    </p:spTree>
    <p:extLst>
      <p:ext uri="{BB962C8B-B14F-4D97-AF65-F5344CB8AC3E}">
        <p14:creationId xmlns:p14="http://schemas.microsoft.com/office/powerpoint/2010/main" val="911043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Beginning/End of Day</a:t>
            </a:r>
            <a:endParaRPr lang="en-US" dirty="0">
              <a:solidFill>
                <a:schemeClr val="accent3"/>
              </a:solidFill>
            </a:endParaRPr>
          </a:p>
        </p:txBody>
      </p:sp>
      <p:sp>
        <p:nvSpPr>
          <p:cNvPr id="3" name="Content Placeholder 2"/>
          <p:cNvSpPr>
            <a:spLocks noGrp="1"/>
          </p:cNvSpPr>
          <p:nvPr>
            <p:ph idx="1"/>
          </p:nvPr>
        </p:nvSpPr>
        <p:spPr>
          <a:xfrm>
            <a:off x="342900" y="1981200"/>
            <a:ext cx="6172200" cy="6034617"/>
          </a:xfrm>
        </p:spPr>
        <p:txBody>
          <a:bodyPr>
            <a:normAutofit/>
          </a:bodyPr>
          <a:lstStyle/>
          <a:p>
            <a:r>
              <a:rPr lang="en-US" sz="2800" dirty="0" smtClean="0"/>
              <a:t>With student input, develop a list of steps and put in appropriate order</a:t>
            </a:r>
          </a:p>
          <a:p>
            <a:r>
              <a:rPr lang="en-US" sz="2800" dirty="0" smtClean="0"/>
              <a:t>Identify time the routine should be completed and write on the checklist.</a:t>
            </a:r>
          </a:p>
          <a:p>
            <a:r>
              <a:rPr lang="en-US" sz="2800" dirty="0" smtClean="0"/>
              <a:t>Review and practice </a:t>
            </a:r>
            <a:r>
              <a:rPr lang="en-US" sz="2800" dirty="0"/>
              <a:t>to-do list in advance with adult prompting/cueing</a:t>
            </a:r>
          </a:p>
          <a:p>
            <a:r>
              <a:rPr lang="en-US" sz="2800" dirty="0" smtClean="0"/>
              <a:t>Execute routine, fading from most to least prompts</a:t>
            </a:r>
            <a:endParaRPr lang="en-US" sz="2800" dirty="0"/>
          </a:p>
        </p:txBody>
      </p:sp>
      <p:sp>
        <p:nvSpPr>
          <p:cNvPr id="4" name="Rectangle 3"/>
          <p:cNvSpPr/>
          <p:nvPr/>
        </p:nvSpPr>
        <p:spPr>
          <a:xfrm>
            <a:off x="381000" y="5943600"/>
            <a:ext cx="6248400" cy="2308324"/>
          </a:xfrm>
          <a:prstGeom prst="rect">
            <a:avLst/>
          </a:prstGeom>
        </p:spPr>
        <p:txBody>
          <a:bodyPr wrap="square">
            <a:spAutoFit/>
          </a:bodyPr>
          <a:lstStyle/>
          <a:p>
            <a:r>
              <a:rPr lang="en-US" u="sng" dirty="0" smtClean="0"/>
              <a:t>Gradual release</a:t>
            </a:r>
            <a:r>
              <a:rPr lang="en-US" dirty="0" smtClean="0"/>
              <a:t>:</a:t>
            </a:r>
          </a:p>
          <a:p>
            <a:pPr marL="169376" indent="-169376">
              <a:buFont typeface="Arial" pitchFamily="34" charset="0"/>
              <a:buChar char="•"/>
            </a:pPr>
            <a:r>
              <a:rPr lang="en-US" dirty="0" smtClean="0"/>
              <a:t>Prompt</a:t>
            </a:r>
            <a:r>
              <a:rPr lang="en-US" baseline="0" dirty="0" smtClean="0"/>
              <a:t> student to begin and cue each step in process</a:t>
            </a:r>
          </a:p>
          <a:p>
            <a:pPr marL="169376" indent="-169376" defTabSz="903337">
              <a:buFont typeface="Arial" pitchFamily="34" charset="0"/>
              <a:buChar char="•"/>
              <a:defRPr/>
            </a:pPr>
            <a:r>
              <a:rPr lang="en-US" dirty="0"/>
              <a:t>Prompt student to begin and ask, “What do you do next?”</a:t>
            </a:r>
          </a:p>
          <a:p>
            <a:pPr marL="169376" indent="-169376" defTabSz="903337">
              <a:buFont typeface="Arial" pitchFamily="34" charset="0"/>
              <a:buChar char="•"/>
              <a:defRPr/>
            </a:pPr>
            <a:r>
              <a:rPr lang="en-US" dirty="0"/>
              <a:t>Prompt student to begin, tell student to go through steps, check in periodically, check in at end to sure all steps complete</a:t>
            </a:r>
          </a:p>
          <a:p>
            <a:pPr marL="169376" indent="-169376" defTabSz="903337">
              <a:buFont typeface="Arial" pitchFamily="34" charset="0"/>
              <a:buChar char="•"/>
              <a:defRPr/>
            </a:pPr>
            <a:r>
              <a:rPr lang="en-US" dirty="0"/>
              <a:t>Prompt student to begin and check in when done</a:t>
            </a:r>
          </a:p>
          <a:p>
            <a:pPr marL="169376" indent="-169376" defTabSz="903337">
              <a:buFont typeface="Arial" pitchFamily="34" charset="0"/>
              <a:buChar char="•"/>
              <a:defRPr/>
            </a:pPr>
            <a:r>
              <a:rPr lang="en-US" dirty="0"/>
              <a:t>Prompt student to begin, no check in when done</a:t>
            </a:r>
          </a:p>
          <a:p>
            <a:pPr marL="169376" indent="-169376" defTabSz="903337">
              <a:buFont typeface="Arial" pitchFamily="34" charset="0"/>
              <a:buChar char="•"/>
              <a:defRPr/>
            </a:pPr>
            <a:r>
              <a:rPr lang="en-US" dirty="0"/>
              <a:t>Student follows procedure independently</a:t>
            </a:r>
          </a:p>
        </p:txBody>
      </p:sp>
    </p:spTree>
    <p:extLst>
      <p:ext uri="{BB962C8B-B14F-4D97-AF65-F5344CB8AC3E}">
        <p14:creationId xmlns:p14="http://schemas.microsoft.com/office/powerpoint/2010/main" val="3037292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a:t>Teaching </a:t>
            </a:r>
            <a:r>
              <a:rPr lang="en-US" i="1" cap="none" dirty="0" smtClean="0"/>
              <a:t>Routines</a:t>
            </a:r>
            <a:r>
              <a:rPr lang="en-US" i="1" cap="none" dirty="0"/>
              <a:t>:</a:t>
            </a:r>
            <a:r>
              <a:rPr lang="en-US" dirty="0"/>
              <a:t/>
            </a:r>
            <a:br>
              <a:rPr lang="en-US" dirty="0"/>
            </a:br>
            <a:r>
              <a:rPr lang="en-US" dirty="0" smtClean="0">
                <a:solidFill>
                  <a:schemeClr val="accent3"/>
                </a:solidFill>
              </a:rPr>
              <a:t>Beginning/End </a:t>
            </a:r>
            <a:r>
              <a:rPr lang="en-US" dirty="0">
                <a:solidFill>
                  <a:schemeClr val="accent3"/>
                </a:solidFill>
              </a:rPr>
              <a:t>of D</a:t>
            </a:r>
            <a:r>
              <a:rPr lang="en-US" dirty="0" smtClean="0">
                <a:solidFill>
                  <a:schemeClr val="accent3"/>
                </a:solidFill>
              </a:rPr>
              <a:t>ay - HOMEWORK</a:t>
            </a:r>
            <a:endParaRPr lang="en-US"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997" t="22198" r="7911" b="17026"/>
          <a:stretch/>
        </p:blipFill>
        <p:spPr bwMode="auto">
          <a:xfrm>
            <a:off x="228600" y="2032002"/>
            <a:ext cx="6398620" cy="4622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457700" y="6705600"/>
            <a:ext cx="2226670" cy="369332"/>
          </a:xfrm>
          <a:prstGeom prst="rect">
            <a:avLst/>
          </a:prstGeom>
          <a:noFill/>
        </p:spPr>
        <p:txBody>
          <a:bodyPr wrap="square" rtlCol="0">
            <a:spAutoFit/>
          </a:bodyPr>
          <a:lstStyle/>
          <a:p>
            <a:pPr algn="r"/>
            <a:r>
              <a:rPr lang="en-US" dirty="0" smtClean="0"/>
              <a:t>© Lisa </a:t>
            </a:r>
            <a:r>
              <a:rPr lang="en-US" dirty="0" err="1" smtClean="0"/>
              <a:t>Dieker</a:t>
            </a:r>
            <a:r>
              <a:rPr lang="en-US" dirty="0" smtClean="0"/>
              <a:t>, 2013</a:t>
            </a:r>
            <a:endParaRPr lang="en-US" dirty="0"/>
          </a:p>
        </p:txBody>
      </p:sp>
      <p:pic>
        <p:nvPicPr>
          <p:cNvPr id="7" name="Picture 2" descr="C:\Users\jenines\AppData\Local\Microsoft\Windows\Temporary Internet Files\Content.IE5\HLA7H1CE\MC90043982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6629400"/>
            <a:ext cx="1790528" cy="2311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312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a:solidFill>
                  <a:schemeClr val="accent3"/>
                </a:solidFill>
              </a:rPr>
              <a:t>L</a:t>
            </a:r>
            <a:r>
              <a:rPr lang="en-US" dirty="0" smtClean="0">
                <a:solidFill>
                  <a:schemeClr val="accent3"/>
                </a:solidFill>
              </a:rPr>
              <a:t>ong-term </a:t>
            </a:r>
            <a:r>
              <a:rPr lang="en-US" dirty="0">
                <a:solidFill>
                  <a:schemeClr val="accent3"/>
                </a:solidFill>
              </a:rPr>
              <a:t>P</a:t>
            </a:r>
            <a:r>
              <a:rPr lang="en-US" dirty="0" smtClean="0">
                <a:solidFill>
                  <a:schemeClr val="accent3"/>
                </a:solidFill>
              </a:rPr>
              <a:t>rojects</a:t>
            </a:r>
            <a:endParaRPr lang="en-US" dirty="0">
              <a:solidFill>
                <a:schemeClr val="accent3"/>
              </a:solidFill>
            </a:endParaRPr>
          </a:p>
        </p:txBody>
      </p:sp>
      <p:sp>
        <p:nvSpPr>
          <p:cNvPr id="3" name="Content Placeholder 2"/>
          <p:cNvSpPr>
            <a:spLocks noGrp="1"/>
          </p:cNvSpPr>
          <p:nvPr>
            <p:ph idx="1"/>
          </p:nvPr>
        </p:nvSpPr>
        <p:spPr>
          <a:xfrm>
            <a:off x="514350" y="2133602"/>
            <a:ext cx="6000750" cy="5283199"/>
          </a:xfrm>
        </p:spPr>
        <p:txBody>
          <a:bodyPr>
            <a:normAutofit fontScale="92500" lnSpcReduction="10000"/>
          </a:bodyPr>
          <a:lstStyle/>
          <a:p>
            <a:r>
              <a:rPr lang="en-US" dirty="0" smtClean="0"/>
              <a:t>Help student identify potential topic</a:t>
            </a:r>
          </a:p>
          <a:p>
            <a:pPr lvl="1"/>
            <a:r>
              <a:rPr lang="en-US" dirty="0" smtClean="0"/>
              <a:t>Brainstorm, weigh pros/cons, evaluate breadth/depth, feasibility</a:t>
            </a:r>
          </a:p>
          <a:p>
            <a:r>
              <a:rPr lang="en-US" dirty="0" smtClean="0"/>
              <a:t>Determine resources needed</a:t>
            </a:r>
          </a:p>
          <a:p>
            <a:pPr lvl="1"/>
            <a:r>
              <a:rPr lang="en-US" dirty="0" smtClean="0"/>
              <a:t>Where are they?</a:t>
            </a:r>
          </a:p>
          <a:p>
            <a:pPr lvl="1"/>
            <a:r>
              <a:rPr lang="en-US" dirty="0" smtClean="0"/>
              <a:t>When/how will I get them?</a:t>
            </a:r>
          </a:p>
          <a:p>
            <a:r>
              <a:rPr lang="en-US" dirty="0" smtClean="0"/>
              <a:t>List project steps and develop a timeline by working backward from due date</a:t>
            </a:r>
          </a:p>
          <a:p>
            <a:pPr lvl="1"/>
            <a:r>
              <a:rPr lang="en-US" dirty="0" smtClean="0"/>
              <a:t>Use planner, phone calendar/apps, text messages, etc. </a:t>
            </a:r>
            <a:endParaRPr lang="en-US" dirty="0"/>
          </a:p>
        </p:txBody>
      </p:sp>
    </p:spTree>
    <p:extLst>
      <p:ext uri="{BB962C8B-B14F-4D97-AF65-F5344CB8AC3E}">
        <p14:creationId xmlns:p14="http://schemas.microsoft.com/office/powerpoint/2010/main" val="444880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Writing a Paper</a:t>
            </a:r>
            <a:endParaRPr lang="en-US" dirty="0">
              <a:solidFill>
                <a:schemeClr val="accent3"/>
              </a:solidFill>
            </a:endParaRPr>
          </a:p>
        </p:txBody>
      </p:sp>
      <p:sp>
        <p:nvSpPr>
          <p:cNvPr id="3" name="Content Placeholder 2"/>
          <p:cNvSpPr>
            <a:spLocks noGrp="1"/>
          </p:cNvSpPr>
          <p:nvPr>
            <p:ph idx="1"/>
          </p:nvPr>
        </p:nvSpPr>
        <p:spPr>
          <a:xfrm>
            <a:off x="514350" y="2133602"/>
            <a:ext cx="6000750" cy="5761751"/>
          </a:xfrm>
        </p:spPr>
        <p:txBody>
          <a:bodyPr>
            <a:noAutofit/>
          </a:bodyPr>
          <a:lstStyle/>
          <a:p>
            <a:r>
              <a:rPr lang="en-US" sz="2200" dirty="0"/>
              <a:t>Help student identify </a:t>
            </a:r>
            <a:r>
              <a:rPr lang="en-US" sz="2200" dirty="0" smtClean="0"/>
              <a:t>topic and content</a:t>
            </a:r>
            <a:endParaRPr lang="en-US" sz="2200" dirty="0"/>
          </a:p>
          <a:p>
            <a:pPr lvl="1"/>
            <a:r>
              <a:rPr lang="en-US" sz="2200" dirty="0" smtClean="0"/>
              <a:t>Brainstorm, identify favorites, weigh pros/cons</a:t>
            </a:r>
          </a:p>
          <a:p>
            <a:pPr lvl="1"/>
            <a:r>
              <a:rPr lang="en-US" sz="2200" dirty="0" smtClean="0"/>
              <a:t>“Tell me everything you know or would like to know about ___”, then organize </a:t>
            </a:r>
            <a:r>
              <a:rPr lang="en-US" sz="2200" dirty="0"/>
              <a:t>content by </a:t>
            </a:r>
            <a:r>
              <a:rPr lang="en-US" sz="2200" dirty="0" smtClean="0"/>
              <a:t>sub-topics.</a:t>
            </a:r>
          </a:p>
          <a:p>
            <a:pPr lvl="1"/>
            <a:r>
              <a:rPr lang="en-US" sz="2200" dirty="0" smtClean="0"/>
              <a:t>-OR- Review assignment criteria and determine content for each area.</a:t>
            </a:r>
          </a:p>
          <a:p>
            <a:r>
              <a:rPr lang="en-US" sz="2200" dirty="0" smtClean="0"/>
              <a:t>Write opening paragraph</a:t>
            </a:r>
          </a:p>
          <a:p>
            <a:pPr lvl="1"/>
            <a:r>
              <a:rPr lang="en-US" sz="2200" dirty="0" smtClean="0"/>
              <a:t>“What do you want people to know after reading this?”</a:t>
            </a:r>
          </a:p>
          <a:p>
            <a:pPr lvl="1"/>
            <a:r>
              <a:rPr lang="en-US" sz="2200" dirty="0" smtClean="0"/>
              <a:t>Why do you think people might be interested in reading your paper?”</a:t>
            </a:r>
          </a:p>
          <a:p>
            <a:r>
              <a:rPr lang="en-US" sz="2200" dirty="0" smtClean="0"/>
              <a:t>Develop structure for remaining paragraphs, starting with topic sentence.</a:t>
            </a:r>
          </a:p>
          <a:p>
            <a:pPr lvl="1"/>
            <a:r>
              <a:rPr lang="en-US" sz="2200" dirty="0" smtClean="0"/>
              <a:t>Use connecting words to link sentences, paragraphs, or ideas</a:t>
            </a:r>
          </a:p>
          <a:p>
            <a:r>
              <a:rPr lang="en-US" sz="2200" dirty="0" smtClean="0"/>
              <a:t>Reinforce positive aspects of performance.</a:t>
            </a:r>
          </a:p>
        </p:txBody>
      </p:sp>
    </p:spTree>
    <p:extLst>
      <p:ext uri="{BB962C8B-B14F-4D97-AF65-F5344CB8AC3E}">
        <p14:creationId xmlns:p14="http://schemas.microsoft.com/office/powerpoint/2010/main" val="180224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Studying for Tests</a:t>
            </a:r>
            <a:endParaRPr lang="en-US" dirty="0">
              <a:solidFill>
                <a:schemeClr val="accent3"/>
              </a:solidFill>
            </a:endParaRPr>
          </a:p>
        </p:txBody>
      </p:sp>
      <p:sp>
        <p:nvSpPr>
          <p:cNvPr id="3" name="Content Placeholder 2"/>
          <p:cNvSpPr>
            <a:spLocks noGrp="1"/>
          </p:cNvSpPr>
          <p:nvPr>
            <p:ph idx="1"/>
          </p:nvPr>
        </p:nvSpPr>
        <p:spPr>
          <a:xfrm>
            <a:off x="514350" y="2133602"/>
            <a:ext cx="6000750" cy="5761751"/>
          </a:xfrm>
        </p:spPr>
        <p:txBody>
          <a:bodyPr>
            <a:normAutofit fontScale="85000" lnSpcReduction="20000"/>
          </a:bodyPr>
          <a:lstStyle/>
          <a:p>
            <a:r>
              <a:rPr lang="en-US" dirty="0" smtClean="0"/>
              <a:t>Ensure that an organization plan for tracking test dates is in place.</a:t>
            </a:r>
          </a:p>
          <a:p>
            <a:r>
              <a:rPr lang="en-US" dirty="0" smtClean="0"/>
              <a:t>5-7 days before test, create a study plan</a:t>
            </a:r>
          </a:p>
          <a:p>
            <a:pPr lvl="1"/>
            <a:r>
              <a:rPr lang="en-US" dirty="0" smtClean="0"/>
              <a:t>Select one or more strategies for studying</a:t>
            </a:r>
          </a:p>
          <a:p>
            <a:pPr lvl="2"/>
            <a:r>
              <a:rPr lang="en-US" dirty="0" smtClean="0"/>
              <a:t>Variety can sustain interest, timer can sustain attention</a:t>
            </a:r>
          </a:p>
          <a:p>
            <a:pPr lvl="1"/>
            <a:r>
              <a:rPr lang="en-US" dirty="0" smtClean="0"/>
              <a:t>Make sure that student knows what materials or time is needed for each strategy</a:t>
            </a:r>
          </a:p>
          <a:p>
            <a:r>
              <a:rPr lang="en-US" dirty="0" smtClean="0"/>
              <a:t>Start early – aim for 4 days prior</a:t>
            </a:r>
          </a:p>
          <a:p>
            <a:r>
              <a:rPr lang="en-US" dirty="0" smtClean="0"/>
              <a:t>Schedule time for sleep the night before</a:t>
            </a:r>
          </a:p>
          <a:p>
            <a:r>
              <a:rPr lang="en-US" dirty="0" smtClean="0"/>
              <a:t>Evaluate strategy effectiveness after test.</a:t>
            </a:r>
            <a:endParaRPr lang="en-US" dirty="0"/>
          </a:p>
        </p:txBody>
      </p:sp>
    </p:spTree>
    <p:extLst>
      <p:ext uri="{BB962C8B-B14F-4D97-AF65-F5344CB8AC3E}">
        <p14:creationId xmlns:p14="http://schemas.microsoft.com/office/powerpoint/2010/main" val="325417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Study Strategies</a:t>
            </a:r>
            <a:endParaRPr lang="en-US" dirty="0">
              <a:solidFill>
                <a:schemeClr val="accent3"/>
              </a:solidFill>
            </a:endParaRPr>
          </a:p>
        </p:txBody>
      </p:sp>
      <p:sp>
        <p:nvSpPr>
          <p:cNvPr id="3" name="Content Placeholder 2"/>
          <p:cNvSpPr>
            <a:spLocks noGrp="1"/>
          </p:cNvSpPr>
          <p:nvPr>
            <p:ph sz="quarter" idx="4294967295"/>
          </p:nvPr>
        </p:nvSpPr>
        <p:spPr>
          <a:xfrm>
            <a:off x="514350" y="2048256"/>
            <a:ext cx="2743200" cy="5470144"/>
          </a:xfrm>
          <a:prstGeom prst="rect">
            <a:avLst/>
          </a:prstGeom>
        </p:spPr>
        <p:txBody>
          <a:bodyPr>
            <a:noAutofit/>
          </a:bodyPr>
          <a:lstStyle/>
          <a:p>
            <a:pPr>
              <a:buFont typeface="Wingdings" pitchFamily="2" charset="2"/>
              <a:buChar char="q"/>
            </a:pPr>
            <a:r>
              <a:rPr lang="en-US" sz="2400" dirty="0" smtClean="0"/>
              <a:t>Reread text</a:t>
            </a:r>
          </a:p>
          <a:p>
            <a:pPr>
              <a:buFont typeface="Wingdings" pitchFamily="2" charset="2"/>
              <a:buChar char="q"/>
            </a:pPr>
            <a:r>
              <a:rPr lang="en-US" sz="2400" dirty="0" smtClean="0"/>
              <a:t>Reread/organize notes</a:t>
            </a:r>
          </a:p>
          <a:p>
            <a:pPr>
              <a:buFont typeface="Wingdings" pitchFamily="2" charset="2"/>
              <a:buChar char="q"/>
            </a:pPr>
            <a:r>
              <a:rPr lang="en-US" sz="2400" dirty="0" smtClean="0"/>
              <a:t>Read/recite main points</a:t>
            </a:r>
          </a:p>
          <a:p>
            <a:pPr>
              <a:buFont typeface="Wingdings" pitchFamily="2" charset="2"/>
              <a:buChar char="q"/>
            </a:pPr>
            <a:r>
              <a:rPr lang="en-US" sz="2400" dirty="0" smtClean="0"/>
              <a:t>Outline text</a:t>
            </a:r>
          </a:p>
          <a:p>
            <a:pPr>
              <a:buFont typeface="Wingdings" pitchFamily="2" charset="2"/>
              <a:buChar char="q"/>
            </a:pPr>
            <a:r>
              <a:rPr lang="en-US" sz="2400" dirty="0" smtClean="0"/>
              <a:t>Highlight text</a:t>
            </a:r>
          </a:p>
          <a:p>
            <a:pPr>
              <a:buFont typeface="Wingdings" pitchFamily="2" charset="2"/>
              <a:buChar char="q"/>
            </a:pPr>
            <a:r>
              <a:rPr lang="en-US" sz="2400" dirty="0" smtClean="0"/>
              <a:t>Highlight notes</a:t>
            </a:r>
          </a:p>
          <a:p>
            <a:pPr>
              <a:buFont typeface="Wingdings" pitchFamily="2" charset="2"/>
              <a:buChar char="q"/>
            </a:pPr>
            <a:r>
              <a:rPr lang="en-US" sz="2400" dirty="0" smtClean="0"/>
              <a:t>Use study guide</a:t>
            </a:r>
          </a:p>
          <a:p>
            <a:pPr>
              <a:buFont typeface="Wingdings" pitchFamily="2" charset="2"/>
              <a:buChar char="q"/>
            </a:pPr>
            <a:r>
              <a:rPr lang="en-US" sz="2400" dirty="0" smtClean="0"/>
              <a:t>Make concept maps</a:t>
            </a:r>
          </a:p>
          <a:p>
            <a:pPr>
              <a:buFont typeface="Wingdings" pitchFamily="2" charset="2"/>
              <a:buChar char="q"/>
            </a:pPr>
            <a:r>
              <a:rPr lang="en-US" sz="2400" dirty="0" smtClean="0"/>
              <a:t>Make lists/organize</a:t>
            </a:r>
          </a:p>
          <a:p>
            <a:pPr>
              <a:buFont typeface="Wingdings" pitchFamily="2" charset="2"/>
              <a:buChar char="q"/>
            </a:pPr>
            <a:r>
              <a:rPr lang="en-US" sz="2400" dirty="0" smtClean="0"/>
              <a:t>Practice test</a:t>
            </a:r>
          </a:p>
          <a:p>
            <a:pPr>
              <a:buFont typeface="Wingdings" pitchFamily="2" charset="2"/>
              <a:buChar char="q"/>
            </a:pPr>
            <a:endParaRPr lang="en-US" sz="2400" dirty="0"/>
          </a:p>
        </p:txBody>
      </p:sp>
      <p:sp>
        <p:nvSpPr>
          <p:cNvPr id="4" name="Content Placeholder 3"/>
          <p:cNvSpPr>
            <a:spLocks noGrp="1"/>
          </p:cNvSpPr>
          <p:nvPr>
            <p:ph sz="quarter" idx="4294967295"/>
          </p:nvPr>
        </p:nvSpPr>
        <p:spPr>
          <a:xfrm>
            <a:off x="3429000" y="2048256"/>
            <a:ext cx="3257550" cy="5571744"/>
          </a:xfrm>
          <a:prstGeom prst="rect">
            <a:avLst/>
          </a:prstGeom>
        </p:spPr>
        <p:txBody>
          <a:bodyPr>
            <a:normAutofit/>
          </a:bodyPr>
          <a:lstStyle/>
          <a:p>
            <a:pPr>
              <a:buFont typeface="Wingdings" pitchFamily="2" charset="2"/>
              <a:buChar char="q"/>
            </a:pPr>
            <a:r>
              <a:rPr lang="en-US" sz="2400" dirty="0" smtClean="0"/>
              <a:t>Quiz myself</a:t>
            </a:r>
          </a:p>
          <a:p>
            <a:pPr>
              <a:buFont typeface="Wingdings" pitchFamily="2" charset="2"/>
              <a:buChar char="q"/>
            </a:pPr>
            <a:r>
              <a:rPr lang="en-US" sz="2400" dirty="0" smtClean="0"/>
              <a:t>Have someone else quiz me</a:t>
            </a:r>
          </a:p>
          <a:p>
            <a:pPr>
              <a:buFont typeface="Wingdings" pitchFamily="2" charset="2"/>
              <a:buChar char="q"/>
            </a:pPr>
            <a:r>
              <a:rPr lang="en-US" sz="2400" dirty="0" smtClean="0"/>
              <a:t>Study flashcards</a:t>
            </a:r>
          </a:p>
          <a:p>
            <a:pPr>
              <a:buFont typeface="Wingdings" pitchFamily="2" charset="2"/>
              <a:buChar char="q"/>
            </a:pPr>
            <a:r>
              <a:rPr lang="en-US" sz="2400" dirty="0" smtClean="0"/>
              <a:t>Memorize/rehearse</a:t>
            </a:r>
          </a:p>
          <a:p>
            <a:pPr>
              <a:buFont typeface="Wingdings" pitchFamily="2" charset="2"/>
              <a:buChar char="q"/>
            </a:pPr>
            <a:r>
              <a:rPr lang="en-US" sz="2400" dirty="0" smtClean="0"/>
              <a:t>Create “cheat sheet”</a:t>
            </a:r>
          </a:p>
          <a:p>
            <a:pPr>
              <a:buFont typeface="Wingdings" pitchFamily="2" charset="2"/>
              <a:buChar char="q"/>
            </a:pPr>
            <a:r>
              <a:rPr lang="en-US" sz="2400" dirty="0" smtClean="0"/>
              <a:t>Study with friend</a:t>
            </a:r>
          </a:p>
          <a:p>
            <a:pPr>
              <a:buFont typeface="Wingdings" pitchFamily="2" charset="2"/>
              <a:buChar char="q"/>
            </a:pPr>
            <a:r>
              <a:rPr lang="en-US" sz="2400" dirty="0" smtClean="0"/>
              <a:t>Study with group</a:t>
            </a:r>
          </a:p>
          <a:p>
            <a:pPr>
              <a:buFont typeface="Wingdings" pitchFamily="2" charset="2"/>
              <a:buChar char="q"/>
            </a:pPr>
            <a:r>
              <a:rPr lang="en-US" sz="2400" dirty="0" smtClean="0"/>
              <a:t>Study session with teacher</a:t>
            </a:r>
          </a:p>
          <a:p>
            <a:pPr>
              <a:buFont typeface="Wingdings" pitchFamily="2" charset="2"/>
              <a:buChar char="q"/>
            </a:pPr>
            <a:r>
              <a:rPr lang="en-US" sz="2400" dirty="0" smtClean="0"/>
              <a:t>Study with a parent</a:t>
            </a:r>
          </a:p>
          <a:p>
            <a:pPr>
              <a:buFont typeface="Wingdings" pitchFamily="2" charset="2"/>
              <a:buChar char="q"/>
            </a:pPr>
            <a:r>
              <a:rPr lang="en-US" sz="2400" dirty="0" smtClean="0"/>
              <a:t>Ask for help</a:t>
            </a:r>
          </a:p>
        </p:txBody>
      </p:sp>
    </p:spTree>
    <p:extLst>
      <p:ext uri="{BB962C8B-B14F-4D97-AF65-F5344CB8AC3E}">
        <p14:creationId xmlns:p14="http://schemas.microsoft.com/office/powerpoint/2010/main" val="49795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cap="none" dirty="0" smtClean="0"/>
              <a:t>Teaching Routines:</a:t>
            </a:r>
            <a:r>
              <a:rPr lang="en-US" dirty="0" smtClean="0"/>
              <a:t/>
            </a:r>
            <a:br>
              <a:rPr lang="en-US" dirty="0" smtClean="0"/>
            </a:br>
            <a:r>
              <a:rPr lang="en-US" dirty="0">
                <a:solidFill>
                  <a:schemeClr val="accent3"/>
                </a:solidFill>
              </a:rPr>
              <a:t>O</a:t>
            </a:r>
            <a:r>
              <a:rPr lang="en-US" dirty="0" smtClean="0">
                <a:solidFill>
                  <a:schemeClr val="accent3"/>
                </a:solidFill>
              </a:rPr>
              <a:t>rganizing Homework/Notebook</a:t>
            </a:r>
            <a:endParaRPr lang="en-US" dirty="0">
              <a:solidFill>
                <a:schemeClr val="accent3"/>
              </a:solidFill>
            </a:endParaRPr>
          </a:p>
        </p:txBody>
      </p:sp>
      <p:sp>
        <p:nvSpPr>
          <p:cNvPr id="3" name="Content Placeholder 2"/>
          <p:cNvSpPr>
            <a:spLocks noGrp="1"/>
          </p:cNvSpPr>
          <p:nvPr>
            <p:ph idx="1"/>
          </p:nvPr>
        </p:nvSpPr>
        <p:spPr>
          <a:xfrm>
            <a:off x="514350" y="2133602"/>
            <a:ext cx="6000750" cy="5761751"/>
          </a:xfrm>
        </p:spPr>
        <p:txBody>
          <a:bodyPr>
            <a:normAutofit fontScale="92500" lnSpcReduction="20000"/>
          </a:bodyPr>
          <a:lstStyle/>
          <a:p>
            <a:r>
              <a:rPr lang="en-US" dirty="0" smtClean="0"/>
              <a:t>Develop list of elements to be organized</a:t>
            </a:r>
          </a:p>
          <a:p>
            <a:pPr lvl="1"/>
            <a:r>
              <a:rPr lang="en-US" dirty="0" smtClean="0"/>
              <a:t>Unfinished/finished homework</a:t>
            </a:r>
          </a:p>
          <a:p>
            <a:pPr lvl="1"/>
            <a:r>
              <a:rPr lang="en-US" dirty="0" smtClean="0"/>
              <a:t>Resource materials (e.g., charts, guides)</a:t>
            </a:r>
          </a:p>
          <a:p>
            <a:r>
              <a:rPr lang="en-US" dirty="0" smtClean="0"/>
              <a:t>Work with student to develop structure of organizational system</a:t>
            </a:r>
          </a:p>
          <a:p>
            <a:pPr lvl="1"/>
            <a:r>
              <a:rPr lang="en-US" dirty="0" smtClean="0"/>
              <a:t>Tabs for finished/unfinished homework, by class or content area,  etc.</a:t>
            </a:r>
          </a:p>
          <a:p>
            <a:pPr lvl="1"/>
            <a:r>
              <a:rPr lang="en-US" dirty="0" smtClean="0"/>
              <a:t>Separate folders for separate classes</a:t>
            </a:r>
          </a:p>
          <a:p>
            <a:pPr lvl="1"/>
            <a:r>
              <a:rPr lang="en-US" dirty="0" smtClean="0"/>
              <a:t>Color coding, post-its, dividers, etc.  </a:t>
            </a:r>
          </a:p>
          <a:p>
            <a:r>
              <a:rPr lang="en-US" dirty="0" smtClean="0"/>
              <a:t>Set time for daily check-in on use of system, fade when ready</a:t>
            </a:r>
          </a:p>
          <a:p>
            <a:pPr lvl="1"/>
            <a:endParaRPr lang="en-US" dirty="0"/>
          </a:p>
        </p:txBody>
      </p:sp>
    </p:spTree>
    <p:extLst>
      <p:ext uri="{BB962C8B-B14F-4D97-AF65-F5344CB8AC3E}">
        <p14:creationId xmlns:p14="http://schemas.microsoft.com/office/powerpoint/2010/main" val="3057306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cap="none" dirty="0" smtClean="0"/>
              <a:t>Teaching Routines:</a:t>
            </a:r>
            <a:r>
              <a:rPr lang="en-US" dirty="0" smtClean="0"/>
              <a:t/>
            </a:r>
            <a:br>
              <a:rPr lang="en-US" dirty="0" smtClean="0"/>
            </a:br>
            <a:r>
              <a:rPr lang="en-US" dirty="0" smtClean="0">
                <a:solidFill>
                  <a:schemeClr val="accent3"/>
                </a:solidFill>
              </a:rPr>
              <a:t>Managing </a:t>
            </a:r>
            <a:r>
              <a:rPr lang="en-US" dirty="0">
                <a:solidFill>
                  <a:schemeClr val="accent3"/>
                </a:solidFill>
              </a:rPr>
              <a:t>E</a:t>
            </a:r>
            <a:r>
              <a:rPr lang="en-US" dirty="0" smtClean="0">
                <a:solidFill>
                  <a:schemeClr val="accent3"/>
                </a:solidFill>
              </a:rPr>
              <a:t>ffortful </a:t>
            </a:r>
            <a:r>
              <a:rPr lang="en-US" dirty="0">
                <a:solidFill>
                  <a:schemeClr val="accent3"/>
                </a:solidFill>
              </a:rPr>
              <a:t>T</a:t>
            </a:r>
            <a:r>
              <a:rPr lang="en-US" dirty="0" smtClean="0">
                <a:solidFill>
                  <a:schemeClr val="accent3"/>
                </a:solidFill>
              </a:rPr>
              <a:t>asks</a:t>
            </a:r>
            <a:endParaRPr lang="en-US" dirty="0">
              <a:solidFill>
                <a:schemeClr val="accent3"/>
              </a:solidFill>
            </a:endParaRPr>
          </a:p>
        </p:txBody>
      </p:sp>
      <p:sp>
        <p:nvSpPr>
          <p:cNvPr id="3" name="Content Placeholder 2"/>
          <p:cNvSpPr>
            <a:spLocks noGrp="1"/>
          </p:cNvSpPr>
          <p:nvPr>
            <p:ph idx="1"/>
          </p:nvPr>
        </p:nvSpPr>
        <p:spPr>
          <a:xfrm>
            <a:off x="514350" y="2133602"/>
            <a:ext cx="6000750" cy="5761751"/>
          </a:xfrm>
        </p:spPr>
        <p:txBody>
          <a:bodyPr>
            <a:normAutofit fontScale="85000" lnSpcReduction="20000"/>
          </a:bodyPr>
          <a:lstStyle/>
          <a:p>
            <a:r>
              <a:rPr lang="en-US" dirty="0" smtClean="0"/>
              <a:t>Develop academic task list and have student rank 1-10 in perceived challenge (1=easiest; 10=hardest)</a:t>
            </a:r>
          </a:p>
          <a:p>
            <a:r>
              <a:rPr lang="en-US" dirty="0" smtClean="0"/>
              <a:t>Break down task into small steps – each no longer than X minutes </a:t>
            </a:r>
          </a:p>
          <a:p>
            <a:pPr lvl="1"/>
            <a:r>
              <a:rPr lang="en-US" dirty="0" smtClean="0"/>
              <a:t>(X=current student attention/effort span)</a:t>
            </a:r>
          </a:p>
          <a:p>
            <a:pPr lvl="1"/>
            <a:r>
              <a:rPr lang="en-US" dirty="0" smtClean="0"/>
              <a:t>Allow student to break task down if possible</a:t>
            </a:r>
          </a:p>
          <a:p>
            <a:pPr lvl="1"/>
            <a:r>
              <a:rPr lang="en-US" dirty="0" smtClean="0"/>
              <a:t>Student should “begin with end in sight”</a:t>
            </a:r>
          </a:p>
          <a:p>
            <a:r>
              <a:rPr lang="en-US" dirty="0" smtClean="0"/>
              <a:t>Provide break or reinforcement at end of each task</a:t>
            </a:r>
          </a:p>
          <a:p>
            <a:pPr lvl="1"/>
            <a:r>
              <a:rPr lang="en-US" dirty="0" smtClean="0"/>
              <a:t>For more challenging/aversive tasks, increase power of reward</a:t>
            </a:r>
          </a:p>
          <a:p>
            <a:r>
              <a:rPr lang="en-US" dirty="0" smtClean="0"/>
              <a:t>Praise </a:t>
            </a:r>
            <a:r>
              <a:rPr lang="en-US" u="sng" dirty="0" smtClean="0"/>
              <a:t>effort</a:t>
            </a:r>
            <a:r>
              <a:rPr lang="en-US" dirty="0" smtClean="0"/>
              <a:t> over accomplishment or ability</a:t>
            </a:r>
            <a:endParaRPr lang="en-US" dirty="0"/>
          </a:p>
        </p:txBody>
      </p:sp>
    </p:spTree>
    <p:extLst>
      <p:ext uri="{BB962C8B-B14F-4D97-AF65-F5344CB8AC3E}">
        <p14:creationId xmlns:p14="http://schemas.microsoft.com/office/powerpoint/2010/main" val="1703437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2384</Words>
  <Application>Microsoft Macintosh PowerPoint</Application>
  <PresentationFormat>On-screen Show (4:3)</PresentationFormat>
  <Paragraphs>309</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Default Design</vt:lpstr>
      <vt:lpstr>Sample Teaching Routines</vt:lpstr>
      <vt:lpstr>Teaching Routines: Beginning/End of Day</vt:lpstr>
      <vt:lpstr>Teaching Routines: Beginning/End of Day - HOMEWORK</vt:lpstr>
      <vt:lpstr>Teaching Routines: Long-term Projects</vt:lpstr>
      <vt:lpstr>Teaching Routines: Writing a Paper</vt:lpstr>
      <vt:lpstr>Teaching Routines: Studying for Tests</vt:lpstr>
      <vt:lpstr>Teaching Routines: Study Strategies</vt:lpstr>
      <vt:lpstr>Teaching Routines: Organizing Homework/Notebook</vt:lpstr>
      <vt:lpstr>Teaching Routines: Managing Effortful Tasks</vt:lpstr>
      <vt:lpstr>Teaching Routines: How to Take Notes</vt:lpstr>
      <vt:lpstr>Teaching Routines: How to Take Notes, cont’d</vt:lpstr>
      <vt:lpstr>PowerPoint Presentation</vt:lpstr>
      <vt:lpstr>Teaching Routines: Problem Solving</vt:lpstr>
      <vt:lpstr>Teaching Routines: Problem Solving, cont’d</vt:lpstr>
      <vt:lpstr>Teaching Routines: Problem Solving, cont’d</vt:lpstr>
      <vt:lpstr>Teaching Routines: Problem Solving, cont’d</vt:lpstr>
      <vt:lpstr>PowerPoint Presentation</vt:lpstr>
      <vt:lpstr>PowerPoint Presentation</vt:lpstr>
      <vt:lpstr>Also consider teaching…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Jenine Sansosti</dc:creator>
  <cp:lastModifiedBy>Staff</cp:lastModifiedBy>
  <cp:revision>4</cp:revision>
  <dcterms:created xsi:type="dcterms:W3CDTF">2013-12-01T16:13:06Z</dcterms:created>
  <dcterms:modified xsi:type="dcterms:W3CDTF">2015-01-30T15:09:55Z</dcterms:modified>
</cp:coreProperties>
</file>