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58" r:id="rId6"/>
    <p:sldId id="259" r:id="rId7"/>
    <p:sldId id="261" r:id="rId8"/>
    <p:sldId id="262" r:id="rId9"/>
    <p:sldId id="266" r:id="rId10"/>
    <p:sldId id="265" r:id="rId11"/>
    <p:sldId id="267" r:id="rId12"/>
    <p:sldId id="268" r:id="rId13"/>
    <p:sldId id="269" r:id="rId14"/>
    <p:sldId id="270" r:id="rId15"/>
    <p:sldId id="272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y McVey" initials="CM" lastIdx="5" clrIdx="0">
    <p:extLst>
      <p:ext uri="{19B8F6BF-5375-455C-9EA6-DF929625EA0E}">
        <p15:presenceInfo xmlns:p15="http://schemas.microsoft.com/office/powerpoint/2012/main" userId="S::cmcvey@corp.ocali.org::06319768-b584-4859-9cc7-7031c401b6c0" providerId="AD"/>
      </p:ext>
    </p:extLst>
  </p:cmAuthor>
  <p:cmAuthor id="2" name="Rachel Schultz" initials="RS" lastIdx="1" clrIdx="1">
    <p:extLst>
      <p:ext uri="{19B8F6BF-5375-455C-9EA6-DF929625EA0E}">
        <p15:presenceInfo xmlns:p15="http://schemas.microsoft.com/office/powerpoint/2012/main" userId="S::rschultz@corp.ocali.org::7f3cbc04-68b1-406a-b09a-228b9c91c47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2925"/>
  </p:normalViewPr>
  <p:slideViewPr>
    <p:cSldViewPr snapToGrid="0">
      <p:cViewPr varScale="1">
        <p:scale>
          <a:sx n="82" d="100"/>
          <a:sy n="82" d="100"/>
        </p:scale>
        <p:origin x="160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4DB4F5-E544-9349-8A4A-4A9EA1EEDB74}" type="doc">
      <dgm:prSet loTypeId="urn:microsoft.com/office/officeart/2005/8/layout/venn1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AEE88C0-84AA-E14E-9E3D-6401B9E3BFB3}">
      <dgm:prSet phldrT="[Text]" phldr="0"/>
      <dgm:spPr/>
      <dgm:t>
        <a:bodyPr/>
        <a:lstStyle/>
        <a:p>
          <a:r>
            <a:rPr lang="en-US">
              <a:latin typeface="Calibri" panose="020F0502020204030204"/>
            </a:rPr>
            <a:t>Dyslexia</a:t>
          </a:r>
          <a:endParaRPr lang="en-US"/>
        </a:p>
      </dgm:t>
    </dgm:pt>
    <dgm:pt modelId="{E9A0E489-F87B-104E-82C4-027F37EECDFE}" type="parTrans" cxnId="{35624624-19C7-514F-92A6-4F2BB0C93E09}">
      <dgm:prSet/>
      <dgm:spPr/>
      <dgm:t>
        <a:bodyPr/>
        <a:lstStyle/>
        <a:p>
          <a:endParaRPr lang="en-US"/>
        </a:p>
      </dgm:t>
    </dgm:pt>
    <dgm:pt modelId="{1B68B601-FC8B-BA4E-95E1-18B59DD13DFF}" type="sibTrans" cxnId="{35624624-19C7-514F-92A6-4F2BB0C93E09}">
      <dgm:prSet/>
      <dgm:spPr/>
      <dgm:t>
        <a:bodyPr/>
        <a:lstStyle/>
        <a:p>
          <a:endParaRPr lang="en-US"/>
        </a:p>
      </dgm:t>
    </dgm:pt>
    <dgm:pt modelId="{5933CFEE-08D6-B641-B5CB-0F3FB99C49E3}">
      <dgm:prSet phldrT="[Text]" phldr="0"/>
      <dgm:spPr/>
      <dgm:t>
        <a:bodyPr/>
        <a:lstStyle/>
        <a:p>
          <a:pPr rtl="0"/>
          <a:r>
            <a:rPr lang="en-US">
              <a:latin typeface="Calibri" panose="020F0502020204030204"/>
            </a:rPr>
            <a:t>Deaf or Hard of Hearing </a:t>
          </a:r>
          <a:endParaRPr lang="en-US"/>
        </a:p>
      </dgm:t>
    </dgm:pt>
    <dgm:pt modelId="{E3E3F987-DD1A-694D-B959-3FD81015E4FC}" type="parTrans" cxnId="{20285EC1-4FCD-504D-9542-2B221746619B}">
      <dgm:prSet/>
      <dgm:spPr/>
      <dgm:t>
        <a:bodyPr/>
        <a:lstStyle/>
        <a:p>
          <a:endParaRPr lang="en-US"/>
        </a:p>
      </dgm:t>
    </dgm:pt>
    <dgm:pt modelId="{842BC4EB-F18A-8A45-8A14-0EE5A21C337D}" type="sibTrans" cxnId="{20285EC1-4FCD-504D-9542-2B221746619B}">
      <dgm:prSet/>
      <dgm:spPr/>
      <dgm:t>
        <a:bodyPr/>
        <a:lstStyle/>
        <a:p>
          <a:endParaRPr lang="en-US"/>
        </a:p>
      </dgm:t>
    </dgm:pt>
    <dgm:pt modelId="{17B1BFC9-BC77-EF4F-9B6D-8406061E23E7}">
      <dgm:prSet phldrT="[Text]" phldr="0"/>
      <dgm:spPr/>
      <dgm:t>
        <a:bodyPr/>
        <a:lstStyle/>
        <a:p>
          <a:pPr rtl="0"/>
          <a:r>
            <a:rPr lang="en-US">
              <a:latin typeface="Calibri" panose="020F0502020204030204"/>
            </a:rPr>
            <a:t>Executive Function Challenges</a:t>
          </a:r>
          <a:endParaRPr lang="en-US"/>
        </a:p>
      </dgm:t>
    </dgm:pt>
    <dgm:pt modelId="{1AAF9926-5C1E-3540-BBBD-80CA8F4E77AE}" type="parTrans" cxnId="{481F204E-5507-D848-B718-0D44D826B2E4}">
      <dgm:prSet/>
      <dgm:spPr/>
      <dgm:t>
        <a:bodyPr/>
        <a:lstStyle/>
        <a:p>
          <a:endParaRPr lang="en-US"/>
        </a:p>
      </dgm:t>
    </dgm:pt>
    <dgm:pt modelId="{B16B72DF-DC62-C844-A8E8-2C67E0A65F69}" type="sibTrans" cxnId="{481F204E-5507-D848-B718-0D44D826B2E4}">
      <dgm:prSet/>
      <dgm:spPr/>
      <dgm:t>
        <a:bodyPr/>
        <a:lstStyle/>
        <a:p>
          <a:endParaRPr lang="en-US"/>
        </a:p>
      </dgm:t>
    </dgm:pt>
    <dgm:pt modelId="{B656AD94-9051-EC40-B395-787AA9B79D41}" type="pres">
      <dgm:prSet presAssocID="{024DB4F5-E544-9349-8A4A-4A9EA1EEDB74}" presName="compositeShape" presStyleCnt="0">
        <dgm:presLayoutVars>
          <dgm:chMax val="7"/>
          <dgm:dir/>
          <dgm:resizeHandles val="exact"/>
        </dgm:presLayoutVars>
      </dgm:prSet>
      <dgm:spPr/>
    </dgm:pt>
    <dgm:pt modelId="{525BAA46-6F56-3C4C-8A1C-6362AAF52524}" type="pres">
      <dgm:prSet presAssocID="{CAEE88C0-84AA-E14E-9E3D-6401B9E3BFB3}" presName="circ1" presStyleLbl="vennNode1" presStyleIdx="0" presStyleCnt="3"/>
      <dgm:spPr/>
    </dgm:pt>
    <dgm:pt modelId="{CD4890EE-D236-544F-B3E2-5166529C79BE}" type="pres">
      <dgm:prSet presAssocID="{CAEE88C0-84AA-E14E-9E3D-6401B9E3BFB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925AB46-5DC5-BE48-8E8D-765B9DE08027}" type="pres">
      <dgm:prSet presAssocID="{5933CFEE-08D6-B641-B5CB-0F3FB99C49E3}" presName="circ2" presStyleLbl="vennNode1" presStyleIdx="1" presStyleCnt="3"/>
      <dgm:spPr/>
    </dgm:pt>
    <dgm:pt modelId="{518B0DB2-A380-4E4D-AE86-B6A4E672A957}" type="pres">
      <dgm:prSet presAssocID="{5933CFEE-08D6-B641-B5CB-0F3FB99C49E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CC16A1A-89D1-C447-AB28-07BD63943246}" type="pres">
      <dgm:prSet presAssocID="{17B1BFC9-BC77-EF4F-9B6D-8406061E23E7}" presName="circ3" presStyleLbl="vennNode1" presStyleIdx="2" presStyleCnt="3"/>
      <dgm:spPr/>
    </dgm:pt>
    <dgm:pt modelId="{C672FDCE-DF6D-1B43-8430-694843D71D3C}" type="pres">
      <dgm:prSet presAssocID="{17B1BFC9-BC77-EF4F-9B6D-8406061E23E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0DA2803-555B-4415-8B26-6EBE0440EC8A}" type="presOf" srcId="{CAEE88C0-84AA-E14E-9E3D-6401B9E3BFB3}" destId="{CD4890EE-D236-544F-B3E2-5166529C79BE}" srcOrd="1" destOrd="0" presId="urn:microsoft.com/office/officeart/2005/8/layout/venn1"/>
    <dgm:cxn modelId="{35624624-19C7-514F-92A6-4F2BB0C93E09}" srcId="{024DB4F5-E544-9349-8A4A-4A9EA1EEDB74}" destId="{CAEE88C0-84AA-E14E-9E3D-6401B9E3BFB3}" srcOrd="0" destOrd="0" parTransId="{E9A0E489-F87B-104E-82C4-027F37EECDFE}" sibTransId="{1B68B601-FC8B-BA4E-95E1-18B59DD13DFF}"/>
    <dgm:cxn modelId="{F895CF32-AD05-49DE-89DD-0607E87E1A4D}" type="presOf" srcId="{CAEE88C0-84AA-E14E-9E3D-6401B9E3BFB3}" destId="{525BAA46-6F56-3C4C-8A1C-6362AAF52524}" srcOrd="0" destOrd="0" presId="urn:microsoft.com/office/officeart/2005/8/layout/venn1"/>
    <dgm:cxn modelId="{481F204E-5507-D848-B718-0D44D826B2E4}" srcId="{024DB4F5-E544-9349-8A4A-4A9EA1EEDB74}" destId="{17B1BFC9-BC77-EF4F-9B6D-8406061E23E7}" srcOrd="2" destOrd="0" parTransId="{1AAF9926-5C1E-3540-BBBD-80CA8F4E77AE}" sibTransId="{B16B72DF-DC62-C844-A8E8-2C67E0A65F69}"/>
    <dgm:cxn modelId="{2AF65859-12E2-4798-B172-C4B90E2EEA42}" type="presOf" srcId="{17B1BFC9-BC77-EF4F-9B6D-8406061E23E7}" destId="{C672FDCE-DF6D-1B43-8430-694843D71D3C}" srcOrd="1" destOrd="0" presId="urn:microsoft.com/office/officeart/2005/8/layout/venn1"/>
    <dgm:cxn modelId="{299C6FA8-A654-4DBB-A678-598ECDA530D3}" type="presOf" srcId="{5933CFEE-08D6-B641-B5CB-0F3FB99C49E3}" destId="{518B0DB2-A380-4E4D-AE86-B6A4E672A957}" srcOrd="1" destOrd="0" presId="urn:microsoft.com/office/officeart/2005/8/layout/venn1"/>
    <dgm:cxn modelId="{20285EC1-4FCD-504D-9542-2B221746619B}" srcId="{024DB4F5-E544-9349-8A4A-4A9EA1EEDB74}" destId="{5933CFEE-08D6-B641-B5CB-0F3FB99C49E3}" srcOrd="1" destOrd="0" parTransId="{E3E3F987-DD1A-694D-B959-3FD81015E4FC}" sibTransId="{842BC4EB-F18A-8A45-8A14-0EE5A21C337D}"/>
    <dgm:cxn modelId="{DA426BD8-1E3C-4FFF-827A-CA614EEA72A0}" type="presOf" srcId="{5933CFEE-08D6-B641-B5CB-0F3FB99C49E3}" destId="{8925AB46-5DC5-BE48-8E8D-765B9DE08027}" srcOrd="0" destOrd="0" presId="urn:microsoft.com/office/officeart/2005/8/layout/venn1"/>
    <dgm:cxn modelId="{69A4FDDF-799E-7248-B4CB-A2D52B3F364D}" type="presOf" srcId="{024DB4F5-E544-9349-8A4A-4A9EA1EEDB74}" destId="{B656AD94-9051-EC40-B395-787AA9B79D41}" srcOrd="0" destOrd="0" presId="urn:microsoft.com/office/officeart/2005/8/layout/venn1"/>
    <dgm:cxn modelId="{3EC2E1E7-6368-4AE1-99E1-C1EBFFA963E0}" type="presOf" srcId="{17B1BFC9-BC77-EF4F-9B6D-8406061E23E7}" destId="{1CC16A1A-89D1-C447-AB28-07BD63943246}" srcOrd="0" destOrd="0" presId="urn:microsoft.com/office/officeart/2005/8/layout/venn1"/>
    <dgm:cxn modelId="{521220A4-7FBF-48C9-9B8D-A737323C6AC9}" type="presParOf" srcId="{B656AD94-9051-EC40-B395-787AA9B79D41}" destId="{525BAA46-6F56-3C4C-8A1C-6362AAF52524}" srcOrd="0" destOrd="0" presId="urn:microsoft.com/office/officeart/2005/8/layout/venn1"/>
    <dgm:cxn modelId="{CB3EF088-3240-414A-AFFF-9AE5D0A42BF7}" type="presParOf" srcId="{B656AD94-9051-EC40-B395-787AA9B79D41}" destId="{CD4890EE-D236-544F-B3E2-5166529C79BE}" srcOrd="1" destOrd="0" presId="urn:microsoft.com/office/officeart/2005/8/layout/venn1"/>
    <dgm:cxn modelId="{31A372BF-812A-49E1-AA67-C8B3B7E5EBDC}" type="presParOf" srcId="{B656AD94-9051-EC40-B395-787AA9B79D41}" destId="{8925AB46-5DC5-BE48-8E8D-765B9DE08027}" srcOrd="2" destOrd="0" presId="urn:microsoft.com/office/officeart/2005/8/layout/venn1"/>
    <dgm:cxn modelId="{815FAE27-BE72-44EB-811F-98EAC2923C27}" type="presParOf" srcId="{B656AD94-9051-EC40-B395-787AA9B79D41}" destId="{518B0DB2-A380-4E4D-AE86-B6A4E672A957}" srcOrd="3" destOrd="0" presId="urn:microsoft.com/office/officeart/2005/8/layout/venn1"/>
    <dgm:cxn modelId="{93DDD462-D4BA-4132-9833-1F1851D8297D}" type="presParOf" srcId="{B656AD94-9051-EC40-B395-787AA9B79D41}" destId="{1CC16A1A-89D1-C447-AB28-07BD63943246}" srcOrd="4" destOrd="0" presId="urn:microsoft.com/office/officeart/2005/8/layout/venn1"/>
    <dgm:cxn modelId="{052815C2-6C6C-44AC-B61F-7302E47ADDBE}" type="presParOf" srcId="{B656AD94-9051-EC40-B395-787AA9B79D41}" destId="{C672FDCE-DF6D-1B43-8430-694843D71D3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BAA46-6F56-3C4C-8A1C-6362AAF52524}">
      <dsp:nvSpPr>
        <dsp:cNvPr id="0" name=""/>
        <dsp:cNvSpPr/>
      </dsp:nvSpPr>
      <dsp:spPr>
        <a:xfrm>
          <a:off x="3026781" y="64824"/>
          <a:ext cx="3111577" cy="311157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Calibri" panose="020F0502020204030204"/>
            </a:rPr>
            <a:t>Dyslexia</a:t>
          </a:r>
          <a:endParaRPr lang="en-US" sz="3300" kern="1200"/>
        </a:p>
      </dsp:txBody>
      <dsp:txXfrm>
        <a:off x="3441658" y="609350"/>
        <a:ext cx="2281823" cy="1400209"/>
      </dsp:txXfrm>
    </dsp:sp>
    <dsp:sp modelId="{8925AB46-5DC5-BE48-8E8D-765B9DE08027}">
      <dsp:nvSpPr>
        <dsp:cNvPr id="0" name=""/>
        <dsp:cNvSpPr/>
      </dsp:nvSpPr>
      <dsp:spPr>
        <a:xfrm>
          <a:off x="4149542" y="2009560"/>
          <a:ext cx="3111577" cy="311157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Calibri" panose="020F0502020204030204"/>
            </a:rPr>
            <a:t>Deaf or Hard of Hearing </a:t>
          </a:r>
          <a:endParaRPr lang="en-US" sz="3300" kern="1200"/>
        </a:p>
      </dsp:txBody>
      <dsp:txXfrm>
        <a:off x="5101166" y="2813384"/>
        <a:ext cx="1866946" cy="1711367"/>
      </dsp:txXfrm>
    </dsp:sp>
    <dsp:sp modelId="{1CC16A1A-89D1-C447-AB28-07BD63943246}">
      <dsp:nvSpPr>
        <dsp:cNvPr id="0" name=""/>
        <dsp:cNvSpPr/>
      </dsp:nvSpPr>
      <dsp:spPr>
        <a:xfrm>
          <a:off x="1904021" y="2009560"/>
          <a:ext cx="3111577" cy="311157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Calibri" panose="020F0502020204030204"/>
            </a:rPr>
            <a:t>Executive Function Challenges</a:t>
          </a:r>
          <a:endParaRPr lang="en-US" sz="3300" kern="1200"/>
        </a:p>
      </dsp:txBody>
      <dsp:txXfrm>
        <a:off x="2197027" y="2813384"/>
        <a:ext cx="1866946" cy="1711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F7F6A-6688-4F28-AA27-88F4B0C22434}" type="datetimeFigureOut">
              <a:rPr lang="en-US"/>
              <a:t>12/9/19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E69EB-5181-4375-85F1-6CA0A39011A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88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E69EB-5181-4375-85F1-6CA0A39011A0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36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E69EB-5181-4375-85F1-6CA0A39011A0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66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E69EB-5181-4375-85F1-6CA0A39011A0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1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E69EB-5181-4375-85F1-6CA0A39011A0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87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E69EB-5181-4375-85F1-6CA0A39011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79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E69EB-5181-4375-85F1-6CA0A39011A0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90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E69EB-5181-4375-85F1-6CA0A39011A0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23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E69EB-5181-4375-85F1-6CA0A39011A0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78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E69EB-5181-4375-85F1-6CA0A39011A0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1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E69EB-5181-4375-85F1-6CA0A39011A0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25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E69EB-5181-4375-85F1-6CA0A39011A0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06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E69EB-5181-4375-85F1-6CA0A39011A0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87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E69EB-5181-4375-85F1-6CA0A39011A0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4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DD2F74B-2C2C-4348-9B26-84D216A806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ogo for OCALI with tagline Inspiring Change for People with Disabilities">
            <a:extLst>
              <a:ext uri="{FF2B5EF4-FFF2-40B4-BE49-F238E27FC236}">
                <a16:creationId xmlns:a16="http://schemas.microsoft.com/office/drawing/2014/main" id="{F23D5220-50B3-7445-BEEB-E45185F506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0932" y="2377281"/>
            <a:ext cx="5670135" cy="21034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4C650FD-4301-D24A-8946-4B4CC73F91FB}"/>
              </a:ext>
            </a:extLst>
          </p:cNvPr>
          <p:cNvSpPr/>
          <p:nvPr userDrawn="1"/>
        </p:nvSpPr>
        <p:spPr>
          <a:xfrm>
            <a:off x="578602" y="627236"/>
            <a:ext cx="11034793" cy="56035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45513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E1B13-2F71-034D-B649-200A8E6C3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95 Black" panose="020B05030202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1C61C5-C2D4-D949-B7C9-33A5B6F88D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41500"/>
            <a:ext cx="10515600" cy="42814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  <a:lvl2pPr>
              <a:defRPr b="0" i="0">
                <a:latin typeface="Avenir LT Std 45 Book" panose="020B0502020203020204" pitchFamily="34" charset="0"/>
              </a:defRPr>
            </a:lvl2pPr>
            <a:lvl3pPr>
              <a:defRPr b="0" i="0">
                <a:latin typeface="Avenir LT Std 45 Book" panose="020B0502020203020204" pitchFamily="34" charset="0"/>
              </a:defRPr>
            </a:lvl3pPr>
            <a:lvl4pPr>
              <a:defRPr b="0" i="0">
                <a:latin typeface="Avenir LT Std 45 Book" panose="020B0502020203020204" pitchFamily="34" charset="0"/>
              </a:defRPr>
            </a:lvl4pPr>
            <a:lvl5pPr>
              <a:defRPr b="0" i="0">
                <a:latin typeface="Avenir LT Std 45 Book" panose="020B05020202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78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O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447874-BB89-C34F-BCB3-30087375E5F6}"/>
              </a:ext>
            </a:extLst>
          </p:cNvPr>
          <p:cNvSpPr txBox="1"/>
          <p:nvPr userDrawn="1"/>
        </p:nvSpPr>
        <p:spPr>
          <a:xfrm>
            <a:off x="583003" y="384864"/>
            <a:ext cx="11038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kern="1200" baseline="0">
                <a:solidFill>
                  <a:schemeClr val="tx1"/>
                </a:solidFill>
                <a:effectLst/>
                <a:latin typeface="Avenir LT Std 95 Black" panose="020B0503020203020204" pitchFamily="34" charset="0"/>
                <a:ea typeface="+mn-ea"/>
                <a:cs typeface="+mn-cs"/>
              </a:rPr>
              <a:t>About </a:t>
            </a:r>
            <a:r>
              <a:rPr lang="en-US" sz="3600" b="0" i="0" kern="1200" baseline="0">
                <a:solidFill>
                  <a:schemeClr val="tx1"/>
                </a:solidFill>
                <a:effectLst/>
                <a:latin typeface="Avenir LT Std 95 Black" panose="020B0503020203020204" pitchFamily="34" charset="0"/>
                <a:ea typeface="+mn-ea"/>
                <a:cs typeface="+mn-cs"/>
              </a:rPr>
              <a:t>OCALI</a:t>
            </a:r>
          </a:p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61CB86-1DEE-EE41-916B-78F111DCF324}"/>
              </a:ext>
            </a:extLst>
          </p:cNvPr>
          <p:cNvSpPr txBox="1"/>
          <p:nvPr userDrawn="1"/>
        </p:nvSpPr>
        <p:spPr>
          <a:xfrm>
            <a:off x="583004" y="1399142"/>
            <a:ext cx="940929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kern="1200">
                <a:solidFill>
                  <a:schemeClr val="tx1"/>
                </a:solidFill>
                <a:effectLst/>
                <a:latin typeface="Avenir LT Std 95 Black" panose="020B0503020203020204" pitchFamily="34" charset="0"/>
                <a:ea typeface="+mn-ea"/>
                <a:cs typeface="+mn-cs"/>
              </a:rPr>
              <a:t>Vision - </a:t>
            </a:r>
            <a:r>
              <a:rPr lang="en-US" sz="2400" b="1" i="1" kern="1200">
                <a:solidFill>
                  <a:schemeClr val="tx1"/>
                </a:solidFill>
                <a:effectLst/>
                <a:latin typeface="Avenir LT Std 95 Black Oblique" panose="020B0503020203020204" pitchFamily="34" charset="0"/>
                <a:ea typeface="+mn-ea"/>
                <a:cs typeface="+mn-cs"/>
              </a:rPr>
              <a:t>Why We Do What We Do</a:t>
            </a:r>
          </a:p>
          <a:p>
            <a:r>
              <a:rPr lang="en-US" sz="2400" b="0" i="0" kern="1200">
                <a:solidFill>
                  <a:schemeClr val="tx1"/>
                </a:solidFill>
                <a:effectLst/>
                <a:latin typeface="Avenir LT Std 45 Book" panose="020B0502020203020204" pitchFamily="34" charset="0"/>
                <a:ea typeface="+mn-ea"/>
                <a:cs typeface="+mn-cs"/>
              </a:rPr>
              <a:t>People with disabilities have the opportunity to live their best lives.</a:t>
            </a:r>
          </a:p>
          <a:p>
            <a:endParaRPr lang="en-US" sz="2400" b="1" i="0" kern="1200">
              <a:solidFill>
                <a:schemeClr val="tx1"/>
              </a:solidFill>
              <a:effectLst/>
              <a:latin typeface="Avenir LT Std 95 Black" panose="020B0503020203020204" pitchFamily="34" charset="0"/>
              <a:ea typeface="+mn-ea"/>
              <a:cs typeface="+mn-cs"/>
            </a:endParaRPr>
          </a:p>
          <a:p>
            <a:r>
              <a:rPr lang="en-US" sz="2400" b="1" i="0" kern="1200">
                <a:solidFill>
                  <a:schemeClr val="tx1"/>
                </a:solidFill>
                <a:effectLst/>
                <a:latin typeface="Avenir LT Std 95 Black" panose="020B0503020203020204" pitchFamily="34" charset="0"/>
                <a:ea typeface="+mn-ea"/>
                <a:cs typeface="+mn-cs"/>
              </a:rPr>
              <a:t>Mission - </a:t>
            </a:r>
            <a:r>
              <a:rPr lang="en-US" sz="2400" b="1" i="1" kern="1200">
                <a:solidFill>
                  <a:schemeClr val="tx1"/>
                </a:solidFill>
                <a:effectLst/>
                <a:latin typeface="Avenir LT Std 95 Black Oblique" panose="020B0503020203020204" pitchFamily="34" charset="0"/>
                <a:ea typeface="+mn-ea"/>
                <a:cs typeface="+mn-cs"/>
              </a:rPr>
              <a:t>What We Do</a:t>
            </a:r>
          </a:p>
          <a:p>
            <a:r>
              <a:rPr lang="en-US" sz="2400" b="0" i="0" kern="1200">
                <a:solidFill>
                  <a:schemeClr val="tx1"/>
                </a:solidFill>
                <a:effectLst/>
                <a:latin typeface="Avenir LT Std 45 Book" panose="020B0502020203020204" pitchFamily="34" charset="0"/>
                <a:ea typeface="+mn-ea"/>
                <a:cs typeface="+mn-cs"/>
              </a:rPr>
              <a:t>OCALI inspires change and promotes access to opportunities for people with disabilities.</a:t>
            </a:r>
          </a:p>
          <a:p>
            <a:endParaRPr lang="en-US" sz="2400" b="1" i="0" kern="1200">
              <a:solidFill>
                <a:schemeClr val="tx1"/>
              </a:solidFill>
              <a:effectLst/>
              <a:latin typeface="Avenir LT Std 95 Black" panose="020B0503020203020204" pitchFamily="34" charset="0"/>
              <a:ea typeface="+mn-ea"/>
              <a:cs typeface="+mn-cs"/>
            </a:endParaRPr>
          </a:p>
          <a:p>
            <a:r>
              <a:rPr lang="en-US" sz="2400" b="1" i="0" kern="1200">
                <a:solidFill>
                  <a:schemeClr val="tx1"/>
                </a:solidFill>
                <a:effectLst/>
                <a:latin typeface="Avenir LT Std 95 Black" panose="020B0503020203020204" pitchFamily="34" charset="0"/>
                <a:ea typeface="+mn-ea"/>
                <a:cs typeface="+mn-cs"/>
              </a:rPr>
              <a:t>Action - </a:t>
            </a:r>
            <a:r>
              <a:rPr lang="en-US" sz="2400" b="1" i="1" kern="1200">
                <a:solidFill>
                  <a:schemeClr val="tx1"/>
                </a:solidFill>
                <a:effectLst/>
                <a:latin typeface="Avenir LT Std 95 Black Oblique" panose="020B0503020203020204" pitchFamily="34" charset="0"/>
                <a:ea typeface="+mn-ea"/>
                <a:cs typeface="+mn-cs"/>
              </a:rPr>
              <a:t>How We Do What We Do</a:t>
            </a:r>
          </a:p>
          <a:p>
            <a:r>
              <a:rPr lang="en-US" sz="2400" b="0" i="0" kern="1200">
                <a:solidFill>
                  <a:schemeClr val="tx1"/>
                </a:solidFill>
                <a:effectLst/>
                <a:latin typeface="Avenir LT Std 45 Book" panose="020B0502020203020204" pitchFamily="34" charset="0"/>
                <a:ea typeface="+mn-ea"/>
                <a:cs typeface="+mn-cs"/>
              </a:rPr>
              <a:t>OCALI informs public policy and develops and deploys practices grounded in linking research to real life.</a:t>
            </a:r>
          </a:p>
          <a:p>
            <a:endParaRPr lang="en-US" b="0" i="0">
              <a:latin typeface="Avenir LT Std 45 Book" panose="020B05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50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CALI C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 for ASD Strategies in Action Autism Certification Center">
            <a:extLst>
              <a:ext uri="{FF2B5EF4-FFF2-40B4-BE49-F238E27FC236}">
                <a16:creationId xmlns:a16="http://schemas.microsoft.com/office/drawing/2014/main" id="{FD30D67B-4E7D-7844-8BD8-29A95AA73B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4479" y="3796080"/>
            <a:ext cx="2422748" cy="929944"/>
          </a:xfrm>
          <a:prstGeom prst="rect">
            <a:avLst/>
          </a:prstGeom>
        </p:spPr>
      </p:pic>
      <p:pic>
        <p:nvPicPr>
          <p:cNvPr id="4" name="Picture 3" descr="Logo for Assistive Technology and Accessible Educational Materials Center">
            <a:extLst>
              <a:ext uri="{FF2B5EF4-FFF2-40B4-BE49-F238E27FC236}">
                <a16:creationId xmlns:a16="http://schemas.microsoft.com/office/drawing/2014/main" id="{F86305B5-A944-884C-A569-741222555F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90192" y="2688249"/>
            <a:ext cx="3072111" cy="768028"/>
          </a:xfrm>
          <a:prstGeom prst="rect">
            <a:avLst/>
          </a:prstGeom>
        </p:spPr>
      </p:pic>
      <p:pic>
        <p:nvPicPr>
          <p:cNvPr id="5" name="Picture 4" descr="Logo for Autism Center">
            <a:extLst>
              <a:ext uri="{FF2B5EF4-FFF2-40B4-BE49-F238E27FC236}">
                <a16:creationId xmlns:a16="http://schemas.microsoft.com/office/drawing/2014/main" id="{DD14A16D-FFE9-BF48-A072-DBD73B3E6F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4716" y="1647220"/>
            <a:ext cx="2939006" cy="774178"/>
          </a:xfrm>
          <a:prstGeom prst="rect">
            <a:avLst/>
          </a:prstGeom>
        </p:spPr>
      </p:pic>
      <p:pic>
        <p:nvPicPr>
          <p:cNvPr id="6" name="Picture 5" descr="Logo for Center for the Young Child">
            <a:extLst>
              <a:ext uri="{FF2B5EF4-FFF2-40B4-BE49-F238E27FC236}">
                <a16:creationId xmlns:a16="http://schemas.microsoft.com/office/drawing/2014/main" id="{A17D64B6-5E33-A548-B9B6-140C3A7B38E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44717" y="2688248"/>
            <a:ext cx="2915660" cy="768028"/>
          </a:xfrm>
          <a:prstGeom prst="rect">
            <a:avLst/>
          </a:prstGeom>
        </p:spPr>
      </p:pic>
      <p:pic>
        <p:nvPicPr>
          <p:cNvPr id="7" name="Picture 6" descr="Logo for Family Center">
            <a:extLst>
              <a:ext uri="{FF2B5EF4-FFF2-40B4-BE49-F238E27FC236}">
                <a16:creationId xmlns:a16="http://schemas.microsoft.com/office/drawing/2014/main" id="{4DE59038-6FD1-7540-94D2-855BDA13550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4716" y="3832656"/>
            <a:ext cx="2680568" cy="706101"/>
          </a:xfrm>
          <a:prstGeom prst="rect">
            <a:avLst/>
          </a:prstGeom>
        </p:spPr>
      </p:pic>
      <p:pic>
        <p:nvPicPr>
          <p:cNvPr id="8" name="Picture 7" descr="Logo for Lending Library">
            <a:extLst>
              <a:ext uri="{FF2B5EF4-FFF2-40B4-BE49-F238E27FC236}">
                <a16:creationId xmlns:a16="http://schemas.microsoft.com/office/drawing/2014/main" id="{410CC453-2F57-6848-A8E6-54FD71D681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93689" y="4831907"/>
            <a:ext cx="2811313" cy="1116764"/>
          </a:xfrm>
          <a:prstGeom prst="rect">
            <a:avLst/>
          </a:prstGeom>
        </p:spPr>
      </p:pic>
      <p:pic>
        <p:nvPicPr>
          <p:cNvPr id="9" name="Picture 8" descr="Logo for Lifespan Transition Center">
            <a:extLst>
              <a:ext uri="{FF2B5EF4-FFF2-40B4-BE49-F238E27FC236}">
                <a16:creationId xmlns:a16="http://schemas.microsoft.com/office/drawing/2014/main" id="{B3F14642-D637-8343-BE21-72ECC705EB4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059544" y="1647220"/>
            <a:ext cx="3066255" cy="749221"/>
          </a:xfrm>
          <a:prstGeom prst="rect">
            <a:avLst/>
          </a:prstGeom>
        </p:spPr>
      </p:pic>
      <p:pic>
        <p:nvPicPr>
          <p:cNvPr id="10" name="Picture 9" descr="Logo for the Outreach Center for Deafness and Blindness">
            <a:extLst>
              <a:ext uri="{FF2B5EF4-FFF2-40B4-BE49-F238E27FC236}">
                <a16:creationId xmlns:a16="http://schemas.microsoft.com/office/drawing/2014/main" id="{B12587B9-EB86-EC4B-B4F8-618C368C9D8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10441" y="1647220"/>
            <a:ext cx="3333450" cy="632463"/>
          </a:xfrm>
          <a:prstGeom prst="rect">
            <a:avLst/>
          </a:prstGeom>
        </p:spPr>
      </p:pic>
      <p:pic>
        <p:nvPicPr>
          <p:cNvPr id="11" name="Picture 10" descr="Logo for Teaching Diverse Learners Center">
            <a:extLst>
              <a:ext uri="{FF2B5EF4-FFF2-40B4-BE49-F238E27FC236}">
                <a16:creationId xmlns:a16="http://schemas.microsoft.com/office/drawing/2014/main" id="{6D4E68C9-912C-3848-A401-870A317EEFB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059544" y="2688248"/>
            <a:ext cx="2894838" cy="749742"/>
          </a:xfrm>
          <a:prstGeom prst="rect">
            <a:avLst/>
          </a:prstGeom>
        </p:spPr>
      </p:pic>
      <p:pic>
        <p:nvPicPr>
          <p:cNvPr id="12" name="Picture 11" descr="Logo for Universal Design for Learning Center">
            <a:extLst>
              <a:ext uri="{FF2B5EF4-FFF2-40B4-BE49-F238E27FC236}">
                <a16:creationId xmlns:a16="http://schemas.microsoft.com/office/drawing/2014/main" id="{18397CBC-BE87-014B-A995-EAAFB1F6C1D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059544" y="3832656"/>
            <a:ext cx="3235786" cy="7515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3BD77C-2585-D542-8BF0-258AC6A114CB}"/>
              </a:ext>
            </a:extLst>
          </p:cNvPr>
          <p:cNvSpPr txBox="1"/>
          <p:nvPr userDrawn="1"/>
        </p:nvSpPr>
        <p:spPr>
          <a:xfrm>
            <a:off x="583003" y="384864"/>
            <a:ext cx="11038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kern="1200" baseline="0">
                <a:solidFill>
                  <a:schemeClr val="tx1"/>
                </a:solidFill>
                <a:effectLst/>
                <a:latin typeface="Avenir LT Std 95 Black" panose="020B0503020203020204" pitchFamily="34" charset="0"/>
                <a:ea typeface="+mn-ea"/>
                <a:cs typeface="+mn-cs"/>
              </a:rPr>
              <a:t>OCALI Centers</a:t>
            </a:r>
          </a:p>
          <a:p>
            <a:endParaRPr lang="en-US"/>
          </a:p>
        </p:txBody>
      </p:sp>
      <p:pic>
        <p:nvPicPr>
          <p:cNvPr id="14" name="Picture 13" descr="OCALICON logo">
            <a:extLst>
              <a:ext uri="{FF2B5EF4-FFF2-40B4-BE49-F238E27FC236}">
                <a16:creationId xmlns:a16="http://schemas.microsoft.com/office/drawing/2014/main" id="{54ECB119-E115-3A49-9609-371FC32110C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351427" y="5116037"/>
            <a:ext cx="2567104" cy="39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4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DF60D43-6803-5F41-B7F5-FACDC629DDAA}"/>
              </a:ext>
            </a:extLst>
          </p:cNvPr>
          <p:cNvSpPr/>
          <p:nvPr userDrawn="1"/>
        </p:nvSpPr>
        <p:spPr>
          <a:xfrm>
            <a:off x="-4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2343F8-B533-F648-B2B1-3E00B860FEF0}"/>
              </a:ext>
            </a:extLst>
          </p:cNvPr>
          <p:cNvSpPr/>
          <p:nvPr userDrawn="1"/>
        </p:nvSpPr>
        <p:spPr>
          <a:xfrm>
            <a:off x="578602" y="627236"/>
            <a:ext cx="11034793" cy="56035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515FF7-B232-D245-9502-86C2E3C4BC5A}"/>
              </a:ext>
            </a:extLst>
          </p:cNvPr>
          <p:cNvSpPr txBox="1"/>
          <p:nvPr userDrawn="1"/>
        </p:nvSpPr>
        <p:spPr>
          <a:xfrm>
            <a:off x="4085419" y="1825625"/>
            <a:ext cx="4021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>
                <a:solidFill>
                  <a:schemeClr val="bg1"/>
                </a:solidFill>
                <a:latin typeface="Avenir LT Std 95 Black" panose="020B0503020203020204" pitchFamily="34" charset="0"/>
              </a:rPr>
              <a:t>Thank You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200277-EEFD-C148-93FD-CFD54F2764C7}"/>
              </a:ext>
            </a:extLst>
          </p:cNvPr>
          <p:cNvSpPr txBox="1"/>
          <p:nvPr userDrawn="1"/>
        </p:nvSpPr>
        <p:spPr>
          <a:xfrm>
            <a:off x="3754912" y="3429117"/>
            <a:ext cx="4682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>
                <a:solidFill>
                  <a:schemeClr val="bg1"/>
                </a:solidFill>
                <a:latin typeface="Avenir LT Std 65 Medium" panose="020B0503020203020204" pitchFamily="34" charset="0"/>
              </a:rPr>
              <a:t>visit us at </a:t>
            </a:r>
            <a:r>
              <a:rPr lang="en-US" sz="4800" b="1" i="0" err="1">
                <a:solidFill>
                  <a:schemeClr val="bg1"/>
                </a:solidFill>
                <a:latin typeface="Avenir LT Std 65 Medium" panose="020B0503020203020204" pitchFamily="34" charset="0"/>
              </a:rPr>
              <a:t>www.ocali.org</a:t>
            </a:r>
            <a:endParaRPr lang="en-US" sz="4800" b="1" i="0">
              <a:solidFill>
                <a:schemeClr val="bg1"/>
              </a:solidFill>
              <a:latin typeface="Avenir LT Std 65 Medium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87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ALI logo">
            <a:extLst>
              <a:ext uri="{FF2B5EF4-FFF2-40B4-BE49-F238E27FC236}">
                <a16:creationId xmlns:a16="http://schemas.microsoft.com/office/drawing/2014/main" id="{303C0B2B-D118-0E49-81A1-29D55B8EA7E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369409" y="6444002"/>
            <a:ext cx="1465343" cy="27951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732AC0-D42D-884E-B8F4-9A8AC7865D85}"/>
              </a:ext>
            </a:extLst>
          </p:cNvPr>
          <p:cNvCxnSpPr/>
          <p:nvPr userDrawn="1"/>
        </p:nvCxnSpPr>
        <p:spPr>
          <a:xfrm flipH="1">
            <a:off x="0" y="6586778"/>
            <a:ext cx="516093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885F8D-5038-9046-867D-E616818192DF}"/>
              </a:ext>
            </a:extLst>
          </p:cNvPr>
          <p:cNvCxnSpPr/>
          <p:nvPr userDrawn="1"/>
        </p:nvCxnSpPr>
        <p:spPr>
          <a:xfrm flipH="1">
            <a:off x="7031064" y="6586778"/>
            <a:ext cx="516093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14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2" r:id="rId3"/>
    <p:sldLayoutId id="2147483663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afandblindoutreach.org/promoting-acces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ifts.ocali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cali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ali.org/project/udl-webinar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526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9525D9-AD98-1B48-A915-9D283CBFD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Promoting Access</a:t>
            </a:r>
          </a:p>
        </p:txBody>
      </p:sp>
      <p:pic>
        <p:nvPicPr>
          <p:cNvPr id="4" name="Picture 4" descr="Promoting Access homepage emphasizing the words: information, connection, empowerment">
            <a:hlinkClick r:id="rId3"/>
            <a:extLst>
              <a:ext uri="{FF2B5EF4-FFF2-40B4-BE49-F238E27FC236}">
                <a16:creationId xmlns:a16="http://schemas.microsoft.com/office/drawing/2014/main" id="{F1937554-C3D3-49D0-8F78-B2B83624C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796" y="148021"/>
            <a:ext cx="7224961" cy="616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15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13D72B-9E1A-A542-9F21-A10F5B853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SIFTS</a:t>
            </a:r>
          </a:p>
        </p:txBody>
      </p:sp>
      <p:pic>
        <p:nvPicPr>
          <p:cNvPr id="6" name="Picture 6" descr="Example of SIFTS showing fields for Organization and Planning">
            <a:hlinkClick r:id="rId3"/>
            <a:extLst>
              <a:ext uri="{FF2B5EF4-FFF2-40B4-BE49-F238E27FC236}">
                <a16:creationId xmlns:a16="http://schemas.microsoft.com/office/drawing/2014/main" id="{1E8AD6C2-2EE4-4FEF-9896-04DC4CA6F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874" y="30432"/>
            <a:ext cx="6192252" cy="619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28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1D025-1A39-4A4D-8721-C060E4DE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>
                <a:latin typeface="Avenir LT Std 95 Black"/>
              </a:rPr>
              <a:t>Post-It Feedback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BE9AE-8BC9-4882-9AC4-FA8D4A3F62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>
                <a:latin typeface="Avenir LT Std 45 Book"/>
              </a:rPr>
              <a:t>+ One thing you learned or enjoyed from today's session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latin typeface="Avenir LT Std 45 Book"/>
              </a:rPr>
              <a:t>+ One additional thing you would like to learn and didn't hear about today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44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360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33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278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he Whole Child represented by an illustration of a child and 4 key areas: academic needs, social emotional needs, physical wellbeing needs, and behavioral needs">
            <a:extLst>
              <a:ext uri="{FF2B5EF4-FFF2-40B4-BE49-F238E27FC236}">
                <a16:creationId xmlns:a16="http://schemas.microsoft.com/office/drawing/2014/main" id="{CDA20F89-77FA-439C-A5F9-64DEC485E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081" y="-7687"/>
            <a:ext cx="6351916" cy="6355787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AB8BE8-E673-AA46-BA54-DB2E40A54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Whole Child</a:t>
            </a:r>
          </a:p>
        </p:txBody>
      </p:sp>
    </p:spTree>
    <p:extLst>
      <p:ext uri="{BB962C8B-B14F-4D97-AF65-F5344CB8AC3E}">
        <p14:creationId xmlns:p14="http://schemas.microsoft.com/office/powerpoint/2010/main" val="136958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38A70-9C91-4EAC-B549-066B5A6C4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3600">
                <a:latin typeface="Avenir LT Std 95 Black"/>
              </a:rPr>
              <a:t>Students in Your Building</a:t>
            </a:r>
            <a:endParaRPr lang="en-US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E3D07-7404-4D6A-A7D1-9E9D15665A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>
                <a:latin typeface="Avenir LT Std 45 Book"/>
              </a:rPr>
              <a:t>Defined By...</a:t>
            </a:r>
          </a:p>
          <a:p>
            <a:pPr marL="0" indent="0">
              <a:buNone/>
            </a:pPr>
            <a:r>
              <a:rPr lang="en-US">
                <a:latin typeface="Avenir LT Std 45 Book"/>
              </a:rPr>
              <a:t>Student Background</a:t>
            </a:r>
          </a:p>
          <a:p>
            <a:pPr marL="0" indent="0">
              <a:buNone/>
            </a:pPr>
            <a:r>
              <a:rPr lang="en-US">
                <a:latin typeface="Avenir LT Std 45 Book"/>
              </a:rPr>
              <a:t>Scenario Story</a:t>
            </a:r>
          </a:p>
          <a:p>
            <a:pPr marL="0" indent="0">
              <a:buNone/>
            </a:pPr>
            <a:r>
              <a:rPr lang="en-US">
                <a:latin typeface="Avenir LT Std 45 Book"/>
              </a:rPr>
              <a:t>What Did You Notice?</a:t>
            </a:r>
          </a:p>
          <a:p>
            <a:pPr marL="0" indent="0">
              <a:buNone/>
            </a:pPr>
            <a:r>
              <a:rPr lang="en-US">
                <a:latin typeface="Avenir LT Std 45 Book"/>
              </a:rPr>
              <a:t>Barriers to Access</a:t>
            </a:r>
            <a:endParaRPr lang="en-US"/>
          </a:p>
          <a:p>
            <a:pPr marL="0" indent="0">
              <a:buNone/>
            </a:pPr>
            <a:r>
              <a:rPr lang="en-US">
                <a:latin typeface="Avenir LT Std 45 Book"/>
              </a:rPr>
              <a:t>Strategies</a:t>
            </a:r>
          </a:p>
          <a:p>
            <a:pPr marL="0" indent="0">
              <a:buNone/>
            </a:pPr>
            <a:r>
              <a:rPr lang="en-US">
                <a:latin typeface="Avenir LT Std 45 Book"/>
              </a:rPr>
              <a:t>Continued Understanding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85CC5-7DD5-4C2A-B47B-6705B3E86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3600">
                <a:latin typeface="Avenir LT Std 95 Black"/>
              </a:rPr>
              <a:t>Common Challenges, Universal Strategies</a:t>
            </a:r>
            <a:endParaRPr lang="en-US" sz="3600"/>
          </a:p>
        </p:txBody>
      </p:sp>
      <p:graphicFrame>
        <p:nvGraphicFramePr>
          <p:cNvPr id="5" name="Diagram 4" descr="Venn Diagram of 3 interlocking circles representing Dyslexia, Executive Functioning Challenges, and Deaf or Hard of Hearing" title="Venn Diagram">
            <a:extLst>
              <a:ext uri="{FF2B5EF4-FFF2-40B4-BE49-F238E27FC236}">
                <a16:creationId xmlns:a16="http://schemas.microsoft.com/office/drawing/2014/main" id="{FA21883F-3CF4-4045-BB96-8E987F15BE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4170427"/>
              </p:ext>
            </p:extLst>
          </p:nvPr>
        </p:nvGraphicFramePr>
        <p:xfrm>
          <a:off x="1509544" y="1107818"/>
          <a:ext cx="9165141" cy="518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578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220BE-4399-48D7-BE52-4150346F9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3600">
                <a:latin typeface="Avenir LT Std 95 Black"/>
              </a:rPr>
              <a:t>Group Exercise </a:t>
            </a:r>
            <a:br>
              <a:rPr lang="en-US" sz="3600">
                <a:latin typeface="Avenir LT Std 95 Black"/>
              </a:rPr>
            </a:br>
            <a:r>
              <a:rPr lang="en-US" sz="3600">
                <a:latin typeface="Avenir LT Std 95 Black"/>
              </a:rPr>
              <a:t>Focus on Autism Spectrum Disorder (ASD)</a:t>
            </a:r>
            <a:endParaRPr lang="en-US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D6FCA-D983-4F47-9142-10DC833469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en-US">
                <a:latin typeface="Avenir LT Std 45 Book"/>
              </a:rPr>
              <a:t>What are characteristics? </a:t>
            </a:r>
          </a:p>
          <a:p>
            <a:r>
              <a:rPr lang="en-US">
                <a:latin typeface="Avenir LT Std 45 Book"/>
              </a:rPr>
              <a:t>What barriers will the student face in the classroom? In the lunchroom? At community events or extracurricular activities?</a:t>
            </a:r>
            <a:endParaRPr lang="en-US"/>
          </a:p>
          <a:p>
            <a:r>
              <a:rPr lang="en-US">
                <a:latin typeface="Avenir LT Std 45 Book"/>
              </a:rPr>
              <a:t>How might these barriers impact the student across the day? What might you notice?</a:t>
            </a:r>
            <a:endParaRPr lang="en-US"/>
          </a:p>
          <a:p>
            <a:r>
              <a:rPr lang="en-US">
                <a:latin typeface="Avenir LT Std 45 Book"/>
              </a:rPr>
              <a:t>What might you notice about teachers and other school staff in their interactions with this student? </a:t>
            </a:r>
          </a:p>
          <a:p>
            <a:r>
              <a:rPr lang="en-US">
                <a:latin typeface="Avenir LT Std 45 Book"/>
              </a:rPr>
              <a:t>What strategies might support the student? </a:t>
            </a:r>
          </a:p>
          <a:p>
            <a:r>
              <a:rPr lang="en-US">
                <a:latin typeface="Avenir LT Std 45 Book"/>
              </a:rPr>
              <a:t>How could these strategies also support your other students?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25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iered Supports from OCALI with lists of example resources for Tiers 1, 2, and 3">
            <a:hlinkClick r:id="rId3"/>
            <a:extLst>
              <a:ext uri="{FF2B5EF4-FFF2-40B4-BE49-F238E27FC236}">
                <a16:creationId xmlns:a16="http://schemas.microsoft.com/office/drawing/2014/main" id="{6006FAB1-9542-4761-9B42-267E97A78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612" y="143401"/>
            <a:ext cx="8367961" cy="6220276"/>
          </a:xfrm>
          <a:prstGeom prst="rect">
            <a:avLst/>
          </a:prstGeom>
        </p:spPr>
      </p:pic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EC3383A5-DFDC-7F43-B283-1A0A67A53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Tiered Supports from OCALI</a:t>
            </a:r>
          </a:p>
        </p:txBody>
      </p:sp>
    </p:spTree>
    <p:extLst>
      <p:ext uri="{BB962C8B-B14F-4D97-AF65-F5344CB8AC3E}">
        <p14:creationId xmlns:p14="http://schemas.microsoft.com/office/powerpoint/2010/main" val="3428727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xample of a UDL Webinar: Rubrics to Support Learners with links to hand outs and jump in points">
            <a:hlinkClick r:id="rId3"/>
            <a:extLst>
              <a:ext uri="{FF2B5EF4-FFF2-40B4-BE49-F238E27FC236}">
                <a16:creationId xmlns:a16="http://schemas.microsoft.com/office/drawing/2014/main" id="{2D415AE6-4F94-4A85-B1A5-79BDC4867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8532" y="69699"/>
            <a:ext cx="6813883" cy="6317549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4EAFE6-766C-F44E-B167-A30D210D5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UDL Webinar</a:t>
            </a:r>
          </a:p>
        </p:txBody>
      </p:sp>
    </p:spTree>
    <p:extLst>
      <p:ext uri="{BB962C8B-B14F-4D97-AF65-F5344CB8AC3E}">
        <p14:creationId xmlns:p14="http://schemas.microsoft.com/office/powerpoint/2010/main" val="1792852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CAL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BAFA9"/>
      </a:accent1>
      <a:accent2>
        <a:srgbClr val="CA2345"/>
      </a:accent2>
      <a:accent3>
        <a:srgbClr val="765EA5"/>
      </a:accent3>
      <a:accent4>
        <a:srgbClr val="81BC49"/>
      </a:accent4>
      <a:accent5>
        <a:srgbClr val="0D63A3"/>
      </a:accent5>
      <a:accent6>
        <a:srgbClr val="F3833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FFF4424-88A9-9A47-8563-AE5A0A4ADA1F}" vid="{452F1CF5-0082-434C-81E7-9B639F3F2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F30A43AE1D504B90673B565097B44C" ma:contentTypeVersion="6" ma:contentTypeDescription="Create a new document." ma:contentTypeScope="" ma:versionID="de9476a3a4ea58459521d1f24f9d4c44">
  <xsd:schema xmlns:xsd="http://www.w3.org/2001/XMLSchema" xmlns:xs="http://www.w3.org/2001/XMLSchema" xmlns:p="http://schemas.microsoft.com/office/2006/metadata/properties" xmlns:ns2="a85e226d-0a52-4a8a-aa3e-36637494347f" xmlns:ns3="ff9b8ff9-151e-49aa-89b0-0bf61179ff69" targetNamespace="http://schemas.microsoft.com/office/2006/metadata/properties" ma:root="true" ma:fieldsID="39fc7b95f97cb0bf19dd6df48a83ac8d" ns2:_="" ns3:_="">
    <xsd:import namespace="a85e226d-0a52-4a8a-aa3e-36637494347f"/>
    <xsd:import namespace="ff9b8ff9-151e-49aa-89b0-0bf61179ff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5e226d-0a52-4a8a-aa3e-366374943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9b8ff9-151e-49aa-89b0-0bf61179ff6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749197-1F3A-4F2D-B5AC-C5762E1C89D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9F9C0CC-14B8-4EAF-A5F1-FE29CC600B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5e226d-0a52-4a8a-aa3e-36637494347f"/>
    <ds:schemaRef ds:uri="ff9b8ff9-151e-49aa-89b0-0bf61179ff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9AB1A6-401B-41E9-841B-56BA9FA51F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93</Words>
  <Application>Microsoft Macintosh PowerPoint</Application>
  <PresentationFormat>Widescreen</PresentationFormat>
  <Paragraphs>47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Avenir LT Std 45 Book</vt:lpstr>
      <vt:lpstr>Avenir LT Std 65 Medium</vt:lpstr>
      <vt:lpstr>Avenir LT Std 95 Black</vt:lpstr>
      <vt:lpstr>Avenir LT Std 95 Black Oblique</vt:lpstr>
      <vt:lpstr>Calibri</vt:lpstr>
      <vt:lpstr>Office Theme</vt:lpstr>
      <vt:lpstr>PowerPoint Presentation</vt:lpstr>
      <vt:lpstr>PowerPoint Presentation</vt:lpstr>
      <vt:lpstr>PowerPoint Presentation</vt:lpstr>
      <vt:lpstr>The Whole Child</vt:lpstr>
      <vt:lpstr>Students in Your Building</vt:lpstr>
      <vt:lpstr>Common Challenges, Universal Strategies</vt:lpstr>
      <vt:lpstr>Group Exercise  Focus on Autism Spectrum Disorder (ASD)</vt:lpstr>
      <vt:lpstr>Tiered Supports from OCALI</vt:lpstr>
      <vt:lpstr>UDL Webinar</vt:lpstr>
      <vt:lpstr>Promoting Access</vt:lpstr>
      <vt:lpstr>SIFTS</vt:lpstr>
      <vt:lpstr>Post-It Feedback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Carly McVey</dc:creator>
  <cp:lastModifiedBy>Carly McVey</cp:lastModifiedBy>
  <cp:revision>3</cp:revision>
  <dcterms:created xsi:type="dcterms:W3CDTF">2019-11-20T17:11:23Z</dcterms:created>
  <dcterms:modified xsi:type="dcterms:W3CDTF">2019-12-09T19:25:15Z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0x010100F7F30A43AE1D504B90673B565097B44C</vt:lpwstr>
  </property>
</Properties>
</file>