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49"/>
  </p:notesMasterIdLst>
  <p:handoutMasterIdLst>
    <p:handoutMasterId r:id="rId50"/>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3" r:id="rId48"/>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E752C"/>
    <a:srgbClr val="ED7D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153"/>
    <p:restoredTop sz="94672"/>
  </p:normalViewPr>
  <p:slideViewPr>
    <p:cSldViewPr snapToGrid="0">
      <p:cViewPr varScale="1">
        <p:scale>
          <a:sx n="95" d="100"/>
          <a:sy n="95" d="100"/>
        </p:scale>
        <p:origin x="192" y="105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6A7C13E-A59A-BB41-988E-7796FE2CB83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89F7A44-56CE-0B48-873D-70EB38DA457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783F261-647A-7049-A039-CFC114E4BC18}" type="datetimeFigureOut">
              <a:rPr lang="en-US" smtClean="0"/>
              <a:t>7/24/18</a:t>
            </a:fld>
            <a:endParaRPr lang="en-US"/>
          </a:p>
        </p:txBody>
      </p:sp>
      <p:sp>
        <p:nvSpPr>
          <p:cNvPr id="4" name="Footer Placeholder 3">
            <a:extLst>
              <a:ext uri="{FF2B5EF4-FFF2-40B4-BE49-F238E27FC236}">
                <a16:creationId xmlns:a16="http://schemas.microsoft.com/office/drawing/2014/main" id="{BE851FEA-BDFE-F042-A13E-4DEC66377F3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1D15F1C-AC5D-034F-B7F9-1168347CB8A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3B11E35-B52F-CD4D-8AD6-690CA6BB014F}" type="slidenum">
              <a:rPr lang="en-US" smtClean="0"/>
              <a:t>‹#›</a:t>
            </a:fld>
            <a:endParaRPr lang="en-US"/>
          </a:p>
        </p:txBody>
      </p:sp>
    </p:spTree>
    <p:extLst>
      <p:ext uri="{BB962C8B-B14F-4D97-AF65-F5344CB8AC3E}">
        <p14:creationId xmlns:p14="http://schemas.microsoft.com/office/powerpoint/2010/main" val="19938989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bridgingapps.org/"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www.understood.org/en/tools/tech-finder"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www.smartappsforkids.com/"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a4cwsn.com/"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notes"/>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0" name="Google Shape;6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3d08023e55_1_56: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8" name="Google Shape;128;g3d08023e55_1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3cfedd98ce_0_18:notes"/>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7" name="Google Shape;137;g3cfedd98ce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solidFill>
                <a:schemeClr val="dk1"/>
              </a:solidFill>
            </a:endParaRPr>
          </a:p>
          <a:p>
            <a:pPr marL="0" lvl="0" indent="0" rtl="0">
              <a:spcBef>
                <a:spcPts val="0"/>
              </a:spcBef>
              <a:spcAft>
                <a:spcPts val="0"/>
              </a:spcAft>
              <a:buClr>
                <a:schemeClr val="dk1"/>
              </a:buClr>
              <a:buSzPts val="1100"/>
              <a:buFont typeface="Arial"/>
              <a:buNone/>
            </a:pPr>
            <a:endParaRPr>
              <a:solidFill>
                <a:schemeClr val="dk1"/>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3e26f8ff39_0_1: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2" name="Google Shape;142;g3e26f8ff39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3d08023e55_1_12: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1" name="Google Shape;151;g3d08023e55_1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Add feature matching video</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3d08023e55_1_27: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0" name="Google Shape;160;g3d08023e55_1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3cfedd98ce_0_26:notes"/>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1" name="Google Shape;171;g3cfedd98ce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a:p>
            <a:pPr marL="0" lvl="0" indent="0" rtl="0">
              <a:spcBef>
                <a:spcPts val="0"/>
              </a:spcBef>
              <a:spcAft>
                <a:spcPts val="0"/>
              </a:spcAft>
              <a:buNone/>
            </a:pPr>
            <a:endParaRPr/>
          </a:p>
          <a:p>
            <a:pPr marL="0" lvl="0" indent="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3cfedd98ce_0_14:notes"/>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6" name="Google Shape;176;g3cfedd98ce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3e26f8ff39_0_47: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1" name="Google Shape;181;g3e26f8ff39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3e26f8ff39_0_53: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9" name="Google Shape;189;g3e26f8ff39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3e26f8ff39_0_59: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7" name="Google Shape;197;g3e26f8ff39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Clr>
                <a:schemeClr val="dk1"/>
              </a:buClr>
              <a:buSzPts val="1100"/>
              <a:buFont typeface="Arial"/>
              <a:buNone/>
            </a:pPr>
            <a:r>
              <a:rPr lang="en" sz="1000">
                <a:solidFill>
                  <a:schemeClr val="dk1"/>
                </a:solidFill>
              </a:rPr>
              <a:t>Chrome - </a:t>
            </a:r>
            <a:r>
              <a:rPr lang="en" sz="1000" b="1">
                <a:solidFill>
                  <a:srgbClr val="6A6A6A"/>
                </a:solidFill>
                <a:highlight>
                  <a:schemeClr val="lt1"/>
                </a:highlight>
              </a:rPr>
              <a:t>Chrome OS</a:t>
            </a:r>
            <a:r>
              <a:rPr lang="en" sz="1000">
                <a:solidFill>
                  <a:srgbClr val="545454"/>
                </a:solidFill>
                <a:highlight>
                  <a:schemeClr val="lt1"/>
                </a:highlight>
              </a:rPr>
              <a:t> is an </a:t>
            </a:r>
            <a:r>
              <a:rPr lang="en" sz="1000" b="1">
                <a:solidFill>
                  <a:srgbClr val="6A6A6A"/>
                </a:solidFill>
                <a:highlight>
                  <a:schemeClr val="lt1"/>
                </a:highlight>
              </a:rPr>
              <a:t>operating system</a:t>
            </a:r>
            <a:r>
              <a:rPr lang="en" sz="1000">
                <a:solidFill>
                  <a:srgbClr val="545454"/>
                </a:solidFill>
                <a:highlight>
                  <a:schemeClr val="lt1"/>
                </a:highlight>
              </a:rPr>
              <a:t> designed by Google that is based on the Linux kernel and uses the Google </a:t>
            </a:r>
            <a:r>
              <a:rPr lang="en" sz="1000" b="1">
                <a:solidFill>
                  <a:srgbClr val="6A6A6A"/>
                </a:solidFill>
                <a:highlight>
                  <a:schemeClr val="lt1"/>
                </a:highlight>
              </a:rPr>
              <a:t>Chrome</a:t>
            </a:r>
            <a:r>
              <a:rPr lang="en" sz="1000">
                <a:solidFill>
                  <a:srgbClr val="545454"/>
                </a:solidFill>
                <a:highlight>
                  <a:schemeClr val="lt1"/>
                </a:highlight>
              </a:rPr>
              <a:t> web browser as its principal user interface. As a result, </a:t>
            </a:r>
            <a:r>
              <a:rPr lang="en" sz="1000" b="1">
                <a:solidFill>
                  <a:srgbClr val="6A6A6A"/>
                </a:solidFill>
                <a:highlight>
                  <a:schemeClr val="lt1"/>
                </a:highlight>
              </a:rPr>
              <a:t>Chrome OS</a:t>
            </a:r>
            <a:r>
              <a:rPr lang="en" sz="1000">
                <a:solidFill>
                  <a:srgbClr val="545454"/>
                </a:solidFill>
                <a:highlight>
                  <a:schemeClr val="lt1"/>
                </a:highlight>
              </a:rPr>
              <a:t> primarily supports web applications. Chromebook can’t load printer drivers or connect no ports???  External devices can’t be hardwired. They may be connected via cloud printing for printers or bluetooth for certain other devices (</a:t>
            </a:r>
            <a:r>
              <a:rPr lang="en" sz="1000">
                <a:solidFill>
                  <a:schemeClr val="dk1"/>
                </a:solidFill>
              </a:rPr>
              <a:t>Keyboards, Mice, Speakers, Headphones, Headsets (audio only). Bluetooth cannot be used for file sharing.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3cfedd98ce_0_0:notes"/>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6" name="Google Shape;66;g3cfedd98c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3e26f8ff39_0_31: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5" name="Google Shape;205;g3e26f8ff39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3e26f8ff39_0_39: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4" name="Google Shape;214;g3e26f8ff39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3e42e4576b_0_15:notes"/>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3" name="Google Shape;223;g3e42e4576b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a:p>
            <a:pPr marL="0" lvl="0" indent="0" rtl="0">
              <a:spcBef>
                <a:spcPts val="0"/>
              </a:spcBef>
              <a:spcAft>
                <a:spcPts val="0"/>
              </a:spcAft>
              <a:buNone/>
            </a:pPr>
            <a:endParaRPr/>
          </a:p>
          <a:p>
            <a:pPr marL="0" lvl="0" indent="0"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3e26f8ff39_0_22: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8" name="Google Shape;228;g3e26f8ff39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3e20d89a50_0_34: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7" name="Google Shape;237;g3e20d89a50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Add feature matching video</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3e20d89a50_0_46: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6" name="Google Shape;246;g3e20d89a50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3cfedd98ce_0_22:notes"/>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9" name="Google Shape;259;g3cfedd98ce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a:p>
            <a:pPr marL="0" lvl="0" indent="0" rtl="0">
              <a:spcBef>
                <a:spcPts val="0"/>
              </a:spcBef>
              <a:spcAft>
                <a:spcPts val="0"/>
              </a:spcAft>
              <a:buNone/>
            </a:pPr>
            <a:endParaRPr/>
          </a:p>
          <a:p>
            <a:pPr marL="0" lvl="0" indent="0" rtl="0">
              <a:spcBef>
                <a:spcPts val="0"/>
              </a:spcBef>
              <a:spcAft>
                <a:spcPts val="0"/>
              </a:spcAft>
              <a:buNone/>
            </a:pPr>
            <a:endParaRPr/>
          </a:p>
          <a:p>
            <a:pPr marL="0" lvl="0" indent="0" rtl="0">
              <a:spcBef>
                <a:spcPts val="0"/>
              </a:spcBef>
              <a:spcAft>
                <a:spcPts val="0"/>
              </a:spcAft>
              <a:buNone/>
            </a:pPr>
            <a:endParaRPr/>
          </a:p>
          <a:p>
            <a:pPr marL="0" lvl="0" indent="0" rtl="0">
              <a:spcBef>
                <a:spcPts val="0"/>
              </a:spcBef>
              <a:spcAft>
                <a:spcPts val="0"/>
              </a:spcAft>
              <a:buNone/>
            </a:pPr>
            <a:endParaRPr/>
          </a:p>
          <a:p>
            <a:pPr marL="0" lvl="0" indent="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3cfedd98ce_0_8:notes"/>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4" name="Google Shape;264;g3cfedd98ce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solidFill>
                <a:schemeClr val="dk1"/>
              </a:solidFill>
            </a:endParaRPr>
          </a:p>
          <a:p>
            <a:pPr marL="0" lvl="0" indent="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3a7007efb6_0_0: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9" name="Google Shape;269;g3a7007efb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3a7007efb6_0_6: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7" name="Google Shape;277;g3a7007efb6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Show Browse Aloud example</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3e31577638_1_43: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2" name="Google Shape;72;g3e31577638_1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3a7007efb6_0_12: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5" name="Google Shape;285;g3a7007efb6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3e20d89a50_0_0: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3" name="Google Shape;293;g3e20d89a5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3e20d89a50_0_7: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3" name="Google Shape;303;g3e20d89a50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Clr>
                <a:schemeClr val="dk1"/>
              </a:buClr>
              <a:buSzPts val="1100"/>
              <a:buFont typeface="Arial"/>
              <a:buNone/>
            </a:pPr>
            <a:r>
              <a:rPr lang="en" sz="1200" u="sng">
                <a:solidFill>
                  <a:srgbClr val="428BCA"/>
                </a:solidFill>
                <a:highlight>
                  <a:schemeClr val="lt1"/>
                </a:highlight>
                <a:hlinkClick r:id="rId3"/>
              </a:rPr>
              <a:t>Bridging Apps</a:t>
            </a:r>
            <a:r>
              <a:rPr lang="en" sz="1200">
                <a:solidFill>
                  <a:srgbClr val="333333"/>
                </a:solidFill>
                <a:highlight>
                  <a:schemeClr val="lt1"/>
                </a:highlight>
              </a:rPr>
              <a:t> - Enter as a teacher, parent, therapist or a variety of other professions. The "Insignio" search tool allows you to search and compare topics. Then review screenshots, skill levels, reviews, links and more.</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3e20d89a50_0_13: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2" name="Google Shape;312;g3e20d89a50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Clr>
                <a:schemeClr val="dk1"/>
              </a:buClr>
              <a:buSzPts val="1100"/>
              <a:buFont typeface="Arial"/>
              <a:buNone/>
            </a:pPr>
            <a:r>
              <a:rPr lang="en" sz="1200" u="sng">
                <a:solidFill>
                  <a:srgbClr val="428BCA"/>
                </a:solidFill>
                <a:highlight>
                  <a:schemeClr val="lt1"/>
                </a:highlight>
                <a:hlinkClick r:id="rId3"/>
              </a:rPr>
              <a:t>Understood Tech Finder</a:t>
            </a:r>
            <a:r>
              <a:rPr lang="en" sz="1200">
                <a:solidFill>
                  <a:srgbClr val="333333"/>
                </a:solidFill>
                <a:highlight>
                  <a:schemeClr val="lt1"/>
                </a:highlight>
              </a:rPr>
              <a:t> - An apps search engine for multiple curriculum areas and disability needs. Grade levels and quality ratings provided.</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3e20d89a50_0_19: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1" name="Google Shape;321;g3e20d89a50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Clr>
                <a:schemeClr val="dk1"/>
              </a:buClr>
              <a:buSzPts val="1100"/>
              <a:buFont typeface="Arial"/>
              <a:buNone/>
            </a:pPr>
            <a:r>
              <a:rPr lang="en" sz="1200" u="sng">
                <a:solidFill>
                  <a:srgbClr val="428BCA"/>
                </a:solidFill>
                <a:highlight>
                  <a:schemeClr val="lt1"/>
                </a:highlight>
                <a:hlinkClick r:id="rId3"/>
              </a:rPr>
              <a:t>Smart Apps for Kids</a:t>
            </a:r>
            <a:r>
              <a:rPr lang="en">
                <a:solidFill>
                  <a:schemeClr val="dk1"/>
                </a:solidFill>
              </a:rPr>
              <a:t> - </a:t>
            </a:r>
            <a:r>
              <a:rPr lang="en" sz="1200">
                <a:solidFill>
                  <a:srgbClr val="333333"/>
                </a:solidFill>
                <a:highlight>
                  <a:schemeClr val="lt1"/>
                </a:highlight>
              </a:rPr>
              <a:t>Mostly educational apps but also apps for students with special needs. This website maintains a free app section and showcases "Free Apps Fridays" which contains limited access to paid apps.</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3e20d89a50_0_25: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0" name="Google Shape;330;g3e20d89a50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Clr>
                <a:schemeClr val="dk1"/>
              </a:buClr>
              <a:buSzPts val="1100"/>
              <a:buFont typeface="Arial"/>
              <a:buNone/>
            </a:pPr>
            <a:r>
              <a:rPr lang="en" sz="1200" u="sng">
                <a:solidFill>
                  <a:srgbClr val="428BCA"/>
                </a:solidFill>
                <a:highlight>
                  <a:schemeClr val="lt1"/>
                </a:highlight>
                <a:hlinkClick r:id="rId3"/>
              </a:rPr>
              <a:t>Apps for Children with Special Needs</a:t>
            </a:r>
            <a:r>
              <a:rPr lang="en" sz="1200">
                <a:solidFill>
                  <a:srgbClr val="333333"/>
                </a:solidFill>
                <a:highlight>
                  <a:schemeClr val="lt1"/>
                </a:highlight>
              </a:rPr>
              <a:t> - Video reviews of apps for students with special needs. This site also features app promotions and giveaways.</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g3d08023e55_1_49: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9" name="Google Shape;339;g3d08023e55_1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g3d08023e55_1_41: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48" name="Google Shape;348;g3d08023e55_1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3cfedd98ce_0_43:notes"/>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7" name="Google Shape;357;g3cfedd98ce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One app at a time per person</a:t>
            </a:r>
            <a:endParaRPr/>
          </a:p>
          <a:p>
            <a:pPr marL="0" lvl="0" indent="0" rtl="0">
              <a:spcBef>
                <a:spcPts val="0"/>
              </a:spcBef>
              <a:spcAft>
                <a:spcPts val="0"/>
              </a:spcAft>
              <a:buNone/>
            </a:pPr>
            <a:r>
              <a:rPr lang="en"/>
              <a:t>Provide name of app</a:t>
            </a:r>
            <a:endParaRPr/>
          </a:p>
          <a:p>
            <a:pPr marL="0" lvl="0" indent="0" rtl="0">
              <a:spcBef>
                <a:spcPts val="0"/>
              </a:spcBef>
              <a:spcAft>
                <a:spcPts val="0"/>
              </a:spcAft>
              <a:buNone/>
            </a:pPr>
            <a:r>
              <a:rPr lang="en"/>
              <a:t>Description of the app with features</a:t>
            </a:r>
            <a:endParaRPr/>
          </a:p>
          <a:p>
            <a:pPr marL="0" lvl="0" indent="0" rtl="0">
              <a:spcBef>
                <a:spcPts val="0"/>
              </a:spcBef>
              <a:spcAft>
                <a:spcPts val="0"/>
              </a:spcAft>
              <a:buNone/>
            </a:pPr>
            <a:r>
              <a:rPr lang="en"/>
              <a:t>Who would benefit from the features provided in the app</a:t>
            </a:r>
            <a:endParaRPr/>
          </a:p>
          <a:p>
            <a:pPr marL="0" lvl="0" indent="0" rtl="0">
              <a:spcBef>
                <a:spcPts val="0"/>
              </a:spcBef>
              <a:spcAft>
                <a:spcPts val="0"/>
              </a:spcAft>
              <a:buNone/>
            </a:pPr>
            <a:r>
              <a:rPr lang="en"/>
              <a:t>Cost</a:t>
            </a:r>
            <a:endParaRPr/>
          </a:p>
          <a:p>
            <a:pPr marL="0" lvl="0" indent="0" rtl="0">
              <a:spcBef>
                <a:spcPts val="0"/>
              </a:spcBef>
              <a:spcAft>
                <a:spcPts val="0"/>
              </a:spcAft>
              <a:buNone/>
            </a:pPr>
            <a:r>
              <a:rPr lang="en"/>
              <a:t>Link</a:t>
            </a:r>
            <a:endParaRPr/>
          </a:p>
          <a:p>
            <a:pPr marL="0" lvl="0" indent="0" rtl="0">
              <a:spcBef>
                <a:spcPts val="0"/>
              </a:spcBef>
              <a:spcAft>
                <a:spcPts val="0"/>
              </a:spcAft>
              <a:buNone/>
            </a:pPr>
            <a:r>
              <a:rPr lang="en"/>
              <a:t>App or Extension</a:t>
            </a:r>
            <a:endParaRPr/>
          </a:p>
          <a:p>
            <a:pPr marL="0" lvl="0" indent="0">
              <a:spcBef>
                <a:spcPts val="0"/>
              </a:spcBef>
              <a:spcAft>
                <a:spcPts val="0"/>
              </a:spcAft>
              <a:buNone/>
            </a:pPr>
            <a:r>
              <a:rPr lang="en"/>
              <a:t>Platform</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3e31577638_1_29:notes"/>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62" name="Google Shape;362;g3e31577638_1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Editing turned on so feel free to add to the document</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3cfedd98ce_0_35:notes"/>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0" name="Google Shape;80;g3cfedd98ce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Clr>
                <a:schemeClr val="dk1"/>
              </a:buClr>
              <a:buSzPts val="1100"/>
              <a:buFont typeface="Arial"/>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g3e42e4576b_0_8: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68" name="Google Shape;368;g3e42e4576b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g3e42e4576b_0_48: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6" name="Google Shape;376;g3e42e4576b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g3e42e4576b_0_26: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4" name="Google Shape;384;g3e42e4576b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g3e42e4576b_0_34: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92" name="Google Shape;392;g3e42e4576b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g3e42e4576b_0_41: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99" name="Google Shape;399;g3e42e4576b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g3cfedd98ce_0_39:notes"/>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07" name="Google Shape;407;g3cfedd98ce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g3e31577638_1_51: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12" name="Google Shape;412;g3e31577638_1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g3cfedd98ce_0_39: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07" name="Google Shape;407;g3cfedd98ce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1035668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3d08023e55_0_0: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5" name="Google Shape;85;g3d08023e5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3d08023e55_0_8:notes"/>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4" name="Google Shape;94;g3d08023e55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3d08023e55_1_4: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4" name="Google Shape;104;g3d08023e55_1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3e31577638_1_36: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2" name="Google Shape;112;g3e31577638_1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3e20d89a50_0_56: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0" name="Google Shape;120;g3e20d89a50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Clr>
                <a:schemeClr val="dk1"/>
              </a:buClr>
              <a:buSzPts val="1100"/>
              <a:buFont typeface="Arial"/>
              <a:buNone/>
            </a:pPr>
            <a:r>
              <a:rPr lang="en">
                <a:solidFill>
                  <a:schemeClr val="dk1"/>
                </a:solidFill>
              </a:rPr>
              <a:t>ATIM Assessment in the Schools</a:t>
            </a:r>
            <a:endParaRPr>
              <a:solidFill>
                <a:schemeClr val="dk1"/>
              </a:solidFill>
            </a:endParaRPr>
          </a:p>
          <a:p>
            <a:pPr marL="0" lvl="0" indent="0" rtl="0">
              <a:spcBef>
                <a:spcPts val="0"/>
              </a:spcBef>
              <a:spcAft>
                <a:spcPts val="0"/>
              </a:spcAft>
              <a:buClr>
                <a:schemeClr val="dk1"/>
              </a:buClr>
              <a:buSzPts val="1100"/>
              <a:buFont typeface="Arial"/>
              <a:buNone/>
            </a:pPr>
            <a:r>
              <a:rPr lang="en">
                <a:solidFill>
                  <a:schemeClr val="dk1"/>
                </a:solidFill>
              </a:rPr>
              <a:t>ATIM Assessment Tools</a:t>
            </a:r>
            <a:endParaRPr>
              <a:solidFill>
                <a:schemeClr val="dk1"/>
              </a:solidFill>
            </a:endParaRPr>
          </a:p>
          <a:p>
            <a:pPr marL="0" lvl="0" indent="0" rtl="0">
              <a:spcBef>
                <a:spcPts val="0"/>
              </a:spcBef>
              <a:spcAft>
                <a:spcPts val="0"/>
              </a:spcAft>
              <a:buClr>
                <a:schemeClr val="dk1"/>
              </a:buClr>
              <a:buSzPts val="1100"/>
              <a:buFont typeface="Arial"/>
              <a:buNone/>
            </a:pPr>
            <a:r>
              <a:rPr lang="en">
                <a:solidFill>
                  <a:schemeClr val="dk1"/>
                </a:solidFill>
              </a:rPr>
              <a:t>ATIM WATI Assessment Process</a:t>
            </a: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pic>
        <p:nvPicPr>
          <p:cNvPr id="13" name="Google Shape;13;p2"/>
          <p:cNvPicPr preferRelativeResize="0"/>
          <p:nvPr/>
        </p:nvPicPr>
        <p:blipFill>
          <a:blip r:embed="rId2">
            <a:alphaModFix/>
          </a:blip>
          <a:stretch>
            <a:fillRect/>
          </a:stretch>
        </p:blipFill>
        <p:spPr>
          <a:xfrm>
            <a:off x="-28937" y="4663225"/>
            <a:ext cx="9201874" cy="5264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2"/>
        <p:cNvGrpSpPr/>
        <p:nvPr/>
      </p:nvGrpSpPr>
      <p:grpSpPr>
        <a:xfrm>
          <a:off x="0" y="0"/>
          <a:ext cx="0" cy="0"/>
          <a:chOff x="0" y="0"/>
          <a:chExt cx="0" cy="0"/>
        </a:xfrm>
      </p:grpSpPr>
      <p:sp>
        <p:nvSpPr>
          <p:cNvPr id="53" name="Google Shape;53;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4" name="Google Shape;54;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5" name="Google Shape;55;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
        <p:cNvGrpSpPr/>
        <p:nvPr/>
      </p:nvGrpSpPr>
      <p:grpSpPr>
        <a:xfrm>
          <a:off x="0" y="0"/>
          <a:ext cx="0" cy="0"/>
          <a:chOff x="0" y="0"/>
          <a:chExt cx="0" cy="0"/>
        </a:xfrm>
      </p:grpSpPr>
      <p:sp>
        <p:nvSpPr>
          <p:cNvPr id="57" name="Google Shape;57;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6" name="Google Shape;16;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pic>
        <p:nvPicPr>
          <p:cNvPr id="17" name="Google Shape;17;p3"/>
          <p:cNvPicPr preferRelativeResize="0"/>
          <p:nvPr/>
        </p:nvPicPr>
        <p:blipFill>
          <a:blip r:embed="rId2">
            <a:alphaModFix/>
          </a:blip>
          <a:stretch>
            <a:fillRect/>
          </a:stretch>
        </p:blipFill>
        <p:spPr>
          <a:xfrm>
            <a:off x="-28937" y="4663225"/>
            <a:ext cx="9201874" cy="5264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Google Shape;19;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0" name="Google Shape;20;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1" name="Google Shape;21;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
        <p:nvSpPr>
          <p:cNvPr id="22" name="Google Shape;22;p4"/>
          <p:cNvSpPr txBox="1">
            <a:spLocks noGrp="1"/>
          </p:cNvSpPr>
          <p:nvPr>
            <p:ph type="body" idx="2"/>
          </p:nvPr>
        </p:nvSpPr>
        <p:spPr>
          <a:xfrm>
            <a:off x="389950" y="3625525"/>
            <a:ext cx="1962000" cy="12093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pic>
        <p:nvPicPr>
          <p:cNvPr id="23" name="Google Shape;23;p4"/>
          <p:cNvPicPr preferRelativeResize="0"/>
          <p:nvPr/>
        </p:nvPicPr>
        <p:blipFill>
          <a:blip r:embed="rId2">
            <a:alphaModFix/>
          </a:blip>
          <a:stretch>
            <a:fillRect/>
          </a:stretch>
        </p:blipFill>
        <p:spPr>
          <a:xfrm>
            <a:off x="-28937" y="4663225"/>
            <a:ext cx="9201874" cy="526400"/>
          </a:xfrm>
          <a:prstGeom prst="rect">
            <a:avLst/>
          </a:prstGeom>
          <a:noFill/>
          <a:ln>
            <a:noFill/>
          </a:ln>
        </p:spPr>
      </p:pic>
      <p:sp>
        <p:nvSpPr>
          <p:cNvPr id="24" name="Google Shape;24;p4"/>
          <p:cNvSpPr txBox="1">
            <a:spLocks noGrp="1"/>
          </p:cNvSpPr>
          <p:nvPr>
            <p:ph type="body" idx="3"/>
          </p:nvPr>
        </p:nvSpPr>
        <p:spPr>
          <a:xfrm>
            <a:off x="5455750" y="2500550"/>
            <a:ext cx="1962000" cy="13920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5"/>
        <p:cNvGrpSpPr/>
        <p:nvPr/>
      </p:nvGrpSpPr>
      <p:grpSpPr>
        <a:xfrm>
          <a:off x="0" y="0"/>
          <a:ext cx="0" cy="0"/>
          <a:chOff x="0" y="0"/>
          <a:chExt cx="0" cy="0"/>
        </a:xfrm>
      </p:grpSpPr>
      <p:sp>
        <p:nvSpPr>
          <p:cNvPr id="26" name="Google Shape;26;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8" name="Google Shape;28;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9" name="Google Shape;29;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
        <p:nvSpPr>
          <p:cNvPr id="30" name="Google Shape;30;p5"/>
          <p:cNvSpPr txBox="1">
            <a:spLocks noGrp="1"/>
          </p:cNvSpPr>
          <p:nvPr>
            <p:ph type="body" idx="3"/>
          </p:nvPr>
        </p:nvSpPr>
        <p:spPr>
          <a:xfrm>
            <a:off x="3206700" y="1289575"/>
            <a:ext cx="3248400" cy="35562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pic>
        <p:nvPicPr>
          <p:cNvPr id="31" name="Google Shape;31;p5"/>
          <p:cNvPicPr preferRelativeResize="0"/>
          <p:nvPr/>
        </p:nvPicPr>
        <p:blipFill>
          <a:blip r:embed="rId2">
            <a:alphaModFix/>
          </a:blip>
          <a:stretch>
            <a:fillRect/>
          </a:stretch>
        </p:blipFill>
        <p:spPr>
          <a:xfrm>
            <a:off x="0" y="4683800"/>
            <a:ext cx="9144000" cy="504825"/>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2"/>
        <p:cNvGrpSpPr/>
        <p:nvPr/>
      </p:nvGrpSpPr>
      <p:grpSpPr>
        <a:xfrm>
          <a:off x="0" y="0"/>
          <a:ext cx="0" cy="0"/>
          <a:chOff x="0" y="0"/>
          <a:chExt cx="0" cy="0"/>
        </a:xfrm>
      </p:grpSpPr>
      <p:sp>
        <p:nvSpPr>
          <p:cNvPr id="33" name="Google Shape;33;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4" name="Google Shape;34;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5"/>
        <p:cNvGrpSpPr/>
        <p:nvPr/>
      </p:nvGrpSpPr>
      <p:grpSpPr>
        <a:xfrm>
          <a:off x="0" y="0"/>
          <a:ext cx="0" cy="0"/>
          <a:chOff x="0" y="0"/>
          <a:chExt cx="0" cy="0"/>
        </a:xfrm>
      </p:grpSpPr>
      <p:sp>
        <p:nvSpPr>
          <p:cNvPr id="36" name="Google Shape;36;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7" name="Google Shape;37;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8" name="Google Shape;38;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9"/>
        <p:cNvGrpSpPr/>
        <p:nvPr/>
      </p:nvGrpSpPr>
      <p:grpSpPr>
        <a:xfrm>
          <a:off x="0" y="0"/>
          <a:ext cx="0" cy="0"/>
          <a:chOff x="0" y="0"/>
          <a:chExt cx="0" cy="0"/>
        </a:xfrm>
      </p:grpSpPr>
      <p:sp>
        <p:nvSpPr>
          <p:cNvPr id="40" name="Google Shape;40;p8"/>
          <p:cNvSpPr txBox="1">
            <a:spLocks noGrp="1"/>
          </p:cNvSpPr>
          <p:nvPr>
            <p:ph type="title"/>
          </p:nvPr>
        </p:nvSpPr>
        <p:spPr>
          <a:xfrm>
            <a:off x="450500" y="526350"/>
            <a:ext cx="63678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41" name="Google Shape;41;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pic>
        <p:nvPicPr>
          <p:cNvPr id="42" name="Google Shape;42;p8"/>
          <p:cNvPicPr preferRelativeResize="0"/>
          <p:nvPr/>
        </p:nvPicPr>
        <p:blipFill>
          <a:blip r:embed="rId2">
            <a:alphaModFix/>
          </a:blip>
          <a:stretch>
            <a:fillRect/>
          </a:stretch>
        </p:blipFill>
        <p:spPr>
          <a:xfrm>
            <a:off x="-28937" y="4663225"/>
            <a:ext cx="9201874" cy="52640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3"/>
        <p:cNvGrpSpPr/>
        <p:nvPr/>
      </p:nvGrpSpPr>
      <p:grpSpPr>
        <a:xfrm>
          <a:off x="0" y="0"/>
          <a:ext cx="0" cy="0"/>
          <a:chOff x="0" y="0"/>
          <a:chExt cx="0" cy="0"/>
        </a:xfrm>
      </p:grpSpPr>
      <p:sp>
        <p:nvSpPr>
          <p:cNvPr id="44" name="Google Shape;44;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5" name="Google Shape;45;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6" name="Google Shape;46;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7" name="Google Shape;47;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8" name="Google Shape;48;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9"/>
        <p:cNvGrpSpPr/>
        <p:nvPr/>
      </p:nvGrpSpPr>
      <p:grpSpPr>
        <a:xfrm>
          <a:off x="0" y="0"/>
          <a:ext cx="0" cy="0"/>
          <a:chOff x="0" y="0"/>
          <a:chExt cx="0" cy="0"/>
        </a:xfrm>
      </p:grpSpPr>
      <p:sp>
        <p:nvSpPr>
          <p:cNvPr id="50" name="Google Shape;50;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51" name="Google Shape;51;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hyperlink" Target="http://www.wati.org/free-publications/assistive-technology-consideration-to-assessment/"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atinternetmodules.org"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hyperlink" Target="http://www.atfeaturematching.org/"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hyperlink" Target="http://www.atfeaturematching.org/"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s://www.ocali.org/project/document_archive"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hyperlink" Target="https://snow.idrc.ocadu.ca/node/190"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hyperlink" Target="http://www.qiat.org/docs/resourcebank/QIAT-iPad%20FeaturesChart-9-7-12.pdf"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hyperlink" Target="http://atinternetmodules.org"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hyperlink" Target="http://www.atfeaturematching.org/"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hyperlink" Target="http://www.atfeaturematching.org/"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hyperlink" Target="https://ataem.org/at-tools"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2.xml"/><Relationship Id="rId1" Type="http://schemas.openxmlformats.org/officeDocument/2006/relationships/slideLayout" Target="../slideLayouts/slideLayout3.xml"/><Relationship Id="rId4" Type="http://schemas.openxmlformats.org/officeDocument/2006/relationships/hyperlink" Target="http://bridgingapps.org/"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3.xml"/><Relationship Id="rId1" Type="http://schemas.openxmlformats.org/officeDocument/2006/relationships/slideLayout" Target="../slideLayouts/slideLayout3.xml"/><Relationship Id="rId4" Type="http://schemas.openxmlformats.org/officeDocument/2006/relationships/hyperlink" Target="https://www.understood.org/en/tools/tech-finder"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4.xml"/><Relationship Id="rId1" Type="http://schemas.openxmlformats.org/officeDocument/2006/relationships/slideLayout" Target="../slideLayouts/slideLayout3.xml"/><Relationship Id="rId4" Type="http://schemas.openxmlformats.org/officeDocument/2006/relationships/hyperlink" Target="http://www.smartappsforkids.com/"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5.xml"/><Relationship Id="rId1" Type="http://schemas.openxmlformats.org/officeDocument/2006/relationships/slideLayout" Target="../slideLayouts/slideLayout3.xml"/><Relationship Id="rId4" Type="http://schemas.openxmlformats.org/officeDocument/2006/relationships/hyperlink" Target="http://a4cwsn.com/"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6.xml"/><Relationship Id="rId1" Type="http://schemas.openxmlformats.org/officeDocument/2006/relationships/slideLayout" Target="../slideLayouts/slideLayout3.xml"/><Relationship Id="rId4" Type="http://schemas.openxmlformats.org/officeDocument/2006/relationships/hyperlink" Target="https://static.squarespace.com/static/50eca855e4b0939ae8bb12d9/50ecb58ee4b0b16f176a9e7d/50ecb593e4b0b16f176aa97b/1330388174777/JeanetteVanHoutenRubric.pdf"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7.xml"/><Relationship Id="rId1" Type="http://schemas.openxmlformats.org/officeDocument/2006/relationships/slideLayout" Target="../slideLayouts/slideLayout3.xml"/><Relationship Id="rId4" Type="http://schemas.openxmlformats.org/officeDocument/2006/relationships/hyperlink" Target="https://proactivespeech.wordpress.com/2012/07/24/quick-feature-matching-checklist-for-ipad-apps/" TargetMode="Externa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bit.ly/AppSmackSPS2018" TargetMode="External"/><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idea.ed.gov/"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hyperlink" Target="http://www.joyzabala.com/"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atinternetmodules.org"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3"/>
          <p:cNvSpPr txBox="1">
            <a:spLocks noGrp="1"/>
          </p:cNvSpPr>
          <p:nvPr>
            <p:ph type="ctrTitle"/>
          </p:nvPr>
        </p:nvSpPr>
        <p:spPr>
          <a:xfrm>
            <a:off x="311700" y="716025"/>
            <a:ext cx="8520600" cy="12525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sz="3200">
                <a:solidFill>
                  <a:srgbClr val="ED7D31"/>
                </a:solidFill>
              </a:rPr>
              <a:t>App Smackdown </a:t>
            </a:r>
            <a:endParaRPr sz="3200">
              <a:solidFill>
                <a:srgbClr val="ED7D31"/>
              </a:solidFill>
            </a:endParaRPr>
          </a:p>
          <a:p>
            <a:pPr marL="0" lvl="0" indent="0">
              <a:spcBef>
                <a:spcPts val="0"/>
              </a:spcBef>
              <a:spcAft>
                <a:spcPts val="0"/>
              </a:spcAft>
              <a:buNone/>
            </a:pPr>
            <a:r>
              <a:rPr lang="en" sz="3200">
                <a:solidFill>
                  <a:srgbClr val="ED7D31"/>
                </a:solidFill>
              </a:rPr>
              <a:t>for Curriculum and School Access</a:t>
            </a:r>
            <a:endParaRPr sz="3200">
              <a:solidFill>
                <a:srgbClr val="ED7D31"/>
              </a:solidFill>
            </a:endParaRPr>
          </a:p>
        </p:txBody>
      </p:sp>
      <p:sp>
        <p:nvSpPr>
          <p:cNvPr id="63" name="Google Shape;63;p13"/>
          <p:cNvSpPr txBox="1">
            <a:spLocks noGrp="1"/>
          </p:cNvSpPr>
          <p:nvPr>
            <p:ph type="subTitle" idx="1"/>
          </p:nvPr>
        </p:nvSpPr>
        <p:spPr>
          <a:xfrm>
            <a:off x="311700" y="2488325"/>
            <a:ext cx="8520600" cy="1430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Jan Rogers, MS, OTR/L, ATP</a:t>
            </a:r>
            <a:endParaRPr/>
          </a:p>
          <a:p>
            <a:pPr marL="0" lvl="0" indent="0">
              <a:spcBef>
                <a:spcPts val="0"/>
              </a:spcBef>
              <a:spcAft>
                <a:spcPts val="0"/>
              </a:spcAft>
              <a:buNone/>
            </a:pPr>
            <a:r>
              <a:rPr lang="en"/>
              <a:t>Heather Bridgman, MS, ATP</a:t>
            </a:r>
            <a:endParaRPr/>
          </a:p>
          <a:p>
            <a:pPr marL="0" lvl="0" indent="0">
              <a:spcBef>
                <a:spcPts val="0"/>
              </a:spcBef>
              <a:spcAft>
                <a:spcPts val="0"/>
              </a:spcAft>
              <a:buNone/>
            </a:pPr>
            <a:r>
              <a:rPr lang="en"/>
              <a:t>Mary Jo Wendling, OTR/L</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2"/>
          <p:cNvSpPr txBox="1">
            <a:spLocks noGrp="1"/>
          </p:cNvSpPr>
          <p:nvPr>
            <p:ph type="title"/>
          </p:nvPr>
        </p:nvSpPr>
        <p:spPr>
          <a:xfrm>
            <a:off x="235400" y="205700"/>
            <a:ext cx="50607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3200">
                <a:solidFill>
                  <a:srgbClr val="ED7D31"/>
                </a:solidFill>
              </a:rPr>
              <a:t>WATI Updated Documents </a:t>
            </a:r>
            <a:endParaRPr sz="3200">
              <a:solidFill>
                <a:srgbClr val="ED7D31"/>
              </a:solidFill>
            </a:endParaRPr>
          </a:p>
        </p:txBody>
      </p:sp>
      <p:pic>
        <p:nvPicPr>
          <p:cNvPr id="132" name="Google Shape;132;p22" descr="WATI webpage showing AT assessment documents" title="WATI web page"/>
          <p:cNvPicPr preferRelativeResize="0"/>
          <p:nvPr/>
        </p:nvPicPr>
        <p:blipFill>
          <a:blip r:embed="rId3">
            <a:alphaModFix/>
          </a:blip>
          <a:stretch>
            <a:fillRect/>
          </a:stretch>
        </p:blipFill>
        <p:spPr>
          <a:xfrm>
            <a:off x="3189900" y="702200"/>
            <a:ext cx="5720421" cy="3930925"/>
          </a:xfrm>
          <a:prstGeom prst="rect">
            <a:avLst/>
          </a:prstGeom>
          <a:noFill/>
          <a:ln>
            <a:noFill/>
          </a:ln>
        </p:spPr>
      </p:pic>
      <p:sp>
        <p:nvSpPr>
          <p:cNvPr id="131" name="Google Shape;131;p22"/>
          <p:cNvSpPr txBox="1">
            <a:spLocks noGrp="1"/>
          </p:cNvSpPr>
          <p:nvPr>
            <p:ph type="body" idx="1"/>
          </p:nvPr>
        </p:nvSpPr>
        <p:spPr>
          <a:xfrm>
            <a:off x="130275" y="1564125"/>
            <a:ext cx="2878200" cy="30690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u="sng" dirty="0">
                <a:solidFill>
                  <a:schemeClr val="hlink"/>
                </a:solidFill>
                <a:hlinkClick r:id="rId4"/>
              </a:rPr>
              <a:t>http://www.wati.org/free-publications/assistive-technology-consideration-to-assessment/</a:t>
            </a:r>
            <a:endParaRPr dirty="0"/>
          </a:p>
          <a:p>
            <a:pPr marL="0" lvl="0" indent="0" rtl="0">
              <a:spcBef>
                <a:spcPts val="1600"/>
              </a:spcBef>
              <a:spcAft>
                <a:spcPts val="0"/>
              </a:spcAft>
              <a:buNone/>
            </a:pPr>
            <a:endParaRPr dirty="0"/>
          </a:p>
          <a:p>
            <a:pPr marL="0" lvl="0" indent="0" rtl="0">
              <a:spcBef>
                <a:spcPts val="1600"/>
              </a:spcBef>
              <a:spcAft>
                <a:spcPts val="1600"/>
              </a:spcAft>
              <a:buNone/>
            </a:pP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D7D31">
            <a:alpha val="17690"/>
          </a:srgbClr>
        </a:solidFill>
        <a:effectLst/>
      </p:bgPr>
    </p:bg>
    <p:spTree>
      <p:nvGrpSpPr>
        <p:cNvPr id="1" name="Shape 138"/>
        <p:cNvGrpSpPr/>
        <p:nvPr/>
      </p:nvGrpSpPr>
      <p:grpSpPr>
        <a:xfrm>
          <a:off x="0" y="0"/>
          <a:ext cx="0" cy="0"/>
          <a:chOff x="0" y="0"/>
          <a:chExt cx="0" cy="0"/>
        </a:xfrm>
      </p:grpSpPr>
      <p:sp>
        <p:nvSpPr>
          <p:cNvPr id="139" name="Google Shape;139;p23"/>
          <p:cNvSpPr txBox="1">
            <a:spLocks noGrp="1"/>
          </p:cNvSpPr>
          <p:nvPr>
            <p:ph type="title"/>
          </p:nvPr>
        </p:nvSpPr>
        <p:spPr>
          <a:xfrm>
            <a:off x="311700" y="1916350"/>
            <a:ext cx="8520600" cy="8418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sz="3200">
                <a:solidFill>
                  <a:srgbClr val="ED7D31"/>
                </a:solidFill>
              </a:rPr>
              <a:t>Device Specific AT Assessment Resources</a:t>
            </a:r>
            <a:endParaRPr sz="3200">
              <a:solidFill>
                <a:srgbClr val="ED7D3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4"/>
          <p:cNvSpPr txBox="1">
            <a:spLocks noGrp="1"/>
          </p:cNvSpPr>
          <p:nvPr>
            <p:ph type="title"/>
          </p:nvPr>
        </p:nvSpPr>
        <p:spPr>
          <a:xfrm>
            <a:off x="311700" y="1402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3200" dirty="0">
                <a:solidFill>
                  <a:srgbClr val="ED7D31"/>
                </a:solidFill>
              </a:rPr>
              <a:t>Assistive Technology Internet Modules (ATIM)</a:t>
            </a:r>
            <a:endParaRPr sz="3200" dirty="0">
              <a:solidFill>
                <a:srgbClr val="ED7D31"/>
              </a:solidFill>
            </a:endParaRPr>
          </a:p>
        </p:txBody>
      </p:sp>
      <p:sp>
        <p:nvSpPr>
          <p:cNvPr id="146" name="Google Shape;146;p24"/>
          <p:cNvSpPr txBox="1">
            <a:spLocks noGrp="1"/>
          </p:cNvSpPr>
          <p:nvPr>
            <p:ph type="body" idx="2"/>
          </p:nvPr>
        </p:nvSpPr>
        <p:spPr>
          <a:xfrm>
            <a:off x="409500" y="729426"/>
            <a:ext cx="8325000" cy="1687200"/>
          </a:xfrm>
          <a:prstGeom prst="rect">
            <a:avLst/>
          </a:prstGeom>
        </p:spPr>
        <p:txBody>
          <a:bodyPr spcFirstLastPara="1" wrap="square" lIns="91425" tIns="91425" rIns="91425" bIns="91425" anchor="t" anchorCtr="0">
            <a:noAutofit/>
          </a:bodyPr>
          <a:lstStyle/>
          <a:p>
            <a:pPr marL="457200" lvl="0" indent="-406400" rtl="0">
              <a:spcBef>
                <a:spcPts val="0"/>
              </a:spcBef>
              <a:spcAft>
                <a:spcPts val="0"/>
              </a:spcAft>
              <a:buSzPts val="2800"/>
              <a:buChar char="●"/>
            </a:pPr>
            <a:r>
              <a:rPr lang="en" sz="2800" dirty="0"/>
              <a:t>Computer Access - WATI - Part 1</a:t>
            </a:r>
            <a:endParaRPr sz="2800" dirty="0"/>
          </a:p>
          <a:p>
            <a:pPr marL="457200" lvl="0" indent="-406400" rtl="0">
              <a:spcBef>
                <a:spcPts val="1000"/>
              </a:spcBef>
              <a:spcAft>
                <a:spcPts val="0"/>
              </a:spcAft>
              <a:buSzPts val="2800"/>
              <a:buChar char="●"/>
            </a:pPr>
            <a:r>
              <a:rPr lang="en" sz="2800" dirty="0"/>
              <a:t>Computer Access - WATI - Part 2</a:t>
            </a:r>
            <a:endParaRPr sz="2800" dirty="0"/>
          </a:p>
          <a:p>
            <a:pPr marL="457200" lvl="0" indent="-406400" rtl="0">
              <a:spcBef>
                <a:spcPts val="1000"/>
              </a:spcBef>
              <a:spcAft>
                <a:spcPts val="0"/>
              </a:spcAft>
              <a:buSzPts val="2800"/>
              <a:buChar char="●"/>
            </a:pPr>
            <a:r>
              <a:rPr lang="en" sz="2800" dirty="0"/>
              <a:t>Mobile Device Access - WATI - Part 1</a:t>
            </a:r>
            <a:endParaRPr sz="2800" dirty="0"/>
          </a:p>
          <a:p>
            <a:pPr marL="457200" lvl="0" indent="-406400" rtl="0">
              <a:spcBef>
                <a:spcPts val="1000"/>
              </a:spcBef>
              <a:spcAft>
                <a:spcPts val="1000"/>
              </a:spcAft>
              <a:buSzPts val="2800"/>
              <a:buChar char="●"/>
            </a:pPr>
            <a:r>
              <a:rPr lang="en" sz="2800" dirty="0"/>
              <a:t>Mobile Device Access - WATI - Part 2</a:t>
            </a:r>
            <a:endParaRPr sz="2800" dirty="0"/>
          </a:p>
        </p:txBody>
      </p:sp>
      <p:sp>
        <p:nvSpPr>
          <p:cNvPr id="145" name="Google Shape;145;p24"/>
          <p:cNvSpPr txBox="1">
            <a:spLocks noGrp="1"/>
          </p:cNvSpPr>
          <p:nvPr>
            <p:ph type="body" idx="1"/>
          </p:nvPr>
        </p:nvSpPr>
        <p:spPr>
          <a:xfrm>
            <a:off x="2390100" y="4090775"/>
            <a:ext cx="5237400" cy="508200"/>
          </a:xfrm>
          <a:prstGeom prst="rect">
            <a:avLst/>
          </a:prstGeom>
        </p:spPr>
        <p:txBody>
          <a:bodyPr spcFirstLastPara="1" wrap="square" lIns="91425" tIns="91425" rIns="91425" bIns="91425" anchor="t" anchorCtr="0">
            <a:noAutofit/>
          </a:bodyPr>
          <a:lstStyle/>
          <a:p>
            <a:pPr marL="0" lvl="0" indent="0" rtl="0">
              <a:spcBef>
                <a:spcPts val="0"/>
              </a:spcBef>
              <a:spcAft>
                <a:spcPts val="1600"/>
              </a:spcAft>
              <a:buNone/>
            </a:pPr>
            <a:r>
              <a:rPr lang="en" sz="2800" u="sng">
                <a:solidFill>
                  <a:schemeClr val="hlink"/>
                </a:solidFill>
                <a:hlinkClick r:id="rId3"/>
              </a:rPr>
              <a:t>http://atinternetmodules.org</a:t>
            </a:r>
            <a:endParaRPr sz="2800"/>
          </a:p>
        </p:txBody>
      </p:sp>
      <p:pic>
        <p:nvPicPr>
          <p:cNvPr id="147" name="Google Shape;147;p24" descr="ATIM Logo" title="ATIM Logo"/>
          <p:cNvPicPr preferRelativeResize="0"/>
          <p:nvPr/>
        </p:nvPicPr>
        <p:blipFill>
          <a:blip r:embed="rId4">
            <a:alphaModFix/>
          </a:blip>
          <a:stretch>
            <a:fillRect/>
          </a:stretch>
        </p:blipFill>
        <p:spPr>
          <a:xfrm>
            <a:off x="3362400" y="2974448"/>
            <a:ext cx="2266800" cy="13687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4" name="Google Shape;154;p25"/>
          <p:cNvSpPr txBox="1">
            <a:spLocks noGrp="1"/>
          </p:cNvSpPr>
          <p:nvPr>
            <p:ph type="title"/>
          </p:nvPr>
        </p:nvSpPr>
        <p:spPr>
          <a:xfrm>
            <a:off x="311700" y="2926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3200">
                <a:solidFill>
                  <a:srgbClr val="ED7D31"/>
                </a:solidFill>
              </a:rPr>
              <a:t>Feature-Matching</a:t>
            </a:r>
            <a:endParaRPr sz="3200"/>
          </a:p>
        </p:txBody>
      </p:sp>
      <p:pic>
        <p:nvPicPr>
          <p:cNvPr id="153" name="Google Shape;153;p25" descr="Student Inventory for Technology Supports (SIFTS) logo" title="SIFTS logo"/>
          <p:cNvPicPr preferRelativeResize="0"/>
          <p:nvPr/>
        </p:nvPicPr>
        <p:blipFill>
          <a:blip r:embed="rId3">
            <a:alphaModFix/>
          </a:blip>
          <a:stretch>
            <a:fillRect/>
          </a:stretch>
        </p:blipFill>
        <p:spPr>
          <a:xfrm>
            <a:off x="2413412" y="477325"/>
            <a:ext cx="4317186" cy="3184300"/>
          </a:xfrm>
          <a:prstGeom prst="rect">
            <a:avLst/>
          </a:prstGeom>
          <a:noFill/>
          <a:ln>
            <a:noFill/>
          </a:ln>
        </p:spPr>
      </p:pic>
      <p:sp>
        <p:nvSpPr>
          <p:cNvPr id="156" name="Google Shape;156;p25"/>
          <p:cNvSpPr txBox="1">
            <a:spLocks noGrp="1"/>
          </p:cNvSpPr>
          <p:nvPr>
            <p:ph type="body" idx="2"/>
          </p:nvPr>
        </p:nvSpPr>
        <p:spPr>
          <a:xfrm>
            <a:off x="985050" y="3564425"/>
            <a:ext cx="7378800" cy="572700"/>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r>
              <a:rPr lang="en" sz="2800"/>
              <a:t>Student Inventory for Technology Supports</a:t>
            </a:r>
            <a:endParaRPr sz="2800"/>
          </a:p>
        </p:txBody>
      </p:sp>
      <p:sp>
        <p:nvSpPr>
          <p:cNvPr id="155" name="Google Shape;155;p25"/>
          <p:cNvSpPr txBox="1">
            <a:spLocks noGrp="1"/>
          </p:cNvSpPr>
          <p:nvPr>
            <p:ph type="body" idx="1"/>
          </p:nvPr>
        </p:nvSpPr>
        <p:spPr>
          <a:xfrm>
            <a:off x="2331600" y="3884700"/>
            <a:ext cx="4480800" cy="752400"/>
          </a:xfrm>
          <a:prstGeom prst="rect">
            <a:avLst/>
          </a:prstGeom>
        </p:spPr>
        <p:txBody>
          <a:bodyPr spcFirstLastPara="1" wrap="square" lIns="91425" tIns="91425" rIns="91425" bIns="91425" anchor="t" anchorCtr="0">
            <a:noAutofit/>
          </a:bodyPr>
          <a:lstStyle/>
          <a:p>
            <a:pPr marL="0" lvl="0" indent="0" rtl="0">
              <a:lnSpc>
                <a:spcPct val="90000"/>
              </a:lnSpc>
              <a:spcBef>
                <a:spcPts val="1000"/>
              </a:spcBef>
              <a:spcAft>
                <a:spcPts val="0"/>
              </a:spcAft>
              <a:buClr>
                <a:schemeClr val="dk1"/>
              </a:buClr>
              <a:buSzPts val="1100"/>
              <a:buFont typeface="Arial"/>
              <a:buNone/>
            </a:pPr>
            <a:r>
              <a:rPr lang="en" sz="2800" u="sng">
                <a:solidFill>
                  <a:schemeClr val="accent5"/>
                </a:solidFill>
                <a:latin typeface="Calibri"/>
                <a:ea typeface="Calibri"/>
                <a:cs typeface="Calibri"/>
                <a:sym typeface="Calibri"/>
                <a:hlinkClick r:id="rId4"/>
              </a:rPr>
              <a:t>www.atfeaturematching.org</a:t>
            </a:r>
            <a:endParaRPr sz="2800" u="sng">
              <a:solidFill>
                <a:schemeClr val="accent5"/>
              </a:solidFill>
              <a:latin typeface="Calibri"/>
              <a:ea typeface="Calibri"/>
              <a:cs typeface="Calibri"/>
              <a:sym typeface="Calibri"/>
              <a:hlinkClick r:id="rId4"/>
            </a:endParaRPr>
          </a:p>
          <a:p>
            <a:pPr marL="0" lvl="0" indent="0">
              <a:spcBef>
                <a:spcPts val="0"/>
              </a:spcBef>
              <a:spcAft>
                <a:spcPts val="1600"/>
              </a:spcAft>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3" name="Google Shape;163;p26"/>
          <p:cNvSpPr txBox="1">
            <a:spLocks noGrp="1"/>
          </p:cNvSpPr>
          <p:nvPr>
            <p:ph type="title"/>
          </p:nvPr>
        </p:nvSpPr>
        <p:spPr>
          <a:xfrm>
            <a:off x="510125" y="460925"/>
            <a:ext cx="15351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3200">
                <a:solidFill>
                  <a:srgbClr val="ED7D31"/>
                </a:solidFill>
              </a:rPr>
              <a:t>SIFTS</a:t>
            </a:r>
            <a:endParaRPr sz="3200"/>
          </a:p>
        </p:txBody>
      </p:sp>
      <p:grpSp>
        <p:nvGrpSpPr>
          <p:cNvPr id="2" name="Group 1" descr="Student Inventory for Technology Supports (SIFTS) Student Dashboard webpage with arrows pointing to the domain drop down items physical access: computers and physical access: mobile devices" title="Student Inventory for Technology Supports (SIFTS)">
            <a:extLst>
              <a:ext uri="{FF2B5EF4-FFF2-40B4-BE49-F238E27FC236}">
                <a16:creationId xmlns:a16="http://schemas.microsoft.com/office/drawing/2014/main" id="{8E5CDE8C-202D-FB46-9546-5F08D9393698}"/>
              </a:ext>
            </a:extLst>
          </p:cNvPr>
          <p:cNvGrpSpPr/>
          <p:nvPr/>
        </p:nvGrpSpPr>
        <p:grpSpPr>
          <a:xfrm>
            <a:off x="2047151" y="0"/>
            <a:ext cx="6648714" cy="4192499"/>
            <a:chOff x="2047151" y="0"/>
            <a:chExt cx="6648714" cy="4192499"/>
          </a:xfrm>
        </p:grpSpPr>
        <p:pic>
          <p:nvPicPr>
            <p:cNvPr id="162" name="Google Shape;162;p26" descr="SIFTS home webpage showing the student dashboard and SIFTS domains drop down menu. Arrows are pointing at the physical access: mobile devices and physical access: computers domains " title="SIFTS webpage"/>
            <p:cNvPicPr preferRelativeResize="0"/>
            <p:nvPr/>
          </p:nvPicPr>
          <p:blipFill>
            <a:blip r:embed="rId3">
              <a:alphaModFix/>
            </a:blip>
            <a:stretch>
              <a:fillRect/>
            </a:stretch>
          </p:blipFill>
          <p:spPr>
            <a:xfrm>
              <a:off x="2047151" y="0"/>
              <a:ext cx="6648714" cy="4192499"/>
            </a:xfrm>
            <a:prstGeom prst="rect">
              <a:avLst/>
            </a:prstGeom>
            <a:noFill/>
            <a:ln>
              <a:noFill/>
            </a:ln>
          </p:spPr>
        </p:pic>
        <p:sp>
          <p:nvSpPr>
            <p:cNvPr id="165" name="Google Shape;165;p26"/>
            <p:cNvSpPr/>
            <p:nvPr/>
          </p:nvSpPr>
          <p:spPr>
            <a:xfrm>
              <a:off x="6720625" y="2271800"/>
              <a:ext cx="1320900" cy="238800"/>
            </a:xfrm>
            <a:prstGeom prst="leftArrow">
              <a:avLst>
                <a:gd name="adj1" fmla="val 50000"/>
                <a:gd name="adj2" fmla="val 50000"/>
              </a:avLst>
            </a:prstGeom>
            <a:solidFill>
              <a:srgbClr val="ED7D3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6" name="Google Shape;166;p26"/>
            <p:cNvSpPr/>
            <p:nvPr/>
          </p:nvSpPr>
          <p:spPr>
            <a:xfrm>
              <a:off x="6720625" y="1918050"/>
              <a:ext cx="1320900" cy="238800"/>
            </a:xfrm>
            <a:prstGeom prst="leftArrow">
              <a:avLst>
                <a:gd name="adj1" fmla="val 50000"/>
                <a:gd name="adj2" fmla="val 50000"/>
              </a:avLst>
            </a:prstGeom>
            <a:solidFill>
              <a:srgbClr val="ED7D3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64" name="Google Shape;164;p26"/>
          <p:cNvSpPr txBox="1">
            <a:spLocks noGrp="1"/>
          </p:cNvSpPr>
          <p:nvPr>
            <p:ph type="body" idx="1"/>
          </p:nvPr>
        </p:nvSpPr>
        <p:spPr>
          <a:xfrm>
            <a:off x="2369700" y="3853975"/>
            <a:ext cx="4404600" cy="752400"/>
          </a:xfrm>
          <a:prstGeom prst="rect">
            <a:avLst/>
          </a:prstGeom>
        </p:spPr>
        <p:txBody>
          <a:bodyPr spcFirstLastPara="1" wrap="square" lIns="91425" tIns="91425" rIns="91425" bIns="91425" anchor="t" anchorCtr="0">
            <a:noAutofit/>
          </a:bodyPr>
          <a:lstStyle/>
          <a:p>
            <a:pPr marL="0" lvl="0" indent="0" rtl="0">
              <a:lnSpc>
                <a:spcPct val="90000"/>
              </a:lnSpc>
              <a:spcBef>
                <a:spcPts val="1000"/>
              </a:spcBef>
              <a:spcAft>
                <a:spcPts val="0"/>
              </a:spcAft>
              <a:buNone/>
            </a:pPr>
            <a:r>
              <a:rPr lang="en" sz="2800" u="sng">
                <a:solidFill>
                  <a:schemeClr val="hlink"/>
                </a:solidFill>
                <a:latin typeface="Calibri"/>
                <a:ea typeface="Calibri"/>
                <a:cs typeface="Calibri"/>
                <a:sym typeface="Calibri"/>
                <a:hlinkClick r:id="rId4"/>
              </a:rPr>
              <a:t>www.atfeaturematching.org</a:t>
            </a:r>
            <a:endParaRPr sz="2800" u="sng">
              <a:solidFill>
                <a:schemeClr val="hlink"/>
              </a:solidFill>
              <a:latin typeface="Calibri"/>
              <a:ea typeface="Calibri"/>
              <a:cs typeface="Calibri"/>
              <a:sym typeface="Calibri"/>
              <a:hlinkClick r:id="rId4"/>
            </a:endParaRPr>
          </a:p>
          <a:p>
            <a:pPr marL="0" lvl="0" indent="0" rtl="0">
              <a:spcBef>
                <a:spcPts val="0"/>
              </a:spcBef>
              <a:spcAft>
                <a:spcPts val="1600"/>
              </a:spcAft>
              <a:buNone/>
            </a:pPr>
            <a:endParaRPr sz="1100">
              <a:solidFill>
                <a:srgbClr val="00000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ED7D31">
            <a:alpha val="17690"/>
          </a:srgbClr>
        </a:solidFill>
        <a:effectLst/>
      </p:bgPr>
    </p:bg>
    <p:spTree>
      <p:nvGrpSpPr>
        <p:cNvPr id="1" name="Shape 172"/>
        <p:cNvGrpSpPr/>
        <p:nvPr/>
      </p:nvGrpSpPr>
      <p:grpSpPr>
        <a:xfrm>
          <a:off x="0" y="0"/>
          <a:ext cx="0" cy="0"/>
          <a:chOff x="0" y="0"/>
          <a:chExt cx="0" cy="0"/>
        </a:xfrm>
      </p:grpSpPr>
      <p:sp>
        <p:nvSpPr>
          <p:cNvPr id="173" name="Google Shape;173;p27"/>
          <p:cNvSpPr txBox="1">
            <a:spLocks noGrp="1"/>
          </p:cNvSpPr>
          <p:nvPr>
            <p:ph type="title"/>
          </p:nvPr>
        </p:nvSpPr>
        <p:spPr>
          <a:xfrm>
            <a:off x="311700" y="1952425"/>
            <a:ext cx="8520600" cy="8418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sz="3200">
                <a:solidFill>
                  <a:srgbClr val="ED7D31"/>
                </a:solidFill>
              </a:rPr>
              <a:t>Device Selection Resources</a:t>
            </a:r>
            <a:endParaRPr sz="3200">
              <a:solidFill>
                <a:srgbClr val="ED7D3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28"/>
          <p:cNvSpPr txBox="1">
            <a:spLocks noGrp="1"/>
          </p:cNvSpPr>
          <p:nvPr>
            <p:ph type="title"/>
          </p:nvPr>
        </p:nvSpPr>
        <p:spPr>
          <a:xfrm>
            <a:off x="311700" y="1860850"/>
            <a:ext cx="8520600" cy="8418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sz="3200">
                <a:solidFill>
                  <a:srgbClr val="ED7D31"/>
                </a:solidFill>
              </a:rPr>
              <a:t>Devices &amp; Operating Systems</a:t>
            </a:r>
            <a:endParaRPr sz="3200">
              <a:solidFill>
                <a:srgbClr val="ED7D3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29"/>
          <p:cNvSpPr txBox="1">
            <a:spLocks noGrp="1"/>
          </p:cNvSpPr>
          <p:nvPr>
            <p:ph type="title"/>
          </p:nvPr>
        </p:nvSpPr>
        <p:spPr>
          <a:xfrm>
            <a:off x="159300" y="30800"/>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3200">
                <a:solidFill>
                  <a:srgbClr val="ED7D31"/>
                </a:solidFill>
              </a:rPr>
              <a:t>Apple iOS</a:t>
            </a:r>
            <a:endParaRPr sz="3200">
              <a:solidFill>
                <a:srgbClr val="ED7D31"/>
              </a:solidFill>
            </a:endParaRPr>
          </a:p>
        </p:txBody>
      </p:sp>
      <p:sp>
        <p:nvSpPr>
          <p:cNvPr id="184" name="Google Shape;184;p29"/>
          <p:cNvSpPr txBox="1">
            <a:spLocks noGrp="1"/>
          </p:cNvSpPr>
          <p:nvPr>
            <p:ph type="body" idx="1"/>
          </p:nvPr>
        </p:nvSpPr>
        <p:spPr>
          <a:xfrm>
            <a:off x="512250" y="744350"/>
            <a:ext cx="8520600" cy="3839100"/>
          </a:xfrm>
          <a:prstGeom prst="rect">
            <a:avLst/>
          </a:prstGeom>
        </p:spPr>
        <p:txBody>
          <a:bodyPr spcFirstLastPara="1" wrap="square" lIns="91425" tIns="91425" rIns="91425" bIns="91425" anchor="t" anchorCtr="0">
            <a:noAutofit/>
          </a:bodyPr>
          <a:lstStyle/>
          <a:p>
            <a:pPr marL="457200" lvl="0" indent="-406400" rtl="0">
              <a:lnSpc>
                <a:spcPct val="150000"/>
              </a:lnSpc>
              <a:spcBef>
                <a:spcPts val="0"/>
              </a:spcBef>
              <a:spcAft>
                <a:spcPts val="0"/>
              </a:spcAft>
              <a:buSzPts val="2800"/>
              <a:buChar char="●"/>
            </a:pPr>
            <a:r>
              <a:rPr lang="en" sz="2800" dirty="0">
                <a:solidFill>
                  <a:srgbClr val="222222"/>
                </a:solidFill>
              </a:rPr>
              <a:t>Created and developed by Apple</a:t>
            </a:r>
            <a:r>
              <a:rPr lang="en" sz="2800" dirty="0">
                <a:solidFill>
                  <a:srgbClr val="000000"/>
                </a:solidFill>
              </a:rPr>
              <a:t> Inc.</a:t>
            </a:r>
            <a:r>
              <a:rPr lang="en" sz="2800" dirty="0">
                <a:solidFill>
                  <a:srgbClr val="222222"/>
                </a:solidFill>
              </a:rPr>
              <a:t> in 2007 </a:t>
            </a:r>
            <a:endParaRPr sz="2800" dirty="0">
              <a:solidFill>
                <a:srgbClr val="222222"/>
              </a:solidFill>
            </a:endParaRPr>
          </a:p>
          <a:p>
            <a:pPr marL="457200" lvl="0" indent="-406400" rtl="0">
              <a:lnSpc>
                <a:spcPct val="150000"/>
              </a:lnSpc>
              <a:spcBef>
                <a:spcPts val="0"/>
              </a:spcBef>
              <a:spcAft>
                <a:spcPts val="0"/>
              </a:spcAft>
              <a:buSzPts val="2800"/>
              <a:buChar char="●"/>
            </a:pPr>
            <a:r>
              <a:rPr lang="en" sz="2800" dirty="0">
                <a:solidFill>
                  <a:srgbClr val="222222"/>
                </a:solidFill>
              </a:rPr>
              <a:t>Powers iPhone, iPad, and iPod Touch</a:t>
            </a:r>
            <a:endParaRPr sz="2800" dirty="0">
              <a:solidFill>
                <a:srgbClr val="222222"/>
              </a:solidFill>
            </a:endParaRPr>
          </a:p>
          <a:p>
            <a:pPr marL="457200" lvl="0" indent="-406400" rtl="0">
              <a:lnSpc>
                <a:spcPct val="150000"/>
              </a:lnSpc>
              <a:spcBef>
                <a:spcPts val="0"/>
              </a:spcBef>
              <a:spcAft>
                <a:spcPts val="0"/>
              </a:spcAft>
              <a:buClr>
                <a:srgbClr val="222222"/>
              </a:buClr>
              <a:buSzPts val="2800"/>
              <a:buChar char="●"/>
            </a:pPr>
            <a:r>
              <a:rPr lang="en" sz="2800" dirty="0">
                <a:solidFill>
                  <a:srgbClr val="222222"/>
                </a:solidFill>
              </a:rPr>
              <a:t>2nd most popular mobile OS globally after Android</a:t>
            </a:r>
            <a:endParaRPr sz="2800" dirty="0">
              <a:solidFill>
                <a:srgbClr val="222222"/>
              </a:solidFill>
            </a:endParaRPr>
          </a:p>
          <a:p>
            <a:pPr marL="457200" lvl="0" indent="-406400" rtl="0">
              <a:lnSpc>
                <a:spcPct val="150000"/>
              </a:lnSpc>
              <a:spcBef>
                <a:spcPts val="0"/>
              </a:spcBef>
              <a:spcAft>
                <a:spcPts val="0"/>
              </a:spcAft>
              <a:buClr>
                <a:srgbClr val="222222"/>
              </a:buClr>
              <a:buSzPts val="2800"/>
              <a:buChar char="●"/>
            </a:pPr>
            <a:r>
              <a:rPr lang="en" sz="2800" dirty="0">
                <a:solidFill>
                  <a:srgbClr val="222222"/>
                </a:solidFill>
              </a:rPr>
              <a:t>2.2 million iOS apps, 1 million native for iPads </a:t>
            </a:r>
            <a:endParaRPr sz="2800" dirty="0">
              <a:solidFill>
                <a:srgbClr val="222222"/>
              </a:solidFill>
            </a:endParaRPr>
          </a:p>
          <a:p>
            <a:pPr marL="457200" lvl="0" indent="-406400" rtl="0">
              <a:lnSpc>
                <a:spcPct val="150000"/>
              </a:lnSpc>
              <a:spcBef>
                <a:spcPts val="0"/>
              </a:spcBef>
              <a:spcAft>
                <a:spcPts val="0"/>
              </a:spcAft>
              <a:buClr>
                <a:srgbClr val="222222"/>
              </a:buClr>
              <a:buSzPts val="2800"/>
              <a:buChar char="●"/>
            </a:pPr>
            <a:r>
              <a:rPr lang="en" sz="2800" dirty="0">
                <a:solidFill>
                  <a:srgbClr val="222222"/>
                </a:solidFill>
              </a:rPr>
              <a:t>Known for extensive built in </a:t>
            </a:r>
            <a:r>
              <a:rPr lang="en" sz="2800" dirty="0">
                <a:solidFill>
                  <a:srgbClr val="222222"/>
                </a:solidFill>
                <a:highlight>
                  <a:schemeClr val="lt1"/>
                </a:highlight>
              </a:rPr>
              <a:t>accessibility features</a:t>
            </a:r>
            <a:endParaRPr sz="28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30"/>
          <p:cNvSpPr txBox="1">
            <a:spLocks noGrp="1"/>
          </p:cNvSpPr>
          <p:nvPr>
            <p:ph type="title"/>
          </p:nvPr>
        </p:nvSpPr>
        <p:spPr>
          <a:xfrm>
            <a:off x="311700" y="19487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3200">
                <a:solidFill>
                  <a:srgbClr val="ED7D31"/>
                </a:solidFill>
              </a:rPr>
              <a:t>Android</a:t>
            </a:r>
            <a:endParaRPr sz="3200">
              <a:solidFill>
                <a:srgbClr val="ED7D31"/>
              </a:solidFill>
            </a:endParaRPr>
          </a:p>
        </p:txBody>
      </p:sp>
      <p:sp>
        <p:nvSpPr>
          <p:cNvPr id="192" name="Google Shape;192;p30"/>
          <p:cNvSpPr txBox="1">
            <a:spLocks noGrp="1"/>
          </p:cNvSpPr>
          <p:nvPr>
            <p:ph type="body" idx="1"/>
          </p:nvPr>
        </p:nvSpPr>
        <p:spPr>
          <a:xfrm>
            <a:off x="499200" y="863550"/>
            <a:ext cx="8644800" cy="3416400"/>
          </a:xfrm>
          <a:prstGeom prst="rect">
            <a:avLst/>
          </a:prstGeom>
        </p:spPr>
        <p:txBody>
          <a:bodyPr spcFirstLastPara="1" wrap="square" lIns="91425" tIns="91425" rIns="91425" bIns="91425" anchor="t" anchorCtr="0">
            <a:noAutofit/>
          </a:bodyPr>
          <a:lstStyle/>
          <a:p>
            <a:pPr marL="457200" lvl="0" indent="-406400" rtl="0">
              <a:lnSpc>
                <a:spcPct val="100000"/>
              </a:lnSpc>
              <a:spcBef>
                <a:spcPts val="0"/>
              </a:spcBef>
              <a:spcAft>
                <a:spcPts val="0"/>
              </a:spcAft>
              <a:buSzPts val="2800"/>
              <a:buChar char="●"/>
            </a:pPr>
            <a:r>
              <a:rPr lang="en" sz="2800">
                <a:solidFill>
                  <a:schemeClr val="dk1"/>
                </a:solidFill>
              </a:rPr>
              <a:t>D</a:t>
            </a:r>
            <a:r>
              <a:rPr lang="en" sz="2800">
                <a:solidFill>
                  <a:srgbClr val="222222"/>
                </a:solidFill>
                <a:highlight>
                  <a:schemeClr val="lt1"/>
                </a:highlight>
              </a:rPr>
              <a:t>eveloped by Google, modified Linux Kernel</a:t>
            </a:r>
            <a:endParaRPr sz="2800">
              <a:solidFill>
                <a:srgbClr val="222222"/>
              </a:solidFill>
              <a:highlight>
                <a:schemeClr val="lt1"/>
              </a:highlight>
            </a:endParaRPr>
          </a:p>
          <a:p>
            <a:pPr marL="457200" lvl="0" indent="-406400" rtl="0">
              <a:lnSpc>
                <a:spcPct val="100000"/>
              </a:lnSpc>
              <a:spcBef>
                <a:spcPts val="1000"/>
              </a:spcBef>
              <a:spcAft>
                <a:spcPts val="0"/>
              </a:spcAft>
              <a:buSzPts val="2800"/>
              <a:buChar char="●"/>
            </a:pPr>
            <a:r>
              <a:rPr lang="en" sz="2800">
                <a:solidFill>
                  <a:srgbClr val="222222"/>
                </a:solidFill>
                <a:highlight>
                  <a:schemeClr val="lt1"/>
                </a:highlight>
              </a:rPr>
              <a:t>Primarily for touchscreen mobile devices</a:t>
            </a:r>
            <a:endParaRPr sz="2800">
              <a:solidFill>
                <a:srgbClr val="222222"/>
              </a:solidFill>
              <a:highlight>
                <a:schemeClr val="lt1"/>
              </a:highlight>
            </a:endParaRPr>
          </a:p>
          <a:p>
            <a:pPr marL="457200" lvl="0" indent="-406400" rtl="0">
              <a:lnSpc>
                <a:spcPct val="100000"/>
              </a:lnSpc>
              <a:spcBef>
                <a:spcPts val="1000"/>
              </a:spcBef>
              <a:spcAft>
                <a:spcPts val="0"/>
              </a:spcAft>
              <a:buSzPts val="2800"/>
              <a:buChar char="●"/>
            </a:pPr>
            <a:r>
              <a:rPr lang="en" sz="2800">
                <a:solidFill>
                  <a:srgbClr val="222222"/>
                </a:solidFill>
                <a:highlight>
                  <a:schemeClr val="lt1"/>
                </a:highlight>
              </a:rPr>
              <a:t>Variants for game consoles, digital cameras, PCs and other electronics</a:t>
            </a:r>
            <a:endParaRPr sz="2800">
              <a:solidFill>
                <a:srgbClr val="222222"/>
              </a:solidFill>
              <a:highlight>
                <a:schemeClr val="lt1"/>
              </a:highlight>
            </a:endParaRPr>
          </a:p>
          <a:p>
            <a:pPr marL="457200" lvl="0" indent="-406400" rtl="0">
              <a:lnSpc>
                <a:spcPct val="100000"/>
              </a:lnSpc>
              <a:spcBef>
                <a:spcPts val="1000"/>
              </a:spcBef>
              <a:spcAft>
                <a:spcPts val="0"/>
              </a:spcAft>
              <a:buClr>
                <a:srgbClr val="222222"/>
              </a:buClr>
              <a:buSzPts val="2800"/>
              <a:buChar char="●"/>
            </a:pPr>
            <a:r>
              <a:rPr lang="en" sz="2800">
                <a:solidFill>
                  <a:srgbClr val="222222"/>
                </a:solidFill>
                <a:highlight>
                  <a:schemeClr val="lt1"/>
                </a:highlight>
              </a:rPr>
              <a:t>Open source so OS features may be slightly different in various devices</a:t>
            </a:r>
            <a:endParaRPr sz="2800">
              <a:solidFill>
                <a:srgbClr val="222222"/>
              </a:solidFill>
              <a:highlight>
                <a:schemeClr val="lt1"/>
              </a:highlight>
            </a:endParaRPr>
          </a:p>
          <a:p>
            <a:pPr marL="0" lvl="0" indent="0" rtl="0">
              <a:lnSpc>
                <a:spcPct val="100000"/>
              </a:lnSpc>
              <a:spcBef>
                <a:spcPts val="1000"/>
              </a:spcBef>
              <a:spcAft>
                <a:spcPts val="0"/>
              </a:spcAft>
              <a:buClr>
                <a:schemeClr val="dk1"/>
              </a:buClr>
              <a:buSzPts val="1100"/>
              <a:buFont typeface="Arial"/>
              <a:buNone/>
            </a:pPr>
            <a:endParaRPr sz="1050">
              <a:solidFill>
                <a:srgbClr val="222222"/>
              </a:solidFill>
              <a:highlight>
                <a:schemeClr val="lt1"/>
              </a:highlight>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31"/>
          <p:cNvSpPr txBox="1">
            <a:spLocks noGrp="1"/>
          </p:cNvSpPr>
          <p:nvPr>
            <p:ph type="title"/>
          </p:nvPr>
        </p:nvSpPr>
        <p:spPr>
          <a:xfrm>
            <a:off x="311700" y="0"/>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3200">
                <a:solidFill>
                  <a:srgbClr val="ED7D31"/>
                </a:solidFill>
              </a:rPr>
              <a:t>Chrome OS</a:t>
            </a:r>
            <a:endParaRPr sz="3200">
              <a:solidFill>
                <a:srgbClr val="ED7D31"/>
              </a:solidFill>
            </a:endParaRPr>
          </a:p>
        </p:txBody>
      </p:sp>
      <p:sp>
        <p:nvSpPr>
          <p:cNvPr id="200" name="Google Shape;200;p31"/>
          <p:cNvSpPr txBox="1">
            <a:spLocks noGrp="1"/>
          </p:cNvSpPr>
          <p:nvPr>
            <p:ph type="body" idx="1"/>
          </p:nvPr>
        </p:nvSpPr>
        <p:spPr>
          <a:xfrm>
            <a:off x="529400" y="524275"/>
            <a:ext cx="8614600" cy="4071900"/>
          </a:xfrm>
          <a:prstGeom prst="rect">
            <a:avLst/>
          </a:prstGeom>
        </p:spPr>
        <p:txBody>
          <a:bodyPr spcFirstLastPara="1" wrap="square" lIns="91425" tIns="91425" rIns="91425" bIns="91425" anchor="t" anchorCtr="0">
            <a:noAutofit/>
          </a:bodyPr>
          <a:lstStyle/>
          <a:p>
            <a:pPr marL="457200" lvl="0" indent="-406400" rtl="0">
              <a:lnSpc>
                <a:spcPct val="100000"/>
              </a:lnSpc>
              <a:spcBef>
                <a:spcPts val="0"/>
              </a:spcBef>
              <a:spcAft>
                <a:spcPts val="0"/>
              </a:spcAft>
              <a:buClr>
                <a:srgbClr val="545454"/>
              </a:buClr>
              <a:buSzPts val="2800"/>
              <a:buChar char="●"/>
            </a:pPr>
            <a:r>
              <a:rPr lang="en" sz="2800" dirty="0">
                <a:solidFill>
                  <a:srgbClr val="545454"/>
                </a:solidFill>
                <a:highlight>
                  <a:schemeClr val="lt1"/>
                </a:highlight>
              </a:rPr>
              <a:t>Google designed based on the Linux Kernel.</a:t>
            </a:r>
            <a:endParaRPr sz="2800" dirty="0">
              <a:solidFill>
                <a:srgbClr val="545454"/>
              </a:solidFill>
              <a:highlight>
                <a:schemeClr val="lt1"/>
              </a:highlight>
            </a:endParaRPr>
          </a:p>
          <a:p>
            <a:pPr marL="457200" lvl="0" indent="-406400" rtl="0">
              <a:lnSpc>
                <a:spcPct val="100000"/>
              </a:lnSpc>
              <a:spcBef>
                <a:spcPts val="1000"/>
              </a:spcBef>
              <a:spcAft>
                <a:spcPts val="0"/>
              </a:spcAft>
              <a:buSzPts val="2800"/>
              <a:buChar char="●"/>
            </a:pPr>
            <a:r>
              <a:rPr lang="en" sz="2800" dirty="0">
                <a:solidFill>
                  <a:srgbClr val="545454"/>
                </a:solidFill>
                <a:highlight>
                  <a:schemeClr val="lt1"/>
                </a:highlight>
              </a:rPr>
              <a:t>Google </a:t>
            </a:r>
            <a:r>
              <a:rPr lang="en" sz="2800" dirty="0">
                <a:solidFill>
                  <a:srgbClr val="6A6A6A"/>
                </a:solidFill>
                <a:highlight>
                  <a:schemeClr val="lt1"/>
                </a:highlight>
              </a:rPr>
              <a:t>Chrome</a:t>
            </a:r>
            <a:r>
              <a:rPr lang="en" sz="2800" dirty="0">
                <a:solidFill>
                  <a:srgbClr val="545454"/>
                </a:solidFill>
                <a:highlight>
                  <a:schemeClr val="lt1"/>
                </a:highlight>
              </a:rPr>
              <a:t> web browser is the principal user interface.</a:t>
            </a:r>
            <a:endParaRPr sz="2800" dirty="0">
              <a:solidFill>
                <a:srgbClr val="545454"/>
              </a:solidFill>
              <a:highlight>
                <a:schemeClr val="lt1"/>
              </a:highlight>
            </a:endParaRPr>
          </a:p>
          <a:p>
            <a:pPr marL="457200" lvl="0" indent="-406400" rtl="0">
              <a:lnSpc>
                <a:spcPct val="100000"/>
              </a:lnSpc>
              <a:spcBef>
                <a:spcPts val="1000"/>
              </a:spcBef>
              <a:spcAft>
                <a:spcPts val="0"/>
              </a:spcAft>
              <a:buClr>
                <a:srgbClr val="545454"/>
              </a:buClr>
              <a:buSzPts val="2800"/>
              <a:buChar char="●"/>
            </a:pPr>
            <a:r>
              <a:rPr lang="en" sz="2800" dirty="0">
                <a:solidFill>
                  <a:srgbClr val="545454"/>
                </a:solidFill>
                <a:highlight>
                  <a:schemeClr val="lt1"/>
                </a:highlight>
              </a:rPr>
              <a:t>Primarily supports web applications</a:t>
            </a:r>
            <a:endParaRPr sz="2800" dirty="0">
              <a:solidFill>
                <a:srgbClr val="545454"/>
              </a:solidFill>
              <a:highlight>
                <a:schemeClr val="lt1"/>
              </a:highlight>
            </a:endParaRPr>
          </a:p>
          <a:p>
            <a:pPr marL="457200" lvl="0" indent="-406400" rtl="0">
              <a:lnSpc>
                <a:spcPct val="100000"/>
              </a:lnSpc>
              <a:spcBef>
                <a:spcPts val="1000"/>
              </a:spcBef>
              <a:spcAft>
                <a:spcPts val="0"/>
              </a:spcAft>
              <a:buSzPts val="2800"/>
              <a:buChar char="●"/>
            </a:pPr>
            <a:r>
              <a:rPr lang="en" sz="2800" dirty="0">
                <a:solidFill>
                  <a:srgbClr val="545454"/>
                </a:solidFill>
                <a:highlight>
                  <a:schemeClr val="lt1"/>
                </a:highlight>
              </a:rPr>
              <a:t>Connection to other devices via cloud or in some cases Bluetooth (e.g. </a:t>
            </a:r>
            <a:r>
              <a:rPr lang="en" sz="2800" dirty="0">
                <a:solidFill>
                  <a:schemeClr val="dk1"/>
                </a:solidFill>
              </a:rPr>
              <a:t>Keyboards, Mice, Speakers, Headphones, Headsets (audio only)). </a:t>
            </a:r>
            <a:endParaRPr sz="2800" dirty="0">
              <a:solidFill>
                <a:schemeClr val="dk1"/>
              </a:solidFill>
            </a:endParaRPr>
          </a:p>
          <a:p>
            <a:pPr marL="457200" lvl="0" indent="-406400" rtl="0">
              <a:lnSpc>
                <a:spcPct val="100000"/>
              </a:lnSpc>
              <a:spcBef>
                <a:spcPts val="1000"/>
              </a:spcBef>
              <a:spcAft>
                <a:spcPts val="1000"/>
              </a:spcAft>
              <a:buClr>
                <a:schemeClr val="dk1"/>
              </a:buClr>
              <a:buSzPts val="2800"/>
              <a:buChar char="●"/>
            </a:pPr>
            <a:r>
              <a:rPr lang="en" sz="2800" dirty="0">
                <a:solidFill>
                  <a:schemeClr val="dk1"/>
                </a:solidFill>
              </a:rPr>
              <a:t>File sharing through cloud only</a:t>
            </a:r>
            <a:endParaRPr sz="28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4"/>
          <p:cNvSpPr txBox="1">
            <a:spLocks noGrp="1"/>
          </p:cNvSpPr>
          <p:nvPr>
            <p:ph type="title"/>
          </p:nvPr>
        </p:nvSpPr>
        <p:spPr>
          <a:xfrm>
            <a:off x="225300" y="297875"/>
            <a:ext cx="8693400" cy="1303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200" u="sng">
                <a:solidFill>
                  <a:schemeClr val="hlink"/>
                </a:solidFill>
                <a:hlinkClick r:id="rId3"/>
              </a:rPr>
              <a:t>https://www.ocali.org/project/document_archive</a:t>
            </a:r>
            <a:endParaRPr sz="3200"/>
          </a:p>
          <a:p>
            <a:pPr marL="0" lvl="0" indent="0" algn="ctr" rtl="0">
              <a:spcBef>
                <a:spcPts val="0"/>
              </a:spcBef>
              <a:spcAft>
                <a:spcPts val="0"/>
              </a:spcAft>
              <a:buNone/>
            </a:pPr>
            <a:endParaRPr sz="3200"/>
          </a:p>
        </p:txBody>
      </p:sp>
      <p:pic>
        <p:nvPicPr>
          <p:cNvPr id="69" name="Google Shape;69;p14" descr="QR Code for link to session handouts" title="QR Code"/>
          <p:cNvPicPr preferRelativeResize="0"/>
          <p:nvPr/>
        </p:nvPicPr>
        <p:blipFill>
          <a:blip r:embed="rId4">
            <a:alphaModFix/>
          </a:blip>
          <a:stretch>
            <a:fillRect/>
          </a:stretch>
        </p:blipFill>
        <p:spPr>
          <a:xfrm>
            <a:off x="3389888" y="1490425"/>
            <a:ext cx="2364225" cy="29405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32"/>
          <p:cNvSpPr txBox="1">
            <a:spLocks noGrp="1"/>
          </p:cNvSpPr>
          <p:nvPr>
            <p:ph type="title"/>
          </p:nvPr>
        </p:nvSpPr>
        <p:spPr>
          <a:xfrm>
            <a:off x="93900" y="170750"/>
            <a:ext cx="89739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3200">
                <a:solidFill>
                  <a:srgbClr val="ED7D31"/>
                </a:solidFill>
              </a:rPr>
              <a:t>SNOW: Features to Consider for Mobile Devices</a:t>
            </a:r>
            <a:endParaRPr sz="3200">
              <a:solidFill>
                <a:srgbClr val="ED7D31"/>
              </a:solidFill>
            </a:endParaRPr>
          </a:p>
        </p:txBody>
      </p:sp>
      <p:pic>
        <p:nvPicPr>
          <p:cNvPr id="210" name="Google Shape;210;p32" descr="SNOW Features to Consider for Mobile Devices webpage" title="SNOW"/>
          <p:cNvPicPr preferRelativeResize="0"/>
          <p:nvPr/>
        </p:nvPicPr>
        <p:blipFill>
          <a:blip r:embed="rId3">
            <a:alphaModFix/>
          </a:blip>
          <a:stretch>
            <a:fillRect/>
          </a:stretch>
        </p:blipFill>
        <p:spPr>
          <a:xfrm>
            <a:off x="3017200" y="900138"/>
            <a:ext cx="5608799" cy="3770574"/>
          </a:xfrm>
          <a:prstGeom prst="rect">
            <a:avLst/>
          </a:prstGeom>
          <a:noFill/>
          <a:ln>
            <a:noFill/>
          </a:ln>
        </p:spPr>
      </p:pic>
      <p:sp>
        <p:nvSpPr>
          <p:cNvPr id="208" name="Google Shape;208;p32"/>
          <p:cNvSpPr txBox="1">
            <a:spLocks noGrp="1"/>
          </p:cNvSpPr>
          <p:nvPr>
            <p:ph type="body" idx="1"/>
          </p:nvPr>
        </p:nvSpPr>
        <p:spPr>
          <a:xfrm>
            <a:off x="389950" y="1077225"/>
            <a:ext cx="2408700" cy="34164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2800" u="sng">
                <a:solidFill>
                  <a:schemeClr val="hlink"/>
                </a:solidFill>
                <a:hlinkClick r:id="rId4"/>
              </a:rPr>
              <a:t>https://snow.idrc.ocadu.ca/node/190</a:t>
            </a:r>
            <a:endParaRPr sz="2800"/>
          </a:p>
          <a:p>
            <a:pPr marL="0" lvl="0" indent="0">
              <a:spcBef>
                <a:spcPts val="1600"/>
              </a:spcBef>
              <a:spcAft>
                <a:spcPts val="1600"/>
              </a:spcAft>
              <a:buNone/>
            </a:pP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33"/>
          <p:cNvSpPr txBox="1">
            <a:spLocks noGrp="1"/>
          </p:cNvSpPr>
          <p:nvPr>
            <p:ph type="title"/>
          </p:nvPr>
        </p:nvSpPr>
        <p:spPr>
          <a:xfrm>
            <a:off x="311700" y="445025"/>
            <a:ext cx="42735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3200">
                <a:solidFill>
                  <a:srgbClr val="ED7D31"/>
                </a:solidFill>
              </a:rPr>
              <a:t>iPad Feature Chart</a:t>
            </a:r>
            <a:endParaRPr sz="3200">
              <a:solidFill>
                <a:srgbClr val="ED7D31"/>
              </a:solidFill>
            </a:endParaRPr>
          </a:p>
        </p:txBody>
      </p:sp>
      <p:pic>
        <p:nvPicPr>
          <p:cNvPr id="219" name="Google Shape;219;p33" descr="iPad Features document" title="iPad Features"/>
          <p:cNvPicPr preferRelativeResize="0"/>
          <p:nvPr/>
        </p:nvPicPr>
        <p:blipFill>
          <a:blip r:embed="rId3">
            <a:alphaModFix/>
          </a:blip>
          <a:stretch>
            <a:fillRect/>
          </a:stretch>
        </p:blipFill>
        <p:spPr>
          <a:xfrm>
            <a:off x="4870628" y="0"/>
            <a:ext cx="4273371" cy="4568874"/>
          </a:xfrm>
          <a:prstGeom prst="rect">
            <a:avLst/>
          </a:prstGeom>
          <a:noFill/>
          <a:ln>
            <a:noFill/>
          </a:ln>
        </p:spPr>
      </p:pic>
      <p:sp>
        <p:nvSpPr>
          <p:cNvPr id="217" name="Google Shape;217;p33"/>
          <p:cNvSpPr txBox="1">
            <a:spLocks noGrp="1"/>
          </p:cNvSpPr>
          <p:nvPr>
            <p:ph type="body" idx="1"/>
          </p:nvPr>
        </p:nvSpPr>
        <p:spPr>
          <a:xfrm>
            <a:off x="91500" y="1362450"/>
            <a:ext cx="4480500" cy="12093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2800" u="sng">
                <a:solidFill>
                  <a:schemeClr val="hlink"/>
                </a:solidFill>
                <a:hlinkClick r:id="rId4"/>
              </a:rPr>
              <a:t>http://www.qiat.org/docs/resourcebank/QIAT-iPad%20FeaturesChart-9-7-12.pdf</a:t>
            </a:r>
            <a:endParaRPr sz="2800"/>
          </a:p>
          <a:p>
            <a:pPr marL="0" lvl="0" indent="0">
              <a:spcBef>
                <a:spcPts val="1600"/>
              </a:spcBef>
              <a:spcAft>
                <a:spcPts val="1600"/>
              </a:spcAft>
              <a:buNone/>
            </a:pP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ED7D31">
            <a:alpha val="17690"/>
          </a:srgbClr>
        </a:solidFill>
        <a:effectLst/>
      </p:bgPr>
    </p:bg>
    <p:spTree>
      <p:nvGrpSpPr>
        <p:cNvPr id="1" name="Shape 224"/>
        <p:cNvGrpSpPr/>
        <p:nvPr/>
      </p:nvGrpSpPr>
      <p:grpSpPr>
        <a:xfrm>
          <a:off x="0" y="0"/>
          <a:ext cx="0" cy="0"/>
          <a:chOff x="0" y="0"/>
          <a:chExt cx="0" cy="0"/>
        </a:xfrm>
      </p:grpSpPr>
      <p:sp>
        <p:nvSpPr>
          <p:cNvPr id="225" name="Google Shape;225;p34"/>
          <p:cNvSpPr txBox="1">
            <a:spLocks noGrp="1"/>
          </p:cNvSpPr>
          <p:nvPr>
            <p:ph type="title"/>
          </p:nvPr>
        </p:nvSpPr>
        <p:spPr>
          <a:xfrm>
            <a:off x="311700" y="1952425"/>
            <a:ext cx="8520600" cy="8418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sz="3200">
                <a:solidFill>
                  <a:srgbClr val="ED7D31"/>
                </a:solidFill>
              </a:rPr>
              <a:t>App/Ext Assessment Resources</a:t>
            </a:r>
            <a:endParaRPr sz="3200">
              <a:solidFill>
                <a:srgbClr val="ED7D31"/>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35"/>
          <p:cNvSpPr txBox="1">
            <a:spLocks noGrp="1"/>
          </p:cNvSpPr>
          <p:nvPr>
            <p:ph type="title"/>
          </p:nvPr>
        </p:nvSpPr>
        <p:spPr>
          <a:xfrm>
            <a:off x="311700" y="179250"/>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Clr>
                <a:schemeClr val="dk1"/>
              </a:buClr>
              <a:buSzPts val="1100"/>
              <a:buFont typeface="Arial"/>
              <a:buNone/>
            </a:pPr>
            <a:r>
              <a:rPr lang="en" sz="3200">
                <a:solidFill>
                  <a:srgbClr val="ED7D31"/>
                </a:solidFill>
              </a:rPr>
              <a:t>Assistive Technology Internet Modules (ATIM)</a:t>
            </a:r>
            <a:endParaRPr sz="3200"/>
          </a:p>
        </p:txBody>
      </p:sp>
      <p:sp>
        <p:nvSpPr>
          <p:cNvPr id="231" name="Google Shape;231;p35"/>
          <p:cNvSpPr txBox="1">
            <a:spLocks noGrp="1"/>
          </p:cNvSpPr>
          <p:nvPr>
            <p:ph type="body" idx="1"/>
          </p:nvPr>
        </p:nvSpPr>
        <p:spPr>
          <a:xfrm>
            <a:off x="225975" y="838675"/>
            <a:ext cx="8520600" cy="3416400"/>
          </a:xfrm>
          <a:prstGeom prst="rect">
            <a:avLst/>
          </a:prstGeom>
        </p:spPr>
        <p:txBody>
          <a:bodyPr spcFirstLastPara="1" wrap="square" lIns="91425" tIns="91425" rIns="91425" bIns="91425" anchor="t" anchorCtr="0">
            <a:noAutofit/>
          </a:bodyPr>
          <a:lstStyle/>
          <a:p>
            <a:pPr marL="0" lvl="0" indent="0" rtl="0">
              <a:lnSpc>
                <a:spcPct val="100000"/>
              </a:lnSpc>
              <a:spcBef>
                <a:spcPts val="0"/>
              </a:spcBef>
              <a:spcAft>
                <a:spcPts val="0"/>
              </a:spcAft>
              <a:buNone/>
            </a:pPr>
            <a:r>
              <a:rPr lang="en" sz="2800" dirty="0"/>
              <a:t>Using the WATI AT Assessment Process (a few examples)</a:t>
            </a:r>
            <a:endParaRPr sz="2800" dirty="0"/>
          </a:p>
          <a:p>
            <a:pPr marL="0" lvl="0" indent="0" rtl="0">
              <a:lnSpc>
                <a:spcPct val="100000"/>
              </a:lnSpc>
              <a:spcBef>
                <a:spcPts val="1600"/>
              </a:spcBef>
              <a:spcAft>
                <a:spcPts val="0"/>
              </a:spcAft>
              <a:buNone/>
            </a:pPr>
            <a:r>
              <a:rPr lang="en" sz="2800" dirty="0"/>
              <a:t>	Reading</a:t>
            </a:r>
            <a:endParaRPr sz="2800" dirty="0"/>
          </a:p>
          <a:p>
            <a:pPr marL="0" lvl="0" indent="0" rtl="0">
              <a:lnSpc>
                <a:spcPct val="100000"/>
              </a:lnSpc>
              <a:spcBef>
                <a:spcPts val="1600"/>
              </a:spcBef>
              <a:spcAft>
                <a:spcPts val="0"/>
              </a:spcAft>
              <a:buNone/>
            </a:pPr>
            <a:r>
              <a:rPr lang="en" sz="2800" dirty="0"/>
              <a:t>	Writing</a:t>
            </a:r>
            <a:endParaRPr sz="2800" dirty="0"/>
          </a:p>
          <a:p>
            <a:pPr marL="0" lvl="0" indent="0" rtl="0">
              <a:lnSpc>
                <a:spcPct val="100000"/>
              </a:lnSpc>
              <a:spcBef>
                <a:spcPts val="1600"/>
              </a:spcBef>
              <a:spcAft>
                <a:spcPts val="0"/>
              </a:spcAft>
              <a:buNone/>
            </a:pPr>
            <a:r>
              <a:rPr lang="en" sz="2800" dirty="0"/>
              <a:t>	Organization</a:t>
            </a:r>
            <a:endParaRPr sz="2800" dirty="0"/>
          </a:p>
          <a:p>
            <a:pPr marL="0" lvl="0" indent="0" rtl="0">
              <a:lnSpc>
                <a:spcPct val="100000"/>
              </a:lnSpc>
              <a:spcBef>
                <a:spcPts val="1600"/>
              </a:spcBef>
              <a:spcAft>
                <a:spcPts val="0"/>
              </a:spcAft>
              <a:buNone/>
            </a:pPr>
            <a:r>
              <a:rPr lang="en" sz="2800" dirty="0"/>
              <a:t>	Math</a:t>
            </a:r>
            <a:endParaRPr sz="2800" dirty="0"/>
          </a:p>
          <a:p>
            <a:pPr marL="0" lvl="0" indent="0" rtl="0">
              <a:lnSpc>
                <a:spcPct val="100000"/>
              </a:lnSpc>
              <a:spcBef>
                <a:spcPts val="1600"/>
              </a:spcBef>
              <a:spcAft>
                <a:spcPts val="1600"/>
              </a:spcAft>
              <a:buClr>
                <a:srgbClr val="000000"/>
              </a:buClr>
              <a:buSzPts val="1100"/>
              <a:buFont typeface="Arial"/>
              <a:buNone/>
            </a:pPr>
            <a:r>
              <a:rPr lang="en" dirty="0"/>
              <a:t>	</a:t>
            </a:r>
            <a:endParaRPr dirty="0"/>
          </a:p>
        </p:txBody>
      </p:sp>
      <p:pic>
        <p:nvPicPr>
          <p:cNvPr id="233" name="Google Shape;233;p35" descr="Assistive Technology Internet Modules (ATIM) logo" title="ATIM logo"/>
          <p:cNvPicPr preferRelativeResize="0"/>
          <p:nvPr/>
        </p:nvPicPr>
        <p:blipFill>
          <a:blip r:embed="rId3">
            <a:alphaModFix/>
          </a:blip>
          <a:stretch>
            <a:fillRect/>
          </a:stretch>
        </p:blipFill>
        <p:spPr>
          <a:xfrm>
            <a:off x="3224288" y="2886350"/>
            <a:ext cx="2266800" cy="1368725"/>
          </a:xfrm>
          <a:prstGeom prst="rect">
            <a:avLst/>
          </a:prstGeom>
          <a:noFill/>
          <a:ln>
            <a:noFill/>
          </a:ln>
        </p:spPr>
      </p:pic>
      <p:sp>
        <p:nvSpPr>
          <p:cNvPr id="232" name="Google Shape;232;p35"/>
          <p:cNvSpPr txBox="1">
            <a:spLocks noGrp="1"/>
          </p:cNvSpPr>
          <p:nvPr>
            <p:ph type="body" idx="2"/>
          </p:nvPr>
        </p:nvSpPr>
        <p:spPr>
          <a:xfrm>
            <a:off x="2105800" y="4017475"/>
            <a:ext cx="5298300" cy="475200"/>
          </a:xfrm>
          <a:prstGeom prst="rect">
            <a:avLst/>
          </a:prstGeom>
        </p:spPr>
        <p:txBody>
          <a:bodyPr spcFirstLastPara="1" wrap="square" lIns="91425" tIns="91425" rIns="91425" bIns="91425" anchor="t" anchorCtr="0">
            <a:noAutofit/>
          </a:bodyPr>
          <a:lstStyle/>
          <a:p>
            <a:pPr marL="0" lvl="0" indent="0" rtl="0">
              <a:spcBef>
                <a:spcPts val="0"/>
              </a:spcBef>
              <a:spcAft>
                <a:spcPts val="1600"/>
              </a:spcAft>
              <a:buClr>
                <a:schemeClr val="dk1"/>
              </a:buClr>
              <a:buSzPts val="1100"/>
              <a:buFont typeface="Arial"/>
              <a:buNone/>
            </a:pPr>
            <a:r>
              <a:rPr lang="en" sz="2800" u="sng">
                <a:solidFill>
                  <a:schemeClr val="accent5"/>
                </a:solidFill>
                <a:hlinkClick r:id="rId4"/>
              </a:rPr>
              <a:t>http://atinternetmodules.org</a:t>
            </a:r>
            <a:endParaRPr sz="28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40" name="Google Shape;240;p3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3200">
                <a:solidFill>
                  <a:srgbClr val="ED7D31"/>
                </a:solidFill>
              </a:rPr>
              <a:t>Feature Matching</a:t>
            </a:r>
            <a:endParaRPr sz="3200"/>
          </a:p>
        </p:txBody>
      </p:sp>
      <p:pic>
        <p:nvPicPr>
          <p:cNvPr id="239" name="Google Shape;239;p36" descr="Student Inventory for Technology Supports (SIFTS) logo" title="SIFTS logo"/>
          <p:cNvPicPr preferRelativeResize="0"/>
          <p:nvPr/>
        </p:nvPicPr>
        <p:blipFill>
          <a:blip r:embed="rId3">
            <a:alphaModFix/>
          </a:blip>
          <a:stretch>
            <a:fillRect/>
          </a:stretch>
        </p:blipFill>
        <p:spPr>
          <a:xfrm>
            <a:off x="2413412" y="1017725"/>
            <a:ext cx="4041176" cy="2732150"/>
          </a:xfrm>
          <a:prstGeom prst="rect">
            <a:avLst/>
          </a:prstGeom>
          <a:noFill/>
          <a:ln>
            <a:noFill/>
          </a:ln>
        </p:spPr>
      </p:pic>
      <p:sp>
        <p:nvSpPr>
          <p:cNvPr id="242" name="Google Shape;242;p36"/>
          <p:cNvSpPr txBox="1">
            <a:spLocks noGrp="1"/>
          </p:cNvSpPr>
          <p:nvPr>
            <p:ph type="body" idx="2"/>
          </p:nvPr>
        </p:nvSpPr>
        <p:spPr>
          <a:xfrm>
            <a:off x="1000325" y="3751900"/>
            <a:ext cx="7024200" cy="572700"/>
          </a:xfrm>
          <a:prstGeom prst="rect">
            <a:avLst/>
          </a:prstGeom>
        </p:spPr>
        <p:txBody>
          <a:bodyPr spcFirstLastPara="1" wrap="square" lIns="91425" tIns="91425" rIns="91425" bIns="91425" anchor="t" anchorCtr="0">
            <a:noAutofit/>
          </a:bodyPr>
          <a:lstStyle/>
          <a:p>
            <a:pPr marL="0" lvl="0" indent="0" rtl="0">
              <a:spcBef>
                <a:spcPts val="0"/>
              </a:spcBef>
              <a:spcAft>
                <a:spcPts val="1600"/>
              </a:spcAft>
              <a:buNone/>
            </a:pPr>
            <a:r>
              <a:rPr lang="en" sz="2800"/>
              <a:t>Student Inventory for Technology Supports</a:t>
            </a:r>
            <a:endParaRPr sz="2800"/>
          </a:p>
        </p:txBody>
      </p:sp>
      <p:sp>
        <p:nvSpPr>
          <p:cNvPr id="241" name="Google Shape;241;p36"/>
          <p:cNvSpPr txBox="1">
            <a:spLocks noGrp="1"/>
          </p:cNvSpPr>
          <p:nvPr>
            <p:ph type="body" idx="1"/>
          </p:nvPr>
        </p:nvSpPr>
        <p:spPr>
          <a:xfrm>
            <a:off x="2351950" y="3977175"/>
            <a:ext cx="4747500" cy="814500"/>
          </a:xfrm>
          <a:prstGeom prst="rect">
            <a:avLst/>
          </a:prstGeom>
        </p:spPr>
        <p:txBody>
          <a:bodyPr spcFirstLastPara="1" wrap="square" lIns="91425" tIns="91425" rIns="91425" bIns="91425" anchor="t" anchorCtr="0">
            <a:noAutofit/>
          </a:bodyPr>
          <a:lstStyle/>
          <a:p>
            <a:pPr marL="0" lvl="0" indent="0" rtl="0">
              <a:lnSpc>
                <a:spcPct val="90000"/>
              </a:lnSpc>
              <a:spcBef>
                <a:spcPts val="1000"/>
              </a:spcBef>
              <a:spcAft>
                <a:spcPts val="0"/>
              </a:spcAft>
              <a:buClr>
                <a:schemeClr val="dk1"/>
              </a:buClr>
              <a:buSzPts val="1100"/>
              <a:buFont typeface="Arial"/>
              <a:buNone/>
            </a:pPr>
            <a:r>
              <a:rPr lang="en" sz="2800" u="sng">
                <a:solidFill>
                  <a:schemeClr val="accent5"/>
                </a:solidFill>
                <a:latin typeface="Calibri"/>
                <a:ea typeface="Calibri"/>
                <a:cs typeface="Calibri"/>
                <a:sym typeface="Calibri"/>
                <a:hlinkClick r:id="rId4"/>
              </a:rPr>
              <a:t>www.atfeaturematching.org</a:t>
            </a:r>
            <a:endParaRPr sz="2800" u="sng">
              <a:solidFill>
                <a:schemeClr val="accent5"/>
              </a:solidFill>
              <a:latin typeface="Calibri"/>
              <a:ea typeface="Calibri"/>
              <a:cs typeface="Calibri"/>
              <a:sym typeface="Calibri"/>
              <a:hlinkClick r:id="rId4"/>
            </a:endParaRPr>
          </a:p>
          <a:p>
            <a:pPr marL="0" lvl="0" indent="0" rtl="0">
              <a:spcBef>
                <a:spcPts val="0"/>
              </a:spcBef>
              <a:spcAft>
                <a:spcPts val="1600"/>
              </a:spcAft>
              <a:buNone/>
            </a:pP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9" name="Google Shape;249;p37"/>
          <p:cNvSpPr txBox="1">
            <a:spLocks noGrp="1"/>
          </p:cNvSpPr>
          <p:nvPr>
            <p:ph type="title"/>
          </p:nvPr>
        </p:nvSpPr>
        <p:spPr>
          <a:xfrm>
            <a:off x="202250" y="335575"/>
            <a:ext cx="14550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3200">
                <a:solidFill>
                  <a:srgbClr val="ED7D31"/>
                </a:solidFill>
              </a:rPr>
              <a:t>SIFTS</a:t>
            </a:r>
            <a:endParaRPr sz="3200"/>
          </a:p>
        </p:txBody>
      </p:sp>
      <p:grpSp>
        <p:nvGrpSpPr>
          <p:cNvPr id="2" name="Group 1" descr="Student Inventory for Technology Supports (SIFTS) Student Dashboard webpage with arrows pointing to the domain drop down items communication, writing, organization and planning, and behavior" title="Student Inventory for Technology Supports (SIFTS)">
            <a:extLst>
              <a:ext uri="{FF2B5EF4-FFF2-40B4-BE49-F238E27FC236}">
                <a16:creationId xmlns:a16="http://schemas.microsoft.com/office/drawing/2014/main" id="{0D34CC38-AAFE-0F49-B00F-A3228A217C38}"/>
              </a:ext>
            </a:extLst>
          </p:cNvPr>
          <p:cNvGrpSpPr/>
          <p:nvPr/>
        </p:nvGrpSpPr>
        <p:grpSpPr>
          <a:xfrm>
            <a:off x="1729075" y="0"/>
            <a:ext cx="7425908" cy="4682574"/>
            <a:chOff x="1729075" y="0"/>
            <a:chExt cx="7425908" cy="4682574"/>
          </a:xfrm>
        </p:grpSpPr>
        <p:pic>
          <p:nvPicPr>
            <p:cNvPr id="248" name="Google Shape;248;p37" descr="SIFTS webpage showing the student dashboard along with the drop down domain menu. Arrows are pointing at the communication, writing, behavior, and organization domains." title="SIFTS webpage"/>
            <p:cNvPicPr preferRelativeResize="0"/>
            <p:nvPr/>
          </p:nvPicPr>
          <p:blipFill>
            <a:blip r:embed="rId3">
              <a:alphaModFix/>
            </a:blip>
            <a:stretch>
              <a:fillRect/>
            </a:stretch>
          </p:blipFill>
          <p:spPr>
            <a:xfrm>
              <a:off x="1729075" y="0"/>
              <a:ext cx="7425908" cy="4682574"/>
            </a:xfrm>
            <a:prstGeom prst="rect">
              <a:avLst/>
            </a:prstGeom>
            <a:noFill/>
            <a:ln>
              <a:noFill/>
            </a:ln>
          </p:spPr>
        </p:pic>
        <p:sp>
          <p:nvSpPr>
            <p:cNvPr id="251" name="Google Shape;251;p37"/>
            <p:cNvSpPr/>
            <p:nvPr/>
          </p:nvSpPr>
          <p:spPr>
            <a:xfrm>
              <a:off x="5258950" y="1583925"/>
              <a:ext cx="1320900" cy="238800"/>
            </a:xfrm>
            <a:prstGeom prst="leftArrow">
              <a:avLst>
                <a:gd name="adj1" fmla="val 50000"/>
                <a:gd name="adj2" fmla="val 50000"/>
              </a:avLst>
            </a:prstGeom>
            <a:solidFill>
              <a:srgbClr val="ED7D3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2" name="Google Shape;252;p37"/>
            <p:cNvSpPr/>
            <p:nvPr/>
          </p:nvSpPr>
          <p:spPr>
            <a:xfrm>
              <a:off x="5782525" y="1441013"/>
              <a:ext cx="1320900" cy="238800"/>
            </a:xfrm>
            <a:prstGeom prst="leftArrow">
              <a:avLst>
                <a:gd name="adj1" fmla="val 50000"/>
                <a:gd name="adj2" fmla="val 50000"/>
              </a:avLst>
            </a:prstGeom>
            <a:solidFill>
              <a:srgbClr val="ED7D3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3" name="Google Shape;253;p37"/>
            <p:cNvSpPr/>
            <p:nvPr/>
          </p:nvSpPr>
          <p:spPr>
            <a:xfrm>
              <a:off x="6579850" y="1822725"/>
              <a:ext cx="1320900" cy="238800"/>
            </a:xfrm>
            <a:prstGeom prst="leftArrow">
              <a:avLst>
                <a:gd name="adj1" fmla="val 50000"/>
                <a:gd name="adj2" fmla="val 50000"/>
              </a:avLst>
            </a:prstGeom>
            <a:solidFill>
              <a:srgbClr val="ED7D3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4" name="Google Shape;254;p37"/>
            <p:cNvSpPr/>
            <p:nvPr/>
          </p:nvSpPr>
          <p:spPr>
            <a:xfrm>
              <a:off x="6063925" y="2204413"/>
              <a:ext cx="1320900" cy="238800"/>
            </a:xfrm>
            <a:prstGeom prst="leftArrow">
              <a:avLst>
                <a:gd name="adj1" fmla="val 50000"/>
                <a:gd name="adj2" fmla="val 50000"/>
              </a:avLst>
            </a:prstGeom>
            <a:solidFill>
              <a:srgbClr val="ED7D3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250" name="Google Shape;250;p37"/>
          <p:cNvSpPr txBox="1">
            <a:spLocks noGrp="1"/>
          </p:cNvSpPr>
          <p:nvPr>
            <p:ph type="body" idx="1"/>
          </p:nvPr>
        </p:nvSpPr>
        <p:spPr>
          <a:xfrm>
            <a:off x="2351950" y="3901825"/>
            <a:ext cx="4612800" cy="704400"/>
          </a:xfrm>
          <a:prstGeom prst="rect">
            <a:avLst/>
          </a:prstGeom>
        </p:spPr>
        <p:txBody>
          <a:bodyPr spcFirstLastPara="1" wrap="square" lIns="91425" tIns="91425" rIns="91425" bIns="91425" anchor="t" anchorCtr="0">
            <a:noAutofit/>
          </a:bodyPr>
          <a:lstStyle/>
          <a:p>
            <a:pPr marL="0" lvl="0" indent="0" rtl="0">
              <a:lnSpc>
                <a:spcPct val="90000"/>
              </a:lnSpc>
              <a:spcBef>
                <a:spcPts val="1000"/>
              </a:spcBef>
              <a:spcAft>
                <a:spcPts val="0"/>
              </a:spcAft>
              <a:buNone/>
            </a:pPr>
            <a:r>
              <a:rPr lang="en" sz="2800" u="sng">
                <a:solidFill>
                  <a:schemeClr val="hlink"/>
                </a:solidFill>
                <a:latin typeface="Calibri"/>
                <a:ea typeface="Calibri"/>
                <a:cs typeface="Calibri"/>
                <a:sym typeface="Calibri"/>
                <a:hlinkClick r:id="rId4"/>
              </a:rPr>
              <a:t>www.atfeaturematching.org</a:t>
            </a:r>
            <a:endParaRPr sz="2800" u="sng">
              <a:solidFill>
                <a:schemeClr val="hlink"/>
              </a:solidFill>
              <a:latin typeface="Calibri"/>
              <a:ea typeface="Calibri"/>
              <a:cs typeface="Calibri"/>
              <a:sym typeface="Calibri"/>
              <a:hlinkClick r:id="rId4"/>
            </a:endParaRPr>
          </a:p>
          <a:p>
            <a:pPr marL="0" lvl="0" indent="0" rtl="0">
              <a:spcBef>
                <a:spcPts val="0"/>
              </a:spcBef>
              <a:spcAft>
                <a:spcPts val="1600"/>
              </a:spcAft>
              <a:buNone/>
            </a:pPr>
            <a:endParaRPr sz="1100">
              <a:solidFill>
                <a:srgbClr val="000000"/>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ED7D31">
            <a:alpha val="17690"/>
          </a:srgbClr>
        </a:solidFill>
        <a:effectLst/>
      </p:bgPr>
    </p:bg>
    <p:spTree>
      <p:nvGrpSpPr>
        <p:cNvPr id="1" name="Shape 260"/>
        <p:cNvGrpSpPr/>
        <p:nvPr/>
      </p:nvGrpSpPr>
      <p:grpSpPr>
        <a:xfrm>
          <a:off x="0" y="0"/>
          <a:ext cx="0" cy="0"/>
          <a:chOff x="0" y="0"/>
          <a:chExt cx="0" cy="0"/>
        </a:xfrm>
      </p:grpSpPr>
      <p:sp>
        <p:nvSpPr>
          <p:cNvPr id="261" name="Google Shape;261;p38"/>
          <p:cNvSpPr txBox="1">
            <a:spLocks noGrp="1"/>
          </p:cNvSpPr>
          <p:nvPr>
            <p:ph type="title"/>
          </p:nvPr>
        </p:nvSpPr>
        <p:spPr>
          <a:xfrm>
            <a:off x="311700" y="1928350"/>
            <a:ext cx="8520600" cy="8418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sz="3200">
                <a:solidFill>
                  <a:srgbClr val="ED7D31"/>
                </a:solidFill>
              </a:rPr>
              <a:t>App/Ext Selection Resources</a:t>
            </a:r>
            <a:endParaRPr sz="3200">
              <a:solidFill>
                <a:srgbClr val="ED7D31"/>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39"/>
          <p:cNvSpPr txBox="1">
            <a:spLocks noGrp="1"/>
          </p:cNvSpPr>
          <p:nvPr>
            <p:ph type="title"/>
          </p:nvPr>
        </p:nvSpPr>
        <p:spPr>
          <a:xfrm>
            <a:off x="311700" y="1994950"/>
            <a:ext cx="8520600" cy="8454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sz="3200">
                <a:solidFill>
                  <a:srgbClr val="ED7D31"/>
                </a:solidFill>
              </a:rPr>
              <a:t>What’s the difference between plugins, extensions, and apps?</a:t>
            </a:r>
            <a:r>
              <a:rPr lang="en" sz="3200"/>
              <a:t> </a:t>
            </a:r>
            <a:r>
              <a:rPr lang="en"/>
              <a:t>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4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3200">
                <a:solidFill>
                  <a:srgbClr val="ED7D31"/>
                </a:solidFill>
              </a:rPr>
              <a:t>Plugins</a:t>
            </a:r>
            <a:endParaRPr sz="3200">
              <a:solidFill>
                <a:srgbClr val="ED7D31"/>
              </a:solidFill>
            </a:endParaRPr>
          </a:p>
        </p:txBody>
      </p:sp>
      <p:sp>
        <p:nvSpPr>
          <p:cNvPr id="272" name="Google Shape;272;p4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406400" rtl="0">
              <a:lnSpc>
                <a:spcPct val="100000"/>
              </a:lnSpc>
              <a:spcBef>
                <a:spcPts val="0"/>
              </a:spcBef>
              <a:spcAft>
                <a:spcPts val="0"/>
              </a:spcAft>
              <a:buClr>
                <a:schemeClr val="dk1"/>
              </a:buClr>
              <a:buSzPts val="2800"/>
              <a:buFont typeface="Avenir"/>
              <a:buChar char="●"/>
            </a:pPr>
            <a:r>
              <a:rPr lang="en" sz="2800">
                <a:solidFill>
                  <a:schemeClr val="dk1"/>
                </a:solidFill>
                <a:latin typeface="Avenir"/>
                <a:ea typeface="Avenir"/>
                <a:cs typeface="Avenir"/>
                <a:sym typeface="Avenir"/>
              </a:rPr>
              <a:t>provide some additional functionality to a web browser</a:t>
            </a:r>
            <a:endParaRPr sz="2800">
              <a:solidFill>
                <a:schemeClr val="dk1"/>
              </a:solidFill>
              <a:latin typeface="Avenir"/>
              <a:ea typeface="Avenir"/>
              <a:cs typeface="Avenir"/>
              <a:sym typeface="Avenir"/>
            </a:endParaRPr>
          </a:p>
          <a:p>
            <a:pPr marL="457200" lvl="0" indent="-406400" rtl="0">
              <a:lnSpc>
                <a:spcPct val="100000"/>
              </a:lnSpc>
              <a:spcBef>
                <a:spcPts val="1000"/>
              </a:spcBef>
              <a:spcAft>
                <a:spcPts val="0"/>
              </a:spcAft>
              <a:buClr>
                <a:schemeClr val="dk1"/>
              </a:buClr>
              <a:buSzPts val="2800"/>
              <a:buFont typeface="Avenir"/>
              <a:buChar char="●"/>
            </a:pPr>
            <a:r>
              <a:rPr lang="en" sz="2800">
                <a:solidFill>
                  <a:schemeClr val="dk1"/>
                </a:solidFill>
                <a:latin typeface="Avenir"/>
                <a:ea typeface="Avenir"/>
                <a:cs typeface="Avenir"/>
                <a:sym typeface="Avenir"/>
              </a:rPr>
              <a:t>phased out due to development of apps and extensions</a:t>
            </a:r>
            <a:endParaRPr sz="2800">
              <a:solidFill>
                <a:schemeClr val="dk1"/>
              </a:solidFill>
              <a:latin typeface="Avenir"/>
              <a:ea typeface="Avenir"/>
              <a:cs typeface="Avenir"/>
              <a:sym typeface="Avenir"/>
            </a:endParaRPr>
          </a:p>
          <a:p>
            <a:pPr marL="457200" lvl="0" indent="-406400" rtl="0">
              <a:lnSpc>
                <a:spcPct val="100000"/>
              </a:lnSpc>
              <a:spcBef>
                <a:spcPts val="1000"/>
              </a:spcBef>
              <a:spcAft>
                <a:spcPts val="1000"/>
              </a:spcAft>
              <a:buClr>
                <a:schemeClr val="dk1"/>
              </a:buClr>
              <a:buSzPts val="2800"/>
              <a:buFont typeface="Avenir"/>
              <a:buChar char="●"/>
            </a:pPr>
            <a:r>
              <a:rPr lang="en" sz="2800">
                <a:solidFill>
                  <a:schemeClr val="dk1"/>
                </a:solidFill>
                <a:latin typeface="Avenir"/>
                <a:ea typeface="Avenir"/>
                <a:cs typeface="Avenir"/>
                <a:sym typeface="Avenir"/>
              </a:rPr>
              <a:t>function of some plugins being incorporated into the settings of browsers.</a:t>
            </a:r>
            <a:endParaRPr sz="2800">
              <a:latin typeface="Avenir"/>
              <a:ea typeface="Avenir"/>
              <a:cs typeface="Avenir"/>
              <a:sym typeface="Aveni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41"/>
          <p:cNvSpPr txBox="1">
            <a:spLocks noGrp="1"/>
          </p:cNvSpPr>
          <p:nvPr>
            <p:ph type="title"/>
          </p:nvPr>
        </p:nvSpPr>
        <p:spPr>
          <a:xfrm>
            <a:off x="311700" y="10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3200">
                <a:solidFill>
                  <a:srgbClr val="ED7D31"/>
                </a:solidFill>
              </a:rPr>
              <a:t>Extensions</a:t>
            </a:r>
            <a:endParaRPr sz="3200">
              <a:solidFill>
                <a:srgbClr val="ED7D31"/>
              </a:solidFill>
            </a:endParaRPr>
          </a:p>
        </p:txBody>
      </p:sp>
      <p:sp>
        <p:nvSpPr>
          <p:cNvPr id="280" name="Google Shape;280;p41"/>
          <p:cNvSpPr txBox="1">
            <a:spLocks noGrp="1"/>
          </p:cNvSpPr>
          <p:nvPr>
            <p:ph type="body" idx="1"/>
          </p:nvPr>
        </p:nvSpPr>
        <p:spPr>
          <a:xfrm>
            <a:off x="217500" y="415775"/>
            <a:ext cx="8709000" cy="3416400"/>
          </a:xfrm>
          <a:prstGeom prst="rect">
            <a:avLst/>
          </a:prstGeom>
        </p:spPr>
        <p:txBody>
          <a:bodyPr spcFirstLastPara="1" wrap="square" lIns="91425" tIns="91425" rIns="91425" bIns="91425" anchor="t" anchorCtr="0">
            <a:noAutofit/>
          </a:bodyPr>
          <a:lstStyle/>
          <a:p>
            <a:pPr marL="457200" lvl="0" indent="0" rtl="0">
              <a:lnSpc>
                <a:spcPct val="100000"/>
              </a:lnSpc>
              <a:spcBef>
                <a:spcPts val="0"/>
              </a:spcBef>
              <a:spcAft>
                <a:spcPts val="0"/>
              </a:spcAft>
              <a:buNone/>
            </a:pPr>
            <a:endParaRPr dirty="0">
              <a:solidFill>
                <a:srgbClr val="777777"/>
              </a:solidFill>
            </a:endParaRPr>
          </a:p>
          <a:p>
            <a:pPr marL="457200" lvl="0" indent="-406400" rtl="0">
              <a:lnSpc>
                <a:spcPct val="100000"/>
              </a:lnSpc>
              <a:spcBef>
                <a:spcPts val="0"/>
              </a:spcBef>
              <a:spcAft>
                <a:spcPts val="0"/>
              </a:spcAft>
              <a:buClr>
                <a:srgbClr val="000000"/>
              </a:buClr>
              <a:buSzPts val="2800"/>
              <a:buChar char="●"/>
            </a:pPr>
            <a:r>
              <a:rPr lang="en" sz="2800" dirty="0">
                <a:solidFill>
                  <a:srgbClr val="000000"/>
                </a:solidFill>
              </a:rPr>
              <a:t>Little or no user interface (UI) component. </a:t>
            </a:r>
            <a:endParaRPr sz="2800" dirty="0">
              <a:solidFill>
                <a:srgbClr val="000000"/>
              </a:solidFill>
            </a:endParaRPr>
          </a:p>
          <a:p>
            <a:pPr marL="457200" lvl="0" indent="-406400" rtl="0">
              <a:lnSpc>
                <a:spcPct val="100000"/>
              </a:lnSpc>
              <a:spcBef>
                <a:spcPts val="1000"/>
              </a:spcBef>
              <a:spcAft>
                <a:spcPts val="0"/>
              </a:spcAft>
              <a:buClr>
                <a:srgbClr val="000000"/>
              </a:buClr>
              <a:buSzPts val="2800"/>
              <a:buChar char="●"/>
            </a:pPr>
            <a:r>
              <a:rPr lang="en" sz="2800" dirty="0">
                <a:solidFill>
                  <a:srgbClr val="000000"/>
                </a:solidFill>
              </a:rPr>
              <a:t>Extends the functionality of browsers and the websites </a:t>
            </a:r>
            <a:endParaRPr sz="2800" dirty="0">
              <a:solidFill>
                <a:srgbClr val="000000"/>
              </a:solidFill>
            </a:endParaRPr>
          </a:p>
          <a:p>
            <a:pPr marL="1371600" lvl="1" indent="-406400" rtl="0">
              <a:lnSpc>
                <a:spcPct val="100000"/>
              </a:lnSpc>
              <a:spcBef>
                <a:spcPts val="1000"/>
              </a:spcBef>
              <a:spcAft>
                <a:spcPts val="0"/>
              </a:spcAft>
              <a:buClr>
                <a:srgbClr val="000000"/>
              </a:buClr>
              <a:buSzPts val="2800"/>
              <a:buChar char="○"/>
            </a:pPr>
            <a:r>
              <a:rPr lang="en" sz="2800" dirty="0">
                <a:solidFill>
                  <a:srgbClr val="000000"/>
                </a:solidFill>
              </a:rPr>
              <a:t>Adds a new button to the address bar (e.g. ever-present currency converter, </a:t>
            </a:r>
            <a:r>
              <a:rPr lang="en" sz="2800" dirty="0" err="1">
                <a:solidFill>
                  <a:srgbClr val="000000"/>
                </a:solidFill>
              </a:rPr>
              <a:t>pinterest</a:t>
            </a:r>
            <a:r>
              <a:rPr lang="en" sz="2800" dirty="0">
                <a:solidFill>
                  <a:srgbClr val="000000"/>
                </a:solidFill>
              </a:rPr>
              <a:t> button)</a:t>
            </a:r>
            <a:endParaRPr sz="2800" dirty="0">
              <a:solidFill>
                <a:srgbClr val="000000"/>
              </a:solidFill>
            </a:endParaRPr>
          </a:p>
          <a:p>
            <a:pPr marL="1371600" lvl="1" indent="-406400" rtl="0">
              <a:lnSpc>
                <a:spcPct val="100000"/>
              </a:lnSpc>
              <a:spcBef>
                <a:spcPts val="1000"/>
              </a:spcBef>
              <a:spcAft>
                <a:spcPts val="1000"/>
              </a:spcAft>
              <a:buSzPts val="2800"/>
              <a:buChar char="○"/>
            </a:pPr>
            <a:r>
              <a:rPr lang="en" sz="2800" dirty="0">
                <a:solidFill>
                  <a:srgbClr val="000000"/>
                </a:solidFill>
              </a:rPr>
              <a:t>Adds buttons on any web page viewed within the browser (e.g. “Mail It” or “</a:t>
            </a:r>
            <a:r>
              <a:rPr lang="en" sz="2800" dirty="0" err="1">
                <a:solidFill>
                  <a:srgbClr val="000000"/>
                </a:solidFill>
              </a:rPr>
              <a:t>BrowseAloud</a:t>
            </a:r>
            <a:r>
              <a:rPr lang="en" sz="2800" dirty="0">
                <a:solidFill>
                  <a:srgbClr val="000000"/>
                </a:solidFill>
              </a:rPr>
              <a:t>”)</a:t>
            </a:r>
            <a:endParaRPr sz="2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5"/>
          <p:cNvSpPr txBox="1">
            <a:spLocks noGrp="1"/>
          </p:cNvSpPr>
          <p:nvPr>
            <p:ph type="title"/>
          </p:nvPr>
        </p:nvSpPr>
        <p:spPr>
          <a:xfrm>
            <a:off x="209225" y="13767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3200">
                <a:solidFill>
                  <a:srgbClr val="ED7D31"/>
                </a:solidFill>
              </a:rPr>
              <a:t>Learning Objectives</a:t>
            </a:r>
            <a:endParaRPr sz="3200"/>
          </a:p>
        </p:txBody>
      </p:sp>
      <p:sp>
        <p:nvSpPr>
          <p:cNvPr id="75" name="Google Shape;75;p15"/>
          <p:cNvSpPr txBox="1">
            <a:spLocks noGrp="1"/>
          </p:cNvSpPr>
          <p:nvPr>
            <p:ph type="body" idx="1"/>
          </p:nvPr>
        </p:nvSpPr>
        <p:spPr>
          <a:xfrm>
            <a:off x="434700" y="787200"/>
            <a:ext cx="8274600" cy="3416400"/>
          </a:xfrm>
          <a:prstGeom prst="rect">
            <a:avLst/>
          </a:prstGeom>
        </p:spPr>
        <p:txBody>
          <a:bodyPr spcFirstLastPara="1" wrap="square" lIns="91425" tIns="91425" rIns="91425" bIns="91425" anchor="t" anchorCtr="0">
            <a:noAutofit/>
          </a:bodyPr>
          <a:lstStyle/>
          <a:p>
            <a:pPr marL="457200" lvl="0" indent="-381000" rtl="0">
              <a:lnSpc>
                <a:spcPct val="100000"/>
              </a:lnSpc>
              <a:spcBef>
                <a:spcPts val="0"/>
              </a:spcBef>
              <a:spcAft>
                <a:spcPts val="0"/>
              </a:spcAft>
              <a:buClr>
                <a:schemeClr val="dk1"/>
              </a:buClr>
              <a:buSzPts val="2400"/>
              <a:buAutoNum type="arabicPeriod"/>
            </a:pPr>
            <a:r>
              <a:rPr lang="en" sz="2400">
                <a:solidFill>
                  <a:schemeClr val="dk1"/>
                </a:solidFill>
              </a:rPr>
              <a:t>Identify apps and/or exts to support curriculum access and school participation</a:t>
            </a:r>
            <a:endParaRPr sz="2400">
              <a:solidFill>
                <a:schemeClr val="dk1"/>
              </a:solidFill>
            </a:endParaRPr>
          </a:p>
          <a:p>
            <a:pPr marL="457200" lvl="0" indent="-381000" rtl="0">
              <a:lnSpc>
                <a:spcPct val="100000"/>
              </a:lnSpc>
              <a:spcBef>
                <a:spcPts val="1000"/>
              </a:spcBef>
              <a:spcAft>
                <a:spcPts val="0"/>
              </a:spcAft>
              <a:buClr>
                <a:schemeClr val="dk1"/>
              </a:buClr>
              <a:buSzPts val="2400"/>
              <a:buAutoNum type="arabicPeriod"/>
            </a:pPr>
            <a:r>
              <a:rPr lang="en" sz="2400">
                <a:solidFill>
                  <a:schemeClr val="dk1"/>
                </a:solidFill>
              </a:rPr>
              <a:t>Identify features of the various apps/exts presented that could be matched to student needs</a:t>
            </a:r>
            <a:endParaRPr sz="2400">
              <a:solidFill>
                <a:schemeClr val="dk1"/>
              </a:solidFill>
            </a:endParaRPr>
          </a:p>
          <a:p>
            <a:pPr marL="457200" lvl="0" indent="-381000" rtl="0">
              <a:lnSpc>
                <a:spcPct val="100000"/>
              </a:lnSpc>
              <a:spcBef>
                <a:spcPts val="1000"/>
              </a:spcBef>
              <a:spcAft>
                <a:spcPts val="0"/>
              </a:spcAft>
              <a:buClr>
                <a:schemeClr val="dk1"/>
              </a:buClr>
              <a:buSzPts val="2400"/>
              <a:buAutoNum type="arabicPeriod"/>
            </a:pPr>
            <a:r>
              <a:rPr lang="en" sz="2400">
                <a:solidFill>
                  <a:schemeClr val="dk1"/>
                </a:solidFill>
              </a:rPr>
              <a:t>Develop a better understanding of how to select apps/exts to meet the needs of students with disabilities</a:t>
            </a:r>
            <a:endParaRPr sz="2400">
              <a:solidFill>
                <a:schemeClr val="dk1"/>
              </a:solidFill>
            </a:endParaRPr>
          </a:p>
          <a:p>
            <a:pPr marL="457200" lvl="0" indent="-381000" rtl="0">
              <a:lnSpc>
                <a:spcPct val="100000"/>
              </a:lnSpc>
              <a:spcBef>
                <a:spcPts val="1000"/>
              </a:spcBef>
              <a:spcAft>
                <a:spcPts val="0"/>
              </a:spcAft>
              <a:buClr>
                <a:schemeClr val="dk1"/>
              </a:buClr>
              <a:buSzPts val="2400"/>
              <a:buAutoNum type="arabicPeriod"/>
            </a:pPr>
            <a:r>
              <a:rPr lang="en" sz="2400">
                <a:solidFill>
                  <a:schemeClr val="dk1"/>
                </a:solidFill>
              </a:rPr>
              <a:t>Understand the difference between educational, therapeutic and assistive technologies </a:t>
            </a:r>
            <a:endParaRPr sz="2400">
              <a:solidFill>
                <a:schemeClr val="dk1"/>
              </a:solidFill>
            </a:endParaRPr>
          </a:p>
          <a:p>
            <a:pPr marL="457200" lvl="0" indent="0" rtl="0">
              <a:lnSpc>
                <a:spcPct val="150000"/>
              </a:lnSpc>
              <a:spcBef>
                <a:spcPts val="1000"/>
              </a:spcBef>
              <a:spcAft>
                <a:spcPts val="0"/>
              </a:spcAft>
              <a:buNone/>
            </a:pPr>
            <a:endParaRPr sz="800">
              <a:solidFill>
                <a:schemeClr val="dk1"/>
              </a:solidFill>
            </a:endParaRPr>
          </a:p>
          <a:p>
            <a:pPr marL="457200" lvl="0" indent="0" rtl="0">
              <a:lnSpc>
                <a:spcPct val="150000"/>
              </a:lnSpc>
              <a:spcBef>
                <a:spcPts val="1000"/>
              </a:spcBef>
              <a:spcAft>
                <a:spcPts val="0"/>
              </a:spcAft>
              <a:buNone/>
            </a:pPr>
            <a:endParaRPr sz="1100">
              <a:solidFill>
                <a:schemeClr val="dk1"/>
              </a:solidFill>
            </a:endParaRPr>
          </a:p>
          <a:p>
            <a:pPr marL="457200" lvl="0" indent="0" rtl="0">
              <a:lnSpc>
                <a:spcPct val="150000"/>
              </a:lnSpc>
              <a:spcBef>
                <a:spcPts val="1000"/>
              </a:spcBef>
              <a:spcAft>
                <a:spcPts val="0"/>
              </a:spcAft>
              <a:buNone/>
            </a:pPr>
            <a:endParaRPr sz="2800">
              <a:solidFill>
                <a:schemeClr val="dk1"/>
              </a:solidFill>
            </a:endParaRPr>
          </a:p>
          <a:p>
            <a:pPr marL="457200" lvl="0" indent="0" rtl="0">
              <a:lnSpc>
                <a:spcPct val="150000"/>
              </a:lnSpc>
              <a:spcBef>
                <a:spcPts val="1000"/>
              </a:spcBef>
              <a:spcAft>
                <a:spcPts val="0"/>
              </a:spcAft>
              <a:buNone/>
            </a:pPr>
            <a:endParaRPr sz="2800">
              <a:solidFill>
                <a:schemeClr val="dk1"/>
              </a:solidFill>
            </a:endParaRPr>
          </a:p>
          <a:p>
            <a:pPr marL="0" lvl="0" indent="0" rtl="0">
              <a:spcBef>
                <a:spcPts val="0"/>
              </a:spcBef>
              <a:spcAft>
                <a:spcPts val="1600"/>
              </a:spcAft>
              <a:buNone/>
            </a:pP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42"/>
          <p:cNvSpPr txBox="1">
            <a:spLocks noGrp="1"/>
          </p:cNvSpPr>
          <p:nvPr>
            <p:ph type="title"/>
          </p:nvPr>
        </p:nvSpPr>
        <p:spPr>
          <a:xfrm>
            <a:off x="311700" y="19487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3200">
                <a:solidFill>
                  <a:srgbClr val="ED7D31"/>
                </a:solidFill>
              </a:rPr>
              <a:t>Apps</a:t>
            </a:r>
            <a:endParaRPr sz="3200">
              <a:solidFill>
                <a:srgbClr val="ED7D31"/>
              </a:solidFill>
            </a:endParaRPr>
          </a:p>
        </p:txBody>
      </p:sp>
      <p:sp>
        <p:nvSpPr>
          <p:cNvPr id="288" name="Google Shape;288;p42"/>
          <p:cNvSpPr txBox="1">
            <a:spLocks noGrp="1"/>
          </p:cNvSpPr>
          <p:nvPr>
            <p:ph type="body" idx="1"/>
          </p:nvPr>
        </p:nvSpPr>
        <p:spPr>
          <a:xfrm>
            <a:off x="311700" y="863550"/>
            <a:ext cx="8520600" cy="3416400"/>
          </a:xfrm>
          <a:prstGeom prst="rect">
            <a:avLst/>
          </a:prstGeom>
        </p:spPr>
        <p:txBody>
          <a:bodyPr spcFirstLastPara="1" wrap="square" lIns="91425" tIns="91425" rIns="91425" bIns="91425" anchor="t" anchorCtr="0">
            <a:noAutofit/>
          </a:bodyPr>
          <a:lstStyle/>
          <a:p>
            <a:pPr marL="457200" lvl="0" indent="-406400" rtl="0">
              <a:lnSpc>
                <a:spcPct val="100000"/>
              </a:lnSpc>
              <a:spcBef>
                <a:spcPts val="0"/>
              </a:spcBef>
              <a:spcAft>
                <a:spcPts val="0"/>
              </a:spcAft>
              <a:buClr>
                <a:srgbClr val="000000"/>
              </a:buClr>
              <a:buSzPts val="2800"/>
              <a:buChar char="●"/>
            </a:pPr>
            <a:r>
              <a:rPr lang="en" sz="2800">
                <a:solidFill>
                  <a:srgbClr val="000000"/>
                </a:solidFill>
              </a:rPr>
              <a:t>work within a browser or stand alone within an operating system (Chrome vs Apple &amp; Android) </a:t>
            </a:r>
            <a:endParaRPr sz="2800">
              <a:solidFill>
                <a:srgbClr val="000000"/>
              </a:solidFill>
            </a:endParaRPr>
          </a:p>
          <a:p>
            <a:pPr marL="457200" lvl="0" indent="-406400" rtl="0">
              <a:lnSpc>
                <a:spcPct val="100000"/>
              </a:lnSpc>
              <a:spcBef>
                <a:spcPts val="1000"/>
              </a:spcBef>
              <a:spcAft>
                <a:spcPts val="0"/>
              </a:spcAft>
              <a:buClr>
                <a:srgbClr val="000000"/>
              </a:buClr>
              <a:buSzPts val="2800"/>
              <a:buChar char="●"/>
            </a:pPr>
            <a:r>
              <a:rPr lang="en" sz="2800">
                <a:solidFill>
                  <a:srgbClr val="000000"/>
                </a:solidFill>
              </a:rPr>
              <a:t>typically have a dedicated user interface and, rich user interaction</a:t>
            </a:r>
            <a:endParaRPr sz="2800">
              <a:solidFill>
                <a:srgbClr val="000000"/>
              </a:solidFill>
            </a:endParaRPr>
          </a:p>
          <a:p>
            <a:pPr marL="457200" lvl="0" indent="-406400" rtl="0">
              <a:lnSpc>
                <a:spcPct val="100000"/>
              </a:lnSpc>
              <a:spcBef>
                <a:spcPts val="1000"/>
              </a:spcBef>
              <a:spcAft>
                <a:spcPts val="0"/>
              </a:spcAft>
              <a:buClr>
                <a:srgbClr val="000000"/>
              </a:buClr>
              <a:buSzPts val="2800"/>
              <a:buChar char="●"/>
            </a:pPr>
            <a:r>
              <a:rPr lang="en" sz="2800">
                <a:solidFill>
                  <a:srgbClr val="000000"/>
                </a:solidFill>
              </a:rPr>
              <a:t>more rich and interactive than a website</a:t>
            </a:r>
            <a:endParaRPr sz="2800">
              <a:solidFill>
                <a:srgbClr val="000000"/>
              </a:solidFill>
            </a:endParaRPr>
          </a:p>
          <a:p>
            <a:pPr marL="457200" lvl="0" indent="-406400" rtl="0">
              <a:lnSpc>
                <a:spcPct val="100000"/>
              </a:lnSpc>
              <a:spcBef>
                <a:spcPts val="1000"/>
              </a:spcBef>
              <a:spcAft>
                <a:spcPts val="1000"/>
              </a:spcAft>
              <a:buClr>
                <a:srgbClr val="000000"/>
              </a:buClr>
              <a:buSzPts val="2800"/>
              <a:buChar char="●"/>
            </a:pPr>
            <a:r>
              <a:rPr lang="en" sz="2800">
                <a:solidFill>
                  <a:srgbClr val="000000"/>
                </a:solidFill>
              </a:rPr>
              <a:t>less cumbersome than a desktop application on a computer operating system but less feature rich</a:t>
            </a:r>
            <a:endParaRPr sz="2800">
              <a:solidFill>
                <a:srgbClr val="000000"/>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43"/>
          <p:cNvSpPr txBox="1">
            <a:spLocks noGrp="1"/>
          </p:cNvSpPr>
          <p:nvPr>
            <p:ph type="title"/>
          </p:nvPr>
        </p:nvSpPr>
        <p:spPr>
          <a:xfrm>
            <a:off x="231575" y="460650"/>
            <a:ext cx="33993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3200" dirty="0">
                <a:solidFill>
                  <a:srgbClr val="ED7D31"/>
                </a:solidFill>
              </a:rPr>
              <a:t>App Search Tools</a:t>
            </a:r>
            <a:endParaRPr sz="3200" dirty="0">
              <a:solidFill>
                <a:srgbClr val="ED7D31"/>
              </a:solidFill>
            </a:endParaRPr>
          </a:p>
        </p:txBody>
      </p:sp>
      <p:grpSp>
        <p:nvGrpSpPr>
          <p:cNvPr id="2" name="Group 1" descr="AT&amp;AEM Center AT Tools webpage. Arrow indicating the location of the project box providing the link for the Apps Selection Tool webpage." title="AT&amp;AEM Center AT Tools webpage">
            <a:extLst>
              <a:ext uri="{FF2B5EF4-FFF2-40B4-BE49-F238E27FC236}">
                <a16:creationId xmlns:a16="http://schemas.microsoft.com/office/drawing/2014/main" id="{DA60CD3E-402B-5E46-BE3A-0CD7032DD2C2}"/>
              </a:ext>
            </a:extLst>
          </p:cNvPr>
          <p:cNvGrpSpPr/>
          <p:nvPr/>
        </p:nvGrpSpPr>
        <p:grpSpPr>
          <a:xfrm>
            <a:off x="3711025" y="0"/>
            <a:ext cx="5432975" cy="4636775"/>
            <a:chOff x="3711025" y="0"/>
            <a:chExt cx="5432975" cy="4636775"/>
          </a:xfrm>
        </p:grpSpPr>
        <p:pic>
          <p:nvPicPr>
            <p:cNvPr id="298" name="Google Shape;298;p43" descr="AT&amp;AEM Center AT Tools webpage. Arrow indicating the location of the project box providing the link for the Apps Selection Tool webpage." title="AT&amp;AEM Center webpage"/>
            <p:cNvPicPr preferRelativeResize="0"/>
            <p:nvPr/>
          </p:nvPicPr>
          <p:blipFill>
            <a:blip r:embed="rId3">
              <a:alphaModFix/>
            </a:blip>
            <a:stretch>
              <a:fillRect/>
            </a:stretch>
          </p:blipFill>
          <p:spPr>
            <a:xfrm>
              <a:off x="3711025" y="0"/>
              <a:ext cx="5013887" cy="4636775"/>
            </a:xfrm>
            <a:prstGeom prst="rect">
              <a:avLst/>
            </a:prstGeom>
            <a:noFill/>
            <a:ln>
              <a:noFill/>
            </a:ln>
          </p:spPr>
        </p:pic>
        <p:sp>
          <p:nvSpPr>
            <p:cNvPr id="299" name="Google Shape;299;p43"/>
            <p:cNvSpPr/>
            <p:nvPr/>
          </p:nvSpPr>
          <p:spPr>
            <a:xfrm>
              <a:off x="8220600" y="2894550"/>
              <a:ext cx="923400" cy="307800"/>
            </a:xfrm>
            <a:prstGeom prst="leftArrow">
              <a:avLst>
                <a:gd name="adj1" fmla="val 50000"/>
                <a:gd name="adj2" fmla="val 50000"/>
              </a:avLst>
            </a:prstGeom>
            <a:solidFill>
              <a:srgbClr val="ED7D3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296" name="Google Shape;296;p43"/>
          <p:cNvSpPr txBox="1">
            <a:spLocks noGrp="1"/>
          </p:cNvSpPr>
          <p:nvPr>
            <p:ph type="body" idx="1"/>
          </p:nvPr>
        </p:nvSpPr>
        <p:spPr>
          <a:xfrm>
            <a:off x="156325" y="2248950"/>
            <a:ext cx="3298800" cy="645600"/>
          </a:xfrm>
          <a:prstGeom prst="rect">
            <a:avLst/>
          </a:prstGeom>
        </p:spPr>
        <p:txBody>
          <a:bodyPr spcFirstLastPara="1" wrap="square" lIns="91425" tIns="91425" rIns="91425" bIns="91425" anchor="t" anchorCtr="0">
            <a:noAutofit/>
          </a:bodyPr>
          <a:lstStyle/>
          <a:p>
            <a:pPr marL="0" lvl="0" indent="0" rtl="0">
              <a:lnSpc>
                <a:spcPct val="100000"/>
              </a:lnSpc>
              <a:spcBef>
                <a:spcPts val="0"/>
              </a:spcBef>
              <a:spcAft>
                <a:spcPts val="0"/>
              </a:spcAft>
              <a:buClr>
                <a:schemeClr val="dk1"/>
              </a:buClr>
              <a:buSzPts val="1100"/>
              <a:buFont typeface="Arial"/>
              <a:buNone/>
            </a:pPr>
            <a:r>
              <a:rPr lang="en" sz="2800" u="sng">
                <a:solidFill>
                  <a:schemeClr val="accent5"/>
                </a:solidFill>
                <a:hlinkClick r:id="rId4"/>
              </a:rPr>
              <a:t>https://ataem.org/at-tools</a:t>
            </a:r>
            <a:endParaRPr sz="280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44"/>
          <p:cNvSpPr txBox="1">
            <a:spLocks noGrp="1"/>
          </p:cNvSpPr>
          <p:nvPr>
            <p:ph type="title"/>
          </p:nvPr>
        </p:nvSpPr>
        <p:spPr>
          <a:xfrm>
            <a:off x="311700" y="1077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3200">
                <a:solidFill>
                  <a:srgbClr val="ED7D31"/>
                </a:solidFill>
              </a:rPr>
              <a:t>Bridging Apps</a:t>
            </a:r>
            <a:endParaRPr sz="3200">
              <a:solidFill>
                <a:srgbClr val="ED7D31"/>
              </a:solidFill>
            </a:endParaRPr>
          </a:p>
        </p:txBody>
      </p:sp>
      <p:pic>
        <p:nvPicPr>
          <p:cNvPr id="308" name="Google Shape;308;p44" descr="Bridging Apps homepage" title="Bridging Apps homepage"/>
          <p:cNvPicPr preferRelativeResize="0"/>
          <p:nvPr/>
        </p:nvPicPr>
        <p:blipFill>
          <a:blip r:embed="rId3">
            <a:alphaModFix/>
          </a:blip>
          <a:stretch>
            <a:fillRect/>
          </a:stretch>
        </p:blipFill>
        <p:spPr>
          <a:xfrm>
            <a:off x="1518575" y="835012"/>
            <a:ext cx="6048948" cy="3303300"/>
          </a:xfrm>
          <a:prstGeom prst="rect">
            <a:avLst/>
          </a:prstGeom>
          <a:noFill/>
          <a:ln>
            <a:noFill/>
          </a:ln>
        </p:spPr>
      </p:pic>
      <p:sp>
        <p:nvSpPr>
          <p:cNvPr id="306" name="Google Shape;306;p44"/>
          <p:cNvSpPr txBox="1">
            <a:spLocks noGrp="1"/>
          </p:cNvSpPr>
          <p:nvPr>
            <p:ph type="body" idx="1"/>
          </p:nvPr>
        </p:nvSpPr>
        <p:spPr>
          <a:xfrm>
            <a:off x="2610750" y="3985925"/>
            <a:ext cx="3961200" cy="572700"/>
          </a:xfrm>
          <a:prstGeom prst="rect">
            <a:avLst/>
          </a:prstGeom>
        </p:spPr>
        <p:txBody>
          <a:bodyPr spcFirstLastPara="1" wrap="square" lIns="91425" tIns="91425" rIns="91425" bIns="91425" anchor="t" anchorCtr="0">
            <a:noAutofit/>
          </a:bodyPr>
          <a:lstStyle/>
          <a:p>
            <a:pPr marL="0" lvl="0" indent="0" rtl="0">
              <a:lnSpc>
                <a:spcPct val="100000"/>
              </a:lnSpc>
              <a:spcBef>
                <a:spcPts val="0"/>
              </a:spcBef>
              <a:spcAft>
                <a:spcPts val="0"/>
              </a:spcAft>
              <a:buClr>
                <a:schemeClr val="dk1"/>
              </a:buClr>
              <a:buSzPts val="1100"/>
              <a:buFont typeface="Arial"/>
              <a:buNone/>
            </a:pPr>
            <a:r>
              <a:rPr lang="en" sz="2800" u="sng">
                <a:solidFill>
                  <a:schemeClr val="hlink"/>
                </a:solidFill>
                <a:highlight>
                  <a:schemeClr val="lt1"/>
                </a:highlight>
                <a:hlinkClick r:id="rId4"/>
              </a:rPr>
              <a:t>http://bridgingapps.org/</a:t>
            </a:r>
            <a:endParaRPr sz="280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45"/>
          <p:cNvSpPr txBox="1">
            <a:spLocks noGrp="1"/>
          </p:cNvSpPr>
          <p:nvPr>
            <p:ph type="title"/>
          </p:nvPr>
        </p:nvSpPr>
        <p:spPr>
          <a:xfrm>
            <a:off x="199275" y="135850"/>
            <a:ext cx="64764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Clr>
                <a:schemeClr val="dk1"/>
              </a:buClr>
              <a:buSzPts val="1100"/>
              <a:buFont typeface="Arial"/>
              <a:buNone/>
            </a:pPr>
            <a:r>
              <a:rPr lang="en" sz="3200" dirty="0">
                <a:solidFill>
                  <a:srgbClr val="DE752C"/>
                </a:solidFill>
                <a:highlight>
                  <a:schemeClr val="lt1"/>
                </a:highlight>
              </a:rPr>
              <a:t>Understood Tech Finder</a:t>
            </a:r>
            <a:endParaRPr sz="3200" dirty="0">
              <a:solidFill>
                <a:srgbClr val="DE752C"/>
              </a:solidFill>
            </a:endParaRPr>
          </a:p>
        </p:txBody>
      </p:sp>
      <p:pic>
        <p:nvPicPr>
          <p:cNvPr id="317" name="Google Shape;317;p45" descr="Understanding Tech Finder homepage" title="Understanding Tech Finder homepage"/>
          <p:cNvPicPr preferRelativeResize="0"/>
          <p:nvPr/>
        </p:nvPicPr>
        <p:blipFill>
          <a:blip r:embed="rId3">
            <a:alphaModFix/>
          </a:blip>
          <a:stretch>
            <a:fillRect/>
          </a:stretch>
        </p:blipFill>
        <p:spPr>
          <a:xfrm>
            <a:off x="1725050" y="708550"/>
            <a:ext cx="5693898" cy="3240325"/>
          </a:xfrm>
          <a:prstGeom prst="rect">
            <a:avLst/>
          </a:prstGeom>
          <a:noFill/>
          <a:ln>
            <a:noFill/>
          </a:ln>
        </p:spPr>
      </p:pic>
      <p:sp>
        <p:nvSpPr>
          <p:cNvPr id="315" name="Google Shape;315;p45"/>
          <p:cNvSpPr txBox="1">
            <a:spLocks noGrp="1"/>
          </p:cNvSpPr>
          <p:nvPr>
            <p:ph type="body" idx="1"/>
          </p:nvPr>
        </p:nvSpPr>
        <p:spPr>
          <a:xfrm>
            <a:off x="702500" y="4019350"/>
            <a:ext cx="8161800" cy="572700"/>
          </a:xfrm>
          <a:prstGeom prst="rect">
            <a:avLst/>
          </a:prstGeom>
        </p:spPr>
        <p:txBody>
          <a:bodyPr spcFirstLastPara="1" wrap="square" lIns="91425" tIns="91425" rIns="91425" bIns="91425" anchor="t" anchorCtr="0">
            <a:noAutofit/>
          </a:bodyPr>
          <a:lstStyle/>
          <a:p>
            <a:pPr marL="0" lvl="0" indent="0" rtl="0">
              <a:lnSpc>
                <a:spcPct val="100000"/>
              </a:lnSpc>
              <a:spcBef>
                <a:spcPts val="0"/>
              </a:spcBef>
              <a:spcAft>
                <a:spcPts val="0"/>
              </a:spcAft>
              <a:buNone/>
            </a:pPr>
            <a:r>
              <a:rPr lang="en" sz="2800" u="sng">
                <a:solidFill>
                  <a:schemeClr val="hlink"/>
                </a:solidFill>
                <a:highlight>
                  <a:schemeClr val="lt1"/>
                </a:highlight>
                <a:hlinkClick r:id="rId4"/>
              </a:rPr>
              <a:t>https://www.understood.org/en/tools/tech-finder</a:t>
            </a:r>
            <a:endParaRPr sz="280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46"/>
          <p:cNvSpPr txBox="1">
            <a:spLocks noGrp="1"/>
          </p:cNvSpPr>
          <p:nvPr>
            <p:ph type="title"/>
          </p:nvPr>
        </p:nvSpPr>
        <p:spPr>
          <a:xfrm>
            <a:off x="311700" y="163950"/>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3200">
                <a:solidFill>
                  <a:srgbClr val="ED7D31"/>
                </a:solidFill>
              </a:rPr>
              <a:t>Smart Apps for Kids</a:t>
            </a:r>
            <a:endParaRPr sz="3200">
              <a:solidFill>
                <a:srgbClr val="ED7D31"/>
              </a:solidFill>
            </a:endParaRPr>
          </a:p>
        </p:txBody>
      </p:sp>
      <p:pic>
        <p:nvPicPr>
          <p:cNvPr id="326" name="Google Shape;326;p46" descr="Smart Apps for Kids homepage" title="Smart Apps for Kids homepage"/>
          <p:cNvPicPr preferRelativeResize="0"/>
          <p:nvPr/>
        </p:nvPicPr>
        <p:blipFill>
          <a:blip r:embed="rId3">
            <a:alphaModFix/>
          </a:blip>
          <a:stretch>
            <a:fillRect/>
          </a:stretch>
        </p:blipFill>
        <p:spPr>
          <a:xfrm>
            <a:off x="2351950" y="780551"/>
            <a:ext cx="4117501" cy="3279237"/>
          </a:xfrm>
          <a:prstGeom prst="rect">
            <a:avLst/>
          </a:prstGeom>
          <a:noFill/>
          <a:ln>
            <a:noFill/>
          </a:ln>
        </p:spPr>
      </p:pic>
      <p:sp>
        <p:nvSpPr>
          <p:cNvPr id="324" name="Google Shape;324;p46"/>
          <p:cNvSpPr txBox="1">
            <a:spLocks noGrp="1"/>
          </p:cNvSpPr>
          <p:nvPr>
            <p:ph type="body" idx="1"/>
          </p:nvPr>
        </p:nvSpPr>
        <p:spPr>
          <a:xfrm>
            <a:off x="1896025" y="4059775"/>
            <a:ext cx="5809500" cy="572700"/>
          </a:xfrm>
          <a:prstGeom prst="rect">
            <a:avLst/>
          </a:prstGeom>
        </p:spPr>
        <p:txBody>
          <a:bodyPr spcFirstLastPara="1" wrap="square" lIns="91425" tIns="91425" rIns="91425" bIns="91425" anchor="t" anchorCtr="0">
            <a:noAutofit/>
          </a:bodyPr>
          <a:lstStyle/>
          <a:p>
            <a:pPr marL="0" lvl="0" indent="0" rtl="0">
              <a:lnSpc>
                <a:spcPct val="100000"/>
              </a:lnSpc>
              <a:spcBef>
                <a:spcPts val="0"/>
              </a:spcBef>
              <a:spcAft>
                <a:spcPts val="0"/>
              </a:spcAft>
              <a:buNone/>
            </a:pPr>
            <a:r>
              <a:rPr lang="en" sz="2800" u="sng">
                <a:solidFill>
                  <a:schemeClr val="hlink"/>
                </a:solidFill>
                <a:highlight>
                  <a:schemeClr val="lt1"/>
                </a:highlight>
                <a:hlinkClick r:id="rId4"/>
              </a:rPr>
              <a:t>http://www.smartappsforkids.com</a:t>
            </a:r>
            <a:r>
              <a:rPr lang="en" u="sng">
                <a:solidFill>
                  <a:schemeClr val="hlink"/>
                </a:solidFill>
                <a:highlight>
                  <a:schemeClr val="lt1"/>
                </a:highlight>
                <a:hlinkClick r:id="rId4"/>
              </a:rPr>
              <a:t>/</a:t>
            </a:r>
            <a:endParaRPr>
              <a:highlight>
                <a:schemeClr val="lt1"/>
              </a:highlight>
            </a:endParaRPr>
          </a:p>
          <a:p>
            <a:pPr marL="0" lvl="0" indent="0" rtl="0">
              <a:lnSpc>
                <a:spcPct val="100000"/>
              </a:lnSpc>
              <a:spcBef>
                <a:spcPts val="0"/>
              </a:spcBef>
              <a:spcAft>
                <a:spcPts val="0"/>
              </a:spcAft>
              <a:buNone/>
            </a:pPr>
            <a:endParaRPr>
              <a:highlight>
                <a:schemeClr val="lt1"/>
              </a:highlight>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47"/>
          <p:cNvSpPr txBox="1">
            <a:spLocks noGrp="1"/>
          </p:cNvSpPr>
          <p:nvPr>
            <p:ph type="title"/>
          </p:nvPr>
        </p:nvSpPr>
        <p:spPr>
          <a:xfrm>
            <a:off x="311700" y="149900"/>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3200">
                <a:solidFill>
                  <a:srgbClr val="ED7D31"/>
                </a:solidFill>
              </a:rPr>
              <a:t>Apps for Children with Special Needs</a:t>
            </a:r>
            <a:endParaRPr sz="3200">
              <a:solidFill>
                <a:srgbClr val="ED7D31"/>
              </a:solidFill>
            </a:endParaRPr>
          </a:p>
        </p:txBody>
      </p:sp>
      <p:pic>
        <p:nvPicPr>
          <p:cNvPr id="335" name="Google Shape;335;p47" descr="Apps for Children with Special Needs homepage" title="Apps for Children with Special Needs homepage"/>
          <p:cNvPicPr preferRelativeResize="0"/>
          <p:nvPr/>
        </p:nvPicPr>
        <p:blipFill>
          <a:blip r:embed="rId3">
            <a:alphaModFix/>
          </a:blip>
          <a:stretch>
            <a:fillRect/>
          </a:stretch>
        </p:blipFill>
        <p:spPr>
          <a:xfrm>
            <a:off x="4035525" y="870688"/>
            <a:ext cx="3682698" cy="3620977"/>
          </a:xfrm>
          <a:prstGeom prst="rect">
            <a:avLst/>
          </a:prstGeom>
          <a:noFill/>
          <a:ln>
            <a:noFill/>
          </a:ln>
        </p:spPr>
      </p:pic>
      <p:sp>
        <p:nvSpPr>
          <p:cNvPr id="333" name="Google Shape;333;p47"/>
          <p:cNvSpPr txBox="1">
            <a:spLocks noGrp="1"/>
          </p:cNvSpPr>
          <p:nvPr>
            <p:ph type="body" idx="1"/>
          </p:nvPr>
        </p:nvSpPr>
        <p:spPr>
          <a:xfrm>
            <a:off x="493125" y="2108100"/>
            <a:ext cx="3227700" cy="572700"/>
          </a:xfrm>
          <a:prstGeom prst="rect">
            <a:avLst/>
          </a:prstGeom>
        </p:spPr>
        <p:txBody>
          <a:bodyPr spcFirstLastPara="1" wrap="square" lIns="91425" tIns="91425" rIns="91425" bIns="91425" anchor="t" anchorCtr="0">
            <a:noAutofit/>
          </a:bodyPr>
          <a:lstStyle/>
          <a:p>
            <a:pPr marL="0" lvl="0" indent="0" rtl="0">
              <a:lnSpc>
                <a:spcPct val="100000"/>
              </a:lnSpc>
              <a:spcBef>
                <a:spcPts val="0"/>
              </a:spcBef>
              <a:spcAft>
                <a:spcPts val="0"/>
              </a:spcAft>
              <a:buNone/>
            </a:pPr>
            <a:r>
              <a:rPr lang="en" sz="2800" u="sng">
                <a:solidFill>
                  <a:schemeClr val="hlink"/>
                </a:solidFill>
                <a:highlight>
                  <a:schemeClr val="lt1"/>
                </a:highlight>
                <a:hlinkClick r:id="rId4"/>
              </a:rPr>
              <a:t>http://a4cwsn.com/</a:t>
            </a:r>
            <a:endParaRPr sz="2800">
              <a:highlight>
                <a:schemeClr val="lt1"/>
              </a:highlight>
            </a:endParaRPr>
          </a:p>
          <a:p>
            <a:pPr marL="0" lvl="0" indent="0" rtl="0">
              <a:lnSpc>
                <a:spcPct val="100000"/>
              </a:lnSpc>
              <a:spcBef>
                <a:spcPts val="0"/>
              </a:spcBef>
              <a:spcAft>
                <a:spcPts val="0"/>
              </a:spcAft>
              <a:buNone/>
            </a:pPr>
            <a:endParaRPr>
              <a:highlight>
                <a:schemeClr val="lt1"/>
              </a:highlight>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48"/>
          <p:cNvSpPr txBox="1">
            <a:spLocks noGrp="1"/>
          </p:cNvSpPr>
          <p:nvPr>
            <p:ph type="title"/>
          </p:nvPr>
        </p:nvSpPr>
        <p:spPr>
          <a:xfrm>
            <a:off x="311700" y="351225"/>
            <a:ext cx="3376200" cy="10215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3200">
                <a:solidFill>
                  <a:srgbClr val="ED7D31"/>
                </a:solidFill>
              </a:rPr>
              <a:t>iEvaluate App Rubric</a:t>
            </a:r>
            <a:endParaRPr sz="3200">
              <a:solidFill>
                <a:srgbClr val="ED7D31"/>
              </a:solidFill>
            </a:endParaRPr>
          </a:p>
        </p:txBody>
      </p:sp>
      <p:pic>
        <p:nvPicPr>
          <p:cNvPr id="343" name="Google Shape;343;p48" descr="iEvaluate App Rubric document" title="iEvaluate App Rubric"/>
          <p:cNvPicPr preferRelativeResize="0"/>
          <p:nvPr/>
        </p:nvPicPr>
        <p:blipFill>
          <a:blip r:embed="rId3">
            <a:alphaModFix/>
          </a:blip>
          <a:stretch>
            <a:fillRect/>
          </a:stretch>
        </p:blipFill>
        <p:spPr>
          <a:xfrm>
            <a:off x="3905438" y="109524"/>
            <a:ext cx="5062626" cy="4461101"/>
          </a:xfrm>
          <a:prstGeom prst="rect">
            <a:avLst/>
          </a:prstGeom>
          <a:noFill/>
          <a:ln>
            <a:noFill/>
          </a:ln>
        </p:spPr>
      </p:pic>
      <p:sp>
        <p:nvSpPr>
          <p:cNvPr id="342" name="Google Shape;342;p48"/>
          <p:cNvSpPr txBox="1">
            <a:spLocks noGrp="1"/>
          </p:cNvSpPr>
          <p:nvPr>
            <p:ph type="body" idx="1"/>
          </p:nvPr>
        </p:nvSpPr>
        <p:spPr>
          <a:xfrm>
            <a:off x="180000" y="1488350"/>
            <a:ext cx="3639600" cy="34164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2400" u="sng">
                <a:solidFill>
                  <a:schemeClr val="hlink"/>
                </a:solidFill>
                <a:hlinkClick r:id="rId4"/>
              </a:rPr>
              <a:t>https://static.squarespace.com/static/50eca855e4b0939ae8bb12d9/50ecb58ee4b0b16f176a9e7d/50ecb593e4b0b16f176aa97b/1330388174777/JeanetteVanHoutenRubric.pdf</a:t>
            </a:r>
            <a:r>
              <a:rPr lang="en" sz="2400"/>
              <a:t> </a:t>
            </a:r>
            <a:endParaRPr sz="2400"/>
          </a:p>
          <a:p>
            <a:pPr marL="0" lvl="0" indent="0" rtl="0">
              <a:spcBef>
                <a:spcPts val="1600"/>
              </a:spcBef>
              <a:spcAft>
                <a:spcPts val="1600"/>
              </a:spcAft>
              <a:buNone/>
            </a:pP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p49"/>
          <p:cNvSpPr txBox="1">
            <a:spLocks noGrp="1"/>
          </p:cNvSpPr>
          <p:nvPr>
            <p:ph type="title"/>
          </p:nvPr>
        </p:nvSpPr>
        <p:spPr>
          <a:xfrm>
            <a:off x="311700" y="226150"/>
            <a:ext cx="2830800" cy="12093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3200">
                <a:solidFill>
                  <a:srgbClr val="ED7D31"/>
                </a:solidFill>
              </a:rPr>
              <a:t>Quick Feature Matching Checklist</a:t>
            </a:r>
            <a:endParaRPr sz="3200">
              <a:solidFill>
                <a:srgbClr val="ED7D31"/>
              </a:solidFill>
            </a:endParaRPr>
          </a:p>
        </p:txBody>
      </p:sp>
      <p:pic>
        <p:nvPicPr>
          <p:cNvPr id="352" name="Google Shape;352;p49" descr="Quick Feature Matching Checklist document" title="Quick Feature Matching Checklist"/>
          <p:cNvPicPr preferRelativeResize="0"/>
          <p:nvPr/>
        </p:nvPicPr>
        <p:blipFill>
          <a:blip r:embed="rId3">
            <a:alphaModFix/>
          </a:blip>
          <a:stretch>
            <a:fillRect/>
          </a:stretch>
        </p:blipFill>
        <p:spPr>
          <a:xfrm>
            <a:off x="3618074" y="159700"/>
            <a:ext cx="5331675" cy="4432927"/>
          </a:xfrm>
          <a:prstGeom prst="rect">
            <a:avLst/>
          </a:prstGeom>
          <a:noFill/>
          <a:ln>
            <a:noFill/>
          </a:ln>
        </p:spPr>
      </p:pic>
      <p:sp>
        <p:nvSpPr>
          <p:cNvPr id="351" name="Google Shape;351;p49"/>
          <p:cNvSpPr txBox="1">
            <a:spLocks noGrp="1"/>
          </p:cNvSpPr>
          <p:nvPr>
            <p:ph type="body" idx="1"/>
          </p:nvPr>
        </p:nvSpPr>
        <p:spPr>
          <a:xfrm>
            <a:off x="93975" y="1881175"/>
            <a:ext cx="3524100" cy="27114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2800" u="sng">
                <a:solidFill>
                  <a:schemeClr val="hlink"/>
                </a:solidFill>
                <a:hlinkClick r:id="rId4"/>
              </a:rPr>
              <a:t>https://proactivespeech.wordpress.com/2012/07/24/quick-feature-matching-checklist-for-ipad-apps/</a:t>
            </a:r>
            <a:endParaRPr sz="2800"/>
          </a:p>
          <a:p>
            <a:pPr marL="0" lvl="0" indent="0">
              <a:spcBef>
                <a:spcPts val="1600"/>
              </a:spcBef>
              <a:spcAft>
                <a:spcPts val="1600"/>
              </a:spcAft>
              <a:buNone/>
            </a:pP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ED7D31">
            <a:alpha val="17690"/>
          </a:srgbClr>
        </a:solidFill>
        <a:effectLst/>
      </p:bgPr>
    </p:bg>
    <p:spTree>
      <p:nvGrpSpPr>
        <p:cNvPr id="1" name="Shape 358"/>
        <p:cNvGrpSpPr/>
        <p:nvPr/>
      </p:nvGrpSpPr>
      <p:grpSpPr>
        <a:xfrm>
          <a:off x="0" y="0"/>
          <a:ext cx="0" cy="0"/>
          <a:chOff x="0" y="0"/>
          <a:chExt cx="0" cy="0"/>
        </a:xfrm>
      </p:grpSpPr>
      <p:sp>
        <p:nvSpPr>
          <p:cNvPr id="359" name="Google Shape;359;p50"/>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a:solidFill>
                  <a:srgbClr val="ED7D31"/>
                </a:solidFill>
              </a:rPr>
              <a:t>App/Ext Smackdown</a:t>
            </a:r>
            <a:endParaRPr>
              <a:solidFill>
                <a:srgbClr val="ED7D31"/>
              </a:solidFill>
            </a:endParaRPr>
          </a:p>
          <a:p>
            <a:pPr marL="0" lvl="0" indent="0">
              <a:spcBef>
                <a:spcPts val="0"/>
              </a:spcBef>
              <a:spcAft>
                <a:spcPts val="0"/>
              </a:spcAft>
              <a:buNone/>
            </a:pPr>
            <a:endParaRPr>
              <a:solidFill>
                <a:srgbClr val="ED7D31"/>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p51"/>
          <p:cNvSpPr txBox="1">
            <a:spLocks noGrp="1"/>
          </p:cNvSpPr>
          <p:nvPr>
            <p:ph type="title"/>
          </p:nvPr>
        </p:nvSpPr>
        <p:spPr>
          <a:xfrm>
            <a:off x="225300" y="323375"/>
            <a:ext cx="8693400" cy="1303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200" u="sng">
                <a:solidFill>
                  <a:schemeClr val="hlink"/>
                </a:solidFill>
                <a:hlinkClick r:id="rId3"/>
              </a:rPr>
              <a:t>http://bit.ly/AppSmackSPS2018</a:t>
            </a:r>
            <a:endParaRPr sz="3200"/>
          </a:p>
          <a:p>
            <a:pPr marL="0" lvl="0" indent="0" algn="ctr" rtl="0">
              <a:spcBef>
                <a:spcPts val="0"/>
              </a:spcBef>
              <a:spcAft>
                <a:spcPts val="0"/>
              </a:spcAft>
              <a:buNone/>
            </a:pPr>
            <a:endParaRPr/>
          </a:p>
        </p:txBody>
      </p:sp>
      <p:pic>
        <p:nvPicPr>
          <p:cNvPr id="365" name="Google Shape;365;p51" descr="QR Code for link to Apps document" title="QR Code for link to Apps document"/>
          <p:cNvPicPr preferRelativeResize="0"/>
          <p:nvPr/>
        </p:nvPicPr>
        <p:blipFill>
          <a:blip r:embed="rId4">
            <a:alphaModFix/>
          </a:blip>
          <a:stretch>
            <a:fillRect/>
          </a:stretch>
        </p:blipFill>
        <p:spPr>
          <a:xfrm>
            <a:off x="3329863" y="1218350"/>
            <a:ext cx="2484269" cy="32295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D7D31">
            <a:alpha val="17690"/>
          </a:srgbClr>
        </a:solidFill>
        <a:effectLst/>
      </p:bgPr>
    </p:bg>
    <p:spTree>
      <p:nvGrpSpPr>
        <p:cNvPr id="1" name="Shape 81"/>
        <p:cNvGrpSpPr/>
        <p:nvPr/>
      </p:nvGrpSpPr>
      <p:grpSpPr>
        <a:xfrm>
          <a:off x="0" y="0"/>
          <a:ext cx="0" cy="0"/>
          <a:chOff x="0" y="0"/>
          <a:chExt cx="0" cy="0"/>
        </a:xfrm>
      </p:grpSpPr>
      <p:sp>
        <p:nvSpPr>
          <p:cNvPr id="82" name="Google Shape;82;p16"/>
          <p:cNvSpPr txBox="1">
            <a:spLocks noGrp="1"/>
          </p:cNvSpPr>
          <p:nvPr>
            <p:ph type="title"/>
          </p:nvPr>
        </p:nvSpPr>
        <p:spPr>
          <a:xfrm>
            <a:off x="1512525" y="318125"/>
            <a:ext cx="6367800" cy="4090800"/>
          </a:xfrm>
          <a:prstGeom prst="rect">
            <a:avLst/>
          </a:prstGeom>
        </p:spPr>
        <p:txBody>
          <a:bodyPr spcFirstLastPara="1" wrap="square" lIns="91425" tIns="91425" rIns="91425" bIns="91425" anchor="ctr" anchorCtr="0">
            <a:noAutofit/>
          </a:bodyPr>
          <a:lstStyle/>
          <a:p>
            <a:pPr marL="0" lvl="0" indent="0" algn="ctr">
              <a:spcBef>
                <a:spcPts val="0"/>
              </a:spcBef>
              <a:spcAft>
                <a:spcPts val="0"/>
              </a:spcAft>
              <a:buNone/>
            </a:pPr>
            <a:r>
              <a:rPr lang="en" sz="3200">
                <a:solidFill>
                  <a:srgbClr val="ED7D31"/>
                </a:solidFill>
              </a:rPr>
              <a:t>General AT Assessment Process</a:t>
            </a:r>
            <a:endParaRPr sz="3200">
              <a:solidFill>
                <a:srgbClr val="ED7D31"/>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p52"/>
          <p:cNvSpPr txBox="1">
            <a:spLocks noGrp="1"/>
          </p:cNvSpPr>
          <p:nvPr>
            <p:ph type="title"/>
          </p:nvPr>
        </p:nvSpPr>
        <p:spPr>
          <a:xfrm>
            <a:off x="311700" y="319300"/>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3200">
                <a:solidFill>
                  <a:srgbClr val="ED7D31"/>
                </a:solidFill>
              </a:rPr>
              <a:t>Rules of Engagement</a:t>
            </a:r>
            <a:endParaRPr sz="3200">
              <a:solidFill>
                <a:srgbClr val="ED7D31"/>
              </a:solidFill>
            </a:endParaRPr>
          </a:p>
        </p:txBody>
      </p:sp>
      <p:sp>
        <p:nvSpPr>
          <p:cNvPr id="371" name="Google Shape;371;p52"/>
          <p:cNvSpPr txBox="1">
            <a:spLocks noGrp="1"/>
          </p:cNvSpPr>
          <p:nvPr>
            <p:ph type="body" idx="1"/>
          </p:nvPr>
        </p:nvSpPr>
        <p:spPr>
          <a:xfrm>
            <a:off x="559975" y="1152475"/>
            <a:ext cx="8346900" cy="2972400"/>
          </a:xfrm>
          <a:prstGeom prst="rect">
            <a:avLst/>
          </a:prstGeom>
        </p:spPr>
        <p:txBody>
          <a:bodyPr spcFirstLastPara="1" wrap="square" lIns="91425" tIns="91425" rIns="91425" bIns="91425" anchor="t" anchorCtr="0">
            <a:noAutofit/>
          </a:bodyPr>
          <a:lstStyle/>
          <a:p>
            <a:pPr marL="457200" lvl="0" indent="-406400" rtl="0">
              <a:lnSpc>
                <a:spcPct val="100000"/>
              </a:lnSpc>
              <a:spcBef>
                <a:spcPts val="0"/>
              </a:spcBef>
              <a:spcAft>
                <a:spcPts val="0"/>
              </a:spcAft>
              <a:buClr>
                <a:schemeClr val="dk1"/>
              </a:buClr>
              <a:buSzPts val="2800"/>
              <a:buChar char="●"/>
            </a:pPr>
            <a:r>
              <a:rPr lang="en" sz="2800">
                <a:solidFill>
                  <a:schemeClr val="dk1"/>
                </a:solidFill>
              </a:rPr>
              <a:t>Showcase no more than 3 apps/exts at a time</a:t>
            </a:r>
            <a:endParaRPr sz="2800">
              <a:solidFill>
                <a:schemeClr val="dk1"/>
              </a:solidFill>
            </a:endParaRPr>
          </a:p>
          <a:p>
            <a:pPr marL="457200" lvl="0" indent="-406400" rtl="0">
              <a:lnSpc>
                <a:spcPct val="100000"/>
              </a:lnSpc>
              <a:spcBef>
                <a:spcPts val="1000"/>
              </a:spcBef>
              <a:spcAft>
                <a:spcPts val="0"/>
              </a:spcAft>
              <a:buClr>
                <a:schemeClr val="dk1"/>
              </a:buClr>
              <a:buSzPts val="2800"/>
              <a:buChar char="●"/>
            </a:pPr>
            <a:r>
              <a:rPr lang="en" sz="2800">
                <a:solidFill>
                  <a:schemeClr val="dk1"/>
                </a:solidFill>
              </a:rPr>
              <a:t>Provide name of app/ext</a:t>
            </a:r>
            <a:endParaRPr sz="2800">
              <a:solidFill>
                <a:schemeClr val="dk1"/>
              </a:solidFill>
            </a:endParaRPr>
          </a:p>
          <a:p>
            <a:pPr marL="457200" lvl="0" indent="-406400" rtl="0">
              <a:lnSpc>
                <a:spcPct val="100000"/>
              </a:lnSpc>
              <a:spcBef>
                <a:spcPts val="1000"/>
              </a:spcBef>
              <a:spcAft>
                <a:spcPts val="0"/>
              </a:spcAft>
              <a:buClr>
                <a:schemeClr val="dk1"/>
              </a:buClr>
              <a:buSzPts val="2800"/>
              <a:buChar char="●"/>
            </a:pPr>
            <a:r>
              <a:rPr lang="en" sz="2800">
                <a:solidFill>
                  <a:schemeClr val="dk1"/>
                </a:solidFill>
              </a:rPr>
              <a:t>Describe the app/ext and features</a:t>
            </a:r>
            <a:endParaRPr sz="2800">
              <a:solidFill>
                <a:schemeClr val="dk1"/>
              </a:solidFill>
            </a:endParaRPr>
          </a:p>
          <a:p>
            <a:pPr marL="457200" lvl="0" indent="-406400" rtl="0">
              <a:lnSpc>
                <a:spcPct val="100000"/>
              </a:lnSpc>
              <a:spcBef>
                <a:spcPts val="1000"/>
              </a:spcBef>
              <a:spcAft>
                <a:spcPts val="0"/>
              </a:spcAft>
              <a:buClr>
                <a:schemeClr val="dk1"/>
              </a:buClr>
              <a:buSzPts val="2800"/>
              <a:buChar char="●"/>
            </a:pPr>
            <a:r>
              <a:rPr lang="en" sz="2800">
                <a:solidFill>
                  <a:schemeClr val="dk1"/>
                </a:solidFill>
              </a:rPr>
              <a:t>Describe the app/ext use (AT, educational, therapeutic)</a:t>
            </a:r>
            <a:endParaRPr sz="2800">
              <a:solidFill>
                <a:schemeClr val="dk1"/>
              </a:solidFill>
            </a:endParaRPr>
          </a:p>
          <a:p>
            <a:pPr marL="457200" lvl="0" indent="0" rtl="0">
              <a:lnSpc>
                <a:spcPct val="100000"/>
              </a:lnSpc>
              <a:spcBef>
                <a:spcPts val="1000"/>
              </a:spcBef>
              <a:spcAft>
                <a:spcPts val="0"/>
              </a:spcAft>
              <a:buNone/>
            </a:pPr>
            <a:endParaRPr sz="2800">
              <a:solidFill>
                <a:schemeClr val="dk1"/>
              </a:solidFill>
            </a:endParaRPr>
          </a:p>
          <a:p>
            <a:pPr marL="0" lvl="0" indent="0" rtl="0">
              <a:lnSpc>
                <a:spcPct val="100000"/>
              </a:lnSpc>
              <a:spcBef>
                <a:spcPts val="0"/>
              </a:spcBef>
              <a:spcAft>
                <a:spcPts val="0"/>
              </a:spcAft>
              <a:buClr>
                <a:schemeClr val="dk1"/>
              </a:buClr>
              <a:buSzPts val="1100"/>
              <a:buFont typeface="Arial"/>
              <a:buNone/>
            </a:pPr>
            <a:endParaRPr sz="1100">
              <a:solidFill>
                <a:schemeClr val="dk1"/>
              </a:solidFill>
            </a:endParaRPr>
          </a:p>
          <a:p>
            <a:pPr marL="0" lvl="0" indent="0">
              <a:spcBef>
                <a:spcPts val="0"/>
              </a:spcBef>
              <a:spcAft>
                <a:spcPts val="1600"/>
              </a:spcAft>
              <a:buNone/>
            </a:pPr>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53"/>
          <p:cNvSpPr txBox="1">
            <a:spLocks noGrp="1"/>
          </p:cNvSpPr>
          <p:nvPr>
            <p:ph type="title"/>
          </p:nvPr>
        </p:nvSpPr>
        <p:spPr>
          <a:xfrm>
            <a:off x="311700" y="4036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3200">
                <a:solidFill>
                  <a:srgbClr val="ED7D31"/>
                </a:solidFill>
              </a:rPr>
              <a:t>Rules of Engagement</a:t>
            </a:r>
            <a:endParaRPr sz="3200">
              <a:solidFill>
                <a:srgbClr val="ED7D31"/>
              </a:solidFill>
            </a:endParaRPr>
          </a:p>
        </p:txBody>
      </p:sp>
      <p:sp>
        <p:nvSpPr>
          <p:cNvPr id="379" name="Google Shape;379;p53"/>
          <p:cNvSpPr txBox="1">
            <a:spLocks noGrp="1"/>
          </p:cNvSpPr>
          <p:nvPr>
            <p:ph type="body" idx="1"/>
          </p:nvPr>
        </p:nvSpPr>
        <p:spPr>
          <a:xfrm>
            <a:off x="593650" y="1152475"/>
            <a:ext cx="8346900" cy="3383400"/>
          </a:xfrm>
          <a:prstGeom prst="rect">
            <a:avLst/>
          </a:prstGeom>
        </p:spPr>
        <p:txBody>
          <a:bodyPr spcFirstLastPara="1" wrap="square" lIns="91425" tIns="91425" rIns="91425" bIns="91425" anchor="t" anchorCtr="0">
            <a:noAutofit/>
          </a:bodyPr>
          <a:lstStyle/>
          <a:p>
            <a:pPr marL="457200" lvl="0" indent="-406400" rtl="0">
              <a:lnSpc>
                <a:spcPct val="100000"/>
              </a:lnSpc>
              <a:spcBef>
                <a:spcPts val="0"/>
              </a:spcBef>
              <a:spcAft>
                <a:spcPts val="0"/>
              </a:spcAft>
              <a:buClr>
                <a:schemeClr val="dk1"/>
              </a:buClr>
              <a:buSzPts val="2800"/>
              <a:buChar char="●"/>
            </a:pPr>
            <a:r>
              <a:rPr lang="en" sz="2800">
                <a:solidFill>
                  <a:schemeClr val="dk1"/>
                </a:solidFill>
              </a:rPr>
              <a:t>Indicate who benefits from the app/ext </a:t>
            </a:r>
            <a:endParaRPr sz="2800">
              <a:solidFill>
                <a:schemeClr val="dk1"/>
              </a:solidFill>
            </a:endParaRPr>
          </a:p>
          <a:p>
            <a:pPr marL="457200" lvl="0" indent="-406400" rtl="0">
              <a:lnSpc>
                <a:spcPct val="100000"/>
              </a:lnSpc>
              <a:spcBef>
                <a:spcPts val="1000"/>
              </a:spcBef>
              <a:spcAft>
                <a:spcPts val="0"/>
              </a:spcAft>
              <a:buClr>
                <a:schemeClr val="dk1"/>
              </a:buClr>
              <a:buSzPts val="2800"/>
              <a:buChar char="●"/>
            </a:pPr>
            <a:r>
              <a:rPr lang="en" sz="2800">
                <a:solidFill>
                  <a:schemeClr val="dk1"/>
                </a:solidFill>
              </a:rPr>
              <a:t>Provide the app/ext  cost</a:t>
            </a:r>
            <a:endParaRPr sz="2800">
              <a:solidFill>
                <a:schemeClr val="dk1"/>
              </a:solidFill>
            </a:endParaRPr>
          </a:p>
          <a:p>
            <a:pPr marL="457200" lvl="0" indent="-406400" rtl="0">
              <a:lnSpc>
                <a:spcPct val="100000"/>
              </a:lnSpc>
              <a:spcBef>
                <a:spcPts val="1000"/>
              </a:spcBef>
              <a:spcAft>
                <a:spcPts val="0"/>
              </a:spcAft>
              <a:buClr>
                <a:schemeClr val="dk1"/>
              </a:buClr>
              <a:buSzPts val="2800"/>
              <a:buChar char="●"/>
            </a:pPr>
            <a:r>
              <a:rPr lang="en" sz="2800">
                <a:solidFill>
                  <a:schemeClr val="dk1"/>
                </a:solidFill>
              </a:rPr>
              <a:t>Provide app/ext link</a:t>
            </a:r>
            <a:endParaRPr sz="2800">
              <a:solidFill>
                <a:schemeClr val="dk1"/>
              </a:solidFill>
            </a:endParaRPr>
          </a:p>
          <a:p>
            <a:pPr marL="457200" lvl="0" indent="-406400" rtl="0">
              <a:lnSpc>
                <a:spcPct val="100000"/>
              </a:lnSpc>
              <a:spcBef>
                <a:spcPts val="1000"/>
              </a:spcBef>
              <a:spcAft>
                <a:spcPts val="0"/>
              </a:spcAft>
              <a:buClr>
                <a:schemeClr val="dk1"/>
              </a:buClr>
              <a:buSzPts val="2800"/>
              <a:buChar char="●"/>
            </a:pPr>
            <a:r>
              <a:rPr lang="en" sz="2800">
                <a:solidFill>
                  <a:schemeClr val="dk1"/>
                </a:solidFill>
              </a:rPr>
              <a:t>Indicate the app/ext platform/s</a:t>
            </a:r>
            <a:endParaRPr sz="2800">
              <a:solidFill>
                <a:schemeClr val="dk1"/>
              </a:solidFill>
            </a:endParaRPr>
          </a:p>
          <a:p>
            <a:pPr marL="0" lvl="0" indent="0" rtl="0">
              <a:lnSpc>
                <a:spcPct val="100000"/>
              </a:lnSpc>
              <a:spcBef>
                <a:spcPts val="1000"/>
              </a:spcBef>
              <a:spcAft>
                <a:spcPts val="0"/>
              </a:spcAft>
              <a:buNone/>
            </a:pPr>
            <a:endParaRPr sz="1100">
              <a:solidFill>
                <a:schemeClr val="dk1"/>
              </a:solidFill>
            </a:endParaRPr>
          </a:p>
          <a:p>
            <a:pPr marL="0" lvl="0" indent="0" rtl="0">
              <a:spcBef>
                <a:spcPts val="0"/>
              </a:spcBef>
              <a:spcAft>
                <a:spcPts val="1600"/>
              </a:spcAft>
              <a:buNone/>
            </a:pPr>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Google Shape;386;p5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3200">
                <a:solidFill>
                  <a:srgbClr val="ED7D31"/>
                </a:solidFill>
              </a:rPr>
              <a:t>App/Ext Use - Educational</a:t>
            </a:r>
            <a:endParaRPr sz="3200">
              <a:solidFill>
                <a:srgbClr val="ED7D31"/>
              </a:solidFill>
            </a:endParaRPr>
          </a:p>
        </p:txBody>
      </p:sp>
      <p:sp>
        <p:nvSpPr>
          <p:cNvPr id="387" name="Google Shape;387;p54"/>
          <p:cNvSpPr txBox="1">
            <a:spLocks noGrp="1"/>
          </p:cNvSpPr>
          <p:nvPr>
            <p:ph type="body" idx="1"/>
          </p:nvPr>
        </p:nvSpPr>
        <p:spPr>
          <a:xfrm>
            <a:off x="311700" y="1152475"/>
            <a:ext cx="8415300" cy="3416400"/>
          </a:xfrm>
          <a:prstGeom prst="rect">
            <a:avLst/>
          </a:prstGeom>
        </p:spPr>
        <p:txBody>
          <a:bodyPr spcFirstLastPara="1" wrap="square" lIns="91425" tIns="91425" rIns="91425" bIns="91425" anchor="t" anchorCtr="0">
            <a:noAutofit/>
          </a:bodyPr>
          <a:lstStyle/>
          <a:p>
            <a:pPr marL="457200" lvl="0" indent="-406400" rtl="0">
              <a:spcBef>
                <a:spcPts val="0"/>
              </a:spcBef>
              <a:spcAft>
                <a:spcPts val="0"/>
              </a:spcAft>
              <a:buSzPts val="2800"/>
              <a:buChar char="●"/>
            </a:pPr>
            <a:r>
              <a:rPr lang="en" sz="2800"/>
              <a:t>Technology used to </a:t>
            </a:r>
            <a:r>
              <a:rPr lang="en" sz="2800" b="1"/>
              <a:t>support learning and teaching</a:t>
            </a:r>
            <a:r>
              <a:rPr lang="en" sz="2800"/>
              <a:t>. </a:t>
            </a:r>
            <a:endParaRPr sz="2800"/>
          </a:p>
          <a:p>
            <a:pPr marL="457200" lvl="0" indent="-406400">
              <a:spcBef>
                <a:spcPts val="1000"/>
              </a:spcBef>
              <a:spcAft>
                <a:spcPts val="1000"/>
              </a:spcAft>
              <a:buSzPts val="2800"/>
              <a:buChar char="●"/>
            </a:pPr>
            <a:r>
              <a:rPr lang="en" sz="2800"/>
              <a:t>Sometimes educational technology can be assistive technology if it is needed by a student to perform in the education setting</a:t>
            </a:r>
            <a:endParaRPr sz="280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Google Shape;394;p5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3200">
                <a:solidFill>
                  <a:srgbClr val="ED7D31"/>
                </a:solidFill>
              </a:rPr>
              <a:t>App/Ext Use - Therapeutic</a:t>
            </a:r>
            <a:endParaRPr sz="3200">
              <a:solidFill>
                <a:srgbClr val="ED7D31"/>
              </a:solidFill>
            </a:endParaRPr>
          </a:p>
        </p:txBody>
      </p:sp>
      <p:sp>
        <p:nvSpPr>
          <p:cNvPr id="395" name="Google Shape;395;p55"/>
          <p:cNvSpPr txBox="1">
            <a:spLocks noGrp="1"/>
          </p:cNvSpPr>
          <p:nvPr>
            <p:ph type="body" idx="2"/>
          </p:nvPr>
        </p:nvSpPr>
        <p:spPr>
          <a:xfrm>
            <a:off x="252950" y="1152475"/>
            <a:ext cx="8579400" cy="3416400"/>
          </a:xfrm>
          <a:prstGeom prst="rect">
            <a:avLst/>
          </a:prstGeom>
        </p:spPr>
        <p:txBody>
          <a:bodyPr spcFirstLastPara="1" wrap="square" lIns="91425" tIns="91425" rIns="91425" bIns="91425" anchor="t" anchorCtr="0">
            <a:noAutofit/>
          </a:bodyPr>
          <a:lstStyle/>
          <a:p>
            <a:pPr marL="457200" lvl="0" indent="-406400" rtl="0">
              <a:spcBef>
                <a:spcPts val="0"/>
              </a:spcBef>
              <a:spcAft>
                <a:spcPts val="0"/>
              </a:spcAft>
              <a:buSzPts val="2800"/>
              <a:buChar char="●"/>
            </a:pPr>
            <a:r>
              <a:rPr lang="en" sz="2800"/>
              <a:t>Used to develop </a:t>
            </a:r>
            <a:r>
              <a:rPr lang="en" sz="2800" b="1"/>
              <a:t>the skills</a:t>
            </a:r>
            <a:r>
              <a:rPr lang="en" sz="2800"/>
              <a:t> needed to improve, increase, maintain, the functional capabilities of an individual</a:t>
            </a:r>
            <a:endParaRPr sz="280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Google Shape;401;p5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3200">
                <a:solidFill>
                  <a:srgbClr val="ED7D31"/>
                </a:solidFill>
              </a:rPr>
              <a:t>App/Ext Use - Assistive Technology</a:t>
            </a:r>
            <a:endParaRPr sz="3200">
              <a:solidFill>
                <a:srgbClr val="ED7D31"/>
              </a:solidFill>
            </a:endParaRPr>
          </a:p>
        </p:txBody>
      </p:sp>
      <p:sp>
        <p:nvSpPr>
          <p:cNvPr id="402" name="Google Shape;402;p56"/>
          <p:cNvSpPr txBox="1">
            <a:spLocks noGrp="1"/>
          </p:cNvSpPr>
          <p:nvPr>
            <p:ph type="body" idx="3"/>
          </p:nvPr>
        </p:nvSpPr>
        <p:spPr>
          <a:xfrm>
            <a:off x="377100" y="1152475"/>
            <a:ext cx="8389800" cy="3556200"/>
          </a:xfrm>
          <a:prstGeom prst="rect">
            <a:avLst/>
          </a:prstGeom>
        </p:spPr>
        <p:txBody>
          <a:bodyPr spcFirstLastPara="1" wrap="square" lIns="91425" tIns="91425" rIns="91425" bIns="91425" anchor="t" anchorCtr="0">
            <a:noAutofit/>
          </a:bodyPr>
          <a:lstStyle/>
          <a:p>
            <a:pPr marL="457200" lvl="0" indent="-406400" rtl="0">
              <a:spcBef>
                <a:spcPts val="0"/>
              </a:spcBef>
              <a:spcAft>
                <a:spcPts val="0"/>
              </a:spcAft>
              <a:buSzPts val="2800"/>
              <a:buChar char="●"/>
            </a:pPr>
            <a:r>
              <a:rPr lang="en" sz="2800"/>
              <a:t>Used to increase, maintain, or improve the </a:t>
            </a:r>
            <a:r>
              <a:rPr lang="en" sz="2800" b="1"/>
              <a:t>functional capabilities </a:t>
            </a:r>
            <a:r>
              <a:rPr lang="en" sz="2800"/>
              <a:t>of an individual. </a:t>
            </a:r>
            <a:endParaRPr sz="2800"/>
          </a:p>
          <a:p>
            <a:pPr marL="457200" lvl="0" indent="-406400" rtl="0">
              <a:spcBef>
                <a:spcPts val="0"/>
              </a:spcBef>
              <a:spcAft>
                <a:spcPts val="0"/>
              </a:spcAft>
              <a:buSzPts val="2800"/>
              <a:buChar char="●"/>
            </a:pPr>
            <a:r>
              <a:rPr lang="en" sz="2800"/>
              <a:t>Often times provides access during skill development. </a:t>
            </a:r>
            <a:endParaRPr sz="2800"/>
          </a:p>
          <a:p>
            <a:pPr marL="457200" lvl="0" indent="-406400" rtl="0">
              <a:spcBef>
                <a:spcPts val="0"/>
              </a:spcBef>
              <a:spcAft>
                <a:spcPts val="0"/>
              </a:spcAft>
              <a:buSzPts val="2800"/>
              <a:buChar char="●"/>
            </a:pPr>
            <a:r>
              <a:rPr lang="en" sz="2800"/>
              <a:t>Is defined by need. </a:t>
            </a:r>
            <a:endParaRPr sz="280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Google Shape;409;p57"/>
          <p:cNvSpPr txBox="1">
            <a:spLocks noGrp="1"/>
          </p:cNvSpPr>
          <p:nvPr>
            <p:ph type="title"/>
          </p:nvPr>
        </p:nvSpPr>
        <p:spPr>
          <a:xfrm>
            <a:off x="311700" y="1683600"/>
            <a:ext cx="8520600" cy="8151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endParaRPr dirty="0">
              <a:solidFill>
                <a:srgbClr val="ED7D31"/>
              </a:solidFill>
            </a:endParaRPr>
          </a:p>
          <a:p>
            <a:pPr marL="0" lvl="0" indent="0">
              <a:spcBef>
                <a:spcPts val="0"/>
              </a:spcBef>
              <a:spcAft>
                <a:spcPts val="0"/>
              </a:spcAft>
              <a:buNone/>
            </a:pPr>
            <a:r>
              <a:rPr lang="en" dirty="0">
                <a:solidFill>
                  <a:srgbClr val="ED7D31"/>
                </a:solidFill>
              </a:rPr>
              <a:t>Let the fun begin!!!!!</a:t>
            </a:r>
            <a:endParaRPr dirty="0">
              <a:solidFill>
                <a:srgbClr val="ED7D31"/>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Google Shape;414;p58"/>
          <p:cNvSpPr txBox="1">
            <a:spLocks noGrp="1"/>
          </p:cNvSpPr>
          <p:nvPr>
            <p:ph type="title"/>
          </p:nvPr>
        </p:nvSpPr>
        <p:spPr>
          <a:xfrm>
            <a:off x="209225" y="13767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3200">
                <a:solidFill>
                  <a:srgbClr val="ED7D31"/>
                </a:solidFill>
              </a:rPr>
              <a:t>Learning Objectives</a:t>
            </a:r>
            <a:endParaRPr sz="3200"/>
          </a:p>
        </p:txBody>
      </p:sp>
      <p:sp>
        <p:nvSpPr>
          <p:cNvPr id="415" name="Google Shape;415;p58"/>
          <p:cNvSpPr txBox="1">
            <a:spLocks noGrp="1"/>
          </p:cNvSpPr>
          <p:nvPr>
            <p:ph type="body" idx="1"/>
          </p:nvPr>
        </p:nvSpPr>
        <p:spPr>
          <a:xfrm>
            <a:off x="434700" y="787200"/>
            <a:ext cx="8274600" cy="3416400"/>
          </a:xfrm>
          <a:prstGeom prst="rect">
            <a:avLst/>
          </a:prstGeom>
        </p:spPr>
        <p:txBody>
          <a:bodyPr spcFirstLastPara="1" wrap="square" lIns="91425" tIns="91425" rIns="91425" bIns="91425" anchor="t" anchorCtr="0">
            <a:noAutofit/>
          </a:bodyPr>
          <a:lstStyle/>
          <a:p>
            <a:pPr marL="457200" lvl="0" indent="-381000" rtl="0">
              <a:lnSpc>
                <a:spcPct val="100000"/>
              </a:lnSpc>
              <a:spcBef>
                <a:spcPts val="0"/>
              </a:spcBef>
              <a:spcAft>
                <a:spcPts val="0"/>
              </a:spcAft>
              <a:buClr>
                <a:schemeClr val="dk1"/>
              </a:buClr>
              <a:buSzPts val="2400"/>
              <a:buAutoNum type="arabicPeriod"/>
            </a:pPr>
            <a:r>
              <a:rPr lang="en" sz="2400">
                <a:solidFill>
                  <a:schemeClr val="dk1"/>
                </a:solidFill>
              </a:rPr>
              <a:t>Identify apps and/or exts. to support curriculum access and school participation</a:t>
            </a:r>
            <a:endParaRPr sz="2400">
              <a:solidFill>
                <a:schemeClr val="dk1"/>
              </a:solidFill>
            </a:endParaRPr>
          </a:p>
          <a:p>
            <a:pPr marL="457200" lvl="0" indent="-381000" rtl="0">
              <a:lnSpc>
                <a:spcPct val="100000"/>
              </a:lnSpc>
              <a:spcBef>
                <a:spcPts val="1000"/>
              </a:spcBef>
              <a:spcAft>
                <a:spcPts val="0"/>
              </a:spcAft>
              <a:buClr>
                <a:schemeClr val="dk1"/>
              </a:buClr>
              <a:buSzPts val="2400"/>
              <a:buAutoNum type="arabicPeriod"/>
            </a:pPr>
            <a:r>
              <a:rPr lang="en" sz="2400">
                <a:solidFill>
                  <a:schemeClr val="dk1"/>
                </a:solidFill>
              </a:rPr>
              <a:t>Identify features of the various apps/exts. presented that could be matched to student needs</a:t>
            </a:r>
            <a:endParaRPr sz="2400">
              <a:solidFill>
                <a:schemeClr val="dk1"/>
              </a:solidFill>
            </a:endParaRPr>
          </a:p>
          <a:p>
            <a:pPr marL="457200" lvl="0" indent="-381000" rtl="0">
              <a:lnSpc>
                <a:spcPct val="100000"/>
              </a:lnSpc>
              <a:spcBef>
                <a:spcPts val="1000"/>
              </a:spcBef>
              <a:spcAft>
                <a:spcPts val="0"/>
              </a:spcAft>
              <a:buClr>
                <a:schemeClr val="dk1"/>
              </a:buClr>
              <a:buSzPts val="2400"/>
              <a:buAutoNum type="arabicPeriod"/>
            </a:pPr>
            <a:r>
              <a:rPr lang="en" sz="2400">
                <a:solidFill>
                  <a:schemeClr val="dk1"/>
                </a:solidFill>
              </a:rPr>
              <a:t>Develop a better understanding of how to select apps to meet the needs of students with disabilities</a:t>
            </a:r>
            <a:endParaRPr sz="2400">
              <a:solidFill>
                <a:schemeClr val="dk1"/>
              </a:solidFill>
            </a:endParaRPr>
          </a:p>
          <a:p>
            <a:pPr marL="457200" lvl="0" indent="-381000" rtl="0">
              <a:lnSpc>
                <a:spcPct val="100000"/>
              </a:lnSpc>
              <a:spcBef>
                <a:spcPts val="1000"/>
              </a:spcBef>
              <a:spcAft>
                <a:spcPts val="0"/>
              </a:spcAft>
              <a:buClr>
                <a:schemeClr val="dk1"/>
              </a:buClr>
              <a:buSzPts val="2400"/>
              <a:buAutoNum type="arabicPeriod"/>
            </a:pPr>
            <a:r>
              <a:rPr lang="en" sz="2400">
                <a:solidFill>
                  <a:schemeClr val="dk1"/>
                </a:solidFill>
              </a:rPr>
              <a:t>Understand the difference between educational/therapuetic and assistive technologies </a:t>
            </a:r>
            <a:endParaRPr sz="2400">
              <a:solidFill>
                <a:schemeClr val="dk1"/>
              </a:solidFill>
            </a:endParaRPr>
          </a:p>
          <a:p>
            <a:pPr marL="457200" lvl="0" indent="0" rtl="0">
              <a:lnSpc>
                <a:spcPct val="150000"/>
              </a:lnSpc>
              <a:spcBef>
                <a:spcPts val="1000"/>
              </a:spcBef>
              <a:spcAft>
                <a:spcPts val="0"/>
              </a:spcAft>
              <a:buNone/>
            </a:pPr>
            <a:endParaRPr sz="800">
              <a:solidFill>
                <a:schemeClr val="dk1"/>
              </a:solidFill>
            </a:endParaRPr>
          </a:p>
          <a:p>
            <a:pPr marL="457200" lvl="0" indent="0" rtl="0">
              <a:lnSpc>
                <a:spcPct val="150000"/>
              </a:lnSpc>
              <a:spcBef>
                <a:spcPts val="1000"/>
              </a:spcBef>
              <a:spcAft>
                <a:spcPts val="0"/>
              </a:spcAft>
              <a:buNone/>
            </a:pPr>
            <a:endParaRPr sz="1100">
              <a:solidFill>
                <a:schemeClr val="dk1"/>
              </a:solidFill>
            </a:endParaRPr>
          </a:p>
          <a:p>
            <a:pPr marL="457200" lvl="0" indent="0" rtl="0">
              <a:lnSpc>
                <a:spcPct val="150000"/>
              </a:lnSpc>
              <a:spcBef>
                <a:spcPts val="1000"/>
              </a:spcBef>
              <a:spcAft>
                <a:spcPts val="0"/>
              </a:spcAft>
              <a:buNone/>
            </a:pPr>
            <a:endParaRPr sz="2800">
              <a:solidFill>
                <a:schemeClr val="dk1"/>
              </a:solidFill>
            </a:endParaRPr>
          </a:p>
          <a:p>
            <a:pPr marL="457200" lvl="0" indent="0" rtl="0">
              <a:lnSpc>
                <a:spcPct val="150000"/>
              </a:lnSpc>
              <a:spcBef>
                <a:spcPts val="1000"/>
              </a:spcBef>
              <a:spcAft>
                <a:spcPts val="0"/>
              </a:spcAft>
              <a:buNone/>
            </a:pPr>
            <a:endParaRPr sz="2800">
              <a:solidFill>
                <a:schemeClr val="dk1"/>
              </a:solidFill>
            </a:endParaRPr>
          </a:p>
          <a:p>
            <a:pPr marL="0" lvl="0" indent="0" rtl="0">
              <a:spcBef>
                <a:spcPts val="0"/>
              </a:spcBef>
              <a:spcAft>
                <a:spcPts val="1600"/>
              </a:spcAft>
              <a:buNone/>
            </a:pPr>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Google Shape;409;p57"/>
          <p:cNvSpPr txBox="1">
            <a:spLocks noGrp="1"/>
          </p:cNvSpPr>
          <p:nvPr>
            <p:ph type="title"/>
          </p:nvPr>
        </p:nvSpPr>
        <p:spPr>
          <a:xfrm>
            <a:off x="254550" y="340574"/>
            <a:ext cx="8520600" cy="1788263"/>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dirty="0">
                <a:solidFill>
                  <a:srgbClr val="ED7D31"/>
                </a:solidFill>
              </a:rPr>
              <a:t>Thank you for learning with the </a:t>
            </a:r>
            <a:br>
              <a:rPr lang="en" dirty="0">
                <a:solidFill>
                  <a:srgbClr val="ED7D31"/>
                </a:solidFill>
              </a:rPr>
            </a:br>
            <a:r>
              <a:rPr lang="en" dirty="0">
                <a:solidFill>
                  <a:srgbClr val="ED7D31"/>
                </a:solidFill>
              </a:rPr>
              <a:t>AT&amp;AEM Center Powered by OCALI</a:t>
            </a:r>
            <a:endParaRPr dirty="0">
              <a:solidFill>
                <a:srgbClr val="ED7D31"/>
              </a:solidFill>
            </a:endParaRPr>
          </a:p>
        </p:txBody>
      </p:sp>
      <p:pic>
        <p:nvPicPr>
          <p:cNvPr id="3" name="Picture 2" descr="AT&amp;AEM Center Logo" title="AT&amp;AEM Center Logo">
            <a:extLst>
              <a:ext uri="{FF2B5EF4-FFF2-40B4-BE49-F238E27FC236}">
                <a16:creationId xmlns:a16="http://schemas.microsoft.com/office/drawing/2014/main" id="{F4459F86-B689-DF42-B60C-CA8ED5AAA79C}"/>
              </a:ext>
            </a:extLst>
          </p:cNvPr>
          <p:cNvPicPr>
            <a:picLocks noChangeAspect="1"/>
          </p:cNvPicPr>
          <p:nvPr/>
        </p:nvPicPr>
        <p:blipFill>
          <a:blip r:embed="rId3"/>
          <a:stretch>
            <a:fillRect/>
          </a:stretch>
        </p:blipFill>
        <p:spPr>
          <a:xfrm>
            <a:off x="3371850" y="2128837"/>
            <a:ext cx="2043113" cy="2043113"/>
          </a:xfrm>
          <a:prstGeom prst="rect">
            <a:avLst/>
          </a:prstGeom>
        </p:spPr>
      </p:pic>
    </p:spTree>
    <p:extLst>
      <p:ext uri="{BB962C8B-B14F-4D97-AF65-F5344CB8AC3E}">
        <p14:creationId xmlns:p14="http://schemas.microsoft.com/office/powerpoint/2010/main" val="34625877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3200">
                <a:solidFill>
                  <a:srgbClr val="ED7D31"/>
                </a:solidFill>
              </a:rPr>
              <a:t>AT Services in IDEA</a:t>
            </a:r>
            <a:endParaRPr sz="3200"/>
          </a:p>
        </p:txBody>
      </p:sp>
      <p:sp>
        <p:nvSpPr>
          <p:cNvPr id="88" name="Google Shape;88;p17"/>
          <p:cNvSpPr txBox="1">
            <a:spLocks noGrp="1"/>
          </p:cNvSpPr>
          <p:nvPr>
            <p:ph type="body" idx="1"/>
          </p:nvPr>
        </p:nvSpPr>
        <p:spPr>
          <a:xfrm>
            <a:off x="311700" y="928075"/>
            <a:ext cx="8520600" cy="784200"/>
          </a:xfrm>
          <a:prstGeom prst="rect">
            <a:avLst/>
          </a:prstGeom>
        </p:spPr>
        <p:txBody>
          <a:bodyPr spcFirstLastPara="1" wrap="square" lIns="91425" tIns="91425" rIns="91425" bIns="91425" anchor="t" anchorCtr="0">
            <a:noAutofit/>
          </a:bodyPr>
          <a:lstStyle/>
          <a:p>
            <a:pPr marL="0" lvl="0" indent="0" rtl="0">
              <a:lnSpc>
                <a:spcPct val="90000"/>
              </a:lnSpc>
              <a:spcBef>
                <a:spcPts val="1000"/>
              </a:spcBef>
              <a:spcAft>
                <a:spcPts val="0"/>
              </a:spcAft>
              <a:buClr>
                <a:schemeClr val="dk1"/>
              </a:buClr>
              <a:buSzPts val="1100"/>
              <a:buFont typeface="Arial"/>
              <a:buNone/>
            </a:pPr>
            <a:r>
              <a:rPr lang="en" sz="2800" u="sng">
                <a:solidFill>
                  <a:schemeClr val="hlink"/>
                </a:solidFill>
                <a:latin typeface="Calibri"/>
                <a:ea typeface="Calibri"/>
                <a:cs typeface="Calibri"/>
                <a:sym typeface="Calibri"/>
                <a:hlinkClick r:id="rId3"/>
              </a:rPr>
              <a:t>IDEA 2004 - Definition of AT Service</a:t>
            </a:r>
            <a:endParaRPr sz="2800" u="sng">
              <a:solidFill>
                <a:schemeClr val="hlink"/>
              </a:solidFill>
              <a:latin typeface="Calibri"/>
              <a:ea typeface="Calibri"/>
              <a:cs typeface="Calibri"/>
              <a:sym typeface="Calibri"/>
              <a:hlinkClick r:id="rId3"/>
            </a:endParaRPr>
          </a:p>
          <a:p>
            <a:pPr marL="0" lvl="0" indent="0">
              <a:spcBef>
                <a:spcPts val="0"/>
              </a:spcBef>
              <a:spcAft>
                <a:spcPts val="1600"/>
              </a:spcAft>
              <a:buNone/>
            </a:pPr>
            <a:endParaRPr/>
          </a:p>
        </p:txBody>
      </p:sp>
      <p:pic>
        <p:nvPicPr>
          <p:cNvPr id="89" name="Google Shape;89;p17" descr="Section 300/A/300.6 Assistive Technology Service - The evaluation of the needs of a child with a disability including a functional evaluation of the child in the child's customary environment. " title="IDEA 2004 Definition of AT Service"/>
          <p:cNvPicPr preferRelativeResize="0"/>
          <p:nvPr/>
        </p:nvPicPr>
        <p:blipFill>
          <a:blip r:embed="rId4">
            <a:alphaModFix/>
          </a:blip>
          <a:stretch>
            <a:fillRect/>
          </a:stretch>
        </p:blipFill>
        <p:spPr>
          <a:xfrm>
            <a:off x="545713" y="1712275"/>
            <a:ext cx="8052564" cy="28821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8"/>
          <p:cNvSpPr txBox="1">
            <a:spLocks noGrp="1"/>
          </p:cNvSpPr>
          <p:nvPr>
            <p:ph type="title"/>
          </p:nvPr>
        </p:nvSpPr>
        <p:spPr>
          <a:xfrm>
            <a:off x="311700" y="445025"/>
            <a:ext cx="41994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3200">
                <a:solidFill>
                  <a:srgbClr val="ED7D31"/>
                </a:solidFill>
              </a:rPr>
              <a:t>SETT Framework </a:t>
            </a:r>
            <a:r>
              <a:rPr lang="en" sz="3600">
                <a:solidFill>
                  <a:srgbClr val="ED7D31"/>
                </a:solidFill>
              </a:rPr>
              <a:t>			</a:t>
            </a:r>
            <a:endParaRPr/>
          </a:p>
        </p:txBody>
      </p:sp>
      <p:pic>
        <p:nvPicPr>
          <p:cNvPr id="98" name="Google Shape;98;p18" descr="Student, Environment, Tasks, and Tools " title="SETT Framework"/>
          <p:cNvPicPr preferRelativeResize="0"/>
          <p:nvPr/>
        </p:nvPicPr>
        <p:blipFill>
          <a:blip r:embed="rId3">
            <a:alphaModFix/>
          </a:blip>
          <a:stretch>
            <a:fillRect/>
          </a:stretch>
        </p:blipFill>
        <p:spPr>
          <a:xfrm>
            <a:off x="839775" y="1147813"/>
            <a:ext cx="2630274" cy="2887369"/>
          </a:xfrm>
          <a:prstGeom prst="rect">
            <a:avLst/>
          </a:prstGeom>
          <a:noFill/>
          <a:ln>
            <a:noFill/>
          </a:ln>
        </p:spPr>
      </p:pic>
      <p:sp>
        <p:nvSpPr>
          <p:cNvPr id="97" name="Google Shape;97;p18"/>
          <p:cNvSpPr txBox="1">
            <a:spLocks noGrp="1"/>
          </p:cNvSpPr>
          <p:nvPr>
            <p:ph type="body" idx="1"/>
          </p:nvPr>
        </p:nvSpPr>
        <p:spPr>
          <a:xfrm>
            <a:off x="496853" y="4043225"/>
            <a:ext cx="3398100" cy="493800"/>
          </a:xfrm>
          <a:prstGeom prst="rect">
            <a:avLst/>
          </a:prstGeom>
        </p:spPr>
        <p:txBody>
          <a:bodyPr spcFirstLastPara="1" wrap="square" lIns="91425" tIns="91425" rIns="91425" bIns="91425" anchor="t" anchorCtr="0">
            <a:noAutofit/>
          </a:bodyPr>
          <a:lstStyle/>
          <a:p>
            <a:pPr marL="0" lvl="0" indent="0" rtl="0">
              <a:spcBef>
                <a:spcPts val="0"/>
              </a:spcBef>
              <a:spcAft>
                <a:spcPts val="0"/>
              </a:spcAft>
              <a:buClr>
                <a:schemeClr val="dk1"/>
              </a:buClr>
              <a:buSzPts val="1100"/>
              <a:buFont typeface="Arial"/>
              <a:buNone/>
            </a:pPr>
            <a:r>
              <a:rPr lang="en" sz="2800" u="sng" dirty="0">
                <a:solidFill>
                  <a:schemeClr val="hlink"/>
                </a:solidFill>
                <a:hlinkClick r:id="rId4"/>
              </a:rPr>
              <a:t>www.joyzabala.com</a:t>
            </a:r>
            <a:endParaRPr sz="2800" u="sng" dirty="0">
              <a:solidFill>
                <a:schemeClr val="hlink"/>
              </a:solidFill>
              <a:hlinkClick r:id="rId4"/>
            </a:endParaRPr>
          </a:p>
          <a:p>
            <a:pPr marL="0" lvl="0" indent="0">
              <a:spcBef>
                <a:spcPts val="0"/>
              </a:spcBef>
              <a:spcAft>
                <a:spcPts val="1600"/>
              </a:spcAft>
              <a:buNone/>
            </a:pPr>
            <a:endParaRPr dirty="0"/>
          </a:p>
        </p:txBody>
      </p:sp>
      <p:sp>
        <p:nvSpPr>
          <p:cNvPr id="101" name="Google Shape;101;p18"/>
          <p:cNvSpPr txBox="1">
            <a:spLocks noGrp="1"/>
          </p:cNvSpPr>
          <p:nvPr>
            <p:ph type="body" idx="3"/>
          </p:nvPr>
        </p:nvSpPr>
        <p:spPr>
          <a:xfrm>
            <a:off x="6058125" y="517225"/>
            <a:ext cx="1403100" cy="630600"/>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r>
              <a:rPr lang="en" sz="3200">
                <a:solidFill>
                  <a:srgbClr val="ED7D31"/>
                </a:solidFill>
              </a:rPr>
              <a:t>HAAT</a:t>
            </a:r>
            <a:endParaRPr sz="3200">
              <a:solidFill>
                <a:srgbClr val="ED7D31"/>
              </a:solidFill>
            </a:endParaRPr>
          </a:p>
        </p:txBody>
      </p:sp>
      <p:pic>
        <p:nvPicPr>
          <p:cNvPr id="99" name="Google Shape;99;p18" descr="Pie chart inside of a box. The pie chart is cut in three equal parts labeled Human, Activity, Assistive Technology. The box is labeled Context" title="HAAT Model"/>
          <p:cNvPicPr preferRelativeResize="0"/>
          <p:nvPr/>
        </p:nvPicPr>
        <p:blipFill>
          <a:blip r:embed="rId5">
            <a:alphaModFix/>
          </a:blip>
          <a:stretch>
            <a:fillRect/>
          </a:stretch>
        </p:blipFill>
        <p:spPr>
          <a:xfrm>
            <a:off x="5020050" y="1276675"/>
            <a:ext cx="3397974" cy="2842749"/>
          </a:xfrm>
          <a:prstGeom prst="rect">
            <a:avLst/>
          </a:prstGeom>
          <a:noFill/>
          <a:ln>
            <a:noFill/>
          </a:ln>
        </p:spPr>
      </p:pic>
      <p:sp>
        <p:nvSpPr>
          <p:cNvPr id="100" name="Google Shape;100;p18"/>
          <p:cNvSpPr txBox="1">
            <a:spLocks noGrp="1"/>
          </p:cNvSpPr>
          <p:nvPr>
            <p:ph type="body" idx="2"/>
          </p:nvPr>
        </p:nvSpPr>
        <p:spPr>
          <a:xfrm>
            <a:off x="5436025" y="4043225"/>
            <a:ext cx="2984700" cy="493800"/>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r>
              <a:rPr lang="en" sz="2800" dirty="0"/>
              <a:t>Cook &amp; Hussey</a:t>
            </a:r>
            <a:endParaRPr sz="28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3200">
                <a:solidFill>
                  <a:srgbClr val="ED7D31"/>
                </a:solidFill>
              </a:rPr>
              <a:t>Steps of the AT Assessment Process</a:t>
            </a:r>
            <a:endParaRPr sz="3200"/>
          </a:p>
        </p:txBody>
      </p:sp>
      <p:sp>
        <p:nvSpPr>
          <p:cNvPr id="107" name="Google Shape;107;p19"/>
          <p:cNvSpPr txBox="1">
            <a:spLocks noGrp="1"/>
          </p:cNvSpPr>
          <p:nvPr>
            <p:ph type="body" idx="1"/>
          </p:nvPr>
        </p:nvSpPr>
        <p:spPr>
          <a:xfrm>
            <a:off x="108475" y="1308825"/>
            <a:ext cx="8520600" cy="3416400"/>
          </a:xfrm>
          <a:prstGeom prst="rect">
            <a:avLst/>
          </a:prstGeom>
        </p:spPr>
        <p:txBody>
          <a:bodyPr spcFirstLastPara="1" wrap="square" lIns="91425" tIns="91425" rIns="91425" bIns="91425" anchor="t" anchorCtr="0">
            <a:noAutofit/>
          </a:bodyPr>
          <a:lstStyle/>
          <a:p>
            <a:pPr marL="457200" lvl="0" indent="-406400" rtl="0">
              <a:lnSpc>
                <a:spcPct val="150000"/>
              </a:lnSpc>
              <a:spcBef>
                <a:spcPts val="1000"/>
              </a:spcBef>
              <a:spcAft>
                <a:spcPts val="0"/>
              </a:spcAft>
              <a:buClr>
                <a:schemeClr val="dk1"/>
              </a:buClr>
              <a:buSzPts val="2800"/>
              <a:buAutoNum type="arabicPeriod"/>
            </a:pPr>
            <a:r>
              <a:rPr lang="en" sz="2800" dirty="0">
                <a:solidFill>
                  <a:schemeClr val="dk1"/>
                </a:solidFill>
              </a:rPr>
              <a:t>Initiate the AT decision-making process</a:t>
            </a:r>
            <a:endParaRPr sz="2800" dirty="0">
              <a:solidFill>
                <a:schemeClr val="dk1"/>
              </a:solidFill>
            </a:endParaRPr>
          </a:p>
          <a:p>
            <a:pPr marL="457200" lvl="0" indent="-406400" rtl="0">
              <a:lnSpc>
                <a:spcPct val="150000"/>
              </a:lnSpc>
              <a:spcBef>
                <a:spcPts val="0"/>
              </a:spcBef>
              <a:spcAft>
                <a:spcPts val="0"/>
              </a:spcAft>
              <a:buClr>
                <a:schemeClr val="dk1"/>
              </a:buClr>
              <a:buSzPts val="2800"/>
              <a:buAutoNum type="arabicPeriod"/>
            </a:pPr>
            <a:r>
              <a:rPr lang="en" sz="2800" dirty="0">
                <a:solidFill>
                  <a:schemeClr val="dk1"/>
                </a:solidFill>
              </a:rPr>
              <a:t>Identify the team</a:t>
            </a:r>
            <a:endParaRPr sz="2800" dirty="0">
              <a:solidFill>
                <a:schemeClr val="dk1"/>
              </a:solidFill>
            </a:endParaRPr>
          </a:p>
          <a:p>
            <a:pPr marL="457200" lvl="0" indent="-406400" rtl="0">
              <a:lnSpc>
                <a:spcPct val="150000"/>
              </a:lnSpc>
              <a:spcBef>
                <a:spcPts val="0"/>
              </a:spcBef>
              <a:spcAft>
                <a:spcPts val="0"/>
              </a:spcAft>
              <a:buClr>
                <a:schemeClr val="dk1"/>
              </a:buClr>
              <a:buSzPts val="2800"/>
              <a:buAutoNum type="arabicPeriod"/>
            </a:pPr>
            <a:r>
              <a:rPr lang="en" sz="2800" dirty="0">
                <a:solidFill>
                  <a:schemeClr val="dk1"/>
                </a:solidFill>
              </a:rPr>
              <a:t>Gather information: Identify student needs and abilities, environments and tasks</a:t>
            </a:r>
            <a:endParaRPr sz="2800" dirty="0">
              <a:solidFill>
                <a:schemeClr val="dk1"/>
              </a:solidFill>
            </a:endParaRPr>
          </a:p>
          <a:p>
            <a:pPr marL="457200" lvl="0" indent="0" rtl="0">
              <a:lnSpc>
                <a:spcPct val="150000"/>
              </a:lnSpc>
              <a:spcBef>
                <a:spcPts val="1000"/>
              </a:spcBef>
              <a:spcAft>
                <a:spcPts val="0"/>
              </a:spcAft>
              <a:buNone/>
            </a:pPr>
            <a:endParaRPr sz="2800" dirty="0">
              <a:solidFill>
                <a:schemeClr val="dk1"/>
              </a:solidFill>
            </a:endParaRPr>
          </a:p>
          <a:p>
            <a:pPr marL="0" lvl="0" indent="0">
              <a:spcBef>
                <a:spcPts val="0"/>
              </a:spcBef>
              <a:spcAft>
                <a:spcPts val="1600"/>
              </a:spcAft>
              <a:buNone/>
            </a:pP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3200">
                <a:solidFill>
                  <a:srgbClr val="ED7D31"/>
                </a:solidFill>
              </a:rPr>
              <a:t>Steps of the AT Assessment Process (Cont.)</a:t>
            </a:r>
            <a:endParaRPr sz="3200"/>
          </a:p>
        </p:txBody>
      </p:sp>
      <p:sp>
        <p:nvSpPr>
          <p:cNvPr id="115" name="Google Shape;115;p20"/>
          <p:cNvSpPr txBox="1">
            <a:spLocks noGrp="1"/>
          </p:cNvSpPr>
          <p:nvPr>
            <p:ph type="body" idx="1"/>
          </p:nvPr>
        </p:nvSpPr>
        <p:spPr>
          <a:xfrm>
            <a:off x="155850" y="1372650"/>
            <a:ext cx="8832300" cy="2758500"/>
          </a:xfrm>
          <a:prstGeom prst="rect">
            <a:avLst/>
          </a:prstGeom>
        </p:spPr>
        <p:txBody>
          <a:bodyPr spcFirstLastPara="1" wrap="square" lIns="91425" tIns="91425" rIns="91425" bIns="91425" anchor="t" anchorCtr="0">
            <a:noAutofit/>
          </a:bodyPr>
          <a:lstStyle/>
          <a:p>
            <a:pPr marL="457200" lvl="0" indent="-406400" rtl="0">
              <a:lnSpc>
                <a:spcPct val="150000"/>
              </a:lnSpc>
              <a:spcBef>
                <a:spcPts val="1000"/>
              </a:spcBef>
              <a:spcAft>
                <a:spcPts val="0"/>
              </a:spcAft>
              <a:buClr>
                <a:schemeClr val="dk1"/>
              </a:buClr>
              <a:buSzPts val="2800"/>
              <a:buAutoNum type="arabicPeriod" startAt="4"/>
            </a:pPr>
            <a:r>
              <a:rPr lang="en" sz="2800" dirty="0">
                <a:solidFill>
                  <a:schemeClr val="dk1"/>
                </a:solidFill>
              </a:rPr>
              <a:t>Solution generation &amp; selection: Feature-matching</a:t>
            </a:r>
            <a:endParaRPr sz="2800" dirty="0">
              <a:solidFill>
                <a:schemeClr val="dk1"/>
              </a:solidFill>
            </a:endParaRPr>
          </a:p>
          <a:p>
            <a:pPr marL="457200" lvl="0" indent="-406400" rtl="0">
              <a:lnSpc>
                <a:spcPct val="150000"/>
              </a:lnSpc>
              <a:spcBef>
                <a:spcPts val="0"/>
              </a:spcBef>
              <a:spcAft>
                <a:spcPts val="0"/>
              </a:spcAft>
              <a:buClr>
                <a:schemeClr val="dk1"/>
              </a:buClr>
              <a:buSzPts val="2800"/>
              <a:buAutoNum type="arabicPeriod" startAt="4"/>
            </a:pPr>
            <a:r>
              <a:rPr lang="en" sz="2800" dirty="0">
                <a:solidFill>
                  <a:schemeClr val="dk1"/>
                </a:solidFill>
              </a:rPr>
              <a:t>Equipment trials &amp; acquisition</a:t>
            </a:r>
            <a:endParaRPr sz="2800" dirty="0">
              <a:solidFill>
                <a:schemeClr val="dk1"/>
              </a:solidFill>
            </a:endParaRPr>
          </a:p>
          <a:p>
            <a:pPr marL="457200" lvl="0" indent="-406400" rtl="0">
              <a:lnSpc>
                <a:spcPct val="150000"/>
              </a:lnSpc>
              <a:spcBef>
                <a:spcPts val="0"/>
              </a:spcBef>
              <a:spcAft>
                <a:spcPts val="0"/>
              </a:spcAft>
              <a:buClr>
                <a:schemeClr val="dk1"/>
              </a:buClr>
              <a:buSzPts val="2800"/>
              <a:buAutoNum type="arabicPeriod" startAt="4"/>
            </a:pPr>
            <a:r>
              <a:rPr lang="en" sz="2800" dirty="0">
                <a:solidFill>
                  <a:schemeClr val="dk1"/>
                </a:solidFill>
              </a:rPr>
              <a:t>Implementation &amp; ongoing assessment</a:t>
            </a:r>
            <a:endParaRPr sz="2800" dirty="0">
              <a:solidFill>
                <a:schemeClr val="dk1"/>
              </a:solidFill>
            </a:endParaRPr>
          </a:p>
          <a:p>
            <a:pPr marL="0" lvl="0" indent="0" rtl="0">
              <a:spcBef>
                <a:spcPts val="0"/>
              </a:spcBef>
              <a:spcAft>
                <a:spcPts val="1600"/>
              </a:spcAft>
              <a:buNone/>
            </a:pP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3200">
                <a:solidFill>
                  <a:srgbClr val="ED7D31"/>
                </a:solidFill>
              </a:rPr>
              <a:t>Assistive Technology Internet Modules (ATIM)</a:t>
            </a:r>
            <a:endParaRPr sz="3200">
              <a:solidFill>
                <a:srgbClr val="ED7D31"/>
              </a:solidFill>
            </a:endParaRPr>
          </a:p>
        </p:txBody>
      </p:sp>
      <p:sp>
        <p:nvSpPr>
          <p:cNvPr id="124" name="Google Shape;124;p21"/>
          <p:cNvSpPr txBox="1">
            <a:spLocks noGrp="1"/>
          </p:cNvSpPr>
          <p:nvPr>
            <p:ph type="body" idx="2"/>
          </p:nvPr>
        </p:nvSpPr>
        <p:spPr>
          <a:xfrm>
            <a:off x="78175" y="1182000"/>
            <a:ext cx="8992500" cy="2779500"/>
          </a:xfrm>
          <a:prstGeom prst="rect">
            <a:avLst/>
          </a:prstGeom>
        </p:spPr>
        <p:txBody>
          <a:bodyPr spcFirstLastPara="1" wrap="square" lIns="91425" tIns="91425" rIns="91425" bIns="91425" anchor="t" anchorCtr="0">
            <a:noAutofit/>
          </a:bodyPr>
          <a:lstStyle/>
          <a:p>
            <a:pPr marL="457200" lvl="0" indent="-406400" rtl="0">
              <a:spcBef>
                <a:spcPts val="0"/>
              </a:spcBef>
              <a:spcAft>
                <a:spcPts val="0"/>
              </a:spcAft>
              <a:buSzPts val="2800"/>
              <a:buChar char="●"/>
            </a:pPr>
            <a:r>
              <a:rPr lang="en" sz="2800"/>
              <a:t>AT Assessment Process in the School Environment</a:t>
            </a:r>
            <a:endParaRPr sz="2800"/>
          </a:p>
          <a:p>
            <a:pPr marL="457200" lvl="0" indent="-406400" rtl="0">
              <a:spcBef>
                <a:spcPts val="1000"/>
              </a:spcBef>
              <a:spcAft>
                <a:spcPts val="0"/>
              </a:spcAft>
              <a:buSzPts val="2800"/>
              <a:buChar char="●"/>
            </a:pPr>
            <a:r>
              <a:rPr lang="en" sz="2800"/>
              <a:t>AT Assessment Tools</a:t>
            </a:r>
            <a:endParaRPr sz="2800"/>
          </a:p>
          <a:p>
            <a:pPr marL="457200" lvl="0" indent="-406400">
              <a:spcBef>
                <a:spcPts val="1000"/>
              </a:spcBef>
              <a:spcAft>
                <a:spcPts val="1000"/>
              </a:spcAft>
              <a:buSzPts val="2800"/>
              <a:buChar char="●"/>
            </a:pPr>
            <a:r>
              <a:rPr lang="en" sz="2800"/>
              <a:t>An Overview of Using the WATI Assessment Process</a:t>
            </a:r>
            <a:endParaRPr sz="2800"/>
          </a:p>
        </p:txBody>
      </p:sp>
      <p:sp>
        <p:nvSpPr>
          <p:cNvPr id="123" name="Google Shape;123;p21"/>
          <p:cNvSpPr txBox="1">
            <a:spLocks noGrp="1"/>
          </p:cNvSpPr>
          <p:nvPr>
            <p:ph type="body" idx="1"/>
          </p:nvPr>
        </p:nvSpPr>
        <p:spPr>
          <a:xfrm>
            <a:off x="2126200" y="4049575"/>
            <a:ext cx="5034300" cy="572700"/>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r>
              <a:rPr lang="en" sz="2800" u="sng">
                <a:solidFill>
                  <a:schemeClr val="hlink"/>
                </a:solidFill>
                <a:hlinkClick r:id="rId3"/>
              </a:rPr>
              <a:t>http://atinternetmodules.org</a:t>
            </a:r>
            <a:endParaRPr sz="2800"/>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1024</TotalTime>
  <Words>1318</Words>
  <Application>Microsoft Macintosh PowerPoint</Application>
  <PresentationFormat>On-screen Show (16:9)</PresentationFormat>
  <Paragraphs>175</Paragraphs>
  <Slides>47</Slides>
  <Notes>47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47</vt:i4>
      </vt:variant>
    </vt:vector>
  </HeadingPairs>
  <TitlesOfParts>
    <vt:vector size="51" baseType="lpstr">
      <vt:lpstr>Arial</vt:lpstr>
      <vt:lpstr>Avenir</vt:lpstr>
      <vt:lpstr>Calibri</vt:lpstr>
      <vt:lpstr>Simple Light</vt:lpstr>
      <vt:lpstr>App Smackdown  for Curriculum and School Access</vt:lpstr>
      <vt:lpstr>https://www.ocali.org/project/document_archive </vt:lpstr>
      <vt:lpstr>Learning Objectives</vt:lpstr>
      <vt:lpstr>General AT Assessment Process</vt:lpstr>
      <vt:lpstr>AT Services in IDEA</vt:lpstr>
      <vt:lpstr>SETT Framework    </vt:lpstr>
      <vt:lpstr>Steps of the AT Assessment Process</vt:lpstr>
      <vt:lpstr>Steps of the AT Assessment Process (Cont.)</vt:lpstr>
      <vt:lpstr>Assistive Technology Internet Modules (ATIM)</vt:lpstr>
      <vt:lpstr>WATI Updated Documents </vt:lpstr>
      <vt:lpstr>Device Specific AT Assessment Resources</vt:lpstr>
      <vt:lpstr>Assistive Technology Internet Modules (ATIM)</vt:lpstr>
      <vt:lpstr>Feature-Matching</vt:lpstr>
      <vt:lpstr>SIFTS</vt:lpstr>
      <vt:lpstr>Device Selection Resources</vt:lpstr>
      <vt:lpstr>Devices &amp; Operating Systems</vt:lpstr>
      <vt:lpstr>Apple iOS</vt:lpstr>
      <vt:lpstr>Android</vt:lpstr>
      <vt:lpstr>Chrome OS</vt:lpstr>
      <vt:lpstr>SNOW: Features to Consider for Mobile Devices</vt:lpstr>
      <vt:lpstr>iPad Feature Chart</vt:lpstr>
      <vt:lpstr>App/Ext Assessment Resources</vt:lpstr>
      <vt:lpstr>Assistive Technology Internet Modules (ATIM)</vt:lpstr>
      <vt:lpstr>Feature Matching</vt:lpstr>
      <vt:lpstr>SIFTS</vt:lpstr>
      <vt:lpstr>App/Ext Selection Resources</vt:lpstr>
      <vt:lpstr>What’s the difference between plugins, extensions, and apps?  </vt:lpstr>
      <vt:lpstr>Plugins</vt:lpstr>
      <vt:lpstr>Extensions</vt:lpstr>
      <vt:lpstr>Apps</vt:lpstr>
      <vt:lpstr>App Search Tools</vt:lpstr>
      <vt:lpstr>Bridging Apps</vt:lpstr>
      <vt:lpstr>Understood Tech Finder</vt:lpstr>
      <vt:lpstr>Smart Apps for Kids</vt:lpstr>
      <vt:lpstr>Apps for Children with Special Needs</vt:lpstr>
      <vt:lpstr>iEvaluate App Rubric</vt:lpstr>
      <vt:lpstr>Quick Feature Matching Checklist</vt:lpstr>
      <vt:lpstr>App/Ext Smackdown </vt:lpstr>
      <vt:lpstr>http://bit.ly/AppSmackSPS2018 </vt:lpstr>
      <vt:lpstr>Rules of Engagement</vt:lpstr>
      <vt:lpstr>Rules of Engagement</vt:lpstr>
      <vt:lpstr>App/Ext Use - Educational</vt:lpstr>
      <vt:lpstr>App/Ext Use - Therapeutic</vt:lpstr>
      <vt:lpstr>App/Ext Use - Assistive Technology</vt:lpstr>
      <vt:lpstr> Let the fun begin!!!!!</vt:lpstr>
      <vt:lpstr>Learning Objectives</vt:lpstr>
      <vt:lpstr>Thank you for learning with the  AT&amp;AEM Center Powered by OCALI</vt:lpstr>
    </vt:vector>
  </TitlesOfParts>
  <Manager/>
  <Company>AT&amp;AEM Center Powered by OCALI</Company>
  <LinksUpToDate>false</LinksUpToDate>
  <SharedDoc>false</SharedDoc>
  <HyperlinkBase/>
  <HyperlinksChanged>false</HyperlinksChanged>
  <AppVersion>16.0015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 Smackdown  for Curriculum and School Access</dc:title>
  <dc:subject/>
  <dc:creator>Jan Rogers</dc:creator>
  <cp:keywords/>
  <dc:description/>
  <cp:lastModifiedBy>Jan Rogers</cp:lastModifiedBy>
  <cp:revision>12</cp:revision>
  <cp:lastPrinted>2018-07-25T12:04:49Z</cp:lastPrinted>
  <dcterms:modified xsi:type="dcterms:W3CDTF">2018-07-25T12:05:45Z</dcterms:modified>
  <cp:category/>
</cp:coreProperties>
</file>